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320" r:id="rId2"/>
    <p:sldId id="1387" r:id="rId3"/>
    <p:sldId id="1421" r:id="rId4"/>
    <p:sldId id="1410" r:id="rId5"/>
    <p:sldId id="1411" r:id="rId6"/>
    <p:sldId id="1325" r:id="rId7"/>
    <p:sldId id="1418" r:id="rId8"/>
    <p:sldId id="1412" r:id="rId9"/>
    <p:sldId id="1419" r:id="rId10"/>
    <p:sldId id="1326" r:id="rId11"/>
    <p:sldId id="1422" r:id="rId12"/>
    <p:sldId id="1413" r:id="rId13"/>
    <p:sldId id="1414" r:id="rId14"/>
    <p:sldId id="327" r:id="rId15"/>
    <p:sldId id="1415" r:id="rId16"/>
    <p:sldId id="1354" r:id="rId17"/>
    <p:sldId id="1321" r:id="rId18"/>
    <p:sldId id="1423" r:id="rId19"/>
    <p:sldId id="391" r:id="rId20"/>
    <p:sldId id="1416" r:id="rId21"/>
    <p:sldId id="1352" r:id="rId22"/>
    <p:sldId id="1336" r:id="rId23"/>
    <p:sldId id="1397" r:id="rId24"/>
    <p:sldId id="1365" r:id="rId25"/>
    <p:sldId id="1337" r:id="rId26"/>
    <p:sldId id="1407" r:id="rId27"/>
    <p:sldId id="1346" r:id="rId28"/>
    <p:sldId id="1389" r:id="rId29"/>
    <p:sldId id="1390" r:id="rId30"/>
    <p:sldId id="1369" r:id="rId31"/>
    <p:sldId id="1370" r:id="rId32"/>
    <p:sldId id="1299" r:id="rId33"/>
    <p:sldId id="1417" r:id="rId34"/>
    <p:sldId id="1424" r:id="rId35"/>
    <p:sldId id="1409" r:id="rId36"/>
    <p:sldId id="1394" r:id="rId37"/>
    <p:sldId id="1395" r:id="rId38"/>
    <p:sldId id="1396" r:id="rId39"/>
    <p:sldId id="1404" r:id="rId40"/>
    <p:sldId id="1405" r:id="rId41"/>
    <p:sldId id="1406" r:id="rId42"/>
    <p:sldId id="1425" r:id="rId43"/>
    <p:sldId id="1426" r:id="rId44"/>
    <p:sldId id="1330" r:id="rId45"/>
    <p:sldId id="1334" r:id="rId46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Zhang" initials="ZZ" lastIdx="1" clrIdx="0">
    <p:extLst>
      <p:ext uri="{19B8F6BF-5375-455C-9EA6-DF929625EA0E}">
        <p15:presenceInfo xmlns:p15="http://schemas.microsoft.com/office/powerpoint/2012/main" userId="ZZh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9B"/>
    <a:srgbClr val="FF9900"/>
    <a:srgbClr val="000066"/>
    <a:srgbClr val="CC0000"/>
    <a:srgbClr val="DFDA00"/>
    <a:srgbClr val="01A915"/>
    <a:srgbClr val="0000FF"/>
    <a:srgbClr val="99FF33"/>
    <a:srgbClr val="B4B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深色样式 1 - 强调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6" autoAdjust="0"/>
    <p:restoredTop sz="94648" autoAdjust="0"/>
  </p:normalViewPr>
  <p:slideViewPr>
    <p:cSldViewPr snapToGrid="0">
      <p:cViewPr varScale="1">
        <p:scale>
          <a:sx n="78" d="100"/>
          <a:sy n="78" d="100"/>
        </p:scale>
        <p:origin x="590" y="4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-29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92AA357-58F9-404D-8AD3-03B339861238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E7BC7C0-AD6A-45C1-8D3F-3996647A52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100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FB2D449-8EAA-4EF1-AE3C-67165B996752}" type="datetimeFigureOut">
              <a:rPr lang="zh-CN" altLang="en-US"/>
              <a:pPr>
                <a:defRPr/>
              </a:pPr>
              <a:t>2022/11/10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CFCC0CD-4F80-48DE-A62F-9A6380C289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3544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 userDrawn="1"/>
        </p:nvSpPr>
        <p:spPr bwMode="gray">
          <a:xfrm>
            <a:off x="0" y="1077914"/>
            <a:ext cx="12192000" cy="246221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zh-CN" altLang="zh-CN" sz="1000" b="1">
              <a:solidFill>
                <a:schemeClr val="bg1"/>
              </a:solidFill>
              <a:latin typeface="Verdana" pitchFamily="34" charset="0"/>
              <a:ea typeface="宋体" charset="-122"/>
            </a:endParaRPr>
          </a:p>
        </p:txBody>
      </p:sp>
      <p:sp>
        <p:nvSpPr>
          <p:cNvPr id="5" name="Freeform 17"/>
          <p:cNvSpPr>
            <a:spLocks/>
          </p:cNvSpPr>
          <p:nvPr userDrawn="1"/>
        </p:nvSpPr>
        <p:spPr bwMode="gray">
          <a:xfrm>
            <a:off x="0" y="0"/>
            <a:ext cx="10236200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272" y="0"/>
              </a:cxn>
              <a:cxn ang="0">
                <a:pos x="2832" y="4320"/>
              </a:cxn>
              <a:cxn ang="0">
                <a:pos x="0" y="4320"/>
              </a:cxn>
              <a:cxn ang="0">
                <a:pos x="0" y="0"/>
              </a:cxn>
            </a:cxnLst>
            <a:rect l="0" t="0" r="r" b="b"/>
            <a:pathLst>
              <a:path w="4272" h="4320">
                <a:moveTo>
                  <a:pt x="0" y="0"/>
                </a:moveTo>
                <a:lnTo>
                  <a:pt x="4272" y="0"/>
                </a:lnTo>
                <a:lnTo>
                  <a:pt x="2832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94B1EC">
                  <a:gamma/>
                  <a:tint val="19216"/>
                  <a:invGamma/>
                </a:srgbClr>
              </a:gs>
              <a:gs pos="100000">
                <a:srgbClr val="94B1EC">
                  <a:alpha val="23000"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6" name="Rectangle 18"/>
          <p:cNvSpPr>
            <a:spLocks noChangeArrowheads="1"/>
          </p:cNvSpPr>
          <p:nvPr userDrawn="1"/>
        </p:nvSpPr>
        <p:spPr bwMode="gray">
          <a:xfrm>
            <a:off x="0" y="1785938"/>
            <a:ext cx="12192000" cy="2957512"/>
          </a:xfrm>
          <a:prstGeom prst="rect">
            <a:avLst/>
          </a:prstGeom>
          <a:solidFill>
            <a:srgbClr val="5FB6F1">
              <a:alpha val="96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7" name="Rectangle 18"/>
          <p:cNvSpPr>
            <a:spLocks noChangeArrowheads="1"/>
          </p:cNvSpPr>
          <p:nvPr userDrawn="1"/>
        </p:nvSpPr>
        <p:spPr bwMode="ltGray">
          <a:xfrm>
            <a:off x="0" y="6611938"/>
            <a:ext cx="12192000" cy="24606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CN" altLang="en-US" dirty="0">
              <a:solidFill>
                <a:schemeClr val="bg1"/>
              </a:solidFill>
              <a:latin typeface="Arial" pitchFamily="34" charset="0"/>
              <a:ea typeface="华文新魏" pitchFamily="2" charset="-122"/>
              <a:cs typeface="Arial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904971" y="5072074"/>
            <a:ext cx="87376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zh-CN" altLang="en-US"/>
              <a:t>单击此处编辑母版副标题样式</a:t>
            </a:r>
            <a:endParaRPr lang="en-US" altLang="zh-CN"/>
          </a:p>
        </p:txBody>
      </p:sp>
      <p:sp>
        <p:nvSpPr>
          <p:cNvPr id="3093" name="Rectangle 21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0" y="1208078"/>
            <a:ext cx="12192000" cy="863601"/>
          </a:xfr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</p:spPr>
        <p:txBody>
          <a:bodyPr/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en-US" altLang="ko-KR" dirty="0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9B174-CAF4-452C-9B28-C2D3BECB5D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64600" y="152400"/>
            <a:ext cx="2819400" cy="6248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06400" y="152400"/>
            <a:ext cx="8255000" cy="6248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84362-4C87-4E6F-822D-B200493AE0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6400" y="152401"/>
            <a:ext cx="11277600" cy="563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152526"/>
            <a:ext cx="10972800" cy="5248275"/>
          </a:xfrm>
        </p:spPr>
        <p:txBody>
          <a:bodyPr/>
          <a:lstStyle/>
          <a:p>
            <a:pPr lvl="0"/>
            <a:r>
              <a:rPr lang="zh-CN" altLang="en-US" noProof="0"/>
              <a:t>单击图标添加表格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B8092-5856-4926-8052-564FA552C5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CED02-F932-4E56-9C59-237D7D366D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35713-1C79-4053-9A7D-B5338FCA0B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152526"/>
            <a:ext cx="53848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152526"/>
            <a:ext cx="53848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17B68-AD84-4CAE-BDF2-8DE517E01D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CE452-DA3B-4C84-BD60-5C680705E3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aseline="0">
                <a:latin typeface="Arial" pitchFamily="34" charset="0"/>
                <a:ea typeface="华文楷体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02317-C48D-48A3-8B66-E8D70065CB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E9964-84DC-4FD5-BBC6-65ED314A2CE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BCCB5-72BA-4F47-97CD-5E8B344359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2A6A8-83F6-4794-9C0F-8279C7AB0E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ltGray">
          <a:xfrm>
            <a:off x="0" y="1"/>
            <a:ext cx="12192000" cy="836613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baseline="0" dirty="0">
              <a:ea typeface="华文楷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52526"/>
            <a:ext cx="109728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06400" y="152401"/>
            <a:ext cx="11277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gray">
          <a:xfrm>
            <a:off x="0" y="785814"/>
            <a:ext cx="12192000" cy="107722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zh-CN" altLang="zh-CN" sz="100" b="1">
              <a:solidFill>
                <a:schemeClr val="bg1"/>
              </a:solidFill>
              <a:latin typeface="Verdana" pitchFamily="34" charset="0"/>
              <a:ea typeface="宋体" charset="-122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ltGray">
          <a:xfrm>
            <a:off x="0" y="6611938"/>
            <a:ext cx="12192000" cy="24606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Arial" pitchFamily="34" charset="0"/>
                <a:ea typeface="华文新魏" pitchFamily="2" charset="-122"/>
                <a:cs typeface="Arial" pitchFamily="34" charset="0"/>
              </a:rPr>
              <a:t>Institute of Modern Physics, Chinese Academy of Sciences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25251" y="6608764"/>
            <a:ext cx="666749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Times New Roman" pitchFamily="18" charset="0"/>
                <a:ea typeface="宋体" charset="-122"/>
                <a:cs typeface="Times New Roman" pitchFamily="18" charset="0"/>
              </a:defRPr>
            </a:lvl1pPr>
          </a:lstStyle>
          <a:p>
            <a:pPr>
              <a:defRPr/>
            </a:pPr>
            <a:fld id="{49805395-7FFA-4FEB-94FB-C831B231BF20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  <p:pic>
        <p:nvPicPr>
          <p:cNvPr id="9" name="Picture 2" descr="C:\Users\zzy\Desktop\cn74toplogo01.png">
            <a:extLst>
              <a:ext uri="{FF2B5EF4-FFF2-40B4-BE49-F238E27FC236}">
                <a16:creationId xmlns:a16="http://schemas.microsoft.com/office/drawing/2014/main" id="{2BDAC488-A952-4966-A52E-17418875A02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3" r="81111"/>
          <a:stretch/>
        </p:blipFill>
        <p:spPr bwMode="auto">
          <a:xfrm>
            <a:off x="11132009" y="10111"/>
            <a:ext cx="1059991" cy="883426"/>
          </a:xfrm>
          <a:prstGeom prst="rect">
            <a:avLst/>
          </a:prstGeom>
          <a:noFill/>
          <a:effectLst>
            <a:glow rad="152400">
              <a:schemeClr val="bg1">
                <a:lumMod val="95000"/>
                <a:alpha val="50000"/>
              </a:schemeClr>
            </a:glo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72" r:id="rId1"/>
    <p:sldLayoutId id="2147485373" r:id="rId2"/>
    <p:sldLayoutId id="2147485374" r:id="rId3"/>
    <p:sldLayoutId id="2147485375" r:id="rId4"/>
    <p:sldLayoutId id="2147485376" r:id="rId5"/>
    <p:sldLayoutId id="2147485377" r:id="rId6"/>
    <p:sldLayoutId id="2147485378" r:id="rId7"/>
    <p:sldLayoutId id="2147485379" r:id="rId8"/>
    <p:sldLayoutId id="2147485380" r:id="rId9"/>
    <p:sldLayoutId id="2147485381" r:id="rId10"/>
    <p:sldLayoutId id="2147485382" r:id="rId11"/>
    <p:sldLayoutId id="2147485383" r:id="rId12"/>
  </p:sldLayoutIdLst>
  <p:transition>
    <p:wip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Arial" pitchFamily="34" charset="0"/>
          <a:ea typeface="华文楷体" pitchFamily="2" charset="-122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宋体" charset="-122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宋体" charset="-122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宋体" charset="-122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宋体" charset="-122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46.png"/><Relationship Id="rId3" Type="http://schemas.openxmlformats.org/officeDocument/2006/relationships/image" Target="../media/image42.jpeg"/><Relationship Id="rId7" Type="http://schemas.openxmlformats.org/officeDocument/2006/relationships/image" Target="../media/image39.e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1.e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3.png"/><Relationship Id="rId9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31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7" Type="http://schemas.openxmlformats.org/officeDocument/2006/relationships/image" Target="../media/image140.png"/><Relationship Id="rId12" Type="http://schemas.openxmlformats.org/officeDocument/2006/relationships/image" Target="../media/image69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68.png"/><Relationship Id="rId5" Type="http://schemas.openxmlformats.org/officeDocument/2006/relationships/image" Target="../media/image130.png"/><Relationship Id="rId10" Type="http://schemas.openxmlformats.org/officeDocument/2006/relationships/image" Target="../media/image170.png"/><Relationship Id="rId4" Type="http://schemas.openxmlformats.org/officeDocument/2006/relationships/image" Target="../media/image120.png"/><Relationship Id="rId9" Type="http://schemas.openxmlformats.org/officeDocument/2006/relationships/image" Target="../media/image1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emf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png"/><Relationship Id="rId4" Type="http://schemas.openxmlformats.org/officeDocument/2006/relationships/image" Target="../media/image10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png"/><Relationship Id="rId11" Type="http://schemas.openxmlformats.org/officeDocument/2006/relationships/image" Target="../media/image130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png"/><Relationship Id="rId9" Type="http://schemas.openxmlformats.org/officeDocument/2006/relationships/image" Target="../media/image12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png"/><Relationship Id="rId11" Type="http://schemas.openxmlformats.org/officeDocument/2006/relationships/image" Target="../media/image141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9.emf"/><Relationship Id="rId4" Type="http://schemas.openxmlformats.org/officeDocument/2006/relationships/image" Target="../media/image14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5.emf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7.png"/><Relationship Id="rId7" Type="http://schemas.openxmlformats.org/officeDocument/2006/relationships/image" Target="../media/image159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8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0" descr="gbc_1"/>
          <p:cNvSpPr>
            <a:spLocks/>
          </p:cNvSpPr>
          <p:nvPr/>
        </p:nvSpPr>
        <p:spPr bwMode="gray">
          <a:xfrm>
            <a:off x="0" y="2071687"/>
            <a:ext cx="9596438" cy="2714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615" y="0"/>
              </a:cxn>
              <a:cxn ang="0">
                <a:pos x="4092" y="1386"/>
              </a:cxn>
              <a:cxn ang="0">
                <a:pos x="0" y="1407"/>
              </a:cxn>
              <a:cxn ang="0">
                <a:pos x="0" y="0"/>
              </a:cxn>
            </a:cxnLst>
            <a:rect l="0" t="0" r="r" b="b"/>
            <a:pathLst>
              <a:path w="4615" h="1407">
                <a:moveTo>
                  <a:pt x="0" y="0"/>
                </a:moveTo>
                <a:lnTo>
                  <a:pt x="4615" y="0"/>
                </a:lnTo>
                <a:lnTo>
                  <a:pt x="4092" y="1386"/>
                </a:lnTo>
                <a:lnTo>
                  <a:pt x="0" y="140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8" name="副标题 2"/>
          <p:cNvSpPr txBox="1">
            <a:spLocks/>
          </p:cNvSpPr>
          <p:nvPr/>
        </p:nvSpPr>
        <p:spPr>
          <a:xfrm>
            <a:off x="3222171" y="2847579"/>
            <a:ext cx="5560756" cy="1874298"/>
          </a:xfrm>
          <a:prstGeom prst="rect">
            <a:avLst/>
          </a:prstGeom>
        </p:spPr>
        <p:txBody>
          <a:bodyPr anchor="ctr"/>
          <a:lstStyle/>
          <a:p>
            <a:pPr marL="342900" indent="-342900" algn="ctr" fontAlgn="auto">
              <a:spcBef>
                <a:spcPts val="0"/>
              </a:spcBef>
              <a:spcAft>
                <a:spcPts val="600"/>
              </a:spcAft>
              <a:buClr>
                <a:srgbClr val="6699FF"/>
              </a:buClr>
              <a:defRPr/>
            </a:pPr>
            <a:r>
              <a:rPr lang="zh-CN" altLang="en-US" sz="2800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张志远</a:t>
            </a:r>
            <a:endParaRPr lang="en-US" altLang="zh-CN" sz="2800" b="1" kern="0" dirty="0">
              <a:solidFill>
                <a:srgbClr val="000066"/>
              </a:solidFill>
              <a:latin typeface="Calibri" pitchFamily="34" charset="0"/>
              <a:ea typeface="华文楷体" pitchFamily="2" charset="-122"/>
              <a:cs typeface="Calibri" pitchFamily="34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600"/>
              </a:spcAft>
              <a:buClr>
                <a:srgbClr val="6699FF"/>
              </a:buClr>
              <a:defRPr/>
            </a:pPr>
            <a:r>
              <a:rPr lang="zh-CN" altLang="en-US" sz="2400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中国科学院近代物理研究所</a:t>
            </a:r>
            <a:endParaRPr lang="en-US" altLang="zh-CN" sz="2400" b="1" kern="0" dirty="0">
              <a:solidFill>
                <a:srgbClr val="000066"/>
              </a:solidFill>
              <a:latin typeface="Calibri" pitchFamily="34" charset="0"/>
              <a:ea typeface="华文楷体" pitchFamily="2" charset="-122"/>
              <a:cs typeface="Calibri" pitchFamily="34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600"/>
              </a:spcAft>
              <a:buClr>
                <a:srgbClr val="6699FF"/>
              </a:buClr>
              <a:defRPr/>
            </a:pPr>
            <a:r>
              <a:rPr lang="en-US" altLang="zh-CN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Email:</a:t>
            </a:r>
            <a:r>
              <a:rPr lang="zh-CN" altLang="en-US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 </a:t>
            </a:r>
            <a:r>
              <a:rPr lang="en-US" altLang="zh-CN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zhangzy@impcas.ac.cn</a:t>
            </a:r>
          </a:p>
        </p:txBody>
      </p:sp>
      <p:sp>
        <p:nvSpPr>
          <p:cNvPr id="5" name="标题 4"/>
          <p:cNvSpPr>
            <a:spLocks noGrp="1"/>
          </p:cNvSpPr>
          <p:nvPr>
            <p:ph type="ctrTitle" sz="quarter"/>
          </p:nvPr>
        </p:nvSpPr>
        <p:spPr>
          <a:xfrm>
            <a:off x="0" y="1792842"/>
            <a:ext cx="12192000" cy="1064658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zh-CN" altLang="en-US" sz="3600" kern="1200" dirty="0">
                <a:latin typeface="Calibri" pitchFamily="34" charset="0"/>
                <a:cs typeface="Calibri" pitchFamily="34" charset="0"/>
              </a:rPr>
              <a:t>探索未知原子核</a:t>
            </a:r>
            <a:r>
              <a:rPr lang="en-US" altLang="zh-CN" sz="3600" kern="1200" dirty="0">
                <a:latin typeface="Calibri" pitchFamily="34" charset="0"/>
                <a:cs typeface="Calibri" pitchFamily="34" charset="0"/>
              </a:rPr>
              <a:t>——</a:t>
            </a:r>
            <a:r>
              <a:rPr lang="zh-CN" altLang="en-US" sz="3600" kern="1200" dirty="0">
                <a:latin typeface="Calibri" pitchFamily="34" charset="0"/>
                <a:cs typeface="Calibri" pitchFamily="34" charset="0"/>
              </a:rPr>
              <a:t>新核素合成和新元素实验研究进展</a:t>
            </a:r>
            <a:endParaRPr lang="en-US" altLang="zh-CN" sz="3600" kern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678"/>
            <a:ext cx="3222171" cy="84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zzy\Desktop\cn74toplogo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199" y="47102"/>
            <a:ext cx="4504759" cy="79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CD34C8A-3C8B-4CF1-976F-1046FC665581}"/>
              </a:ext>
            </a:extLst>
          </p:cNvPr>
          <p:cNvSpPr txBox="1"/>
          <p:nvPr/>
        </p:nvSpPr>
        <p:spPr>
          <a:xfrm>
            <a:off x="3568106" y="5389857"/>
            <a:ext cx="50557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同济大学报告</a:t>
            </a:r>
            <a:endParaRPr lang="en-US" altLang="zh-CN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2022</a:t>
            </a:r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11</a:t>
            </a:r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10</a:t>
            </a:r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日</a:t>
            </a:r>
          </a:p>
        </p:txBody>
      </p:sp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BB64AD9-C482-45E2-9637-EA13D76A8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878" y="1551823"/>
            <a:ext cx="4077772" cy="187785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CAD24B9-8F45-47D9-8B1B-27E2DD1D6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国际现状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37D5015-03BA-4479-84B1-56CF91C45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ECED02-F932-4E56-9C59-237D7D366DB2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83E932D-5843-4E36-B306-43C87B1D71A1}"/>
              </a:ext>
            </a:extLst>
          </p:cNvPr>
          <p:cNvSpPr txBox="1"/>
          <p:nvPr/>
        </p:nvSpPr>
        <p:spPr>
          <a:xfrm>
            <a:off x="1362065" y="3705010"/>
            <a:ext cx="1638590" cy="396000"/>
          </a:xfrm>
          <a:prstGeom prst="rect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>
                <a:solidFill>
                  <a:prstClr val="white"/>
                </a:solidFill>
                <a:latin typeface="+mn-lt"/>
              </a:rPr>
              <a:t>SHE Factory</a:t>
            </a:r>
            <a:endParaRPr lang="zh-CN" altLang="en-US" sz="2000" kern="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F879BBB-3D81-4EBE-A906-32414D030D46}"/>
              </a:ext>
            </a:extLst>
          </p:cNvPr>
          <p:cNvSpPr txBox="1"/>
          <p:nvPr/>
        </p:nvSpPr>
        <p:spPr>
          <a:xfrm>
            <a:off x="4882832" y="3693340"/>
            <a:ext cx="2031325" cy="396000"/>
          </a:xfrm>
          <a:prstGeom prst="rect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>
                <a:solidFill>
                  <a:prstClr val="white"/>
                </a:solidFill>
                <a:latin typeface="+mn-lt"/>
              </a:rPr>
              <a:t>RILAC+GARIS3</a:t>
            </a:r>
            <a:endParaRPr lang="zh-CN" altLang="en-US" sz="2000" kern="0" dirty="0">
              <a:solidFill>
                <a:prstClr val="white"/>
              </a:solidFill>
              <a:latin typeface="+mn-lt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2ED6AF17-C4E0-42F7-B3DC-F9992FA6B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50" y="1446119"/>
            <a:ext cx="3537680" cy="1877854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F1DF7802-9CB6-419B-A312-15FEA1D2B214}"/>
              </a:ext>
            </a:extLst>
          </p:cNvPr>
          <p:cNvSpPr txBox="1"/>
          <p:nvPr/>
        </p:nvSpPr>
        <p:spPr>
          <a:xfrm>
            <a:off x="1356773" y="3348388"/>
            <a:ext cx="164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俄罗斯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JINR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806585C-001C-4C43-9A8A-E14DF2AB5FBF}"/>
              </a:ext>
            </a:extLst>
          </p:cNvPr>
          <p:cNvSpPr txBox="1"/>
          <p:nvPr/>
        </p:nvSpPr>
        <p:spPr>
          <a:xfrm>
            <a:off x="5076554" y="3348388"/>
            <a:ext cx="164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RIKEN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E0F97D4-E387-4938-A1E0-6C10D5F1ECDD}"/>
              </a:ext>
            </a:extLst>
          </p:cNvPr>
          <p:cNvSpPr txBox="1"/>
          <p:nvPr/>
        </p:nvSpPr>
        <p:spPr>
          <a:xfrm>
            <a:off x="544917" y="954734"/>
            <a:ext cx="1142893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俄罗斯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JINR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、日本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RIKEN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和近代物理所都新建了实验装置，启动了合成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119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120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号新元素的计划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4DFC295-6D5A-44CA-BC5B-E8BDD8F6E122}"/>
              </a:ext>
            </a:extLst>
          </p:cNvPr>
          <p:cNvSpPr txBox="1"/>
          <p:nvPr/>
        </p:nvSpPr>
        <p:spPr>
          <a:xfrm>
            <a:off x="8945551" y="3348388"/>
            <a:ext cx="198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IMP-CAS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85093CDB-236A-4358-B0E1-9EECA74496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44" y="1524771"/>
            <a:ext cx="3357637" cy="1877853"/>
          </a:xfrm>
          <a:prstGeom prst="rect">
            <a:avLst/>
          </a:prstGeom>
        </p:spPr>
      </p:pic>
      <p:graphicFrame>
        <p:nvGraphicFramePr>
          <p:cNvPr id="36" name="表格 4">
            <a:extLst>
              <a:ext uri="{FF2B5EF4-FFF2-40B4-BE49-F238E27FC236}">
                <a16:creationId xmlns:a16="http://schemas.microsoft.com/office/drawing/2014/main" id="{FFB77DE2-4BC2-420E-A9D9-FA275FC6443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62849606"/>
              </p:ext>
            </p:extLst>
          </p:nvPr>
        </p:nvGraphicFramePr>
        <p:xfrm>
          <a:off x="4039120" y="4394302"/>
          <a:ext cx="7559103" cy="1931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7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0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4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63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国家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实验室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装置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最高流强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粒子微安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谱仪传输效率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俄罗斯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JINR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SHE Factory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~59%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en-US" altLang="zh-CN" sz="1600" baseline="30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48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Ca+</a:t>
                      </a:r>
                      <a:r>
                        <a:rPr lang="en-US" altLang="zh-CN" sz="1600" baseline="30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206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Pb)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4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RIKEN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RILAC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 3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~47% (</a:t>
                      </a:r>
                      <a:r>
                        <a:rPr lang="en-US" altLang="zh-CN" sz="1600" baseline="30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Ar+</a:t>
                      </a:r>
                      <a:r>
                        <a:rPr lang="en-US" altLang="zh-CN" sz="1600" baseline="30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169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Tm)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2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IMP-CAS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CAFE2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~58% (</a:t>
                      </a:r>
                      <a:r>
                        <a:rPr lang="en-US" altLang="zh-CN" sz="1600" b="1" baseline="30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Ar+</a:t>
                      </a:r>
                      <a:r>
                        <a:rPr lang="en-US" altLang="zh-CN" sz="1600" b="1" baseline="30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169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Tm)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7" name="组合 36">
            <a:extLst>
              <a:ext uri="{FF2B5EF4-FFF2-40B4-BE49-F238E27FC236}">
                <a16:creationId xmlns:a16="http://schemas.microsoft.com/office/drawing/2014/main" id="{FCAF9D45-2B67-4D33-AA06-7E766D6E1427}"/>
              </a:ext>
            </a:extLst>
          </p:cNvPr>
          <p:cNvGrpSpPr/>
          <p:nvPr/>
        </p:nvGrpSpPr>
        <p:grpSpPr>
          <a:xfrm>
            <a:off x="727834" y="4545543"/>
            <a:ext cx="2901759" cy="1732676"/>
            <a:chOff x="7501241" y="2712634"/>
            <a:chExt cx="3420813" cy="1071902"/>
          </a:xfrm>
        </p:grpSpPr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C273B46A-B7BF-40AC-8267-49E0F15431E5}"/>
                </a:ext>
              </a:extLst>
            </p:cNvPr>
            <p:cNvSpPr/>
            <p:nvPr/>
          </p:nvSpPr>
          <p:spPr>
            <a:xfrm>
              <a:off x="7501241" y="2712634"/>
              <a:ext cx="3420813" cy="1071902"/>
            </a:xfrm>
            <a:prstGeom prst="roundRect">
              <a:avLst/>
            </a:prstGeom>
            <a:noFill/>
            <a:ln w="19050">
              <a:solidFill>
                <a:srgbClr val="2E75B6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B0F057AC-89F4-4FD1-B013-D5450236F431}"/>
                </a:ext>
              </a:extLst>
            </p:cNvPr>
            <p:cNvSpPr/>
            <p:nvPr/>
          </p:nvSpPr>
          <p:spPr>
            <a:xfrm>
              <a:off x="7651273" y="2745018"/>
              <a:ext cx="3120750" cy="451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核心技术挑战：</a:t>
              </a:r>
              <a:endParaRPr kumimoji="0" lang="en-US" altLang="zh-CN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fb</a:t>
              </a: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产生截面的元素合成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15FB0F86-4B25-4F90-A850-E449D73482F4}"/>
                </a:ext>
              </a:extLst>
            </p:cNvPr>
            <p:cNvSpPr/>
            <p:nvPr/>
          </p:nvSpPr>
          <p:spPr>
            <a:xfrm>
              <a:off x="7639289" y="3219043"/>
              <a:ext cx="3048732" cy="258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00" cap="none" spc="0" normalizeH="0" baseline="0" noProof="0" dirty="0">
                  <a:ln>
                    <a:noFill/>
                  </a:ln>
                  <a:solidFill>
                    <a:srgbClr val="0B539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更高的束流强度</a:t>
              </a:r>
              <a:endParaRPr kumimoji="0" lang="en-US" altLang="zh-CN" b="1" i="0" u="none" strike="noStrike" kern="100" cap="none" spc="0" normalizeH="0" baseline="0" noProof="0" dirty="0">
                <a:ln>
                  <a:noFill/>
                </a:ln>
                <a:solidFill>
                  <a:srgbClr val="0B539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806D167F-0F2B-443C-A912-1A83CA30F7E0}"/>
                </a:ext>
              </a:extLst>
            </p:cNvPr>
            <p:cNvSpPr/>
            <p:nvPr/>
          </p:nvSpPr>
          <p:spPr>
            <a:xfrm>
              <a:off x="7639289" y="3515303"/>
              <a:ext cx="2832171" cy="258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zh-CN" altLang="en-US" b="1" kern="100" dirty="0">
                  <a:solidFill>
                    <a:srgbClr val="0B539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更高的分离</a:t>
              </a:r>
              <a:r>
                <a:rPr lang="zh-CN" altLang="zh-CN" b="1" dirty="0">
                  <a:solidFill>
                    <a:srgbClr val="0B539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效率</a:t>
              </a:r>
              <a:endParaRPr kumimoji="0" lang="en-US" altLang="zh-CN" b="1" i="0" u="none" strike="noStrike" kern="100" cap="none" spc="0" normalizeH="0" baseline="0" noProof="0" dirty="0">
                <a:ln>
                  <a:noFill/>
                </a:ln>
                <a:solidFill>
                  <a:srgbClr val="0B539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DB37645B-3FDE-4844-9838-C4994E6B4E1F}"/>
              </a:ext>
            </a:extLst>
          </p:cNvPr>
          <p:cNvSpPr txBox="1"/>
          <p:nvPr/>
        </p:nvSpPr>
        <p:spPr>
          <a:xfrm>
            <a:off x="9351061" y="3710444"/>
            <a:ext cx="1013419" cy="396000"/>
          </a:xfrm>
          <a:prstGeom prst="rect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>
                <a:solidFill>
                  <a:prstClr val="white"/>
                </a:solidFill>
                <a:latin typeface="+mn-lt"/>
              </a:rPr>
              <a:t>CAFE2</a:t>
            </a:r>
            <a:endParaRPr lang="zh-CN" altLang="en-US" sz="2000" kern="0" dirty="0">
              <a:solidFill>
                <a:prstClr val="whit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9090198"/>
      </p:ext>
    </p:extLst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>
            <a:extLst>
              <a:ext uri="{FF2B5EF4-FFF2-40B4-BE49-F238E27FC236}">
                <a16:creationId xmlns:a16="http://schemas.microsoft.com/office/drawing/2014/main" id="{7295B834-7138-4FA6-A8B2-64A42011B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主要内容</a:t>
            </a:r>
          </a:p>
        </p:txBody>
      </p:sp>
      <p:sp>
        <p:nvSpPr>
          <p:cNvPr id="16387" name="灯片编号占位符 3">
            <a:extLst>
              <a:ext uri="{FF2B5EF4-FFF2-40B4-BE49-F238E27FC236}">
                <a16:creationId xmlns:a16="http://schemas.microsoft.com/office/drawing/2014/main" id="{1A47B321-411B-4B15-B2AE-687E3B195C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A5CD9BE-98CF-4F88-BD99-BA202BF3B4CC}" type="slidenum">
              <a:rPr lang="zh-CN" altLang="en-US">
                <a:solidFill>
                  <a:schemeClr val="bg1"/>
                </a:solidFill>
                <a:latin typeface="Times New Roman" panose="02020603050405020304" pitchFamily="18" charset="0"/>
              </a:rPr>
              <a:pPr eaLnBrk="1" hangingPunct="1"/>
              <a:t>11</a:t>
            </a:fld>
            <a:endParaRPr lang="en-US" altLang="zh-CN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388" name="组合 61">
            <a:extLst>
              <a:ext uri="{FF2B5EF4-FFF2-40B4-BE49-F238E27FC236}">
                <a16:creationId xmlns:a16="http://schemas.microsoft.com/office/drawing/2014/main" id="{1A01A2AD-A632-4045-BF01-1FE17E305852}"/>
              </a:ext>
            </a:extLst>
          </p:cNvPr>
          <p:cNvGrpSpPr>
            <a:grpSpLocks/>
          </p:cNvGrpSpPr>
          <p:nvPr/>
        </p:nvGrpSpPr>
        <p:grpSpPr bwMode="auto">
          <a:xfrm>
            <a:off x="-119063" y="1319213"/>
            <a:ext cx="4770438" cy="4824412"/>
            <a:chOff x="-1643063" y="1319213"/>
            <a:chExt cx="4770438" cy="4824412"/>
          </a:xfrm>
        </p:grpSpPr>
        <p:sp>
          <p:nvSpPr>
            <p:cNvPr id="7" name="AutoShape 46">
              <a:extLst>
                <a:ext uri="{FF2B5EF4-FFF2-40B4-BE49-F238E27FC236}">
                  <a16:creationId xmlns:a16="http://schemas.microsoft.com/office/drawing/2014/main" id="{80114E69-7E53-4BBF-A907-A7FCF7472ADC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>
              <a:off x="-1670050" y="1346200"/>
              <a:ext cx="4824412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549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tint val="45490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charset="0"/>
                <a:ea typeface="宋体" charset="-122"/>
              </a:endParaRPr>
            </a:p>
          </p:txBody>
        </p:sp>
        <p:sp>
          <p:nvSpPr>
            <p:cNvPr id="8" name="AutoShape 47">
              <a:extLst>
                <a:ext uri="{FF2B5EF4-FFF2-40B4-BE49-F238E27FC236}">
                  <a16:creationId xmlns:a16="http://schemas.microsoft.com/office/drawing/2014/main" id="{65136A44-7F5A-4C93-A9BD-5956B900A3A2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 flipH="1">
              <a:off x="-1266031" y="1805781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>
                    <a:alpha val="56000"/>
                  </a:srgbClr>
                </a:gs>
                <a:gs pos="100000">
                  <a:srgbClr val="6699FF">
                    <a:gamma/>
                    <a:tint val="0"/>
                    <a:invGamma/>
                    <a:alpha val="48000"/>
                  </a:srgbClr>
                </a:gs>
              </a:gsLst>
              <a:lin ang="54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sp>
        <p:nvSpPr>
          <p:cNvPr id="16389" name="AutoShape 48">
            <a:extLst>
              <a:ext uri="{FF2B5EF4-FFF2-40B4-BE49-F238E27FC236}">
                <a16:creationId xmlns:a16="http://schemas.microsoft.com/office/drawing/2014/main" id="{029D7092-03E6-4F14-B253-B18913C8E5D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27475" y="5357814"/>
            <a:ext cx="4883150" cy="47148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总结与展望</a:t>
            </a:r>
          </a:p>
        </p:txBody>
      </p:sp>
      <p:sp>
        <p:nvSpPr>
          <p:cNvPr id="16390" name="AutoShape 49">
            <a:extLst>
              <a:ext uri="{FF2B5EF4-FFF2-40B4-BE49-F238E27FC236}">
                <a16:creationId xmlns:a16="http://schemas.microsoft.com/office/drawing/2014/main" id="{A634D3C6-A28A-4BC5-AB40-6C510FE022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70413" y="4429125"/>
            <a:ext cx="5439126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中国超重元素研究加速器装置（</a:t>
            </a:r>
            <a:r>
              <a:rPr lang="en-US" altLang="zh-CN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CAFE2</a:t>
            </a:r>
            <a:r>
              <a:rPr lang="zh-CN" altLang="en-US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2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391" name="AutoShape 50">
            <a:extLst>
              <a:ext uri="{FF2B5EF4-FFF2-40B4-BE49-F238E27FC236}">
                <a16:creationId xmlns:a16="http://schemas.microsoft.com/office/drawing/2014/main" id="{B73CD010-6550-4725-89C7-6973DC8C4C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49572" y="3429000"/>
            <a:ext cx="5853113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SHANS</a:t>
            </a:r>
            <a:r>
              <a:rPr lang="zh-CN" altLang="en-US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谱仪上新核素合成</a:t>
            </a:r>
            <a:endParaRPr lang="en-US" altLang="zh-CN" sz="22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392" name="AutoShape 51">
            <a:extLst>
              <a:ext uri="{FF2B5EF4-FFF2-40B4-BE49-F238E27FC236}">
                <a16:creationId xmlns:a16="http://schemas.microsoft.com/office/drawing/2014/main" id="{0537A041-A28A-44AF-945E-954A8F7C93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70412" y="2441575"/>
            <a:ext cx="5517017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重核素合成实验技术和方法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393" name="AutoShape 52">
            <a:extLst>
              <a:ext uri="{FF2B5EF4-FFF2-40B4-BE49-F238E27FC236}">
                <a16:creationId xmlns:a16="http://schemas.microsoft.com/office/drawing/2014/main" id="{16BF2A29-F307-4775-8ABE-2FC733A7CE9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27475" y="1600200"/>
            <a:ext cx="4883150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新核素和新元素合成</a:t>
            </a:r>
            <a:endParaRPr lang="en-US" altLang="zh-CN" sz="22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6394" name="Group 53">
            <a:extLst>
              <a:ext uri="{FF2B5EF4-FFF2-40B4-BE49-F238E27FC236}">
                <a16:creationId xmlns:a16="http://schemas.microsoft.com/office/drawing/2014/main" id="{A02F95B3-5080-4C43-B926-47A65A8854A0}"/>
              </a:ext>
            </a:extLst>
          </p:cNvPr>
          <p:cNvGrpSpPr>
            <a:grpSpLocks/>
          </p:cNvGrpSpPr>
          <p:nvPr/>
        </p:nvGrpSpPr>
        <p:grpSpPr bwMode="auto">
          <a:xfrm>
            <a:off x="3567095" y="1688082"/>
            <a:ext cx="360380" cy="268512"/>
            <a:chOff x="2078" y="1346"/>
            <a:chExt cx="1615" cy="2242"/>
          </a:xfrm>
        </p:grpSpPr>
        <p:sp>
          <p:nvSpPr>
            <p:cNvPr id="52" name="Oval 54">
              <a:extLst>
                <a:ext uri="{FF2B5EF4-FFF2-40B4-BE49-F238E27FC236}">
                  <a16:creationId xmlns:a16="http://schemas.microsoft.com/office/drawing/2014/main" id="{0039270D-B415-4759-BCE1-1D839023CC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3" name="Oval 55">
              <a:extLst>
                <a:ext uri="{FF2B5EF4-FFF2-40B4-BE49-F238E27FC236}">
                  <a16:creationId xmlns:a16="http://schemas.microsoft.com/office/drawing/2014/main" id="{87712056-CB42-47C1-8791-E2DFF288CF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4" name="Oval 56">
              <a:extLst>
                <a:ext uri="{FF2B5EF4-FFF2-40B4-BE49-F238E27FC236}">
                  <a16:creationId xmlns:a16="http://schemas.microsoft.com/office/drawing/2014/main" id="{C77D2FE0-D8CD-488A-9460-6DF55FBBF6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5" name="Oval 57">
              <a:extLst>
                <a:ext uri="{FF2B5EF4-FFF2-40B4-BE49-F238E27FC236}">
                  <a16:creationId xmlns:a16="http://schemas.microsoft.com/office/drawing/2014/main" id="{E6EE334A-EDE7-49D2-A72F-B7924A41E5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6" name="Oval 58">
              <a:extLst>
                <a:ext uri="{FF2B5EF4-FFF2-40B4-BE49-F238E27FC236}">
                  <a16:creationId xmlns:a16="http://schemas.microsoft.com/office/drawing/2014/main" id="{E4E19AE7-3E30-4C91-9B09-487A1F71390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7" name="Oval 59">
              <a:extLst>
                <a:ext uri="{FF2B5EF4-FFF2-40B4-BE49-F238E27FC236}">
                  <a16:creationId xmlns:a16="http://schemas.microsoft.com/office/drawing/2014/main" id="{63186AF9-DC63-4D4A-8403-8AE721BA1AA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20" y="1346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5" name="Group 60">
            <a:extLst>
              <a:ext uri="{FF2B5EF4-FFF2-40B4-BE49-F238E27FC236}">
                <a16:creationId xmlns:a16="http://schemas.microsoft.com/office/drawing/2014/main" id="{4E20340A-EBC7-4528-ADBF-4349D4A7E680}"/>
              </a:ext>
            </a:extLst>
          </p:cNvPr>
          <p:cNvGrpSpPr>
            <a:grpSpLocks/>
          </p:cNvGrpSpPr>
          <p:nvPr/>
        </p:nvGrpSpPr>
        <p:grpSpPr bwMode="auto">
          <a:xfrm>
            <a:off x="4225520" y="2558766"/>
            <a:ext cx="339404" cy="255202"/>
            <a:chOff x="2078" y="1387"/>
            <a:chExt cx="1615" cy="2201"/>
          </a:xfrm>
        </p:grpSpPr>
        <p:sp>
          <p:nvSpPr>
            <p:cNvPr id="46" name="Oval 61">
              <a:extLst>
                <a:ext uri="{FF2B5EF4-FFF2-40B4-BE49-F238E27FC236}">
                  <a16:creationId xmlns:a16="http://schemas.microsoft.com/office/drawing/2014/main" id="{BA7896B5-A94E-4669-ACDF-26FA2632B19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7" name="Oval 62">
              <a:extLst>
                <a:ext uri="{FF2B5EF4-FFF2-40B4-BE49-F238E27FC236}">
                  <a16:creationId xmlns:a16="http://schemas.microsoft.com/office/drawing/2014/main" id="{92395A0D-3956-4293-BF8F-A4F65B2C35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8" name="Oval 63">
              <a:extLst>
                <a:ext uri="{FF2B5EF4-FFF2-40B4-BE49-F238E27FC236}">
                  <a16:creationId xmlns:a16="http://schemas.microsoft.com/office/drawing/2014/main" id="{726A1B59-7752-49D5-AAC4-4437CBC5A2E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9" name="Oval 64">
              <a:extLst>
                <a:ext uri="{FF2B5EF4-FFF2-40B4-BE49-F238E27FC236}">
                  <a16:creationId xmlns:a16="http://schemas.microsoft.com/office/drawing/2014/main" id="{1054B08C-26A5-48CB-A15E-2D6626A5DA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0" name="Oval 65">
              <a:extLst>
                <a:ext uri="{FF2B5EF4-FFF2-40B4-BE49-F238E27FC236}">
                  <a16:creationId xmlns:a16="http://schemas.microsoft.com/office/drawing/2014/main" id="{91FDEF40-BCDE-42E9-AC09-A571092EC7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1" name="Oval 66">
              <a:extLst>
                <a:ext uri="{FF2B5EF4-FFF2-40B4-BE49-F238E27FC236}">
                  <a16:creationId xmlns:a16="http://schemas.microsoft.com/office/drawing/2014/main" id="{46E8494D-09F1-4769-9C2C-9539EDA14D5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6" name="Group 67">
            <a:extLst>
              <a:ext uri="{FF2B5EF4-FFF2-40B4-BE49-F238E27FC236}">
                <a16:creationId xmlns:a16="http://schemas.microsoft.com/office/drawing/2014/main" id="{BD11E3F9-2297-4A49-B76B-D854BBA9DA12}"/>
              </a:ext>
            </a:extLst>
          </p:cNvPr>
          <p:cNvGrpSpPr>
            <a:grpSpLocks/>
          </p:cNvGrpSpPr>
          <p:nvPr/>
        </p:nvGrpSpPr>
        <p:grpSpPr bwMode="auto">
          <a:xfrm>
            <a:off x="4471452" y="3542097"/>
            <a:ext cx="339404" cy="255202"/>
            <a:chOff x="2078" y="1387"/>
            <a:chExt cx="1615" cy="2201"/>
          </a:xfrm>
        </p:grpSpPr>
        <p:sp>
          <p:nvSpPr>
            <p:cNvPr id="40" name="Oval 68">
              <a:extLst>
                <a:ext uri="{FF2B5EF4-FFF2-40B4-BE49-F238E27FC236}">
                  <a16:creationId xmlns:a16="http://schemas.microsoft.com/office/drawing/2014/main" id="{4E0DD91D-3810-40B5-9F25-2B13EA6B9AE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1" name="Oval 69">
              <a:extLst>
                <a:ext uri="{FF2B5EF4-FFF2-40B4-BE49-F238E27FC236}">
                  <a16:creationId xmlns:a16="http://schemas.microsoft.com/office/drawing/2014/main" id="{36064282-94B9-4B62-B3AA-E20C7DEB21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2" name="Oval 70">
              <a:extLst>
                <a:ext uri="{FF2B5EF4-FFF2-40B4-BE49-F238E27FC236}">
                  <a16:creationId xmlns:a16="http://schemas.microsoft.com/office/drawing/2014/main" id="{1B807F9E-4961-4720-99D3-DC3EBA72B0C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3" name="Oval 71">
              <a:extLst>
                <a:ext uri="{FF2B5EF4-FFF2-40B4-BE49-F238E27FC236}">
                  <a16:creationId xmlns:a16="http://schemas.microsoft.com/office/drawing/2014/main" id="{6725B064-DD02-49D4-94F5-ED7D396EB70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4" name="Oval 72">
              <a:extLst>
                <a:ext uri="{FF2B5EF4-FFF2-40B4-BE49-F238E27FC236}">
                  <a16:creationId xmlns:a16="http://schemas.microsoft.com/office/drawing/2014/main" id="{3B06747E-FCAD-46E5-B564-701FA5CB675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5" name="Oval 73">
              <a:extLst>
                <a:ext uri="{FF2B5EF4-FFF2-40B4-BE49-F238E27FC236}">
                  <a16:creationId xmlns:a16="http://schemas.microsoft.com/office/drawing/2014/main" id="{6F6F7B70-13F8-4C1B-867E-7FAD16E6531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7" name="Group 74">
            <a:extLst>
              <a:ext uri="{FF2B5EF4-FFF2-40B4-BE49-F238E27FC236}">
                <a16:creationId xmlns:a16="http://schemas.microsoft.com/office/drawing/2014/main" id="{A639FC3D-9699-4459-8B0C-FB35A19024C4}"/>
              </a:ext>
            </a:extLst>
          </p:cNvPr>
          <p:cNvGrpSpPr>
            <a:grpSpLocks/>
          </p:cNvGrpSpPr>
          <p:nvPr/>
        </p:nvGrpSpPr>
        <p:grpSpPr bwMode="auto">
          <a:xfrm>
            <a:off x="4289026" y="4525428"/>
            <a:ext cx="339404" cy="260639"/>
            <a:chOff x="2078" y="1387"/>
            <a:chExt cx="1615" cy="2201"/>
          </a:xfrm>
        </p:grpSpPr>
        <p:sp>
          <p:nvSpPr>
            <p:cNvPr id="34" name="Oval 75">
              <a:extLst>
                <a:ext uri="{FF2B5EF4-FFF2-40B4-BE49-F238E27FC236}">
                  <a16:creationId xmlns:a16="http://schemas.microsoft.com/office/drawing/2014/main" id="{32548D8D-D81C-4AC2-9BC0-AA58048CA4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5" name="Oval 76">
              <a:extLst>
                <a:ext uri="{FF2B5EF4-FFF2-40B4-BE49-F238E27FC236}">
                  <a16:creationId xmlns:a16="http://schemas.microsoft.com/office/drawing/2014/main" id="{72141396-91A9-4171-871C-028E6136DE0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6" name="Oval 77">
              <a:extLst>
                <a:ext uri="{FF2B5EF4-FFF2-40B4-BE49-F238E27FC236}">
                  <a16:creationId xmlns:a16="http://schemas.microsoft.com/office/drawing/2014/main" id="{29E6BEE1-7B04-4422-9781-EAC9AF80F5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7" name="Oval 78">
              <a:extLst>
                <a:ext uri="{FF2B5EF4-FFF2-40B4-BE49-F238E27FC236}">
                  <a16:creationId xmlns:a16="http://schemas.microsoft.com/office/drawing/2014/main" id="{ACA4D424-3336-49C2-BEF0-BF79B2DB56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8" name="Oval 79">
              <a:extLst>
                <a:ext uri="{FF2B5EF4-FFF2-40B4-BE49-F238E27FC236}">
                  <a16:creationId xmlns:a16="http://schemas.microsoft.com/office/drawing/2014/main" id="{41124970-E564-4F4C-863C-ACBA327AA9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496DD4B9-3FCC-445B-A2C6-C0BB9806CA3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8" name="Group 81">
            <a:extLst>
              <a:ext uri="{FF2B5EF4-FFF2-40B4-BE49-F238E27FC236}">
                <a16:creationId xmlns:a16="http://schemas.microsoft.com/office/drawing/2014/main" id="{43A7ED67-39D5-4D14-86B7-1A906C21D1BF}"/>
              </a:ext>
            </a:extLst>
          </p:cNvPr>
          <p:cNvGrpSpPr>
            <a:grpSpLocks/>
          </p:cNvGrpSpPr>
          <p:nvPr/>
        </p:nvGrpSpPr>
        <p:grpSpPr bwMode="auto">
          <a:xfrm>
            <a:off x="3627947" y="5448399"/>
            <a:ext cx="360380" cy="263602"/>
            <a:chOff x="2078" y="1387"/>
            <a:chExt cx="1615" cy="2201"/>
          </a:xfrm>
        </p:grpSpPr>
        <p:sp>
          <p:nvSpPr>
            <p:cNvPr id="28" name="Oval 82">
              <a:extLst>
                <a:ext uri="{FF2B5EF4-FFF2-40B4-BE49-F238E27FC236}">
                  <a16:creationId xmlns:a16="http://schemas.microsoft.com/office/drawing/2014/main" id="{8FD38437-642C-4B43-A6C8-7C51F453C8A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29" name="Oval 83">
              <a:extLst>
                <a:ext uri="{FF2B5EF4-FFF2-40B4-BE49-F238E27FC236}">
                  <a16:creationId xmlns:a16="http://schemas.microsoft.com/office/drawing/2014/main" id="{BA05D46F-5A5F-4B4B-BD85-53DE0302344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8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0" name="Oval 84">
              <a:extLst>
                <a:ext uri="{FF2B5EF4-FFF2-40B4-BE49-F238E27FC236}">
                  <a16:creationId xmlns:a16="http://schemas.microsoft.com/office/drawing/2014/main" id="{6BDEC489-85CD-42CE-B8F5-C1D287CA3F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1" name="Oval 85">
              <a:extLst>
                <a:ext uri="{FF2B5EF4-FFF2-40B4-BE49-F238E27FC236}">
                  <a16:creationId xmlns:a16="http://schemas.microsoft.com/office/drawing/2014/main" id="{547E6F4A-2941-4990-AA92-40F25CA5F9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2" name="Oval 86">
              <a:extLst>
                <a:ext uri="{FF2B5EF4-FFF2-40B4-BE49-F238E27FC236}">
                  <a16:creationId xmlns:a16="http://schemas.microsoft.com/office/drawing/2014/main" id="{D3D0EE4E-F072-47DD-8BD4-89E61AFD8A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3" name="Oval 87">
              <a:extLst>
                <a:ext uri="{FF2B5EF4-FFF2-40B4-BE49-F238E27FC236}">
                  <a16:creationId xmlns:a16="http://schemas.microsoft.com/office/drawing/2014/main" id="{171C0D26-7D24-415C-90F9-3CFDF308FD7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8637114"/>
      </p:ext>
    </p:extLst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华文楷体" pitchFamily="2" charset="-122"/>
                <a:cs typeface="Arial" charset="0"/>
              </a:rPr>
              <a:t>重核区核素合成</a:t>
            </a:r>
            <a:r>
              <a:rPr lang="zh-CN" altLang="en-US" dirty="0">
                <a:latin typeface="华文楷体" pitchFamily="2" charset="-122"/>
                <a:ea typeface="华文楷体" pitchFamily="2" charset="-122"/>
                <a:cs typeface="Arial" charset="0"/>
              </a:rPr>
              <a:t>实验方法</a:t>
            </a:r>
          </a:p>
        </p:txBody>
      </p:sp>
      <p:sp>
        <p:nvSpPr>
          <p:cNvPr id="21507" name="灯片编号占位符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F4505A2-2D9A-43C2-8D40-691A4FD62DAA}" type="slidenum">
              <a:rPr lang="zh-CN" altLang="en-US" smtClean="0">
                <a:ea typeface="宋体" pitchFamily="2" charset="-122"/>
              </a:rPr>
              <a:pPr/>
              <a:t>12</a:t>
            </a:fld>
            <a:endParaRPr lang="zh-CN" altLang="en-US">
              <a:ea typeface="宋体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859AF6-1E7E-4B13-93CB-8F3B1607D2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8"/>
          <a:stretch/>
        </p:blipFill>
        <p:spPr>
          <a:xfrm>
            <a:off x="700342" y="974717"/>
            <a:ext cx="3595148" cy="12218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A24AC5-23D9-4F07-B149-F82A57948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12" y="2532631"/>
            <a:ext cx="3292549" cy="2319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4" name="箭头: 直角上 33">
            <a:extLst>
              <a:ext uri="{FF2B5EF4-FFF2-40B4-BE49-F238E27FC236}">
                <a16:creationId xmlns:a16="http://schemas.microsoft.com/office/drawing/2014/main" id="{C2019246-6B9B-42F9-BFF8-A3F6A668BF6B}"/>
              </a:ext>
            </a:extLst>
          </p:cNvPr>
          <p:cNvSpPr/>
          <p:nvPr/>
        </p:nvSpPr>
        <p:spPr>
          <a:xfrm rot="5400000">
            <a:off x="2161540" y="2430377"/>
            <a:ext cx="1222759" cy="1739695"/>
          </a:xfrm>
          <a:prstGeom prst="bentUpArrow">
            <a:avLst>
              <a:gd name="adj1" fmla="val 17509"/>
              <a:gd name="adj2" fmla="val 18768"/>
              <a:gd name="adj3" fmla="val 50000"/>
            </a:avLst>
          </a:prstGeom>
          <a:solidFill>
            <a:srgbClr val="FF9900"/>
          </a:solidFill>
          <a:effectLst>
            <a:softEdge rad="635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FCBDF1C-723F-4F1B-8F55-9F894BF57866}"/>
              </a:ext>
            </a:extLst>
          </p:cNvPr>
          <p:cNvSpPr txBox="1"/>
          <p:nvPr/>
        </p:nvSpPr>
        <p:spPr>
          <a:xfrm>
            <a:off x="1077349" y="2224467"/>
            <a:ext cx="275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01A91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</a:t>
            </a:r>
            <a:r>
              <a:rPr lang="en-US" altLang="zh-CN" sz="2400" b="1" dirty="0">
                <a:solidFill>
                  <a:srgbClr val="01A91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(Production)</a:t>
            </a:r>
            <a:endParaRPr lang="zh-CN" altLang="en-US" sz="2400" b="1" dirty="0">
              <a:solidFill>
                <a:srgbClr val="01A91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4F19B20-965A-4F0D-8E9A-A6F8C2DCB048}"/>
              </a:ext>
            </a:extLst>
          </p:cNvPr>
          <p:cNvSpPr txBox="1"/>
          <p:nvPr/>
        </p:nvSpPr>
        <p:spPr>
          <a:xfrm>
            <a:off x="4069869" y="4739057"/>
            <a:ext cx="2713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分离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(Separation)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CA30BFA-6568-48A6-9BDF-BE81C76ACE22}"/>
              </a:ext>
            </a:extLst>
          </p:cNvPr>
          <p:cNvSpPr txBox="1"/>
          <p:nvPr/>
        </p:nvSpPr>
        <p:spPr>
          <a:xfrm>
            <a:off x="8309073" y="6194745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鉴别</a:t>
            </a:r>
            <a:r>
              <a:rPr lang="en-US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(Identification)</a:t>
            </a:r>
            <a:endParaRPr lang="zh-CN" altLang="en-US" sz="24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箭头: 直角上 66">
            <a:extLst>
              <a:ext uri="{FF2B5EF4-FFF2-40B4-BE49-F238E27FC236}">
                <a16:creationId xmlns:a16="http://schemas.microsoft.com/office/drawing/2014/main" id="{6E4C553F-DECC-41ED-8B7A-6725C84CAC5D}"/>
              </a:ext>
            </a:extLst>
          </p:cNvPr>
          <p:cNvSpPr/>
          <p:nvPr/>
        </p:nvSpPr>
        <p:spPr>
          <a:xfrm rot="5400000">
            <a:off x="6687430" y="4936004"/>
            <a:ext cx="1222759" cy="1739695"/>
          </a:xfrm>
          <a:prstGeom prst="bentUpArrow">
            <a:avLst>
              <a:gd name="adj1" fmla="val 17509"/>
              <a:gd name="adj2" fmla="val 18768"/>
              <a:gd name="adj3" fmla="val 50000"/>
            </a:avLst>
          </a:prstGeom>
          <a:solidFill>
            <a:srgbClr val="FF9900"/>
          </a:solidFill>
          <a:effectLst>
            <a:softEdge rad="635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2F5917D-1F89-4F30-8AC8-48FFB3092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05" y="4033557"/>
            <a:ext cx="2449197" cy="2205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5BCEEA9-DBE8-49AC-9B2E-C067AC067AC8}"/>
              </a:ext>
            </a:extLst>
          </p:cNvPr>
          <p:cNvSpPr txBox="1"/>
          <p:nvPr/>
        </p:nvSpPr>
        <p:spPr>
          <a:xfrm>
            <a:off x="4393651" y="984796"/>
            <a:ext cx="4439964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1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熔合蒸发反应：</a:t>
            </a:r>
            <a:endParaRPr lang="en-US" altLang="zh-CN" sz="16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束流入射能量：</a:t>
            </a:r>
            <a:r>
              <a:rPr lang="en-US" altLang="zh-CN" sz="1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~5 MeV/u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复合核激发能：</a:t>
            </a:r>
            <a:r>
              <a:rPr lang="en-US" altLang="zh-CN" sz="1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20~50 MeV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退激过程：蒸发</a:t>
            </a:r>
            <a:r>
              <a:rPr lang="en-US" altLang="zh-CN" sz="1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3~5</a:t>
            </a:r>
            <a:r>
              <a:rPr lang="zh-CN" altLang="en-US" sz="1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个中子或质子，</a:t>
            </a:r>
            <a:r>
              <a:rPr lang="el-GR" altLang="zh-CN" sz="1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γ</a:t>
            </a:r>
            <a:r>
              <a:rPr lang="zh-CN" altLang="en-US" sz="1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退激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AA2818B-4588-4A86-BDEA-ABA2996E2541}"/>
              </a:ext>
            </a:extLst>
          </p:cNvPr>
          <p:cNvSpPr txBox="1"/>
          <p:nvPr/>
        </p:nvSpPr>
        <p:spPr>
          <a:xfrm>
            <a:off x="737303" y="4993477"/>
            <a:ext cx="508300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飞行中的电磁分离技术：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充气反冲核谱仪（分离效率高，易操作，造价低等优点）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速度选择器电磁谱仪（本底粒子的干扰低）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7D4FE87-BB98-440C-B829-FA5AC77D895C}"/>
              </a:ext>
            </a:extLst>
          </p:cNvPr>
          <p:cNvSpPr txBox="1"/>
          <p:nvPr/>
        </p:nvSpPr>
        <p:spPr>
          <a:xfrm>
            <a:off x="7780855" y="2700162"/>
            <a:ext cx="4439963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l-GR" altLang="zh-CN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zh-CN" altLang="en-US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衰变关联测量：</a:t>
            </a:r>
            <a:endParaRPr lang="en-US" altLang="zh-CN" sz="16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单原子灵敏</a:t>
            </a:r>
            <a:endParaRPr lang="en-US" altLang="zh-CN" sz="16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</a:t>
            </a:r>
            <a:r>
              <a:rPr lang="en-US" altLang="zh-CN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位置</a:t>
            </a:r>
            <a:r>
              <a:rPr lang="en-US" altLang="zh-CN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时间关联测量</a:t>
            </a:r>
            <a:endParaRPr lang="en-US" altLang="zh-CN" sz="16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波形采样数字化电子学（无死时间数据获取）</a:t>
            </a:r>
          </a:p>
        </p:txBody>
      </p:sp>
    </p:spTree>
    <p:extLst>
      <p:ext uri="{BB962C8B-B14F-4D97-AF65-F5344CB8AC3E}">
        <p14:creationId xmlns:p14="http://schemas.microsoft.com/office/powerpoint/2010/main" val="1260383484"/>
      </p:ext>
    </p:extLst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149ABD-776D-4CBB-A2E5-E81471E43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产生</a:t>
            </a:r>
            <a:r>
              <a:rPr lang="en-US" altLang="zh-CN" dirty="0"/>
              <a:t>-</a:t>
            </a:r>
            <a:r>
              <a:rPr lang="zh-CN" altLang="en-US" dirty="0"/>
              <a:t>熔合蒸发反应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D29D182-0B83-4DD4-A9EA-63D3DD042D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0C6B5E9-5F97-4E67-B8A2-4AB05F0AD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2" y="3429000"/>
            <a:ext cx="6219666" cy="29066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00F437-AD08-4376-A361-A9F11B3D39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89" t="44127" r="22825" b="17142"/>
          <a:stretch/>
        </p:blipFill>
        <p:spPr>
          <a:xfrm>
            <a:off x="5110923" y="1296568"/>
            <a:ext cx="2357086" cy="18085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716E3A-DE4E-481A-A4C2-76EA20EE9F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24" t="51005" r="17639" b="1376"/>
          <a:stretch/>
        </p:blipFill>
        <p:spPr>
          <a:xfrm>
            <a:off x="153857" y="1296568"/>
            <a:ext cx="2343120" cy="18085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30AABB2-F4D9-4FB9-8CD9-90D48F6BD1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30" t="51746" r="23276" b="9313"/>
          <a:stretch/>
        </p:blipFill>
        <p:spPr>
          <a:xfrm>
            <a:off x="2556937" y="1296568"/>
            <a:ext cx="2501521" cy="18085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A9F0202-FD3E-4344-8CA9-2637606EB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1302" y="3501666"/>
            <a:ext cx="4562679" cy="28378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7FF47D5-E994-4806-A391-2818F0B649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7477" y="904719"/>
            <a:ext cx="4213140" cy="259694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D183C5D-2BAC-4FF8-BC46-BF4A26471EAF}"/>
              </a:ext>
            </a:extLst>
          </p:cNvPr>
          <p:cNvSpPr txBox="1"/>
          <p:nvPr/>
        </p:nvSpPr>
        <p:spPr>
          <a:xfrm>
            <a:off x="7527477" y="6339486"/>
            <a:ext cx="44480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S. Hofmann, in </a:t>
            </a:r>
            <a:r>
              <a:rPr lang="it-IT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Radiochimica Acta</a:t>
            </a:r>
            <a:r>
              <a:rPr lang="it-IT" altLang="zh-CN" sz="1200" i="0" dirty="0">
                <a:latin typeface="Arial" panose="020B0604020202020204" pitchFamily="34" charset="0"/>
                <a:cs typeface="Arial" panose="020B0604020202020204" pitchFamily="34" charset="0"/>
              </a:rPr>
              <a:t> (2019), Vol. 107, pp. 879.</a:t>
            </a:r>
          </a:p>
        </p:txBody>
      </p:sp>
    </p:spTree>
    <p:extLst>
      <p:ext uri="{BB962C8B-B14F-4D97-AF65-F5344CB8AC3E}">
        <p14:creationId xmlns:p14="http://schemas.microsoft.com/office/powerpoint/2010/main" val="3645708821"/>
      </p:ext>
    </p:extLst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>
                <a:latin typeface="+mn-lt"/>
              </a:rPr>
              <a:t>分离</a:t>
            </a:r>
            <a:r>
              <a:rPr lang="en-US" altLang="zh-CN" dirty="0">
                <a:latin typeface="+mn-lt"/>
              </a:rPr>
              <a:t>-</a:t>
            </a:r>
            <a:r>
              <a:rPr lang="zh-CN" altLang="en-US" dirty="0">
                <a:latin typeface="+mn-lt"/>
              </a:rPr>
              <a:t>充气反冲核谱仪 </a:t>
            </a:r>
            <a:r>
              <a:rPr lang="en-US" altLang="zh-CN" dirty="0">
                <a:latin typeface="+mn-lt"/>
              </a:rPr>
              <a:t>(SHANS)</a:t>
            </a:r>
            <a:endParaRPr lang="zh-CN" altLang="en-US" dirty="0">
              <a:latin typeface="+mn-lt"/>
            </a:endParaRPr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ADE4E1B-4306-4008-8651-E667BCFF3C69}" type="slidenum">
              <a:rPr lang="zh-CN" altLang="en-US" smtClean="0">
                <a:ea typeface="宋体" pitchFamily="2" charset="-122"/>
              </a:rPr>
              <a:pPr/>
              <a:t>14</a:t>
            </a:fld>
            <a:endParaRPr lang="en-US" altLang="zh-CN">
              <a:ea typeface="宋体" pitchFamily="2" charset="-122"/>
            </a:endParaRPr>
          </a:p>
        </p:txBody>
      </p:sp>
      <p:pic>
        <p:nvPicPr>
          <p:cNvPr id="19460" name="Picture 4" descr="实验装置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9789" y="3943560"/>
            <a:ext cx="3458392" cy="241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8100"/>
          </a:effectLst>
        </p:spPr>
      </p:pic>
      <p:sp>
        <p:nvSpPr>
          <p:cNvPr id="12" name="矩形 11"/>
          <p:cNvSpPr/>
          <p:nvPr/>
        </p:nvSpPr>
        <p:spPr>
          <a:xfrm>
            <a:off x="694292" y="6300987"/>
            <a:ext cx="3409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兰州重离子加速器国家实验室（</a:t>
            </a:r>
            <a:r>
              <a:rPr lang="en-US" altLang="zh-CN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HIRFL</a:t>
            </a:r>
            <a:r>
              <a:rPr lang="zh-CN" altLang="en-US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）</a:t>
            </a:r>
          </a:p>
        </p:txBody>
      </p:sp>
      <p:sp>
        <p:nvSpPr>
          <p:cNvPr id="19464" name="TextBox 22"/>
          <p:cNvSpPr txBox="1">
            <a:spLocks noChangeArrowheads="1"/>
          </p:cNvSpPr>
          <p:nvPr/>
        </p:nvSpPr>
        <p:spPr bwMode="auto">
          <a:xfrm>
            <a:off x="2286794" y="844532"/>
            <a:ext cx="7993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S</a:t>
            </a:r>
            <a:r>
              <a:rPr lang="en-US" altLang="zh-CN" sz="2400" b="1" dirty="0"/>
              <a:t>pectrometer for </a:t>
            </a:r>
            <a:r>
              <a:rPr lang="en-US" altLang="zh-CN" sz="2400" b="1" dirty="0">
                <a:solidFill>
                  <a:srgbClr val="FF0000"/>
                </a:solidFill>
              </a:rPr>
              <a:t>H</a:t>
            </a:r>
            <a:r>
              <a:rPr lang="en-US" altLang="zh-CN" sz="2400" b="1" dirty="0"/>
              <a:t>eavy </a:t>
            </a:r>
            <a:r>
              <a:rPr lang="en-US" altLang="zh-CN" sz="2400" b="1" dirty="0">
                <a:solidFill>
                  <a:srgbClr val="FF0000"/>
                </a:solidFill>
              </a:rPr>
              <a:t>A</a:t>
            </a:r>
            <a:r>
              <a:rPr lang="en-US" altLang="zh-CN" sz="2400" b="1" dirty="0"/>
              <a:t>toms and </a:t>
            </a:r>
            <a:r>
              <a:rPr lang="en-US" altLang="zh-CN" sz="2400" b="1" dirty="0">
                <a:solidFill>
                  <a:srgbClr val="FF0000"/>
                </a:solidFill>
              </a:rPr>
              <a:t>N</a:t>
            </a:r>
            <a:r>
              <a:rPr lang="en-US" altLang="zh-CN" sz="2400" b="1" dirty="0"/>
              <a:t>uclear </a:t>
            </a:r>
            <a:r>
              <a:rPr lang="en-US" altLang="zh-CN" sz="2400" b="1" dirty="0">
                <a:solidFill>
                  <a:srgbClr val="FF0000"/>
                </a:solidFill>
              </a:rPr>
              <a:t>S</a:t>
            </a:r>
            <a:r>
              <a:rPr lang="en-US" altLang="zh-CN" sz="2400" b="1" dirty="0"/>
              <a:t>tructure</a:t>
            </a:r>
            <a:endParaRPr lang="zh-CN" altLang="en-US" sz="24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6806D24-0750-40AB-BD68-EA7CAFD4093D}"/>
              </a:ext>
            </a:extLst>
          </p:cNvPr>
          <p:cNvSpPr/>
          <p:nvPr/>
        </p:nvSpPr>
        <p:spPr>
          <a:xfrm>
            <a:off x="6711064" y="6362543"/>
            <a:ext cx="54809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Z. Y. Zhang</a:t>
            </a:r>
            <a:r>
              <a:rPr lang="en-US" altLang="zh-CN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, et al.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Instrum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. Methods Phys. Res., B 317, 315 (2013).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48A755D-E18A-4B50-B6E7-F97899A1C4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8" y="3918955"/>
            <a:ext cx="2555959" cy="233659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AEDBF4-8238-4467-900B-5E7773194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1426075"/>
            <a:ext cx="4273514" cy="2216195"/>
          </a:xfrm>
          <a:prstGeom prst="rect">
            <a:avLst/>
          </a:prstGeom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B116B42B-AF15-4192-A676-77999822A48A}"/>
              </a:ext>
            </a:extLst>
          </p:cNvPr>
          <p:cNvSpPr txBox="1"/>
          <p:nvPr/>
        </p:nvSpPr>
        <p:spPr>
          <a:xfrm>
            <a:off x="5986691" y="2812005"/>
            <a:ext cx="4300309" cy="369332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i="1" kern="0" dirty="0">
                <a:solidFill>
                  <a:srgbClr val="4F81BD">
                    <a:lumMod val="75000"/>
                  </a:srgbClr>
                </a:solidFill>
                <a:latin typeface="+mn-lt"/>
                <a:ea typeface="Arial Unicode MS" pitchFamily="34" charset="-122"/>
                <a:cs typeface="Arial" pitchFamily="34" charset="0"/>
              </a:rPr>
              <a:t>B</a:t>
            </a:r>
            <a:r>
              <a:rPr lang="en-US" altLang="zh-CN" b="1" i="1" kern="0" dirty="0">
                <a:solidFill>
                  <a:srgbClr val="4F81BD">
                    <a:lumMod val="75000"/>
                  </a:srgbClr>
                </a:solidFill>
                <a:latin typeface="Symbol" pitchFamily="18" charset="2"/>
                <a:ea typeface="宋体"/>
                <a:sym typeface="Symbol" panose="05050102010706020507" pitchFamily="18" charset="2"/>
              </a:rPr>
              <a:t></a:t>
            </a:r>
            <a:r>
              <a:rPr lang="en-US" altLang="zh-CN" b="1" kern="0" dirty="0">
                <a:solidFill>
                  <a:srgbClr val="4F81BD">
                    <a:lumMod val="75000"/>
                  </a:srgbClr>
                </a:solidFill>
                <a:latin typeface="Calibri"/>
                <a:ea typeface="宋体"/>
              </a:rPr>
              <a:t> ≈</a:t>
            </a:r>
            <a:r>
              <a:rPr lang="en-US" altLang="zh-CN" b="1" kern="0" dirty="0">
                <a:solidFill>
                  <a:srgbClr val="4F81BD">
                    <a:lumMod val="75000"/>
                  </a:srgbClr>
                </a:solidFill>
                <a:latin typeface="+mn-lt"/>
                <a:ea typeface="Arial Unicode MS" pitchFamily="34" charset="-122"/>
                <a:cs typeface="Arial" pitchFamily="34" charset="0"/>
              </a:rPr>
              <a:t>0.0227·</a:t>
            </a:r>
            <a:r>
              <a:rPr lang="en-US" altLang="zh-CN" b="1" i="1" kern="0" dirty="0">
                <a:solidFill>
                  <a:srgbClr val="4F81BD">
                    <a:lumMod val="75000"/>
                  </a:srgbClr>
                </a:solidFill>
                <a:latin typeface="+mn-lt"/>
                <a:ea typeface="Arial Unicode MS" pitchFamily="34" charset="-122"/>
                <a:cs typeface="Arial" pitchFamily="34" charset="0"/>
              </a:rPr>
              <a:t>A</a:t>
            </a:r>
            <a:r>
              <a:rPr lang="en-US" altLang="zh-CN" b="1" kern="0" dirty="0">
                <a:solidFill>
                  <a:srgbClr val="4F81BD">
                    <a:lumMod val="75000"/>
                  </a:srgbClr>
                </a:solidFill>
                <a:latin typeface="+mn-lt"/>
                <a:ea typeface="Arial Unicode MS" pitchFamily="34" charset="-122"/>
                <a:cs typeface="Arial" pitchFamily="34" charset="0"/>
              </a:rPr>
              <a:t>/</a:t>
            </a:r>
            <a:r>
              <a:rPr lang="en-US" altLang="zh-CN" b="1" i="1" kern="0" dirty="0">
                <a:solidFill>
                  <a:srgbClr val="4F81BD">
                    <a:lumMod val="75000"/>
                  </a:srgbClr>
                </a:solidFill>
                <a:latin typeface="+mn-lt"/>
                <a:ea typeface="Arial Unicode MS" pitchFamily="34" charset="-122"/>
                <a:cs typeface="Arial" pitchFamily="34" charset="0"/>
              </a:rPr>
              <a:t>Z</a:t>
            </a:r>
            <a:r>
              <a:rPr lang="en-US" altLang="zh-CN" b="1" kern="0" baseline="30000" dirty="0">
                <a:solidFill>
                  <a:srgbClr val="4F81BD">
                    <a:lumMod val="75000"/>
                  </a:srgbClr>
                </a:solidFill>
                <a:latin typeface="+mn-lt"/>
                <a:ea typeface="Arial Unicode MS" pitchFamily="34" charset="-122"/>
                <a:cs typeface="Arial" pitchFamily="34" charset="0"/>
              </a:rPr>
              <a:t>1/3</a:t>
            </a:r>
            <a:r>
              <a:rPr lang="en-US" altLang="zh-CN" b="1" kern="0" dirty="0">
                <a:solidFill>
                  <a:srgbClr val="4F81BD">
                    <a:lumMod val="75000"/>
                  </a:srgbClr>
                </a:solidFill>
                <a:latin typeface="+mn-lt"/>
                <a:ea typeface="Arial Unicode MS" pitchFamily="34" charset="-122"/>
                <a:cs typeface="Arial" pitchFamily="34" charset="0"/>
              </a:rPr>
              <a:t>  </a:t>
            </a:r>
            <a:r>
              <a:rPr lang="en-US" altLang="zh-CN" kern="0" dirty="0">
                <a:solidFill>
                  <a:srgbClr val="4F81BD">
                    <a:lumMod val="75000"/>
                  </a:srgbClr>
                </a:solidFill>
                <a:latin typeface="+mn-lt"/>
                <a:ea typeface="Arial Unicode MS" pitchFamily="34" charset="-122"/>
                <a:cs typeface="Arial" pitchFamily="34" charset="0"/>
              </a:rPr>
              <a:t>[Tm]       </a:t>
            </a:r>
            <a:r>
              <a:rPr lang="en-US" altLang="zh-CN" b="1" kern="0" dirty="0">
                <a:solidFill>
                  <a:srgbClr val="4F81BD">
                    <a:lumMod val="75000"/>
                  </a:srgbClr>
                </a:solidFill>
                <a:latin typeface="+mn-lt"/>
                <a:ea typeface="Arial Unicode MS" pitchFamily="34" charset="-122"/>
                <a:cs typeface="Arial" pitchFamily="34" charset="0"/>
              </a:rPr>
              <a:t>(1&lt;</a:t>
            </a:r>
            <a:r>
              <a:rPr lang="en-US" altLang="zh-CN" b="1" i="1" kern="0" dirty="0">
                <a:solidFill>
                  <a:srgbClr val="4F81BD">
                    <a:lumMod val="75000"/>
                  </a:srgbClr>
                </a:solidFill>
                <a:latin typeface="+mn-lt"/>
                <a:ea typeface="Arial Unicode MS" pitchFamily="34" charset="-122"/>
                <a:cs typeface="Arial" pitchFamily="34" charset="0"/>
              </a:rPr>
              <a:t>v</a:t>
            </a:r>
            <a:r>
              <a:rPr lang="en-US" altLang="zh-CN" b="1" kern="0" dirty="0">
                <a:solidFill>
                  <a:srgbClr val="4F81BD">
                    <a:lumMod val="75000"/>
                  </a:srgbClr>
                </a:solidFill>
                <a:latin typeface="+mn-lt"/>
                <a:ea typeface="Arial Unicode MS" pitchFamily="34" charset="-122"/>
                <a:cs typeface="Arial" pitchFamily="34" charset="0"/>
              </a:rPr>
              <a:t>/</a:t>
            </a:r>
            <a:r>
              <a:rPr lang="en-US" altLang="zh-CN" b="1" i="1" kern="0" dirty="0">
                <a:solidFill>
                  <a:srgbClr val="4F81BD">
                    <a:lumMod val="75000"/>
                  </a:srgbClr>
                </a:solidFill>
                <a:latin typeface="+mn-lt"/>
                <a:ea typeface="Arial Unicode MS" pitchFamily="34" charset="-122"/>
                <a:cs typeface="Arial" pitchFamily="34" charset="0"/>
              </a:rPr>
              <a:t>v</a:t>
            </a:r>
            <a:r>
              <a:rPr lang="en-US" altLang="zh-CN" b="1" kern="0" baseline="-25000" dirty="0">
                <a:solidFill>
                  <a:srgbClr val="4F81BD">
                    <a:lumMod val="75000"/>
                  </a:srgbClr>
                </a:solidFill>
                <a:latin typeface="+mn-lt"/>
                <a:ea typeface="Arial Unicode MS" pitchFamily="34" charset="-122"/>
                <a:cs typeface="Arial" pitchFamily="34" charset="0"/>
              </a:rPr>
              <a:t>0</a:t>
            </a:r>
            <a:r>
              <a:rPr lang="en-US" altLang="zh-CN" b="1" kern="0" dirty="0">
                <a:solidFill>
                  <a:srgbClr val="4F81BD">
                    <a:lumMod val="75000"/>
                  </a:srgbClr>
                </a:solidFill>
                <a:latin typeface="+mn-lt"/>
                <a:ea typeface="Arial Unicode MS" pitchFamily="34" charset="-122"/>
                <a:cs typeface="Arial" pitchFamily="34" charset="0"/>
              </a:rPr>
              <a:t>&lt;</a:t>
            </a:r>
            <a:r>
              <a:rPr lang="en-US" altLang="zh-CN" b="1" i="1" kern="0" dirty="0">
                <a:solidFill>
                  <a:srgbClr val="4F81BD">
                    <a:lumMod val="75000"/>
                  </a:srgbClr>
                </a:solidFill>
                <a:latin typeface="+mn-lt"/>
                <a:ea typeface="Arial Unicode MS" pitchFamily="34" charset="-122"/>
                <a:cs typeface="Arial" pitchFamily="34" charset="0"/>
              </a:rPr>
              <a:t>Z</a:t>
            </a:r>
            <a:r>
              <a:rPr lang="en-US" altLang="zh-CN" b="1" kern="0" baseline="30000" dirty="0">
                <a:solidFill>
                  <a:srgbClr val="4F81BD">
                    <a:lumMod val="75000"/>
                  </a:srgbClr>
                </a:solidFill>
                <a:latin typeface="+mn-lt"/>
                <a:ea typeface="Arial Unicode MS" pitchFamily="34" charset="-122"/>
                <a:cs typeface="Arial" pitchFamily="34" charset="0"/>
              </a:rPr>
              <a:t>2/3</a:t>
            </a:r>
            <a:r>
              <a:rPr lang="en-US" altLang="zh-CN" b="1" kern="0" dirty="0">
                <a:solidFill>
                  <a:srgbClr val="4F81BD">
                    <a:lumMod val="75000"/>
                  </a:srgbClr>
                </a:solidFill>
                <a:latin typeface="+mn-lt"/>
                <a:ea typeface="Arial Unicode MS" pitchFamily="34" charset="-122"/>
                <a:cs typeface="Arial" pitchFamily="34" charset="0"/>
              </a:rPr>
              <a:t>)</a:t>
            </a:r>
            <a:endParaRPr lang="zh-CN" altLang="en-US" b="1" kern="0" dirty="0">
              <a:solidFill>
                <a:srgbClr val="4F81BD">
                  <a:lumMod val="75000"/>
                </a:srgbClr>
              </a:solidFill>
              <a:latin typeface="+mn-lt"/>
              <a:ea typeface="Arial Unicode MS" pitchFamily="34" charset="-122"/>
              <a:cs typeface="Arial" pitchFamily="34" charset="0"/>
            </a:endParaRPr>
          </a:p>
        </p:txBody>
      </p:sp>
      <p:graphicFrame>
        <p:nvGraphicFramePr>
          <p:cNvPr id="24" name="Object 1">
            <a:extLst>
              <a:ext uri="{FF2B5EF4-FFF2-40B4-BE49-F238E27FC236}">
                <a16:creationId xmlns:a16="http://schemas.microsoft.com/office/drawing/2014/main" id="{128AEAD5-C12D-4A71-971E-AF3A4966D9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31795" y="1722101"/>
          <a:ext cx="2198100" cy="892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" name="公式" r:id="rId6" imgW="1130040" imgH="482400" progId="Equation.3">
                  <p:embed/>
                </p:oleObj>
              </mc:Choice>
              <mc:Fallback>
                <p:oleObj name="公式" r:id="rId6" imgW="1130040" imgH="482400" progId="Equation.3">
                  <p:embed/>
                  <p:pic>
                    <p:nvPicPr>
                      <p:cNvPr id="24" name="Object 1">
                        <a:extLst>
                          <a:ext uri="{FF2B5EF4-FFF2-40B4-BE49-F238E27FC236}">
                            <a16:creationId xmlns:a16="http://schemas.microsoft.com/office/drawing/2014/main" id="{128AEAD5-C12D-4A71-971E-AF3A4966D9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1795" y="1722101"/>
                        <a:ext cx="2198100" cy="89281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">
            <a:extLst>
              <a:ext uri="{FF2B5EF4-FFF2-40B4-BE49-F238E27FC236}">
                <a16:creationId xmlns:a16="http://schemas.microsoft.com/office/drawing/2014/main" id="{9A9E8924-B9CA-49A8-A1F5-9D40FAF3B3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54732" y="2245840"/>
          <a:ext cx="1455057" cy="31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Equation" r:id="rId8" imgW="888840" imgH="203040" progId="Equation.DSMT4">
                  <p:embed/>
                </p:oleObj>
              </mc:Choice>
              <mc:Fallback>
                <p:oleObj name="Equation" r:id="rId8" imgW="888840" imgH="203040" progId="Equation.DSMT4">
                  <p:embed/>
                  <p:pic>
                    <p:nvPicPr>
                      <p:cNvPr id="25" name="Object 2">
                        <a:extLst>
                          <a:ext uri="{FF2B5EF4-FFF2-40B4-BE49-F238E27FC236}">
                            <a16:creationId xmlns:a16="http://schemas.microsoft.com/office/drawing/2014/main" id="{9A9E8924-B9CA-49A8-A1F5-9D40FAF3B3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4732" y="2245840"/>
                        <a:ext cx="1455057" cy="3162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>
            <a:extLst>
              <a:ext uri="{FF2B5EF4-FFF2-40B4-BE49-F238E27FC236}">
                <a16:creationId xmlns:a16="http://schemas.microsoft.com/office/drawing/2014/main" id="{D2ECC21C-5A0A-43BE-9310-0892DC25D0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98997" y="3190309"/>
          <a:ext cx="290988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" name="公式" r:id="rId10" imgW="1777680" imgH="241200" progId="Equation.3">
                  <p:embed/>
                </p:oleObj>
              </mc:Choice>
              <mc:Fallback>
                <p:oleObj name="公式" r:id="rId10" imgW="1777680" imgH="241200" progId="Equation.3">
                  <p:embed/>
                  <p:pic>
                    <p:nvPicPr>
                      <p:cNvPr id="26" name="Object 5">
                        <a:extLst>
                          <a:ext uri="{FF2B5EF4-FFF2-40B4-BE49-F238E27FC236}">
                            <a16:creationId xmlns:a16="http://schemas.microsoft.com/office/drawing/2014/main" id="{D2ECC21C-5A0A-43BE-9310-0892DC25D0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8997" y="3190309"/>
                        <a:ext cx="2909888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图片 26" descr="图片1.png">
            <a:extLst>
              <a:ext uri="{FF2B5EF4-FFF2-40B4-BE49-F238E27FC236}">
                <a16:creationId xmlns:a16="http://schemas.microsoft.com/office/drawing/2014/main" id="{ECFE2824-EEA8-4D98-A4A8-08E30F871F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29780" y="1787885"/>
            <a:ext cx="1699341" cy="316225"/>
          </a:xfrm>
          <a:prstGeom prst="rect">
            <a:avLst/>
          </a:prstGeom>
          <a:effectLst>
            <a:innerShdw blurRad="114300">
              <a:srgbClr val="FF0000"/>
            </a:inn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08039332-893D-4790-9E14-1357C5EDB331}"/>
              </a:ext>
            </a:extLst>
          </p:cNvPr>
          <p:cNvSpPr/>
          <p:nvPr/>
        </p:nvSpPr>
        <p:spPr>
          <a:xfrm>
            <a:off x="1711042" y="1352572"/>
            <a:ext cx="8769917" cy="2418984"/>
          </a:xfrm>
          <a:prstGeom prst="round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E089082-A0A9-4B69-AE4D-0DFD95A91B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49" y="3996219"/>
            <a:ext cx="3033080" cy="213653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127FD8F4-1936-4BEA-9E13-99B7532DA2B1}"/>
              </a:ext>
            </a:extLst>
          </p:cNvPr>
          <p:cNvSpPr/>
          <p:nvPr/>
        </p:nvSpPr>
        <p:spPr>
          <a:xfrm>
            <a:off x="5081806" y="6282872"/>
            <a:ext cx="8338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SHANS</a:t>
            </a:r>
            <a:endParaRPr lang="zh-CN" altLang="en-US" sz="14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6FFDC8-4617-49A4-83BE-167EFF61E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鉴别</a:t>
            </a:r>
            <a:r>
              <a:rPr lang="en-US" altLang="zh-CN" dirty="0"/>
              <a:t>-</a:t>
            </a:r>
            <a:r>
              <a:rPr lang="el-GR" altLang="zh-CN" dirty="0"/>
              <a:t>α</a:t>
            </a:r>
            <a:r>
              <a:rPr lang="zh-CN" altLang="en-US" dirty="0"/>
              <a:t>衰变链关联测量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4B8995-4FE3-430E-AF8E-7A08A4F9B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ECED02-F932-4E56-9C59-237D7D366DB2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4D422F9-4912-4405-A811-723D10065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1" y="1091048"/>
            <a:ext cx="6490726" cy="475868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896A999-2948-4763-BA2D-B739A6BE761D}"/>
              </a:ext>
            </a:extLst>
          </p:cNvPr>
          <p:cNvSpPr/>
          <p:nvPr/>
        </p:nvSpPr>
        <p:spPr>
          <a:xfrm>
            <a:off x="211887" y="5957238"/>
            <a:ext cx="54321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tx2"/>
                </a:solidFill>
                <a:latin typeface="+mn-lt"/>
              </a:rPr>
              <a:t>Y. T. </a:t>
            </a:r>
            <a:r>
              <a:rPr lang="en-US" altLang="zh-CN" sz="1200" dirty="0" err="1">
                <a:solidFill>
                  <a:schemeClr val="tx2"/>
                </a:solidFill>
                <a:latin typeface="+mn-lt"/>
              </a:rPr>
              <a:t>Oganessian</a:t>
            </a:r>
            <a:r>
              <a:rPr lang="en-US" altLang="zh-CN" sz="1200" dirty="0">
                <a:solidFill>
                  <a:schemeClr val="tx2"/>
                </a:solidFill>
                <a:latin typeface="+mn-lt"/>
              </a:rPr>
              <a:t> and K. P. </a:t>
            </a:r>
            <a:r>
              <a:rPr lang="en-US" altLang="zh-CN" sz="1200" dirty="0" err="1">
                <a:solidFill>
                  <a:schemeClr val="tx2"/>
                </a:solidFill>
                <a:latin typeface="+mn-lt"/>
              </a:rPr>
              <a:t>Rykaczewski</a:t>
            </a:r>
            <a:r>
              <a:rPr lang="en-US" altLang="zh-CN" sz="1200" dirty="0">
                <a:solidFill>
                  <a:schemeClr val="tx2"/>
                </a:solidFill>
                <a:latin typeface="+mn-lt"/>
              </a:rPr>
              <a:t>, Physics Today </a:t>
            </a:r>
            <a:r>
              <a:rPr lang="en-US" altLang="zh-CN" sz="1200" b="1" dirty="0">
                <a:solidFill>
                  <a:schemeClr val="tx2"/>
                </a:solidFill>
                <a:latin typeface="+mn-lt"/>
              </a:rPr>
              <a:t>68</a:t>
            </a:r>
            <a:r>
              <a:rPr lang="en-US" altLang="zh-CN" sz="1200" dirty="0">
                <a:solidFill>
                  <a:schemeClr val="tx2"/>
                </a:solidFill>
                <a:latin typeface="+mn-lt"/>
              </a:rPr>
              <a:t> (8), 32-38 (2015).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1C75E63-B088-46BF-9961-24D39C8B9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292" y="1008269"/>
            <a:ext cx="1615796" cy="17653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1FC691-A28F-41C7-8528-9E87EAB88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126" y="2773667"/>
            <a:ext cx="1620505" cy="200174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C71C09F-811F-4328-B51F-1A9356F57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650" y="4775408"/>
            <a:ext cx="1608815" cy="1682216"/>
          </a:xfrm>
          <a:prstGeom prst="rect">
            <a:avLst/>
          </a:prstGeom>
        </p:spPr>
      </p:pic>
      <p:sp>
        <p:nvSpPr>
          <p:cNvPr id="5" name="箭头: 右 4">
            <a:extLst>
              <a:ext uri="{FF2B5EF4-FFF2-40B4-BE49-F238E27FC236}">
                <a16:creationId xmlns:a16="http://schemas.microsoft.com/office/drawing/2014/main" id="{3CEE4AB5-3B36-448B-B49D-C37D8F9FA6DE}"/>
              </a:ext>
            </a:extLst>
          </p:cNvPr>
          <p:cNvSpPr/>
          <p:nvPr/>
        </p:nvSpPr>
        <p:spPr>
          <a:xfrm rot="8347320">
            <a:off x="9102020" y="2610064"/>
            <a:ext cx="942320" cy="265246"/>
          </a:xfrm>
          <a:prstGeom prst="rightArrow">
            <a:avLst>
              <a:gd name="adj1" fmla="val 50000"/>
              <a:gd name="adj2" fmla="val 16155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D0D0CA4C-B008-46F0-AEB6-6F12B5CE2DBC}"/>
              </a:ext>
            </a:extLst>
          </p:cNvPr>
          <p:cNvSpPr/>
          <p:nvPr/>
        </p:nvSpPr>
        <p:spPr>
          <a:xfrm rot="8347320">
            <a:off x="6995875" y="4583769"/>
            <a:ext cx="942320" cy="265246"/>
          </a:xfrm>
          <a:prstGeom prst="rightArrow">
            <a:avLst>
              <a:gd name="adj1" fmla="val 50000"/>
              <a:gd name="adj2" fmla="val 16155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415290A-6F2A-4A93-A5F9-3E518944CA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220" y="4046741"/>
            <a:ext cx="2491339" cy="2112043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innerShdw blurRad="63500" dist="50800" dir="2700000">
              <a:srgbClr val="CC0000">
                <a:alpha val="5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764658419"/>
      </p:ext>
    </p:extLst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F6C95CBF-3236-4CD5-87EE-D5DE4ECC713A}"/>
              </a:ext>
            </a:extLst>
          </p:cNvPr>
          <p:cNvGrpSpPr/>
          <p:nvPr/>
        </p:nvGrpSpPr>
        <p:grpSpPr>
          <a:xfrm>
            <a:off x="4343400" y="1387474"/>
            <a:ext cx="7696925" cy="5020716"/>
            <a:chOff x="3424576" y="1037409"/>
            <a:chExt cx="8615749" cy="537078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9224C39-8E12-4D36-99A4-522C90A3FC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576" y="1037409"/>
              <a:ext cx="8615749" cy="5370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1DCAC89-A081-45A3-A0E2-2D9F4B6F7E6D}"/>
                </a:ext>
              </a:extLst>
            </p:cNvPr>
            <p:cNvSpPr txBox="1"/>
            <p:nvPr/>
          </p:nvSpPr>
          <p:spPr>
            <a:xfrm>
              <a:off x="3424576" y="4152900"/>
              <a:ext cx="1279739" cy="493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RIBLL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073E5D8-442C-4C4D-B5A9-783006BD1ED3}"/>
                </a:ext>
              </a:extLst>
            </p:cNvPr>
            <p:cNvSpPr txBox="1"/>
            <p:nvPr/>
          </p:nvSpPr>
          <p:spPr>
            <a:xfrm rot="17513145">
              <a:off x="5447542" y="1485785"/>
              <a:ext cx="9364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Linac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223AD8C0-F6FA-431A-8AF0-2FF42FDF7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兰州重离子加速器装置</a:t>
            </a:r>
            <a:r>
              <a:rPr lang="en-US" altLang="zh-CN" dirty="0"/>
              <a:t>(HIRFL)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6D0BFF2-DE46-4687-9F89-EDB423A6C2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  <p:pic>
        <p:nvPicPr>
          <p:cNvPr id="5" name="Picture 4" descr="实验装置1">
            <a:extLst>
              <a:ext uri="{FF2B5EF4-FFF2-40B4-BE49-F238E27FC236}">
                <a16:creationId xmlns:a16="http://schemas.microsoft.com/office/drawing/2014/main" id="{0D50E6E6-58CC-4109-B0A9-7826A244B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172" y="2024654"/>
            <a:ext cx="2939916" cy="205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810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3FEEE5F-CC99-4C70-B509-6481364ECF61}"/>
              </a:ext>
            </a:extLst>
          </p:cNvPr>
          <p:cNvSpPr/>
          <p:nvPr/>
        </p:nvSpPr>
        <p:spPr>
          <a:xfrm>
            <a:off x="2032441" y="4094876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SHANS</a:t>
            </a:r>
            <a:endParaRPr lang="zh-CN" altLang="en-US" dirty="0"/>
          </a:p>
        </p:txBody>
      </p:sp>
      <p:sp>
        <p:nvSpPr>
          <p:cNvPr id="7" name="对话气泡: 圆角矩形 6">
            <a:extLst>
              <a:ext uri="{FF2B5EF4-FFF2-40B4-BE49-F238E27FC236}">
                <a16:creationId xmlns:a16="http://schemas.microsoft.com/office/drawing/2014/main" id="{FAD735D7-0FCF-46F3-AE1F-AF978BEF2CFB}"/>
              </a:ext>
            </a:extLst>
          </p:cNvPr>
          <p:cNvSpPr/>
          <p:nvPr/>
        </p:nvSpPr>
        <p:spPr>
          <a:xfrm>
            <a:off x="845562" y="1649918"/>
            <a:ext cx="3333136" cy="2894511"/>
          </a:xfrm>
          <a:prstGeom prst="wedgeRoundRectCallout">
            <a:avLst>
              <a:gd name="adj1" fmla="val 81409"/>
              <a:gd name="adj2" fmla="val 16159"/>
              <a:gd name="adj3" fmla="val 16667"/>
            </a:avLst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5E25928-1F61-4D64-B43A-AA365B960D62}"/>
              </a:ext>
            </a:extLst>
          </p:cNvPr>
          <p:cNvSpPr txBox="1"/>
          <p:nvPr/>
        </p:nvSpPr>
        <p:spPr>
          <a:xfrm>
            <a:off x="1540863" y="1639017"/>
            <a:ext cx="1975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Terminal Right-2</a:t>
            </a:r>
            <a:endParaRPr lang="zh-CN" altLang="en-US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D803386-43C6-48C1-AEB6-1AB3DE3ED372}"/>
              </a:ext>
            </a:extLst>
          </p:cNvPr>
          <p:cNvSpPr txBox="1"/>
          <p:nvPr/>
        </p:nvSpPr>
        <p:spPr>
          <a:xfrm>
            <a:off x="783087" y="4512427"/>
            <a:ext cx="4054939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Mode: ECR/SECR + SFC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Ions: </a:t>
            </a:r>
            <a:r>
              <a:rPr lang="en-US" altLang="zh-CN" dirty="0" err="1"/>
              <a:t>Ar</a:t>
            </a:r>
            <a:r>
              <a:rPr lang="en-US" altLang="zh-CN" dirty="0"/>
              <a:t>, Ca, Ne, Mg, Ni, Kr, …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Energy: ~ 5 MeV/u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Typical Intensity: ~500 </a:t>
            </a:r>
            <a:r>
              <a:rPr lang="en-US" altLang="zh-CN" dirty="0" err="1"/>
              <a:t>pnA</a:t>
            </a:r>
            <a:r>
              <a:rPr lang="en-US" altLang="zh-CN" dirty="0"/>
              <a:t> (</a:t>
            </a:r>
            <a:r>
              <a:rPr lang="en-US" altLang="zh-CN" baseline="30000" dirty="0"/>
              <a:t>36,40</a:t>
            </a:r>
            <a:r>
              <a:rPr lang="en-US" altLang="zh-CN" dirty="0"/>
              <a:t>Ar)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                        200~500 </a:t>
            </a:r>
            <a:r>
              <a:rPr lang="en-US" altLang="zh-CN" dirty="0" err="1"/>
              <a:t>pnA</a:t>
            </a:r>
            <a:r>
              <a:rPr lang="en-US" altLang="zh-CN" dirty="0"/>
              <a:t> (</a:t>
            </a:r>
            <a:r>
              <a:rPr lang="en-US" altLang="zh-CN" baseline="30000" dirty="0"/>
              <a:t>40</a:t>
            </a:r>
            <a:r>
              <a:rPr lang="en-US" altLang="zh-CN" dirty="0"/>
              <a:t>Ca)</a:t>
            </a:r>
            <a:endParaRPr lang="zh-CN" altLang="en-US" dirty="0"/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C085BAE9-0684-4281-B9CF-B2C69B8F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" y="977223"/>
            <a:ext cx="78263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pectrometer for </a:t>
            </a:r>
            <a:r>
              <a:rPr lang="en-US" altLang="zh-CN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eavy </a:t>
            </a:r>
            <a:r>
              <a:rPr lang="en-US" altLang="zh-CN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toms and </a:t>
            </a:r>
            <a:r>
              <a:rPr lang="en-US" altLang="zh-CN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uclear </a:t>
            </a:r>
            <a:r>
              <a:rPr lang="en-US" altLang="zh-CN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tructure (</a:t>
            </a:r>
            <a:r>
              <a:rPr lang="en-US" altLang="zh-CN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SHANS</a:t>
            </a: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CN" alt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7219094"/>
      </p:ext>
    </p:extLst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 1">
            <a:extLst>
              <a:ext uri="{FF2B5EF4-FFF2-40B4-BE49-F238E27FC236}">
                <a16:creationId xmlns:a16="http://schemas.microsoft.com/office/drawing/2014/main" id="{C576E4FE-C397-4D65-9D3A-ACC425FEB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>
                <a:latin typeface="华文楷体" panose="02010600040101010101" pitchFamily="2" charset="-122"/>
                <a:cs typeface="Arial" charset="0"/>
              </a:rPr>
              <a:t>单原子核灵敏的探测技术</a:t>
            </a:r>
          </a:p>
        </p:txBody>
      </p:sp>
      <p:sp>
        <p:nvSpPr>
          <p:cNvPr id="18435" name="灯片编号占位符 2">
            <a:extLst>
              <a:ext uri="{FF2B5EF4-FFF2-40B4-BE49-F238E27FC236}">
                <a16:creationId xmlns:a16="http://schemas.microsoft.com/office/drawing/2014/main" id="{2572DFBC-9F5C-42DF-964D-6D09432383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fld id="{74E3F5AF-6C32-4AF7-A18F-12AD2DAB19B8}" type="slidenum">
              <a:rPr lang="zh-CN" altLang="en-US">
                <a:solidFill>
                  <a:srgbClr val="FFFFFF"/>
                </a:solidFill>
                <a:latin typeface="Times New Roman" panose="02020603050405020304" pitchFamily="18" charset="0"/>
              </a:rPr>
              <a:pPr eaLnBrk="1" hangingPunct="1">
                <a:defRPr/>
              </a:pPr>
              <a:t>17</a:t>
            </a:fld>
            <a:endParaRPr lang="zh-CN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44D12-26A4-4EA9-8C58-9224012409BC}"/>
              </a:ext>
            </a:extLst>
          </p:cNvPr>
          <p:cNvSpPr txBox="1"/>
          <p:nvPr/>
        </p:nvSpPr>
        <p:spPr>
          <a:xfrm>
            <a:off x="1613264" y="4366893"/>
            <a:ext cx="8994403" cy="2131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538" indent="-363538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p"/>
              <a:defRPr/>
            </a:pPr>
            <a:r>
              <a:rPr lang="zh-CN" altLang="en-US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用于能量</a:t>
            </a:r>
            <a:r>
              <a:rPr lang="en-US" altLang="zh-CN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位置</a:t>
            </a:r>
            <a:r>
              <a:rPr lang="en-US" altLang="zh-CN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时间关联测量的盒型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硅探测阵列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20738" lvl="1" indent="-363538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能量分辨</a:t>
            </a:r>
            <a:r>
              <a:rPr lang="en-US" altLang="zh-CN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35 keV(FWHM)</a:t>
            </a:r>
            <a:r>
              <a:rPr lang="zh-CN" altLang="en-US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，探测效率</a:t>
            </a:r>
            <a:r>
              <a:rPr lang="en-US" altLang="zh-CN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72%</a:t>
            </a:r>
            <a:r>
              <a:rPr lang="zh-CN" altLang="en-US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~120 </a:t>
            </a:r>
            <a:r>
              <a:rPr lang="zh-CN" altLang="en-US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通道探测信号，</a:t>
            </a:r>
            <a:r>
              <a:rPr lang="en-US" altLang="zh-CN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-20</a:t>
            </a:r>
            <a:r>
              <a:rPr lang="zh-CN" altLang="en-US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度酒精冷却，</a:t>
            </a:r>
            <a:r>
              <a:rPr lang="en-US" altLang="zh-CN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CLOVER</a:t>
            </a:r>
            <a:r>
              <a:rPr lang="zh-CN" altLang="en-US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探测器</a:t>
            </a:r>
            <a:endParaRPr lang="en-US" altLang="zh-CN" sz="14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3538" indent="-363538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p"/>
              <a:defRPr/>
            </a:pPr>
            <a:r>
              <a:rPr lang="zh-CN" altLang="en-US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以脉冲波形采样为特色的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数字化快电子学系统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采样频率 </a:t>
            </a:r>
            <a:r>
              <a:rPr lang="en-US" altLang="zh-CN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 MHz</a:t>
            </a:r>
            <a:r>
              <a:rPr lang="zh-CN" altLang="en-US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，采样精度 </a:t>
            </a:r>
            <a:r>
              <a:rPr lang="en-US" altLang="zh-CN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 bit</a:t>
            </a:r>
            <a:r>
              <a:rPr lang="zh-CN" altLang="en-US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，数据传输 </a:t>
            </a:r>
            <a:r>
              <a:rPr lang="en-US" altLang="zh-CN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 MB/s</a:t>
            </a:r>
            <a:r>
              <a:rPr lang="zh-CN" altLang="en-US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(max.)</a:t>
            </a:r>
          </a:p>
          <a:p>
            <a:pPr marL="363538" indent="-363538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p"/>
              <a:defRPr/>
            </a:pPr>
            <a:r>
              <a:rPr lang="zh-CN" altLang="en-US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用于新核素</a:t>
            </a:r>
            <a:r>
              <a:rPr lang="el-GR" altLang="zh-CN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zh-CN" altLang="en-US" sz="1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衰变链寻找的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数据处理方法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20738" lvl="1" indent="-363538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单原子核灵敏，可测量核素寿命 </a:t>
            </a:r>
            <a:r>
              <a:rPr lang="en-US" altLang="zh-CN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~100 ns</a:t>
            </a:r>
            <a:r>
              <a:rPr lang="zh-CN" altLang="en-US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l-GR" altLang="zh-CN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en-US" altLang="zh-CN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l-GR" altLang="zh-CN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γ</a:t>
            </a:r>
            <a:r>
              <a:rPr lang="zh-CN" altLang="en-US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符合测量技术</a:t>
            </a:r>
            <a:endParaRPr lang="en-US" altLang="zh-CN" sz="14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AD3BCC9-A3CC-47BD-9A51-4B1A58299F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18" y="2806238"/>
            <a:ext cx="2093746" cy="14953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6E5E58-402B-449D-8D54-64D526B862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1" t="28871" b="9816"/>
          <a:stretch/>
        </p:blipFill>
        <p:spPr>
          <a:xfrm>
            <a:off x="8231095" y="2795040"/>
            <a:ext cx="2369525" cy="15025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B887BF66-795D-4618-8892-DA70F46BB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r="22726"/>
          <a:stretch>
            <a:fillRect/>
          </a:stretch>
        </p:blipFill>
        <p:spPr bwMode="auto">
          <a:xfrm>
            <a:off x="7823877" y="1074856"/>
            <a:ext cx="2783790" cy="161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C2A0288-5B1C-4AD6-B7B7-B58EE1BA31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46" y="1074856"/>
            <a:ext cx="2295655" cy="161708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58DCC0B-78C6-4299-B6DF-EDD377A6BA23}"/>
              </a:ext>
            </a:extLst>
          </p:cNvPr>
          <p:cNvSpPr txBox="1"/>
          <p:nvPr/>
        </p:nvSpPr>
        <p:spPr>
          <a:xfrm>
            <a:off x="2444900" y="2382228"/>
            <a:ext cx="156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Comic Sans MS" panose="030F0702030302020204" pitchFamily="66" charset="0"/>
              </a:rPr>
              <a:t>SHANS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充气谱仪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A2FE7DD-A3B2-4F08-A19C-C304AA653299}"/>
              </a:ext>
            </a:extLst>
          </p:cNvPr>
          <p:cNvGrpSpPr/>
          <p:nvPr/>
        </p:nvGrpSpPr>
        <p:grpSpPr>
          <a:xfrm>
            <a:off x="1496198" y="2806239"/>
            <a:ext cx="2455028" cy="1506603"/>
            <a:chOff x="-27802" y="2806238"/>
            <a:chExt cx="2455028" cy="150660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771EE54-3C92-493B-91AD-9981AB50C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" t="18583"/>
            <a:stretch/>
          </p:blipFill>
          <p:spPr>
            <a:xfrm>
              <a:off x="28435" y="2806238"/>
              <a:ext cx="2398791" cy="1495388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DEE8FFF-3DD3-4BFC-963B-66380AADE6DE}"/>
                </a:ext>
              </a:extLst>
            </p:cNvPr>
            <p:cNvSpPr txBox="1"/>
            <p:nvPr/>
          </p:nvSpPr>
          <p:spPr>
            <a:xfrm>
              <a:off x="-27802" y="4005064"/>
              <a:ext cx="13031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Si-box</a:t>
              </a:r>
              <a:r>
                <a:rPr lang="zh-CN" altLang="en-US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探测器</a:t>
              </a: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661D728F-169E-4075-9298-3EA20680FE40}"/>
              </a:ext>
            </a:extLst>
          </p:cNvPr>
          <p:cNvSpPr txBox="1"/>
          <p:nvPr/>
        </p:nvSpPr>
        <p:spPr>
          <a:xfrm>
            <a:off x="3950400" y="4005065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前置放大器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75AB380-6D70-4116-9648-8DF4DEF48CCC}"/>
              </a:ext>
            </a:extLst>
          </p:cNvPr>
          <p:cNvGrpSpPr/>
          <p:nvPr/>
        </p:nvGrpSpPr>
        <p:grpSpPr>
          <a:xfrm>
            <a:off x="6112786" y="2800475"/>
            <a:ext cx="2064810" cy="1512366"/>
            <a:chOff x="4588786" y="2800475"/>
            <a:chExt cx="2064810" cy="1512366"/>
          </a:xfrm>
        </p:grpSpPr>
        <p:pic>
          <p:nvPicPr>
            <p:cNvPr id="9" name="Picture 3" descr="E:\超重充气谱仪数据\图片\焦平面探测器3\IMG_20180630_205414.jpg">
              <a:extLst>
                <a:ext uri="{FF2B5EF4-FFF2-40B4-BE49-F238E27FC236}">
                  <a16:creationId xmlns:a16="http://schemas.microsoft.com/office/drawing/2014/main" id="{077474F0-351D-4A02-A04C-FD769A144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201" y="2800475"/>
              <a:ext cx="2010395" cy="1507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7DF11AC-0E41-4E48-AA4E-2692BC9C02C2}"/>
                </a:ext>
              </a:extLst>
            </p:cNvPr>
            <p:cNvSpPr txBox="1"/>
            <p:nvPr/>
          </p:nvSpPr>
          <p:spPr>
            <a:xfrm>
              <a:off x="4588786" y="4005064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硅阵列安装</a:t>
              </a: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BB4D6F21-91D3-40C3-988A-3ACB68BEECC5}"/>
              </a:ext>
            </a:extLst>
          </p:cNvPr>
          <p:cNvSpPr txBox="1"/>
          <p:nvPr/>
        </p:nvSpPr>
        <p:spPr>
          <a:xfrm>
            <a:off x="8177597" y="4005065"/>
            <a:ext cx="1619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CLOVER</a:t>
            </a:r>
            <a:r>
              <a:rPr lang="zh-CN" altLang="en-US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探头安装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1EE7365-63D8-4B84-8FA9-8199B8CF1677}"/>
              </a:ext>
            </a:extLst>
          </p:cNvPr>
          <p:cNvGrpSpPr/>
          <p:nvPr/>
        </p:nvGrpSpPr>
        <p:grpSpPr>
          <a:xfrm>
            <a:off x="8252975" y="5111837"/>
            <a:ext cx="2389252" cy="1413191"/>
            <a:chOff x="6728975" y="5111836"/>
            <a:chExt cx="2389252" cy="1413191"/>
          </a:xfrm>
        </p:grpSpPr>
        <p:pic>
          <p:nvPicPr>
            <p:cNvPr id="11" name="Picture 2" descr="C:\Users\zzy\Desktop\IMG_20150702_115531.jpg">
              <a:extLst>
                <a:ext uri="{FF2B5EF4-FFF2-40B4-BE49-F238E27FC236}">
                  <a16:creationId xmlns:a16="http://schemas.microsoft.com/office/drawing/2014/main" id="{ED7D1BBB-8BBE-4862-B0E7-AB1F73D4DC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8975" y="5111836"/>
              <a:ext cx="2325761" cy="141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1FF8291-EF92-4EAB-94B8-C4E8CAE95F13}"/>
                </a:ext>
              </a:extLst>
            </p:cNvPr>
            <p:cNvSpPr txBox="1"/>
            <p:nvPr/>
          </p:nvSpPr>
          <p:spPr>
            <a:xfrm>
              <a:off x="7856343" y="5111836"/>
              <a:ext cx="126188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数字化电子学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31F3A8F7-FD28-4254-89E0-2204E58896F8}"/>
              </a:ext>
            </a:extLst>
          </p:cNvPr>
          <p:cNvGrpSpPr/>
          <p:nvPr/>
        </p:nvGrpSpPr>
        <p:grpSpPr>
          <a:xfrm>
            <a:off x="4079776" y="964384"/>
            <a:ext cx="3744416" cy="1872208"/>
            <a:chOff x="2555776" y="964384"/>
            <a:chExt cx="3744416" cy="1872208"/>
          </a:xfrm>
        </p:grpSpPr>
        <p:pic>
          <p:nvPicPr>
            <p:cNvPr id="18438" name="Picture 15" descr="D:\超重充气谱仪数据\加工零件图\PSD-box三维图\box3\图片1.png">
              <a:extLst>
                <a:ext uri="{FF2B5EF4-FFF2-40B4-BE49-F238E27FC236}">
                  <a16:creationId xmlns:a16="http://schemas.microsoft.com/office/drawing/2014/main" id="{23425C15-2CF3-4263-A322-5339D505C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964384"/>
              <a:ext cx="3744416" cy="187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C460A3D-8E8D-4D11-975B-A18DAFA630A0}"/>
                </a:ext>
              </a:extLst>
            </p:cNvPr>
            <p:cNvSpPr txBox="1"/>
            <p:nvPr/>
          </p:nvSpPr>
          <p:spPr>
            <a:xfrm>
              <a:off x="2555776" y="2374250"/>
              <a:ext cx="1441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焦平面探测阵列</a:t>
              </a:r>
            </a:p>
          </p:txBody>
        </p:sp>
      </p:grpSp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>
            <a:extLst>
              <a:ext uri="{FF2B5EF4-FFF2-40B4-BE49-F238E27FC236}">
                <a16:creationId xmlns:a16="http://schemas.microsoft.com/office/drawing/2014/main" id="{7295B834-7138-4FA6-A8B2-64A42011B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主要内容</a:t>
            </a:r>
          </a:p>
        </p:txBody>
      </p:sp>
      <p:sp>
        <p:nvSpPr>
          <p:cNvPr id="16387" name="灯片编号占位符 3">
            <a:extLst>
              <a:ext uri="{FF2B5EF4-FFF2-40B4-BE49-F238E27FC236}">
                <a16:creationId xmlns:a16="http://schemas.microsoft.com/office/drawing/2014/main" id="{1A47B321-411B-4B15-B2AE-687E3B195C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A5CD9BE-98CF-4F88-BD99-BA202BF3B4CC}" type="slidenum">
              <a:rPr lang="zh-CN" altLang="en-US">
                <a:solidFill>
                  <a:schemeClr val="bg1"/>
                </a:solidFill>
                <a:latin typeface="Times New Roman" panose="02020603050405020304" pitchFamily="18" charset="0"/>
              </a:rPr>
              <a:pPr eaLnBrk="1" hangingPunct="1"/>
              <a:t>18</a:t>
            </a:fld>
            <a:endParaRPr lang="en-US" altLang="zh-CN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388" name="组合 61">
            <a:extLst>
              <a:ext uri="{FF2B5EF4-FFF2-40B4-BE49-F238E27FC236}">
                <a16:creationId xmlns:a16="http://schemas.microsoft.com/office/drawing/2014/main" id="{1A01A2AD-A632-4045-BF01-1FE17E305852}"/>
              </a:ext>
            </a:extLst>
          </p:cNvPr>
          <p:cNvGrpSpPr>
            <a:grpSpLocks/>
          </p:cNvGrpSpPr>
          <p:nvPr/>
        </p:nvGrpSpPr>
        <p:grpSpPr bwMode="auto">
          <a:xfrm>
            <a:off x="-119063" y="1319213"/>
            <a:ext cx="4770438" cy="4824412"/>
            <a:chOff x="-1643063" y="1319213"/>
            <a:chExt cx="4770438" cy="4824412"/>
          </a:xfrm>
        </p:grpSpPr>
        <p:sp>
          <p:nvSpPr>
            <p:cNvPr id="7" name="AutoShape 46">
              <a:extLst>
                <a:ext uri="{FF2B5EF4-FFF2-40B4-BE49-F238E27FC236}">
                  <a16:creationId xmlns:a16="http://schemas.microsoft.com/office/drawing/2014/main" id="{80114E69-7E53-4BBF-A907-A7FCF7472ADC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>
              <a:off x="-1670050" y="1346200"/>
              <a:ext cx="4824412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549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tint val="45490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charset="0"/>
                <a:ea typeface="宋体" charset="-122"/>
              </a:endParaRPr>
            </a:p>
          </p:txBody>
        </p:sp>
        <p:sp>
          <p:nvSpPr>
            <p:cNvPr id="8" name="AutoShape 47">
              <a:extLst>
                <a:ext uri="{FF2B5EF4-FFF2-40B4-BE49-F238E27FC236}">
                  <a16:creationId xmlns:a16="http://schemas.microsoft.com/office/drawing/2014/main" id="{65136A44-7F5A-4C93-A9BD-5956B900A3A2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 flipH="1">
              <a:off x="-1266031" y="1805781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>
                    <a:alpha val="56000"/>
                  </a:srgbClr>
                </a:gs>
                <a:gs pos="100000">
                  <a:srgbClr val="6699FF">
                    <a:gamma/>
                    <a:tint val="0"/>
                    <a:invGamma/>
                    <a:alpha val="48000"/>
                  </a:srgbClr>
                </a:gs>
              </a:gsLst>
              <a:lin ang="54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sp>
        <p:nvSpPr>
          <p:cNvPr id="16389" name="AutoShape 48">
            <a:extLst>
              <a:ext uri="{FF2B5EF4-FFF2-40B4-BE49-F238E27FC236}">
                <a16:creationId xmlns:a16="http://schemas.microsoft.com/office/drawing/2014/main" id="{029D7092-03E6-4F14-B253-B18913C8E5D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27475" y="5357814"/>
            <a:ext cx="4883150" cy="47148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总结与展望</a:t>
            </a:r>
          </a:p>
        </p:txBody>
      </p:sp>
      <p:sp>
        <p:nvSpPr>
          <p:cNvPr id="16390" name="AutoShape 49">
            <a:extLst>
              <a:ext uri="{FF2B5EF4-FFF2-40B4-BE49-F238E27FC236}">
                <a16:creationId xmlns:a16="http://schemas.microsoft.com/office/drawing/2014/main" id="{A634D3C6-A28A-4BC5-AB40-6C510FE022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70413" y="4429125"/>
            <a:ext cx="5439126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中国超重元素研究加速器装置（</a:t>
            </a:r>
            <a:r>
              <a:rPr lang="en-US" altLang="zh-CN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CAFE2</a:t>
            </a:r>
            <a:r>
              <a:rPr lang="zh-CN" altLang="en-US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2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391" name="AutoShape 50">
            <a:extLst>
              <a:ext uri="{FF2B5EF4-FFF2-40B4-BE49-F238E27FC236}">
                <a16:creationId xmlns:a16="http://schemas.microsoft.com/office/drawing/2014/main" id="{B73CD010-6550-4725-89C7-6973DC8C4C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49572" y="3429000"/>
            <a:ext cx="5853113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SHANS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谱仪上新核素合成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392" name="AutoShape 51">
            <a:extLst>
              <a:ext uri="{FF2B5EF4-FFF2-40B4-BE49-F238E27FC236}">
                <a16:creationId xmlns:a16="http://schemas.microsoft.com/office/drawing/2014/main" id="{0537A041-A28A-44AF-945E-954A8F7C93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70412" y="2441575"/>
            <a:ext cx="5517017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重核素合成实验技术和方法</a:t>
            </a:r>
            <a:endParaRPr lang="en-US" altLang="zh-CN" sz="22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393" name="AutoShape 52">
            <a:extLst>
              <a:ext uri="{FF2B5EF4-FFF2-40B4-BE49-F238E27FC236}">
                <a16:creationId xmlns:a16="http://schemas.microsoft.com/office/drawing/2014/main" id="{16BF2A29-F307-4775-8ABE-2FC733A7CE9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27475" y="1600200"/>
            <a:ext cx="4883150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新核素和新元素合成</a:t>
            </a:r>
            <a:endParaRPr lang="en-US" altLang="zh-CN" sz="22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6394" name="Group 53">
            <a:extLst>
              <a:ext uri="{FF2B5EF4-FFF2-40B4-BE49-F238E27FC236}">
                <a16:creationId xmlns:a16="http://schemas.microsoft.com/office/drawing/2014/main" id="{A02F95B3-5080-4C43-B926-47A65A8854A0}"/>
              </a:ext>
            </a:extLst>
          </p:cNvPr>
          <p:cNvGrpSpPr>
            <a:grpSpLocks/>
          </p:cNvGrpSpPr>
          <p:nvPr/>
        </p:nvGrpSpPr>
        <p:grpSpPr bwMode="auto">
          <a:xfrm>
            <a:off x="3567095" y="1688082"/>
            <a:ext cx="360380" cy="268512"/>
            <a:chOff x="2078" y="1346"/>
            <a:chExt cx="1615" cy="2242"/>
          </a:xfrm>
        </p:grpSpPr>
        <p:sp>
          <p:nvSpPr>
            <p:cNvPr id="52" name="Oval 54">
              <a:extLst>
                <a:ext uri="{FF2B5EF4-FFF2-40B4-BE49-F238E27FC236}">
                  <a16:creationId xmlns:a16="http://schemas.microsoft.com/office/drawing/2014/main" id="{0039270D-B415-4759-BCE1-1D839023CC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3" name="Oval 55">
              <a:extLst>
                <a:ext uri="{FF2B5EF4-FFF2-40B4-BE49-F238E27FC236}">
                  <a16:creationId xmlns:a16="http://schemas.microsoft.com/office/drawing/2014/main" id="{87712056-CB42-47C1-8791-E2DFF288CF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4" name="Oval 56">
              <a:extLst>
                <a:ext uri="{FF2B5EF4-FFF2-40B4-BE49-F238E27FC236}">
                  <a16:creationId xmlns:a16="http://schemas.microsoft.com/office/drawing/2014/main" id="{C77D2FE0-D8CD-488A-9460-6DF55FBBF6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5" name="Oval 57">
              <a:extLst>
                <a:ext uri="{FF2B5EF4-FFF2-40B4-BE49-F238E27FC236}">
                  <a16:creationId xmlns:a16="http://schemas.microsoft.com/office/drawing/2014/main" id="{E6EE334A-EDE7-49D2-A72F-B7924A41E5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6" name="Oval 58">
              <a:extLst>
                <a:ext uri="{FF2B5EF4-FFF2-40B4-BE49-F238E27FC236}">
                  <a16:creationId xmlns:a16="http://schemas.microsoft.com/office/drawing/2014/main" id="{E4E19AE7-3E30-4C91-9B09-487A1F71390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7" name="Oval 59">
              <a:extLst>
                <a:ext uri="{FF2B5EF4-FFF2-40B4-BE49-F238E27FC236}">
                  <a16:creationId xmlns:a16="http://schemas.microsoft.com/office/drawing/2014/main" id="{63186AF9-DC63-4D4A-8403-8AE721BA1AA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20" y="1346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5" name="Group 60">
            <a:extLst>
              <a:ext uri="{FF2B5EF4-FFF2-40B4-BE49-F238E27FC236}">
                <a16:creationId xmlns:a16="http://schemas.microsoft.com/office/drawing/2014/main" id="{4E20340A-EBC7-4528-ADBF-4349D4A7E680}"/>
              </a:ext>
            </a:extLst>
          </p:cNvPr>
          <p:cNvGrpSpPr>
            <a:grpSpLocks/>
          </p:cNvGrpSpPr>
          <p:nvPr/>
        </p:nvGrpSpPr>
        <p:grpSpPr bwMode="auto">
          <a:xfrm>
            <a:off x="4225520" y="2558766"/>
            <a:ext cx="339404" cy="255202"/>
            <a:chOff x="2078" y="1387"/>
            <a:chExt cx="1615" cy="2201"/>
          </a:xfrm>
        </p:grpSpPr>
        <p:sp>
          <p:nvSpPr>
            <p:cNvPr id="46" name="Oval 61">
              <a:extLst>
                <a:ext uri="{FF2B5EF4-FFF2-40B4-BE49-F238E27FC236}">
                  <a16:creationId xmlns:a16="http://schemas.microsoft.com/office/drawing/2014/main" id="{BA7896B5-A94E-4669-ACDF-26FA2632B19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7" name="Oval 62">
              <a:extLst>
                <a:ext uri="{FF2B5EF4-FFF2-40B4-BE49-F238E27FC236}">
                  <a16:creationId xmlns:a16="http://schemas.microsoft.com/office/drawing/2014/main" id="{92395A0D-3956-4293-BF8F-A4F65B2C35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8" name="Oval 63">
              <a:extLst>
                <a:ext uri="{FF2B5EF4-FFF2-40B4-BE49-F238E27FC236}">
                  <a16:creationId xmlns:a16="http://schemas.microsoft.com/office/drawing/2014/main" id="{726A1B59-7752-49D5-AAC4-4437CBC5A2E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9" name="Oval 64">
              <a:extLst>
                <a:ext uri="{FF2B5EF4-FFF2-40B4-BE49-F238E27FC236}">
                  <a16:creationId xmlns:a16="http://schemas.microsoft.com/office/drawing/2014/main" id="{1054B08C-26A5-48CB-A15E-2D6626A5DA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0" name="Oval 65">
              <a:extLst>
                <a:ext uri="{FF2B5EF4-FFF2-40B4-BE49-F238E27FC236}">
                  <a16:creationId xmlns:a16="http://schemas.microsoft.com/office/drawing/2014/main" id="{91FDEF40-BCDE-42E9-AC09-A571092EC7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1" name="Oval 66">
              <a:extLst>
                <a:ext uri="{FF2B5EF4-FFF2-40B4-BE49-F238E27FC236}">
                  <a16:creationId xmlns:a16="http://schemas.microsoft.com/office/drawing/2014/main" id="{46E8494D-09F1-4769-9C2C-9539EDA14D5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6" name="Group 67">
            <a:extLst>
              <a:ext uri="{FF2B5EF4-FFF2-40B4-BE49-F238E27FC236}">
                <a16:creationId xmlns:a16="http://schemas.microsoft.com/office/drawing/2014/main" id="{BD11E3F9-2297-4A49-B76B-D854BBA9DA12}"/>
              </a:ext>
            </a:extLst>
          </p:cNvPr>
          <p:cNvGrpSpPr>
            <a:grpSpLocks/>
          </p:cNvGrpSpPr>
          <p:nvPr/>
        </p:nvGrpSpPr>
        <p:grpSpPr bwMode="auto">
          <a:xfrm>
            <a:off x="4471452" y="3542097"/>
            <a:ext cx="339404" cy="255202"/>
            <a:chOff x="2078" y="1387"/>
            <a:chExt cx="1615" cy="2201"/>
          </a:xfrm>
        </p:grpSpPr>
        <p:sp>
          <p:nvSpPr>
            <p:cNvPr id="40" name="Oval 68">
              <a:extLst>
                <a:ext uri="{FF2B5EF4-FFF2-40B4-BE49-F238E27FC236}">
                  <a16:creationId xmlns:a16="http://schemas.microsoft.com/office/drawing/2014/main" id="{4E0DD91D-3810-40B5-9F25-2B13EA6B9AE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1" name="Oval 69">
              <a:extLst>
                <a:ext uri="{FF2B5EF4-FFF2-40B4-BE49-F238E27FC236}">
                  <a16:creationId xmlns:a16="http://schemas.microsoft.com/office/drawing/2014/main" id="{36064282-94B9-4B62-B3AA-E20C7DEB21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2" name="Oval 70">
              <a:extLst>
                <a:ext uri="{FF2B5EF4-FFF2-40B4-BE49-F238E27FC236}">
                  <a16:creationId xmlns:a16="http://schemas.microsoft.com/office/drawing/2014/main" id="{1B807F9E-4961-4720-99D3-DC3EBA72B0C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3" name="Oval 71">
              <a:extLst>
                <a:ext uri="{FF2B5EF4-FFF2-40B4-BE49-F238E27FC236}">
                  <a16:creationId xmlns:a16="http://schemas.microsoft.com/office/drawing/2014/main" id="{6725B064-DD02-49D4-94F5-ED7D396EB70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4" name="Oval 72">
              <a:extLst>
                <a:ext uri="{FF2B5EF4-FFF2-40B4-BE49-F238E27FC236}">
                  <a16:creationId xmlns:a16="http://schemas.microsoft.com/office/drawing/2014/main" id="{3B06747E-FCAD-46E5-B564-701FA5CB675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5" name="Oval 73">
              <a:extLst>
                <a:ext uri="{FF2B5EF4-FFF2-40B4-BE49-F238E27FC236}">
                  <a16:creationId xmlns:a16="http://schemas.microsoft.com/office/drawing/2014/main" id="{6F6F7B70-13F8-4C1B-867E-7FAD16E6531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7" name="Group 74">
            <a:extLst>
              <a:ext uri="{FF2B5EF4-FFF2-40B4-BE49-F238E27FC236}">
                <a16:creationId xmlns:a16="http://schemas.microsoft.com/office/drawing/2014/main" id="{A639FC3D-9699-4459-8B0C-FB35A19024C4}"/>
              </a:ext>
            </a:extLst>
          </p:cNvPr>
          <p:cNvGrpSpPr>
            <a:grpSpLocks/>
          </p:cNvGrpSpPr>
          <p:nvPr/>
        </p:nvGrpSpPr>
        <p:grpSpPr bwMode="auto">
          <a:xfrm>
            <a:off x="4289026" y="4525428"/>
            <a:ext cx="339404" cy="260639"/>
            <a:chOff x="2078" y="1387"/>
            <a:chExt cx="1615" cy="2201"/>
          </a:xfrm>
        </p:grpSpPr>
        <p:sp>
          <p:nvSpPr>
            <p:cNvPr id="34" name="Oval 75">
              <a:extLst>
                <a:ext uri="{FF2B5EF4-FFF2-40B4-BE49-F238E27FC236}">
                  <a16:creationId xmlns:a16="http://schemas.microsoft.com/office/drawing/2014/main" id="{32548D8D-D81C-4AC2-9BC0-AA58048CA4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5" name="Oval 76">
              <a:extLst>
                <a:ext uri="{FF2B5EF4-FFF2-40B4-BE49-F238E27FC236}">
                  <a16:creationId xmlns:a16="http://schemas.microsoft.com/office/drawing/2014/main" id="{72141396-91A9-4171-871C-028E6136DE0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6" name="Oval 77">
              <a:extLst>
                <a:ext uri="{FF2B5EF4-FFF2-40B4-BE49-F238E27FC236}">
                  <a16:creationId xmlns:a16="http://schemas.microsoft.com/office/drawing/2014/main" id="{29E6BEE1-7B04-4422-9781-EAC9AF80F5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7" name="Oval 78">
              <a:extLst>
                <a:ext uri="{FF2B5EF4-FFF2-40B4-BE49-F238E27FC236}">
                  <a16:creationId xmlns:a16="http://schemas.microsoft.com/office/drawing/2014/main" id="{ACA4D424-3336-49C2-BEF0-BF79B2DB56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8" name="Oval 79">
              <a:extLst>
                <a:ext uri="{FF2B5EF4-FFF2-40B4-BE49-F238E27FC236}">
                  <a16:creationId xmlns:a16="http://schemas.microsoft.com/office/drawing/2014/main" id="{41124970-E564-4F4C-863C-ACBA327AA9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496DD4B9-3FCC-445B-A2C6-C0BB9806CA3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8" name="Group 81">
            <a:extLst>
              <a:ext uri="{FF2B5EF4-FFF2-40B4-BE49-F238E27FC236}">
                <a16:creationId xmlns:a16="http://schemas.microsoft.com/office/drawing/2014/main" id="{43A7ED67-39D5-4D14-86B7-1A906C21D1BF}"/>
              </a:ext>
            </a:extLst>
          </p:cNvPr>
          <p:cNvGrpSpPr>
            <a:grpSpLocks/>
          </p:cNvGrpSpPr>
          <p:nvPr/>
        </p:nvGrpSpPr>
        <p:grpSpPr bwMode="auto">
          <a:xfrm>
            <a:off x="3627947" y="5448399"/>
            <a:ext cx="360380" cy="263602"/>
            <a:chOff x="2078" y="1387"/>
            <a:chExt cx="1615" cy="2201"/>
          </a:xfrm>
        </p:grpSpPr>
        <p:sp>
          <p:nvSpPr>
            <p:cNvPr id="28" name="Oval 82">
              <a:extLst>
                <a:ext uri="{FF2B5EF4-FFF2-40B4-BE49-F238E27FC236}">
                  <a16:creationId xmlns:a16="http://schemas.microsoft.com/office/drawing/2014/main" id="{8FD38437-642C-4B43-A6C8-7C51F453C8A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29" name="Oval 83">
              <a:extLst>
                <a:ext uri="{FF2B5EF4-FFF2-40B4-BE49-F238E27FC236}">
                  <a16:creationId xmlns:a16="http://schemas.microsoft.com/office/drawing/2014/main" id="{BA05D46F-5A5F-4B4B-BD85-53DE0302344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8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0" name="Oval 84">
              <a:extLst>
                <a:ext uri="{FF2B5EF4-FFF2-40B4-BE49-F238E27FC236}">
                  <a16:creationId xmlns:a16="http://schemas.microsoft.com/office/drawing/2014/main" id="{6BDEC489-85CD-42CE-B8F5-C1D287CA3F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1" name="Oval 85">
              <a:extLst>
                <a:ext uri="{FF2B5EF4-FFF2-40B4-BE49-F238E27FC236}">
                  <a16:creationId xmlns:a16="http://schemas.microsoft.com/office/drawing/2014/main" id="{547E6F4A-2941-4990-AA92-40F25CA5F9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2" name="Oval 86">
              <a:extLst>
                <a:ext uri="{FF2B5EF4-FFF2-40B4-BE49-F238E27FC236}">
                  <a16:creationId xmlns:a16="http://schemas.microsoft.com/office/drawing/2014/main" id="{D3D0EE4E-F072-47DD-8BD4-89E61AFD8A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3" name="Oval 87">
              <a:extLst>
                <a:ext uri="{FF2B5EF4-FFF2-40B4-BE49-F238E27FC236}">
                  <a16:creationId xmlns:a16="http://schemas.microsoft.com/office/drawing/2014/main" id="{171C0D26-7D24-415C-90F9-3CFDF308FD7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019135"/>
      </p:ext>
    </p:extLst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A411E6B-24E1-4FAA-BD66-04CE4BABE7D0}"/>
              </a:ext>
            </a:extLst>
          </p:cNvPr>
          <p:cNvGrpSpPr/>
          <p:nvPr/>
        </p:nvGrpSpPr>
        <p:grpSpPr>
          <a:xfrm>
            <a:off x="533561" y="3025753"/>
            <a:ext cx="8802901" cy="3602287"/>
            <a:chOff x="701081" y="3025753"/>
            <a:chExt cx="8802901" cy="360228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AE11A32-0B34-4075-B2F7-9BAF3ED7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504" y="3127510"/>
              <a:ext cx="5914962" cy="3267703"/>
            </a:xfrm>
            <a:prstGeom prst="rect">
              <a:avLst/>
            </a:prstGeom>
          </p:spPr>
        </p:pic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9FFC6B11-122F-49AE-80C2-E10E3A668609}"/>
                </a:ext>
              </a:extLst>
            </p:cNvPr>
            <p:cNvSpPr/>
            <p:nvPr/>
          </p:nvSpPr>
          <p:spPr>
            <a:xfrm>
              <a:off x="4336483" y="4124022"/>
              <a:ext cx="505385" cy="455747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75EEF1F-301D-427E-A96D-9344EE8CEC16}"/>
                </a:ext>
              </a:extLst>
            </p:cNvPr>
            <p:cNvSpPr txBox="1"/>
            <p:nvPr/>
          </p:nvSpPr>
          <p:spPr>
            <a:xfrm>
              <a:off x="4367220" y="5178958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tx2"/>
                  </a:solidFill>
                </a:rPr>
                <a:t>126</a:t>
              </a:r>
              <a:endParaRPr lang="zh-CN" altLang="en-US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7CC76591-024B-4C16-8791-A0B2B7089117}"/>
                </a:ext>
              </a:extLst>
            </p:cNvPr>
            <p:cNvSpPr txBox="1"/>
            <p:nvPr/>
          </p:nvSpPr>
          <p:spPr>
            <a:xfrm>
              <a:off x="2757818" y="458258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tx2"/>
                  </a:solidFill>
                </a:rPr>
                <a:t>82</a:t>
              </a:r>
              <a:endParaRPr lang="zh-CN" altLang="en-US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450984B-7AEB-41F8-89DD-ADEB9A6310E2}"/>
                </a:ext>
              </a:extLst>
            </p:cNvPr>
            <p:cNvSpPr txBox="1"/>
            <p:nvPr/>
          </p:nvSpPr>
          <p:spPr>
            <a:xfrm>
              <a:off x="2499544" y="6320263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tx2"/>
                  </a:solidFill>
                </a:rPr>
                <a:t>82</a:t>
              </a:r>
              <a:endParaRPr lang="zh-CN" altLang="en-US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2895AD7A-908E-49E1-8CDA-E9E07FC2273C}"/>
                </a:ext>
              </a:extLst>
            </p:cNvPr>
            <p:cNvSpPr txBox="1"/>
            <p:nvPr/>
          </p:nvSpPr>
          <p:spPr>
            <a:xfrm>
              <a:off x="701081" y="6004152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tx2"/>
                  </a:solidFill>
                </a:rPr>
                <a:t>50</a:t>
              </a:r>
              <a:endParaRPr lang="zh-CN" altLang="en-US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1D38769F-6057-425E-84F0-D424C9CAEF47}"/>
                </a:ext>
              </a:extLst>
            </p:cNvPr>
            <p:cNvSpPr txBox="1"/>
            <p:nvPr/>
          </p:nvSpPr>
          <p:spPr>
            <a:xfrm>
              <a:off x="1093321" y="6320263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tx2"/>
                  </a:solidFill>
                </a:rPr>
                <a:t>50</a:t>
              </a:r>
              <a:endParaRPr lang="zh-CN" altLang="en-US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A0E5BF3-8034-406A-A57E-53E75F7C6CF4}"/>
                </a:ext>
              </a:extLst>
            </p:cNvPr>
            <p:cNvSpPr/>
            <p:nvPr/>
          </p:nvSpPr>
          <p:spPr>
            <a:xfrm>
              <a:off x="3384347" y="6160697"/>
              <a:ext cx="611963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latin typeface="+mn-lt"/>
                </a:rPr>
                <a:t>C. Qi, R. Liotta and R. Wyss, Prog. Part. </a:t>
              </a:r>
              <a:r>
                <a:rPr lang="en-US" altLang="zh-CN" sz="1200" dirty="0" err="1">
                  <a:latin typeface="+mn-lt"/>
                </a:rPr>
                <a:t>Nucl</a:t>
              </a:r>
              <a:r>
                <a:rPr lang="en-US" altLang="zh-CN" sz="1200" dirty="0">
                  <a:latin typeface="+mn-lt"/>
                </a:rPr>
                <a:t>. Phys. 105 (2019) 214.</a:t>
              </a:r>
            </a:p>
            <a:p>
              <a:r>
                <a:rPr lang="en-US" altLang="zh-CN" sz="1200" dirty="0">
                  <a:latin typeface="+mn-lt"/>
                </a:rPr>
                <a:t>P. Van </a:t>
              </a:r>
              <a:r>
                <a:rPr lang="en-US" altLang="zh-CN" sz="1200" dirty="0" err="1">
                  <a:latin typeface="+mn-lt"/>
                </a:rPr>
                <a:t>Duppen</a:t>
              </a:r>
              <a:r>
                <a:rPr lang="en-US" altLang="zh-CN" sz="1200" dirty="0">
                  <a:latin typeface="+mn-lt"/>
                </a:rPr>
                <a:t> and A. N. Andreyev, The </a:t>
              </a:r>
              <a:r>
                <a:rPr lang="en-US" altLang="zh-CN" sz="1200" dirty="0" err="1">
                  <a:latin typeface="+mn-lt"/>
                </a:rPr>
                <a:t>Euroschool</a:t>
              </a:r>
              <a:r>
                <a:rPr lang="en-US" altLang="zh-CN" sz="1200" dirty="0">
                  <a:latin typeface="+mn-lt"/>
                </a:rPr>
                <a:t> on Exotic Beams—Vol. 5.</a:t>
              </a:r>
              <a:endParaRPr lang="zh-CN" altLang="en-US" sz="1200" dirty="0">
                <a:latin typeface="+mn-lt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E7F2B813-ABB0-42CF-824E-93C48655BF57}"/>
                </a:ext>
              </a:extLst>
            </p:cNvPr>
            <p:cNvSpPr/>
            <p:nvPr/>
          </p:nvSpPr>
          <p:spPr>
            <a:xfrm>
              <a:off x="6337010" y="3025753"/>
              <a:ext cx="588173" cy="563563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3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charset="0"/>
                <a:cs typeface="Arial" charset="0"/>
              </a:rPr>
              <a:t>重核素中的</a:t>
            </a:r>
            <a:r>
              <a:rPr lang="en-US" altLang="zh-CN" dirty="0">
                <a:latin typeface="Arial" charset="0"/>
                <a:cs typeface="Arial" charset="0"/>
              </a:rPr>
              <a:t>α</a:t>
            </a:r>
            <a:r>
              <a:rPr lang="zh-CN" altLang="en-US" dirty="0">
                <a:latin typeface="Arial" charset="0"/>
                <a:cs typeface="Arial" charset="0"/>
              </a:rPr>
              <a:t>衰变研究</a:t>
            </a:r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F7A0103-4276-404A-963C-F64BC289F581}" type="slidenum">
              <a:rPr lang="zh-CN" altLang="en-US" smtClean="0">
                <a:ea typeface="宋体" pitchFamily="2" charset="-122"/>
              </a:rPr>
              <a:pPr/>
              <a:t>19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16387" name="内容占位符 2"/>
          <p:cNvSpPr>
            <a:spLocks noGrp="1"/>
          </p:cNvSpPr>
          <p:nvPr>
            <p:ph idx="4294967295"/>
          </p:nvPr>
        </p:nvSpPr>
        <p:spPr>
          <a:xfrm>
            <a:off x="634689" y="956032"/>
            <a:ext cx="6103257" cy="11811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寻找最重质子滴线附近的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U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Np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新核素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研究中子闭壳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N=126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附近核素的核结构演化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超重元素合成，研究重核和超重核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α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衰变性质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445E224-F091-474D-9E75-CA2FB13AF5CF}"/>
              </a:ext>
            </a:extLst>
          </p:cNvPr>
          <p:cNvGrpSpPr/>
          <p:nvPr/>
        </p:nvGrpSpPr>
        <p:grpSpPr>
          <a:xfrm>
            <a:off x="297186" y="2186519"/>
            <a:ext cx="4552858" cy="2170600"/>
            <a:chOff x="374738" y="2245817"/>
            <a:chExt cx="4552858" cy="217060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543FFFE-F470-4116-8E97-93F3760E1E42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6935" y="2245817"/>
              <a:ext cx="1546330" cy="154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C037ACE-5FBA-48C5-8F06-964D4775E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388" y="2245817"/>
              <a:ext cx="1553870" cy="1275123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BED3D9A-4E6F-4E9E-9B3E-C08E2F43987E}"/>
                </a:ext>
              </a:extLst>
            </p:cNvPr>
            <p:cNvSpPr/>
            <p:nvPr/>
          </p:nvSpPr>
          <p:spPr>
            <a:xfrm>
              <a:off x="822084" y="3480631"/>
              <a:ext cx="15969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+mn-lt"/>
                </a:rPr>
                <a:t>Ernest Rutherford</a:t>
              </a:r>
              <a:endParaRPr lang="zh-CN" altLang="en-US" sz="140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6C9C9BA-0E7D-4AEF-822B-E7F78F2E116F}"/>
                </a:ext>
              </a:extLst>
            </p:cNvPr>
            <p:cNvSpPr/>
            <p:nvPr/>
          </p:nvSpPr>
          <p:spPr>
            <a:xfrm>
              <a:off x="374738" y="3770086"/>
              <a:ext cx="45528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latin typeface="+mn-lt"/>
                </a:rPr>
                <a:t>E. Rutherford, H. Geiger, Proc. Roy. Soc. A 81, 162 (1908)</a:t>
              </a:r>
            </a:p>
            <a:p>
              <a:r>
                <a:rPr lang="en-US" altLang="zh-CN" sz="1200" dirty="0">
                  <a:latin typeface="+mn-lt"/>
                </a:rPr>
                <a:t>M. </a:t>
              </a:r>
              <a:r>
                <a:rPr lang="en-US" altLang="zh-CN" sz="1200" dirty="0" err="1">
                  <a:latin typeface="+mn-lt"/>
                </a:rPr>
                <a:t>Thoennessen</a:t>
              </a:r>
              <a:r>
                <a:rPr lang="en-US" altLang="zh-CN" sz="1200" dirty="0">
                  <a:latin typeface="+mn-lt"/>
                </a:rPr>
                <a:t>, The Discovery of Isotopes - A Complete Compilation, Springer, Switzerland, 2016.</a:t>
              </a:r>
              <a:endParaRPr lang="zh-CN" altLang="en-US" sz="1200" dirty="0">
                <a:latin typeface="+mn-lt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C9437DE-F1C4-405F-9191-3101BDC1FB2A}"/>
              </a:ext>
            </a:extLst>
          </p:cNvPr>
          <p:cNvGrpSpPr/>
          <p:nvPr/>
        </p:nvGrpSpPr>
        <p:grpSpPr>
          <a:xfrm>
            <a:off x="9538031" y="2420567"/>
            <a:ext cx="2473477" cy="2985807"/>
            <a:chOff x="6066974" y="2507559"/>
            <a:chExt cx="2987758" cy="365592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9FC5A7FB-ED3F-4D4A-B5C5-19E3DE48A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6974" y="2507559"/>
              <a:ext cx="2987758" cy="3655921"/>
            </a:xfrm>
            <a:prstGeom prst="rect">
              <a:avLst/>
            </a:prstGeom>
            <a:ln w="31750">
              <a:solidFill>
                <a:srgbClr val="00B050"/>
              </a:solidFill>
            </a:ln>
          </p:spPr>
        </p:pic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B384F84F-8499-4AA1-B73B-D9BC738E94EF}"/>
                </a:ext>
              </a:extLst>
            </p:cNvPr>
            <p:cNvCxnSpPr/>
            <p:nvPr/>
          </p:nvCxnSpPr>
          <p:spPr>
            <a:xfrm flipV="1">
              <a:off x="7815943" y="2576286"/>
              <a:ext cx="0" cy="325120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C677C86-C0CC-40A6-BF43-5DA100ADBCF7}"/>
                </a:ext>
              </a:extLst>
            </p:cNvPr>
            <p:cNvSpPr txBox="1"/>
            <p:nvPr/>
          </p:nvSpPr>
          <p:spPr>
            <a:xfrm rot="16200000">
              <a:off x="7163948" y="4166241"/>
              <a:ext cx="7938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</a:rPr>
                <a:t>N=126</a:t>
              </a:r>
              <a:endParaRPr lang="zh-CN" altLang="en-US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A3CA087C-90D3-4488-AB8F-FD071DF0C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2985" y="2420567"/>
            <a:ext cx="2473477" cy="2975311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A82820AD-4635-4C03-A964-1588133F5CFF}"/>
              </a:ext>
            </a:extLst>
          </p:cNvPr>
          <p:cNvSpPr/>
          <p:nvPr/>
        </p:nvSpPr>
        <p:spPr>
          <a:xfrm>
            <a:off x="6932923" y="5447107"/>
            <a:ext cx="24513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+mn-lt"/>
              </a:rPr>
              <a:t>Y. T. </a:t>
            </a:r>
            <a:r>
              <a:rPr lang="en-US" altLang="zh-CN" sz="1100" dirty="0" err="1">
                <a:solidFill>
                  <a:schemeClr val="tx2"/>
                </a:solidFill>
                <a:latin typeface="+mn-lt"/>
              </a:rPr>
              <a:t>Oganessian</a:t>
            </a:r>
            <a:r>
              <a:rPr lang="en-US" altLang="zh-CN" sz="1100" dirty="0">
                <a:solidFill>
                  <a:schemeClr val="tx2"/>
                </a:solidFill>
                <a:latin typeface="+mn-lt"/>
              </a:rPr>
              <a:t>, </a:t>
            </a:r>
            <a:r>
              <a:rPr lang="en-US" altLang="zh-CN" sz="1100" i="1" dirty="0">
                <a:solidFill>
                  <a:schemeClr val="tx2"/>
                </a:solidFill>
                <a:latin typeface="+mn-lt"/>
              </a:rPr>
              <a:t>et al.</a:t>
            </a:r>
            <a:r>
              <a:rPr lang="en-US" altLang="zh-CN" sz="1100" dirty="0">
                <a:solidFill>
                  <a:schemeClr val="tx2"/>
                </a:solidFill>
                <a:latin typeface="+mn-lt"/>
              </a:rPr>
              <a:t>, Phys. Rev. Lett. </a:t>
            </a:r>
            <a:r>
              <a:rPr lang="en-US" altLang="zh-CN" sz="1100" b="1" dirty="0">
                <a:solidFill>
                  <a:schemeClr val="tx2"/>
                </a:solidFill>
                <a:latin typeface="+mn-lt"/>
              </a:rPr>
              <a:t>104</a:t>
            </a:r>
            <a:r>
              <a:rPr lang="en-US" altLang="zh-CN" sz="1100" dirty="0">
                <a:solidFill>
                  <a:schemeClr val="tx2"/>
                </a:solidFill>
                <a:latin typeface="+mn-lt"/>
              </a:rPr>
              <a:t>, 142502 (2010).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AE74DBD-44ED-4589-BA60-1F314F1FB6B5}"/>
              </a:ext>
            </a:extLst>
          </p:cNvPr>
          <p:cNvSpPr/>
          <p:nvPr/>
        </p:nvSpPr>
        <p:spPr>
          <a:xfrm>
            <a:off x="9537403" y="5447107"/>
            <a:ext cx="26110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latin typeface="+mn-lt"/>
              </a:rPr>
              <a:t>H. B. Yang, </a:t>
            </a:r>
            <a:r>
              <a:rPr lang="en-US" altLang="zh-CN" sz="1100" i="1" dirty="0">
                <a:solidFill>
                  <a:schemeClr val="tx2"/>
                </a:solidFill>
                <a:latin typeface="+mn-lt"/>
              </a:rPr>
              <a:t>et al.</a:t>
            </a:r>
            <a:r>
              <a:rPr lang="en-US" altLang="zh-CN" sz="1100" dirty="0">
                <a:solidFill>
                  <a:schemeClr val="tx2"/>
                </a:solidFill>
                <a:latin typeface="+mn-lt"/>
              </a:rPr>
              <a:t>, Phys. Lett. B </a:t>
            </a:r>
            <a:r>
              <a:rPr lang="en-US" altLang="zh-CN" sz="1100" b="1" dirty="0">
                <a:solidFill>
                  <a:schemeClr val="tx2"/>
                </a:solidFill>
                <a:latin typeface="+mn-lt"/>
              </a:rPr>
              <a:t>777</a:t>
            </a:r>
            <a:r>
              <a:rPr lang="en-US" altLang="zh-CN" sz="1100" dirty="0">
                <a:solidFill>
                  <a:schemeClr val="tx2"/>
                </a:solidFill>
                <a:latin typeface="+mn-lt"/>
              </a:rPr>
              <a:t>, 212 (2018).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A6050B5-0342-40B4-943E-2ECCBD4FB22C}"/>
              </a:ext>
            </a:extLst>
          </p:cNvPr>
          <p:cNvSpPr txBox="1"/>
          <p:nvPr/>
        </p:nvSpPr>
        <p:spPr>
          <a:xfrm>
            <a:off x="7083797" y="1321028"/>
            <a:ext cx="1148071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altLang="zh-C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zh-CN" alt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衰变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B589B57-1378-46AE-A9A1-5515340C107C}"/>
              </a:ext>
            </a:extLst>
          </p:cNvPr>
          <p:cNvSpPr txBox="1"/>
          <p:nvPr/>
        </p:nvSpPr>
        <p:spPr>
          <a:xfrm>
            <a:off x="8806250" y="1078440"/>
            <a:ext cx="2954655" cy="461665"/>
          </a:xfrm>
          <a:prstGeom prst="rect">
            <a:avLst/>
          </a:prstGeom>
          <a:noFill/>
          <a:ln w="25400">
            <a:solidFill>
              <a:schemeClr val="accent5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鉴别新核素（元素）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219104C-18FF-4D55-8DDB-484E64F2ABBF}"/>
              </a:ext>
            </a:extLst>
          </p:cNvPr>
          <p:cNvSpPr txBox="1"/>
          <p:nvPr/>
        </p:nvSpPr>
        <p:spPr>
          <a:xfrm>
            <a:off x="8806250" y="1684495"/>
            <a:ext cx="2954655" cy="461665"/>
          </a:xfrm>
          <a:prstGeom prst="rect">
            <a:avLst/>
          </a:prstGeom>
          <a:noFill/>
          <a:ln w="25400">
            <a:solidFill>
              <a:schemeClr val="accent5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研究核结构性质</a:t>
            </a:r>
          </a:p>
        </p:txBody>
      </p:sp>
      <p:sp>
        <p:nvSpPr>
          <p:cNvPr id="7" name="左大括号 6">
            <a:extLst>
              <a:ext uri="{FF2B5EF4-FFF2-40B4-BE49-F238E27FC236}">
                <a16:creationId xmlns:a16="http://schemas.microsoft.com/office/drawing/2014/main" id="{2B2BC85F-A95F-486C-AA8A-94106B39C0D1}"/>
              </a:ext>
            </a:extLst>
          </p:cNvPr>
          <p:cNvSpPr/>
          <p:nvPr/>
        </p:nvSpPr>
        <p:spPr>
          <a:xfrm>
            <a:off x="8371433" y="1184097"/>
            <a:ext cx="239649" cy="882149"/>
          </a:xfrm>
          <a:prstGeom prst="leftBrace">
            <a:avLst>
              <a:gd name="adj1" fmla="val 71296"/>
              <a:gd name="adj2" fmla="val 4902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632855"/>
      </p:ext>
    </p:extLst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>
            <a:extLst>
              <a:ext uri="{FF2B5EF4-FFF2-40B4-BE49-F238E27FC236}">
                <a16:creationId xmlns:a16="http://schemas.microsoft.com/office/drawing/2014/main" id="{7295B834-7138-4FA6-A8B2-64A42011B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主要内容</a:t>
            </a:r>
          </a:p>
        </p:txBody>
      </p:sp>
      <p:sp>
        <p:nvSpPr>
          <p:cNvPr id="16387" name="灯片编号占位符 3">
            <a:extLst>
              <a:ext uri="{FF2B5EF4-FFF2-40B4-BE49-F238E27FC236}">
                <a16:creationId xmlns:a16="http://schemas.microsoft.com/office/drawing/2014/main" id="{1A47B321-411B-4B15-B2AE-687E3B195C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A5CD9BE-98CF-4F88-BD99-BA202BF3B4CC}" type="slidenum">
              <a:rPr lang="zh-CN" altLang="en-US">
                <a:solidFill>
                  <a:schemeClr val="bg1"/>
                </a:solidFill>
                <a:latin typeface="Times New Roman" panose="02020603050405020304" pitchFamily="18" charset="0"/>
              </a:rPr>
              <a:pPr eaLnBrk="1" hangingPunct="1"/>
              <a:t>2</a:t>
            </a:fld>
            <a:endParaRPr lang="en-US" altLang="zh-CN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388" name="组合 61">
            <a:extLst>
              <a:ext uri="{FF2B5EF4-FFF2-40B4-BE49-F238E27FC236}">
                <a16:creationId xmlns:a16="http://schemas.microsoft.com/office/drawing/2014/main" id="{1A01A2AD-A632-4045-BF01-1FE17E305852}"/>
              </a:ext>
            </a:extLst>
          </p:cNvPr>
          <p:cNvGrpSpPr>
            <a:grpSpLocks/>
          </p:cNvGrpSpPr>
          <p:nvPr/>
        </p:nvGrpSpPr>
        <p:grpSpPr bwMode="auto">
          <a:xfrm>
            <a:off x="-119063" y="1319213"/>
            <a:ext cx="4770438" cy="4824412"/>
            <a:chOff x="-1643063" y="1319213"/>
            <a:chExt cx="4770438" cy="4824412"/>
          </a:xfrm>
        </p:grpSpPr>
        <p:sp>
          <p:nvSpPr>
            <p:cNvPr id="7" name="AutoShape 46">
              <a:extLst>
                <a:ext uri="{FF2B5EF4-FFF2-40B4-BE49-F238E27FC236}">
                  <a16:creationId xmlns:a16="http://schemas.microsoft.com/office/drawing/2014/main" id="{80114E69-7E53-4BBF-A907-A7FCF7472ADC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>
              <a:off x="-1670050" y="1346200"/>
              <a:ext cx="4824412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549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tint val="45490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charset="0"/>
                <a:ea typeface="宋体" charset="-122"/>
              </a:endParaRPr>
            </a:p>
          </p:txBody>
        </p:sp>
        <p:sp>
          <p:nvSpPr>
            <p:cNvPr id="8" name="AutoShape 47">
              <a:extLst>
                <a:ext uri="{FF2B5EF4-FFF2-40B4-BE49-F238E27FC236}">
                  <a16:creationId xmlns:a16="http://schemas.microsoft.com/office/drawing/2014/main" id="{65136A44-7F5A-4C93-A9BD-5956B900A3A2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 flipH="1">
              <a:off x="-1266031" y="1805781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>
                    <a:alpha val="56000"/>
                  </a:srgbClr>
                </a:gs>
                <a:gs pos="100000">
                  <a:srgbClr val="6699FF">
                    <a:gamma/>
                    <a:tint val="0"/>
                    <a:invGamma/>
                    <a:alpha val="48000"/>
                  </a:srgbClr>
                </a:gs>
              </a:gsLst>
              <a:lin ang="54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sp>
        <p:nvSpPr>
          <p:cNvPr id="16389" name="AutoShape 48">
            <a:extLst>
              <a:ext uri="{FF2B5EF4-FFF2-40B4-BE49-F238E27FC236}">
                <a16:creationId xmlns:a16="http://schemas.microsoft.com/office/drawing/2014/main" id="{029D7092-03E6-4F14-B253-B18913C8E5D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27475" y="5357814"/>
            <a:ext cx="4883150" cy="47148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总结与展望</a:t>
            </a:r>
          </a:p>
        </p:txBody>
      </p:sp>
      <p:sp>
        <p:nvSpPr>
          <p:cNvPr id="16390" name="AutoShape 49">
            <a:extLst>
              <a:ext uri="{FF2B5EF4-FFF2-40B4-BE49-F238E27FC236}">
                <a16:creationId xmlns:a16="http://schemas.microsoft.com/office/drawing/2014/main" id="{A634D3C6-A28A-4BC5-AB40-6C510FE022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70413" y="4429125"/>
            <a:ext cx="5439126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中国超重元素研究加速器装置（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CAFE2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391" name="AutoShape 50">
            <a:extLst>
              <a:ext uri="{FF2B5EF4-FFF2-40B4-BE49-F238E27FC236}">
                <a16:creationId xmlns:a16="http://schemas.microsoft.com/office/drawing/2014/main" id="{B73CD010-6550-4725-89C7-6973DC8C4C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49572" y="3429000"/>
            <a:ext cx="5853113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SHANS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谱仪上新核素合成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392" name="AutoShape 51">
            <a:extLst>
              <a:ext uri="{FF2B5EF4-FFF2-40B4-BE49-F238E27FC236}">
                <a16:creationId xmlns:a16="http://schemas.microsoft.com/office/drawing/2014/main" id="{0537A041-A28A-44AF-945E-954A8F7C93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70412" y="2441575"/>
            <a:ext cx="5517017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重核素合成实验技术和方法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393" name="AutoShape 52">
            <a:extLst>
              <a:ext uri="{FF2B5EF4-FFF2-40B4-BE49-F238E27FC236}">
                <a16:creationId xmlns:a16="http://schemas.microsoft.com/office/drawing/2014/main" id="{16BF2A29-F307-4775-8ABE-2FC733A7CE9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27475" y="1600200"/>
            <a:ext cx="4883150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新核素和新元素合成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6394" name="Group 53">
            <a:extLst>
              <a:ext uri="{FF2B5EF4-FFF2-40B4-BE49-F238E27FC236}">
                <a16:creationId xmlns:a16="http://schemas.microsoft.com/office/drawing/2014/main" id="{A02F95B3-5080-4C43-B926-47A65A8854A0}"/>
              </a:ext>
            </a:extLst>
          </p:cNvPr>
          <p:cNvGrpSpPr>
            <a:grpSpLocks/>
          </p:cNvGrpSpPr>
          <p:nvPr/>
        </p:nvGrpSpPr>
        <p:grpSpPr bwMode="auto">
          <a:xfrm>
            <a:off x="3567095" y="1688082"/>
            <a:ext cx="360380" cy="268512"/>
            <a:chOff x="2078" y="1346"/>
            <a:chExt cx="1615" cy="2242"/>
          </a:xfrm>
        </p:grpSpPr>
        <p:sp>
          <p:nvSpPr>
            <p:cNvPr id="52" name="Oval 54">
              <a:extLst>
                <a:ext uri="{FF2B5EF4-FFF2-40B4-BE49-F238E27FC236}">
                  <a16:creationId xmlns:a16="http://schemas.microsoft.com/office/drawing/2014/main" id="{0039270D-B415-4759-BCE1-1D839023CC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3" name="Oval 55">
              <a:extLst>
                <a:ext uri="{FF2B5EF4-FFF2-40B4-BE49-F238E27FC236}">
                  <a16:creationId xmlns:a16="http://schemas.microsoft.com/office/drawing/2014/main" id="{87712056-CB42-47C1-8791-E2DFF288CF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4" name="Oval 56">
              <a:extLst>
                <a:ext uri="{FF2B5EF4-FFF2-40B4-BE49-F238E27FC236}">
                  <a16:creationId xmlns:a16="http://schemas.microsoft.com/office/drawing/2014/main" id="{C77D2FE0-D8CD-488A-9460-6DF55FBBF6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5" name="Oval 57">
              <a:extLst>
                <a:ext uri="{FF2B5EF4-FFF2-40B4-BE49-F238E27FC236}">
                  <a16:creationId xmlns:a16="http://schemas.microsoft.com/office/drawing/2014/main" id="{E6EE334A-EDE7-49D2-A72F-B7924A41E5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6" name="Oval 58">
              <a:extLst>
                <a:ext uri="{FF2B5EF4-FFF2-40B4-BE49-F238E27FC236}">
                  <a16:creationId xmlns:a16="http://schemas.microsoft.com/office/drawing/2014/main" id="{E4E19AE7-3E30-4C91-9B09-487A1F71390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7" name="Oval 59">
              <a:extLst>
                <a:ext uri="{FF2B5EF4-FFF2-40B4-BE49-F238E27FC236}">
                  <a16:creationId xmlns:a16="http://schemas.microsoft.com/office/drawing/2014/main" id="{63186AF9-DC63-4D4A-8403-8AE721BA1AA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20" y="1346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5" name="Group 60">
            <a:extLst>
              <a:ext uri="{FF2B5EF4-FFF2-40B4-BE49-F238E27FC236}">
                <a16:creationId xmlns:a16="http://schemas.microsoft.com/office/drawing/2014/main" id="{4E20340A-EBC7-4528-ADBF-4349D4A7E680}"/>
              </a:ext>
            </a:extLst>
          </p:cNvPr>
          <p:cNvGrpSpPr>
            <a:grpSpLocks/>
          </p:cNvGrpSpPr>
          <p:nvPr/>
        </p:nvGrpSpPr>
        <p:grpSpPr bwMode="auto">
          <a:xfrm>
            <a:off x="4225520" y="2558766"/>
            <a:ext cx="339404" cy="255202"/>
            <a:chOff x="2078" y="1387"/>
            <a:chExt cx="1615" cy="2201"/>
          </a:xfrm>
        </p:grpSpPr>
        <p:sp>
          <p:nvSpPr>
            <p:cNvPr id="46" name="Oval 61">
              <a:extLst>
                <a:ext uri="{FF2B5EF4-FFF2-40B4-BE49-F238E27FC236}">
                  <a16:creationId xmlns:a16="http://schemas.microsoft.com/office/drawing/2014/main" id="{BA7896B5-A94E-4669-ACDF-26FA2632B19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7" name="Oval 62">
              <a:extLst>
                <a:ext uri="{FF2B5EF4-FFF2-40B4-BE49-F238E27FC236}">
                  <a16:creationId xmlns:a16="http://schemas.microsoft.com/office/drawing/2014/main" id="{92395A0D-3956-4293-BF8F-A4F65B2C35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8" name="Oval 63">
              <a:extLst>
                <a:ext uri="{FF2B5EF4-FFF2-40B4-BE49-F238E27FC236}">
                  <a16:creationId xmlns:a16="http://schemas.microsoft.com/office/drawing/2014/main" id="{726A1B59-7752-49D5-AAC4-4437CBC5A2E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9" name="Oval 64">
              <a:extLst>
                <a:ext uri="{FF2B5EF4-FFF2-40B4-BE49-F238E27FC236}">
                  <a16:creationId xmlns:a16="http://schemas.microsoft.com/office/drawing/2014/main" id="{1054B08C-26A5-48CB-A15E-2D6626A5DA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0" name="Oval 65">
              <a:extLst>
                <a:ext uri="{FF2B5EF4-FFF2-40B4-BE49-F238E27FC236}">
                  <a16:creationId xmlns:a16="http://schemas.microsoft.com/office/drawing/2014/main" id="{91FDEF40-BCDE-42E9-AC09-A571092EC7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1" name="Oval 66">
              <a:extLst>
                <a:ext uri="{FF2B5EF4-FFF2-40B4-BE49-F238E27FC236}">
                  <a16:creationId xmlns:a16="http://schemas.microsoft.com/office/drawing/2014/main" id="{46E8494D-09F1-4769-9C2C-9539EDA14D5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6" name="Group 67">
            <a:extLst>
              <a:ext uri="{FF2B5EF4-FFF2-40B4-BE49-F238E27FC236}">
                <a16:creationId xmlns:a16="http://schemas.microsoft.com/office/drawing/2014/main" id="{BD11E3F9-2297-4A49-B76B-D854BBA9DA12}"/>
              </a:ext>
            </a:extLst>
          </p:cNvPr>
          <p:cNvGrpSpPr>
            <a:grpSpLocks/>
          </p:cNvGrpSpPr>
          <p:nvPr/>
        </p:nvGrpSpPr>
        <p:grpSpPr bwMode="auto">
          <a:xfrm>
            <a:off x="4471452" y="3542097"/>
            <a:ext cx="339404" cy="255202"/>
            <a:chOff x="2078" y="1387"/>
            <a:chExt cx="1615" cy="2201"/>
          </a:xfrm>
        </p:grpSpPr>
        <p:sp>
          <p:nvSpPr>
            <p:cNvPr id="40" name="Oval 68">
              <a:extLst>
                <a:ext uri="{FF2B5EF4-FFF2-40B4-BE49-F238E27FC236}">
                  <a16:creationId xmlns:a16="http://schemas.microsoft.com/office/drawing/2014/main" id="{4E0DD91D-3810-40B5-9F25-2B13EA6B9AE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1" name="Oval 69">
              <a:extLst>
                <a:ext uri="{FF2B5EF4-FFF2-40B4-BE49-F238E27FC236}">
                  <a16:creationId xmlns:a16="http://schemas.microsoft.com/office/drawing/2014/main" id="{36064282-94B9-4B62-B3AA-E20C7DEB21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2" name="Oval 70">
              <a:extLst>
                <a:ext uri="{FF2B5EF4-FFF2-40B4-BE49-F238E27FC236}">
                  <a16:creationId xmlns:a16="http://schemas.microsoft.com/office/drawing/2014/main" id="{1B807F9E-4961-4720-99D3-DC3EBA72B0C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3" name="Oval 71">
              <a:extLst>
                <a:ext uri="{FF2B5EF4-FFF2-40B4-BE49-F238E27FC236}">
                  <a16:creationId xmlns:a16="http://schemas.microsoft.com/office/drawing/2014/main" id="{6725B064-DD02-49D4-94F5-ED7D396EB70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4" name="Oval 72">
              <a:extLst>
                <a:ext uri="{FF2B5EF4-FFF2-40B4-BE49-F238E27FC236}">
                  <a16:creationId xmlns:a16="http://schemas.microsoft.com/office/drawing/2014/main" id="{3B06747E-FCAD-46E5-B564-701FA5CB675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5" name="Oval 73">
              <a:extLst>
                <a:ext uri="{FF2B5EF4-FFF2-40B4-BE49-F238E27FC236}">
                  <a16:creationId xmlns:a16="http://schemas.microsoft.com/office/drawing/2014/main" id="{6F6F7B70-13F8-4C1B-867E-7FAD16E6531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7" name="Group 74">
            <a:extLst>
              <a:ext uri="{FF2B5EF4-FFF2-40B4-BE49-F238E27FC236}">
                <a16:creationId xmlns:a16="http://schemas.microsoft.com/office/drawing/2014/main" id="{A639FC3D-9699-4459-8B0C-FB35A19024C4}"/>
              </a:ext>
            </a:extLst>
          </p:cNvPr>
          <p:cNvGrpSpPr>
            <a:grpSpLocks/>
          </p:cNvGrpSpPr>
          <p:nvPr/>
        </p:nvGrpSpPr>
        <p:grpSpPr bwMode="auto">
          <a:xfrm>
            <a:off x="4289026" y="4525428"/>
            <a:ext cx="339404" cy="260639"/>
            <a:chOff x="2078" y="1387"/>
            <a:chExt cx="1615" cy="2201"/>
          </a:xfrm>
        </p:grpSpPr>
        <p:sp>
          <p:nvSpPr>
            <p:cNvPr id="34" name="Oval 75">
              <a:extLst>
                <a:ext uri="{FF2B5EF4-FFF2-40B4-BE49-F238E27FC236}">
                  <a16:creationId xmlns:a16="http://schemas.microsoft.com/office/drawing/2014/main" id="{32548D8D-D81C-4AC2-9BC0-AA58048CA4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5" name="Oval 76">
              <a:extLst>
                <a:ext uri="{FF2B5EF4-FFF2-40B4-BE49-F238E27FC236}">
                  <a16:creationId xmlns:a16="http://schemas.microsoft.com/office/drawing/2014/main" id="{72141396-91A9-4171-871C-028E6136DE0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6" name="Oval 77">
              <a:extLst>
                <a:ext uri="{FF2B5EF4-FFF2-40B4-BE49-F238E27FC236}">
                  <a16:creationId xmlns:a16="http://schemas.microsoft.com/office/drawing/2014/main" id="{29E6BEE1-7B04-4422-9781-EAC9AF80F5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7" name="Oval 78">
              <a:extLst>
                <a:ext uri="{FF2B5EF4-FFF2-40B4-BE49-F238E27FC236}">
                  <a16:creationId xmlns:a16="http://schemas.microsoft.com/office/drawing/2014/main" id="{ACA4D424-3336-49C2-BEF0-BF79B2DB56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8" name="Oval 79">
              <a:extLst>
                <a:ext uri="{FF2B5EF4-FFF2-40B4-BE49-F238E27FC236}">
                  <a16:creationId xmlns:a16="http://schemas.microsoft.com/office/drawing/2014/main" id="{41124970-E564-4F4C-863C-ACBA327AA9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496DD4B9-3FCC-445B-A2C6-C0BB9806CA3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8" name="Group 81">
            <a:extLst>
              <a:ext uri="{FF2B5EF4-FFF2-40B4-BE49-F238E27FC236}">
                <a16:creationId xmlns:a16="http://schemas.microsoft.com/office/drawing/2014/main" id="{43A7ED67-39D5-4D14-86B7-1A906C21D1BF}"/>
              </a:ext>
            </a:extLst>
          </p:cNvPr>
          <p:cNvGrpSpPr>
            <a:grpSpLocks/>
          </p:cNvGrpSpPr>
          <p:nvPr/>
        </p:nvGrpSpPr>
        <p:grpSpPr bwMode="auto">
          <a:xfrm>
            <a:off x="3627947" y="5448399"/>
            <a:ext cx="360380" cy="263602"/>
            <a:chOff x="2078" y="1387"/>
            <a:chExt cx="1615" cy="2201"/>
          </a:xfrm>
        </p:grpSpPr>
        <p:sp>
          <p:nvSpPr>
            <p:cNvPr id="28" name="Oval 82">
              <a:extLst>
                <a:ext uri="{FF2B5EF4-FFF2-40B4-BE49-F238E27FC236}">
                  <a16:creationId xmlns:a16="http://schemas.microsoft.com/office/drawing/2014/main" id="{8FD38437-642C-4B43-A6C8-7C51F453C8A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29" name="Oval 83">
              <a:extLst>
                <a:ext uri="{FF2B5EF4-FFF2-40B4-BE49-F238E27FC236}">
                  <a16:creationId xmlns:a16="http://schemas.microsoft.com/office/drawing/2014/main" id="{BA05D46F-5A5F-4B4B-BD85-53DE0302344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8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0" name="Oval 84">
              <a:extLst>
                <a:ext uri="{FF2B5EF4-FFF2-40B4-BE49-F238E27FC236}">
                  <a16:creationId xmlns:a16="http://schemas.microsoft.com/office/drawing/2014/main" id="{6BDEC489-85CD-42CE-B8F5-C1D287CA3F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1" name="Oval 85">
              <a:extLst>
                <a:ext uri="{FF2B5EF4-FFF2-40B4-BE49-F238E27FC236}">
                  <a16:creationId xmlns:a16="http://schemas.microsoft.com/office/drawing/2014/main" id="{547E6F4A-2941-4990-AA92-40F25CA5F9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2" name="Oval 86">
              <a:extLst>
                <a:ext uri="{FF2B5EF4-FFF2-40B4-BE49-F238E27FC236}">
                  <a16:creationId xmlns:a16="http://schemas.microsoft.com/office/drawing/2014/main" id="{D3D0EE4E-F072-47DD-8BD4-89E61AFD8A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3" name="Oval 87">
              <a:extLst>
                <a:ext uri="{FF2B5EF4-FFF2-40B4-BE49-F238E27FC236}">
                  <a16:creationId xmlns:a16="http://schemas.microsoft.com/office/drawing/2014/main" id="{171C0D26-7D24-415C-90F9-3CFDF308FD7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632510"/>
      </p:ext>
    </p:extLst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0CED6-F154-495C-ADEB-F71FE0CE6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近物所合成的新核素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33C6F91-08E6-46AC-B3D9-06603BE1D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CDA1B4B5-9DB2-48B1-8D63-3ADA94DDD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3" y="972422"/>
            <a:ext cx="7632854" cy="50966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14FF407-C4DF-43FD-A77D-2AF8ED8BF8E5}"/>
              </a:ext>
            </a:extLst>
          </p:cNvPr>
          <p:cNvSpPr txBox="1"/>
          <p:nvPr/>
        </p:nvSpPr>
        <p:spPr>
          <a:xfrm>
            <a:off x="4017364" y="6125523"/>
            <a:ext cx="75078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Z.G. Gan, W.X. Huang, Z.Y. Zhang, X.H. Zhou, H.S. Xu, Results and perspectives for study of heavy and super-heavy nuclei and elements at IMP/CAS, Eur. Phys. J. A, 58 (2022) 158.</a:t>
            </a:r>
          </a:p>
        </p:txBody>
      </p:sp>
    </p:spTree>
    <p:extLst>
      <p:ext uri="{BB962C8B-B14F-4D97-AF65-F5344CB8AC3E}">
        <p14:creationId xmlns:p14="http://schemas.microsoft.com/office/powerpoint/2010/main" val="2125238205"/>
      </p:ext>
    </p:extLst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B6778F-ED63-40DD-9FC4-A48F8A3D7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SHANS</a:t>
            </a:r>
            <a:r>
              <a:rPr lang="zh-CN" altLang="en-US" dirty="0"/>
              <a:t>谱仪上新核素合成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D908D2-17D6-41DF-8524-013505BFF7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ECED02-F932-4E56-9C59-237D7D366DB2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3CB236-7480-4965-8D28-3F95D63C2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238" y="1051093"/>
            <a:ext cx="9089924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35153"/>
      </p:ext>
    </p:extLst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B807339-8458-46D7-A580-8DEFC25219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94"/>
          <a:stretch/>
        </p:blipFill>
        <p:spPr>
          <a:xfrm>
            <a:off x="5148581" y="3185544"/>
            <a:ext cx="6209204" cy="32597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C33CA55-0AF1-48D4-9176-D20D7A1C7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charset="0"/>
                <a:cs typeface="Arial" charset="0"/>
              </a:rPr>
              <a:t>Motivation – </a:t>
            </a:r>
            <a:r>
              <a:rPr lang="en-US" altLang="zh-CN" baseline="30000" dirty="0"/>
              <a:t>216,218</a:t>
            </a:r>
            <a:r>
              <a:rPr lang="en-US" altLang="zh-CN" dirty="0"/>
              <a:t>U</a:t>
            </a:r>
            <a:r>
              <a:rPr lang="zh-CN" altLang="en-US" dirty="0"/>
              <a:t>和新核素</a:t>
            </a:r>
            <a:r>
              <a:rPr lang="en-US" altLang="zh-CN" baseline="30000" dirty="0"/>
              <a:t>214</a:t>
            </a:r>
            <a:r>
              <a:rPr lang="en-US" altLang="zh-CN" dirty="0"/>
              <a:t>U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38D6F3A-7843-4CA9-8A23-BC84485FE4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DD008D8-6B48-4FBF-BCFA-1FC320D616F6}"/>
              </a:ext>
            </a:extLst>
          </p:cNvPr>
          <p:cNvGrpSpPr/>
          <p:nvPr/>
        </p:nvGrpSpPr>
        <p:grpSpPr>
          <a:xfrm>
            <a:off x="4525836" y="1051776"/>
            <a:ext cx="6832725" cy="2162795"/>
            <a:chOff x="2290185" y="1041913"/>
            <a:chExt cx="6832725" cy="2162795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A78EC03-D3A1-4324-B7E4-4DA7EC7F53C8}"/>
                </a:ext>
              </a:extLst>
            </p:cNvPr>
            <p:cNvSpPr/>
            <p:nvPr/>
          </p:nvSpPr>
          <p:spPr>
            <a:xfrm>
              <a:off x="5761390" y="2927709"/>
              <a:ext cx="336152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latin typeface="+mn-lt"/>
                </a:rPr>
                <a:t>J. O. Rasmussen, Phys. Rev. 113, 1593 (1959).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B8008D14-7C3B-4E0A-949F-571BB1DF2240}"/>
                    </a:ext>
                  </a:extLst>
                </p:cNvPr>
                <p:cNvSpPr txBox="1"/>
                <p:nvPr/>
              </p:nvSpPr>
              <p:spPr>
                <a:xfrm>
                  <a:off x="5701760" y="1041913"/>
                  <a:ext cx="1906459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2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zh-CN" altLang="en-US" sz="2800" dirty="0"/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B8008D14-7C3B-4E0A-949F-571BB1DF22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1760" y="1041913"/>
                  <a:ext cx="1906459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CF401D7E-4B6B-4E6E-8EC4-8154B8AA1F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2418" y="1512734"/>
              <a:ext cx="419342" cy="47292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5344ABCF-07D2-42D4-823A-3A2D63346AA6}"/>
                </a:ext>
              </a:extLst>
            </p:cNvPr>
            <p:cNvSpPr txBox="1"/>
            <p:nvPr/>
          </p:nvSpPr>
          <p:spPr>
            <a:xfrm>
              <a:off x="4388848" y="1957498"/>
              <a:ext cx="1421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decay constant</a:t>
              </a:r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16E946FF-C402-42CF-B54A-4B6EA0690B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4279" y="1495818"/>
              <a:ext cx="0" cy="48983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8D6CCB2-EEC7-4F65-9B83-ECE3CDC62E80}"/>
                </a:ext>
              </a:extLst>
            </p:cNvPr>
            <p:cNvSpPr txBox="1"/>
            <p:nvPr/>
          </p:nvSpPr>
          <p:spPr>
            <a:xfrm>
              <a:off x="5687246" y="1957498"/>
              <a:ext cx="21214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FF0000"/>
                  </a:solidFill>
                </a:rPr>
                <a:t>reduced decay width</a:t>
              </a:r>
            </a:p>
            <a:p>
              <a:pPr algn="ctr"/>
              <a:r>
                <a:rPr lang="en-US" altLang="zh-CN" sz="1400" dirty="0">
                  <a:solidFill>
                    <a:srgbClr val="FF0000"/>
                  </a:solidFill>
                </a:rPr>
                <a:t>(preformation probability)</a:t>
              </a:r>
            </a:p>
          </p:txBody>
        </p: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2CE63256-FC76-4FEC-87EC-46B5FD2D7F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37941" y="1519737"/>
              <a:ext cx="1066272" cy="52027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7F4C3F3-515B-431E-A6E7-F1A4F5ED1327}"/>
                </a:ext>
              </a:extLst>
            </p:cNvPr>
            <p:cNvSpPr txBox="1"/>
            <p:nvPr/>
          </p:nvSpPr>
          <p:spPr>
            <a:xfrm>
              <a:off x="7856606" y="1957498"/>
              <a:ext cx="11885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penetrability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A2BE61A9-F485-41B4-A9F0-7A470C1F647E}"/>
                    </a:ext>
                  </a:extLst>
                </p:cNvPr>
                <p:cNvSpPr txBox="1"/>
                <p:nvPr/>
              </p:nvSpPr>
              <p:spPr>
                <a:xfrm>
                  <a:off x="2290185" y="2479849"/>
                  <a:ext cx="6823150" cy="43826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160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nary>
                            <m:naryPr>
                              <m:limLoc m:val="undOvr"/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rad>
                                <m:radPr>
                                  <m:degHide m:val="on"/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𝑐𝑒𝑛𝑡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rad>
                            </m:e>
                          </m:nary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𝑑𝑟</m:t>
                          </m:r>
                        </m:e>
                      </m:d>
                    </m:oMath>
                  </a14:m>
                  <a:r>
                    <a:rPr lang="zh-CN" altLang="en-US" sz="1600" dirty="0"/>
                    <a:t>   </a:t>
                  </a:r>
                  <a:r>
                    <a:rPr lang="en-US" altLang="zh-CN" sz="1600" dirty="0"/>
                    <a:t>(WKB proximation)</a:t>
                  </a:r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A2BE61A9-F485-41B4-A9F0-7A470C1F64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0185" y="2479849"/>
                  <a:ext cx="6823150" cy="438262"/>
                </a:xfrm>
                <a:prstGeom prst="rect">
                  <a:avLst/>
                </a:prstGeom>
                <a:blipFill>
                  <a:blip r:embed="rId5"/>
                  <a:stretch>
                    <a:fillRect l="-1072" t="-97222" r="-447" b="-1541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CB3BE734-17B6-46A4-9B1C-047A9BBC6BC2}"/>
              </a:ext>
            </a:extLst>
          </p:cNvPr>
          <p:cNvGrpSpPr/>
          <p:nvPr/>
        </p:nvGrpSpPr>
        <p:grpSpPr>
          <a:xfrm>
            <a:off x="1820054" y="1102627"/>
            <a:ext cx="4036453" cy="1878397"/>
            <a:chOff x="94345" y="1178678"/>
            <a:chExt cx="4036453" cy="187839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E5BFBDB-0316-473D-805B-3DE9C9CCC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55676" y="1178678"/>
              <a:ext cx="1275122" cy="1275122"/>
            </a:xfrm>
            <a:prstGeom prst="rect">
              <a:avLst/>
            </a:prstGeom>
          </p:spPr>
        </p:pic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BC8B4562-1C5F-4D69-99CB-1BEE50EC1E1C}"/>
                </a:ext>
              </a:extLst>
            </p:cNvPr>
            <p:cNvCxnSpPr/>
            <p:nvPr/>
          </p:nvCxnSpPr>
          <p:spPr>
            <a:xfrm>
              <a:off x="515858" y="2371275"/>
              <a:ext cx="2231572" cy="24493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3CD78429-22A8-45C1-8023-6B93852A893A}"/>
                </a:ext>
              </a:extLst>
            </p:cNvPr>
            <p:cNvCxnSpPr/>
            <p:nvPr/>
          </p:nvCxnSpPr>
          <p:spPr>
            <a:xfrm flipV="1">
              <a:off x="510416" y="1417304"/>
              <a:ext cx="0" cy="1639771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DA59E3FC-20E2-4711-BF4B-CFD711B1C9E4}"/>
                </a:ext>
              </a:extLst>
            </p:cNvPr>
            <p:cNvCxnSpPr/>
            <p:nvPr/>
          </p:nvCxnSpPr>
          <p:spPr>
            <a:xfrm>
              <a:off x="515858" y="2036141"/>
              <a:ext cx="2139043" cy="22170"/>
            </a:xfrm>
            <a:prstGeom prst="line">
              <a:avLst/>
            </a:prstGeom>
            <a:ln w="190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894C76A1-3C8B-4337-AD05-58CE2BCE5D19}"/>
                </a:ext>
              </a:extLst>
            </p:cNvPr>
            <p:cNvSpPr/>
            <p:nvPr/>
          </p:nvSpPr>
          <p:spPr>
            <a:xfrm>
              <a:off x="861480" y="1496331"/>
              <a:ext cx="1605643" cy="1544415"/>
            </a:xfrm>
            <a:custGeom>
              <a:avLst/>
              <a:gdLst>
                <a:gd name="connsiteX0" fmla="*/ 0 w 1605643"/>
                <a:gd name="connsiteY0" fmla="*/ 1544415 h 1544415"/>
                <a:gd name="connsiteX1" fmla="*/ 76200 w 1605643"/>
                <a:gd name="connsiteY1" fmla="*/ 703494 h 1544415"/>
                <a:gd name="connsiteX2" fmla="*/ 119743 w 1605643"/>
                <a:gd name="connsiteY2" fmla="*/ 121108 h 1544415"/>
                <a:gd name="connsiteX3" fmla="*/ 223157 w 1605643"/>
                <a:gd name="connsiteY3" fmla="*/ 1365 h 1544415"/>
                <a:gd name="connsiteX4" fmla="*/ 359228 w 1605643"/>
                <a:gd name="connsiteY4" fmla="*/ 156487 h 1544415"/>
                <a:gd name="connsiteX5" fmla="*/ 473528 w 1605643"/>
                <a:gd name="connsiteY5" fmla="*/ 333380 h 1544415"/>
                <a:gd name="connsiteX6" fmla="*/ 718457 w 1605643"/>
                <a:gd name="connsiteY6" fmla="*/ 597358 h 1544415"/>
                <a:gd name="connsiteX7" fmla="*/ 990600 w 1605643"/>
                <a:gd name="connsiteY7" fmla="*/ 752480 h 1544415"/>
                <a:gd name="connsiteX8" fmla="*/ 1317171 w 1605643"/>
                <a:gd name="connsiteY8" fmla="*/ 839565 h 1544415"/>
                <a:gd name="connsiteX9" fmla="*/ 1605643 w 1605643"/>
                <a:gd name="connsiteY9" fmla="*/ 866780 h 154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5643" h="1544415">
                  <a:moveTo>
                    <a:pt x="0" y="1544415"/>
                  </a:moveTo>
                  <a:cubicBezTo>
                    <a:pt x="28121" y="1242563"/>
                    <a:pt x="56243" y="940712"/>
                    <a:pt x="76200" y="703494"/>
                  </a:cubicBezTo>
                  <a:cubicBezTo>
                    <a:pt x="96157" y="466276"/>
                    <a:pt x="95250" y="238129"/>
                    <a:pt x="119743" y="121108"/>
                  </a:cubicBezTo>
                  <a:cubicBezTo>
                    <a:pt x="144236" y="4087"/>
                    <a:pt x="183243" y="-4531"/>
                    <a:pt x="223157" y="1365"/>
                  </a:cubicBezTo>
                  <a:cubicBezTo>
                    <a:pt x="263071" y="7261"/>
                    <a:pt x="317499" y="101151"/>
                    <a:pt x="359228" y="156487"/>
                  </a:cubicBezTo>
                  <a:cubicBezTo>
                    <a:pt x="400957" y="211823"/>
                    <a:pt x="413657" y="259902"/>
                    <a:pt x="473528" y="333380"/>
                  </a:cubicBezTo>
                  <a:cubicBezTo>
                    <a:pt x="533399" y="406858"/>
                    <a:pt x="632278" y="527508"/>
                    <a:pt x="718457" y="597358"/>
                  </a:cubicBezTo>
                  <a:cubicBezTo>
                    <a:pt x="804636" y="667208"/>
                    <a:pt x="890814" y="712112"/>
                    <a:pt x="990600" y="752480"/>
                  </a:cubicBezTo>
                  <a:cubicBezTo>
                    <a:pt x="1090386" y="792848"/>
                    <a:pt x="1214664" y="820515"/>
                    <a:pt x="1317171" y="839565"/>
                  </a:cubicBezTo>
                  <a:cubicBezTo>
                    <a:pt x="1419678" y="858615"/>
                    <a:pt x="1512660" y="862697"/>
                    <a:pt x="1605643" y="86678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C6BC5EDC-BC3B-4B9F-BF02-9FAECF0DC8FB}"/>
                </a:ext>
              </a:extLst>
            </p:cNvPr>
            <p:cNvCxnSpPr/>
            <p:nvPr/>
          </p:nvCxnSpPr>
          <p:spPr>
            <a:xfrm>
              <a:off x="2560558" y="2071011"/>
              <a:ext cx="0" cy="312510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69CD9C5-2E13-45D5-8A40-C862307BB85B}"/>
                </a:ext>
              </a:extLst>
            </p:cNvPr>
            <p:cNvSpPr txBox="1"/>
            <p:nvPr/>
          </p:nvSpPr>
          <p:spPr>
            <a:xfrm>
              <a:off x="2501226" y="207629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Q</a:t>
              </a:r>
              <a:r>
                <a:rPr lang="el-GR" altLang="zh-CN" sz="1200" b="1" baseline="-25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α</a:t>
              </a:r>
              <a:endParaRPr lang="zh-CN" altLang="en-US" sz="1200" b="1" baseline="-25000" dirty="0">
                <a:solidFill>
                  <a:srgbClr val="FF0000"/>
                </a:solidFill>
                <a:latin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29E83325-4C7E-4953-B8B2-F5ACEF63E218}"/>
                    </a:ext>
                  </a:extLst>
                </p:cNvPr>
                <p:cNvSpPr txBox="1"/>
                <p:nvPr/>
              </p:nvSpPr>
              <p:spPr>
                <a:xfrm>
                  <a:off x="1180517" y="1401248"/>
                  <a:ext cx="1174403" cy="40190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200" i="1">
                                <a:solidFill>
                                  <a:srgbClr val="00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i="1">
                                <a:solidFill>
                                  <a:srgbClr val="000066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1200" i="1">
                                <a:solidFill>
                                  <a:srgbClr val="000066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en-US" altLang="zh-CN" sz="12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2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CN" sz="12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f>
                          <m:fPr>
                            <m:ctrlPr>
                              <a:rPr lang="en-US" altLang="zh-CN" sz="1200" i="1">
                                <a:solidFill>
                                  <a:srgbClr val="00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200" i="1">
                                <a:solidFill>
                                  <a:srgbClr val="00006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CN" sz="1200" i="1">
                                <a:solidFill>
                                  <a:srgbClr val="000066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  <m:sSup>
                              <m:sSupPr>
                                <m:ctrlPr>
                                  <a:rPr lang="en-US" altLang="zh-CN" sz="1200" i="1">
                                    <a:solidFill>
                                      <a:srgbClr val="00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200" i="1">
                                    <a:solidFill>
                                      <a:srgbClr val="000066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CN" sz="1200" i="1">
                                    <a:solidFill>
                                      <a:srgbClr val="00006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altLang="zh-CN" sz="1200" i="1">
                                    <a:solidFill>
                                      <a:srgbClr val="00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solidFill>
                                      <a:srgbClr val="000066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zh-CN" altLang="en-US" sz="1200" i="1">
                                    <a:solidFill>
                                      <a:srgbClr val="000066"/>
                                    </a:solidFill>
                                    <a:latin typeface="Cambria Math" panose="02040503050406030204" pitchFamily="18" charset="0"/>
                                  </a:rPr>
                                  <m:t>𝜋𝜖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solidFill>
                                      <a:srgbClr val="00006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sz="1200" i="1">
                                <a:solidFill>
                                  <a:srgbClr val="000066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oMath>
                    </m:oMathPara>
                  </a14:m>
                  <a:endParaRPr lang="zh-CN" altLang="en-US" sz="1200" dirty="0">
                    <a:solidFill>
                      <a:srgbClr val="000066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29E83325-4C7E-4953-B8B2-F5ACEF63E2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0517" y="1401248"/>
                  <a:ext cx="1174403" cy="401905"/>
                </a:xfrm>
                <a:prstGeom prst="rect">
                  <a:avLst/>
                </a:prstGeom>
                <a:blipFill>
                  <a:blip r:embed="rId7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006EF7DA-B25E-4D36-86B5-04E8731E2700}"/>
                    </a:ext>
                  </a:extLst>
                </p:cNvPr>
                <p:cNvSpPr txBox="1"/>
                <p:nvPr/>
              </p:nvSpPr>
              <p:spPr>
                <a:xfrm>
                  <a:off x="2556179" y="2381182"/>
                  <a:ext cx="13862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zh-CN" altLang="en-US" sz="1400" dirty="0">
                    <a:solidFill>
                      <a:srgbClr val="000066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006EF7DA-B25E-4D36-86B5-04E8731E27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6179" y="2381182"/>
                  <a:ext cx="138628" cy="215444"/>
                </a:xfrm>
                <a:prstGeom prst="rect">
                  <a:avLst/>
                </a:prstGeom>
                <a:blipFill>
                  <a:blip r:embed="rId8"/>
                  <a:stretch>
                    <a:fillRect l="-17391" r="-869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B181D31C-8986-445D-85F7-9DC639EB7A28}"/>
                    </a:ext>
                  </a:extLst>
                </p:cNvPr>
                <p:cNvSpPr txBox="1"/>
                <p:nvPr/>
              </p:nvSpPr>
              <p:spPr>
                <a:xfrm>
                  <a:off x="94345" y="1414001"/>
                  <a:ext cx="404020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altLang="zh-CN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CN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1400" dirty="0">
                    <a:solidFill>
                      <a:srgbClr val="000066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B181D31C-8986-445D-85F7-9DC639EB7A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45" y="1414001"/>
                  <a:ext cx="404020" cy="215444"/>
                </a:xfrm>
                <a:prstGeom prst="rect">
                  <a:avLst/>
                </a:prstGeom>
                <a:blipFill>
                  <a:blip r:embed="rId9"/>
                  <a:stretch>
                    <a:fillRect l="-9091" r="-15152" b="-3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542674B2-7F7E-446A-90BE-EF6CE4F4C938}"/>
                    </a:ext>
                  </a:extLst>
                </p:cNvPr>
                <p:cNvSpPr txBox="1"/>
                <p:nvPr/>
              </p:nvSpPr>
              <p:spPr>
                <a:xfrm>
                  <a:off x="442223" y="1650617"/>
                  <a:ext cx="626561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200" i="1">
                                <a:solidFill>
                                  <a:srgbClr val="00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i="1">
                                <a:solidFill>
                                  <a:srgbClr val="000066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1200" i="1">
                                <a:solidFill>
                                  <a:srgbClr val="000066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altLang="zh-CN" sz="12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2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CN" sz="12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1200" dirty="0">
                    <a:solidFill>
                      <a:srgbClr val="000066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542674B2-7F7E-446A-90BE-EF6CE4F4C9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223" y="1650617"/>
                  <a:ext cx="626561" cy="184666"/>
                </a:xfrm>
                <a:prstGeom prst="rect">
                  <a:avLst/>
                </a:prstGeom>
                <a:blipFill>
                  <a:blip r:embed="rId10"/>
                  <a:stretch>
                    <a:fillRect t="-3333" b="-4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7F52D50-228F-451A-AA01-DE11481DB664}"/>
              </a:ext>
            </a:extLst>
          </p:cNvPr>
          <p:cNvGrpSpPr/>
          <p:nvPr/>
        </p:nvGrpSpPr>
        <p:grpSpPr>
          <a:xfrm>
            <a:off x="1468503" y="3478485"/>
            <a:ext cx="2699942" cy="2846742"/>
            <a:chOff x="14514" y="3445857"/>
            <a:chExt cx="2699942" cy="2846742"/>
          </a:xfrm>
        </p:grpSpPr>
        <p:sp>
          <p:nvSpPr>
            <p:cNvPr id="36" name="标注: 下箭头 35">
              <a:extLst>
                <a:ext uri="{FF2B5EF4-FFF2-40B4-BE49-F238E27FC236}">
                  <a16:creationId xmlns:a16="http://schemas.microsoft.com/office/drawing/2014/main" id="{35562F7B-971B-4E93-9851-0095536F3519}"/>
                </a:ext>
              </a:extLst>
            </p:cNvPr>
            <p:cNvSpPr/>
            <p:nvPr/>
          </p:nvSpPr>
          <p:spPr>
            <a:xfrm>
              <a:off x="732519" y="3445857"/>
              <a:ext cx="1308405" cy="850966"/>
            </a:xfrm>
            <a:prstGeom prst="downArrowCallout">
              <a:avLst>
                <a:gd name="adj1" fmla="val 25000"/>
                <a:gd name="adj2" fmla="val 25000"/>
                <a:gd name="adj3" fmla="val 30970"/>
                <a:gd name="adj4" fmla="val 50479"/>
              </a:avLst>
            </a:prstGeom>
            <a:solidFill>
              <a:srgbClr val="FFFF00">
                <a:alpha val="30000"/>
              </a:srgbClr>
            </a:solidFill>
            <a:effectLst>
              <a:glow rad="203200">
                <a:srgbClr val="00B0F0">
                  <a:alpha val="3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altLang="zh-CN" b="1" dirty="0">
                  <a:solidFill>
                    <a:schemeClr val="tx2"/>
                  </a:solidFill>
                </a:rPr>
                <a:t>α</a:t>
              </a:r>
              <a:r>
                <a:rPr lang="en-US" altLang="zh-CN" b="1" dirty="0">
                  <a:solidFill>
                    <a:schemeClr val="tx2"/>
                  </a:solidFill>
                </a:rPr>
                <a:t> decay</a:t>
              </a:r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F2B968BA-DB12-49CD-8F52-B5382040E10A}"/>
                </a:ext>
              </a:extLst>
            </p:cNvPr>
            <p:cNvSpPr/>
            <p:nvPr/>
          </p:nvSpPr>
          <p:spPr>
            <a:xfrm>
              <a:off x="14514" y="4431825"/>
              <a:ext cx="1335314" cy="445402"/>
            </a:xfrm>
            <a:prstGeom prst="roundRect">
              <a:avLst/>
            </a:prstGeom>
            <a:solidFill>
              <a:srgbClr val="7030A0">
                <a:alpha val="20000"/>
              </a:srgbClr>
            </a:solidFill>
            <a:effectLst>
              <a:glow rad="101600">
                <a:schemeClr val="accent6">
                  <a:lumMod val="40000"/>
                  <a:lumOff val="6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rgbClr val="FF0000"/>
                  </a:solidFill>
                </a:rPr>
                <a:t>preformation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2CC90EFE-145F-4E88-92E8-5EF891A63745}"/>
                </a:ext>
              </a:extLst>
            </p:cNvPr>
            <p:cNvSpPr/>
            <p:nvPr/>
          </p:nvSpPr>
          <p:spPr>
            <a:xfrm>
              <a:off x="1453838" y="4431825"/>
              <a:ext cx="1255483" cy="445402"/>
            </a:xfrm>
            <a:prstGeom prst="roundRect">
              <a:avLst/>
            </a:prstGeom>
            <a:solidFill>
              <a:srgbClr val="0070C0">
                <a:alpha val="20000"/>
              </a:srgbClr>
            </a:solidFill>
            <a:effectLst>
              <a:glow rad="1016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rgbClr val="FF0000"/>
                  </a:solidFill>
                </a:rPr>
                <a:t>penetration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108CC516-9D4E-4F7E-8B39-084A46B35193}"/>
                </a:ext>
              </a:extLst>
            </p:cNvPr>
            <p:cNvCxnSpPr/>
            <p:nvPr/>
          </p:nvCxnSpPr>
          <p:spPr>
            <a:xfrm>
              <a:off x="660400" y="4891741"/>
              <a:ext cx="0" cy="595086"/>
            </a:xfrm>
            <a:prstGeom prst="line">
              <a:avLst/>
            </a:prstGeom>
            <a:ln w="38100">
              <a:solidFill>
                <a:srgbClr val="7030A0">
                  <a:alpha val="70000"/>
                </a:srgbClr>
              </a:solidFill>
            </a:ln>
            <a:effectLst>
              <a:glow rad="50800">
                <a:srgbClr val="00B05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C56F53CB-38DE-449F-A610-E31FE2BD592B}"/>
                </a:ext>
              </a:extLst>
            </p:cNvPr>
            <p:cNvSpPr txBox="1"/>
            <p:nvPr/>
          </p:nvSpPr>
          <p:spPr>
            <a:xfrm>
              <a:off x="29028" y="5553935"/>
              <a:ext cx="1209520" cy="738664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nuclear structure information</a:t>
              </a:r>
              <a:endParaRPr lang="zh-CN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356E0606-7085-468A-9E56-8619197065ED}"/>
                </a:ext>
              </a:extLst>
            </p:cNvPr>
            <p:cNvCxnSpPr/>
            <p:nvPr/>
          </p:nvCxnSpPr>
          <p:spPr>
            <a:xfrm>
              <a:off x="2112119" y="4891741"/>
              <a:ext cx="0" cy="595086"/>
            </a:xfrm>
            <a:prstGeom prst="line">
              <a:avLst/>
            </a:prstGeom>
            <a:ln w="38100">
              <a:solidFill>
                <a:srgbClr val="7030A0">
                  <a:alpha val="70000"/>
                </a:srgbClr>
              </a:solidFill>
            </a:ln>
            <a:effectLst>
              <a:glow rad="50800">
                <a:srgbClr val="00B05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114635C2-8EC6-4949-BB9F-528EB46F1671}"/>
                </a:ext>
              </a:extLst>
            </p:cNvPr>
            <p:cNvSpPr txBox="1"/>
            <p:nvPr/>
          </p:nvSpPr>
          <p:spPr>
            <a:xfrm>
              <a:off x="1458975" y="5553935"/>
              <a:ext cx="1255481" cy="523220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WKB</a:t>
              </a:r>
            </a:p>
            <a:p>
              <a:pPr algn="ctr"/>
              <a:r>
                <a:rPr lang="en-US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proximation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C49AABE-7BE5-413D-AE48-80E14B1FE400}"/>
              </a:ext>
            </a:extLst>
          </p:cNvPr>
          <p:cNvGrpSpPr/>
          <p:nvPr/>
        </p:nvGrpSpPr>
        <p:grpSpPr>
          <a:xfrm>
            <a:off x="5148581" y="3185543"/>
            <a:ext cx="6209204" cy="3423222"/>
            <a:chOff x="5080001" y="3229085"/>
            <a:chExt cx="6209204" cy="3423222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689D44E2-948E-433C-A391-D4EC158955D6}"/>
                </a:ext>
              </a:extLst>
            </p:cNvPr>
            <p:cNvGrpSpPr/>
            <p:nvPr/>
          </p:nvGrpSpPr>
          <p:grpSpPr>
            <a:xfrm>
              <a:off x="5080001" y="3229085"/>
              <a:ext cx="6209204" cy="3258801"/>
              <a:chOff x="4861190" y="3229085"/>
              <a:chExt cx="6428015" cy="3374571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6114AD4-CD37-4D94-ABE2-5B7F5F00E4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794"/>
              <a:stretch/>
            </p:blipFill>
            <p:spPr>
              <a:xfrm>
                <a:off x="4861190" y="3229085"/>
                <a:ext cx="6428015" cy="3374571"/>
              </a:xfrm>
              <a:prstGeom prst="rect">
                <a:avLst/>
              </a:prstGeom>
            </p:spPr>
          </p:pic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8110222-535A-4E29-B0F7-2A8315EDAA04}"/>
                  </a:ext>
                </a:extLst>
              </p:cNvPr>
              <p:cNvSpPr txBox="1"/>
              <p:nvPr/>
            </p:nvSpPr>
            <p:spPr>
              <a:xfrm>
                <a:off x="5552480" y="5679466"/>
                <a:ext cx="2449095" cy="382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baseline="30000" dirty="0">
                    <a:solidFill>
                      <a:srgbClr val="FF0000"/>
                    </a:solidFill>
                  </a:rPr>
                  <a:t>216,218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U data in 2015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39A7BA76-6264-4104-BF1A-C9267B55A645}"/>
                </a:ext>
              </a:extLst>
            </p:cNvPr>
            <p:cNvSpPr/>
            <p:nvPr/>
          </p:nvSpPr>
          <p:spPr>
            <a:xfrm>
              <a:off x="7863772" y="6376027"/>
              <a:ext cx="3361521" cy="276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indent="-266700">
                <a:spcAft>
                  <a:spcPts val="0"/>
                </a:spcAft>
              </a:pPr>
              <a:r>
                <a:rPr lang="en-US" altLang="zh-CN" sz="1200" i="1" dirty="0">
                  <a:solidFill>
                    <a:srgbClr val="CC0000"/>
                  </a:solidFill>
                </a:rPr>
                <a:t>L. Ma, et al, Phys. Rev. C 91, 051302 (2015)</a:t>
              </a: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2281A376-E706-4078-92F2-64C04044B6DA}"/>
              </a:ext>
            </a:extLst>
          </p:cNvPr>
          <p:cNvSpPr/>
          <p:nvPr/>
        </p:nvSpPr>
        <p:spPr>
          <a:xfrm>
            <a:off x="555784" y="2733788"/>
            <a:ext cx="12748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888888"/>
                </a:solidFill>
                <a:latin typeface="-apple-system"/>
              </a:rPr>
              <a:t>George </a:t>
            </a:r>
            <a:r>
              <a:rPr lang="en-US" altLang="zh-CN" sz="1400" dirty="0" err="1">
                <a:solidFill>
                  <a:srgbClr val="888888"/>
                </a:solidFill>
                <a:latin typeface="-apple-system"/>
              </a:rPr>
              <a:t>Gamov</a:t>
            </a:r>
            <a:endParaRPr lang="zh-CN" altLang="en-US" sz="1400" dirty="0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A322FA93-3855-4C6A-82CF-129904EF70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4" y="1102627"/>
            <a:ext cx="1130056" cy="1704052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CF7F6711-86FA-481F-82CB-055959AB3A39}"/>
              </a:ext>
            </a:extLst>
          </p:cNvPr>
          <p:cNvSpPr/>
          <p:nvPr/>
        </p:nvSpPr>
        <p:spPr>
          <a:xfrm>
            <a:off x="555784" y="3002196"/>
            <a:ext cx="24032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>
                <a:latin typeface="+mn-ea"/>
                <a:ea typeface="+mn-ea"/>
              </a:rPr>
              <a:t>G. Gamow, Z. Phys. 51 (1928) 204.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D3154A3-0C63-4259-B32E-7F32CEF0ACAA}"/>
              </a:ext>
            </a:extLst>
          </p:cNvPr>
          <p:cNvSpPr txBox="1"/>
          <p:nvPr/>
        </p:nvSpPr>
        <p:spPr>
          <a:xfrm>
            <a:off x="7869320" y="3492108"/>
            <a:ext cx="625492" cy="307777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b="1" baseline="30000" dirty="0">
                <a:solidFill>
                  <a:srgbClr val="FF0000"/>
                </a:solidFill>
              </a:rPr>
              <a:t>214</a:t>
            </a:r>
            <a:r>
              <a:rPr lang="en-US" altLang="zh-CN" sz="1400" b="1" dirty="0">
                <a:solidFill>
                  <a:srgbClr val="FF0000"/>
                </a:solidFill>
              </a:rPr>
              <a:t>U?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5219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62A5D-2DBC-498A-80E9-4CF4601B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charset="0"/>
                <a:cs typeface="Arial" charset="0"/>
              </a:rPr>
              <a:t>Motivation – </a:t>
            </a:r>
            <a:r>
              <a:rPr lang="zh-CN" altLang="en-US" dirty="0">
                <a:latin typeface="Arial" charset="0"/>
                <a:cs typeface="Arial" charset="0"/>
              </a:rPr>
              <a:t>质子</a:t>
            </a:r>
            <a:r>
              <a:rPr lang="en-US" altLang="zh-CN" dirty="0">
                <a:latin typeface="Arial" charset="0"/>
                <a:cs typeface="Arial" charset="0"/>
              </a:rPr>
              <a:t>-</a:t>
            </a:r>
            <a:r>
              <a:rPr lang="zh-CN" altLang="en-US" dirty="0">
                <a:latin typeface="Arial" charset="0"/>
                <a:cs typeface="Arial" charset="0"/>
              </a:rPr>
              <a:t>中子相互作用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8C81E94-808E-45D5-BB32-F7D95CF211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C9D02B-B31B-463C-9997-53407C7E8559}"/>
              </a:ext>
            </a:extLst>
          </p:cNvPr>
          <p:cNvGrpSpPr/>
          <p:nvPr/>
        </p:nvGrpSpPr>
        <p:grpSpPr>
          <a:xfrm>
            <a:off x="7240183" y="1038181"/>
            <a:ext cx="4867093" cy="5570583"/>
            <a:chOff x="4761423" y="933534"/>
            <a:chExt cx="5092786" cy="574258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44643A1-CD1B-42C6-AB50-43FEFB5B4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89965" y="933534"/>
              <a:ext cx="4098871" cy="5443143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E26E8799-D3FB-49FC-83C8-BF68862FB7A6}"/>
                </a:ext>
              </a:extLst>
            </p:cNvPr>
            <p:cNvSpPr/>
            <p:nvPr/>
          </p:nvSpPr>
          <p:spPr>
            <a:xfrm>
              <a:off x="4761423" y="6390569"/>
              <a:ext cx="5092786" cy="285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latin typeface="+mn-lt"/>
                </a:rPr>
                <a:t>O. </a:t>
              </a:r>
              <a:r>
                <a:rPr lang="en-US" altLang="zh-CN" sz="1200" dirty="0" err="1">
                  <a:latin typeface="+mn-lt"/>
                </a:rPr>
                <a:t>Sorlin</a:t>
              </a:r>
              <a:r>
                <a:rPr lang="en-US" altLang="zh-CN" sz="1200" dirty="0">
                  <a:latin typeface="+mn-lt"/>
                </a:rPr>
                <a:t> and M. G. </a:t>
              </a:r>
              <a:r>
                <a:rPr lang="en-US" altLang="zh-CN" sz="1200" dirty="0" err="1">
                  <a:latin typeface="+mn-lt"/>
                </a:rPr>
                <a:t>Porquet</a:t>
              </a:r>
              <a:r>
                <a:rPr lang="en-US" altLang="zh-CN" sz="1200" dirty="0">
                  <a:latin typeface="+mn-lt"/>
                </a:rPr>
                <a:t>, Prog. Part. </a:t>
              </a:r>
              <a:r>
                <a:rPr lang="en-US" altLang="zh-CN" sz="1200" dirty="0" err="1">
                  <a:latin typeface="+mn-lt"/>
                </a:rPr>
                <a:t>Nucl</a:t>
              </a:r>
              <a:r>
                <a:rPr lang="en-US" altLang="zh-CN" sz="1200" dirty="0">
                  <a:latin typeface="+mn-lt"/>
                </a:rPr>
                <a:t>. Phys. 61, 602 (2008).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2E75B485-B809-4028-A808-490780473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584" y="1378069"/>
            <a:ext cx="3684825" cy="174435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A47667E-C5BE-408A-8B0B-45DE66E2AD2B}"/>
              </a:ext>
            </a:extLst>
          </p:cNvPr>
          <p:cNvSpPr/>
          <p:nvPr/>
        </p:nvSpPr>
        <p:spPr>
          <a:xfrm>
            <a:off x="3610642" y="990849"/>
            <a:ext cx="3438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价质子和价中子间相互作用强度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211E9D7-1477-4E70-8BEB-7C11E4D570C8}"/>
              </a:ext>
            </a:extLst>
          </p:cNvPr>
          <p:cNvSpPr/>
          <p:nvPr/>
        </p:nvSpPr>
        <p:spPr>
          <a:xfrm>
            <a:off x="3748386" y="3039241"/>
            <a:ext cx="33756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+mn-lt"/>
              </a:rPr>
              <a:t>K. </a:t>
            </a:r>
            <a:r>
              <a:rPr lang="en-US" altLang="zh-CN" sz="1200" dirty="0" err="1">
                <a:latin typeface="+mn-lt"/>
              </a:rPr>
              <a:t>Heyde</a:t>
            </a:r>
            <a:r>
              <a:rPr lang="en-US" altLang="zh-CN" sz="1200" i="1" dirty="0">
                <a:latin typeface="+mn-lt"/>
              </a:rPr>
              <a:t>, et al.</a:t>
            </a:r>
            <a:r>
              <a:rPr lang="en-US" altLang="zh-CN" sz="1200" dirty="0">
                <a:latin typeface="+mn-lt"/>
              </a:rPr>
              <a:t>, </a:t>
            </a:r>
            <a:r>
              <a:rPr lang="en-US" altLang="zh-CN" sz="1200" dirty="0" err="1">
                <a:latin typeface="+mn-lt"/>
              </a:rPr>
              <a:t>Nucl</a:t>
            </a:r>
            <a:r>
              <a:rPr lang="en-US" altLang="zh-CN" sz="1200" dirty="0">
                <a:latin typeface="+mn-lt"/>
              </a:rPr>
              <a:t>. Phys. A 466, 189 (1987).</a:t>
            </a:r>
            <a:endParaRPr lang="zh-CN" altLang="en-US" sz="1200" dirty="0">
              <a:latin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D5AC40F-D6A8-48B2-9282-53A892C3C17E}"/>
              </a:ext>
            </a:extLst>
          </p:cNvPr>
          <p:cNvSpPr/>
          <p:nvPr/>
        </p:nvSpPr>
        <p:spPr>
          <a:xfrm>
            <a:off x="2803682" y="1978528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δ</a:t>
            </a:r>
            <a:r>
              <a:rPr lang="en-US" altLang="zh-CN" i="1" dirty="0"/>
              <a:t> </a:t>
            </a:r>
            <a:r>
              <a:rPr lang="en-US" altLang="zh-CN" dirty="0"/>
              <a:t>force 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3057319-8B47-4FBC-AD12-BB1CDC6F4FE6}"/>
              </a:ext>
            </a:extLst>
          </p:cNvPr>
          <p:cNvSpPr/>
          <p:nvPr/>
        </p:nvSpPr>
        <p:spPr>
          <a:xfrm>
            <a:off x="2746376" y="2337153"/>
            <a:ext cx="10687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/>
              <a:t>One particle in 1</a:t>
            </a:r>
            <a:r>
              <a:rPr lang="en-US" altLang="zh-CN" sz="1200" i="1" dirty="0"/>
              <a:t>s</a:t>
            </a:r>
            <a:r>
              <a:rPr lang="en-US" altLang="zh-CN" sz="1200" baseline="-25000" dirty="0"/>
              <a:t>1/2</a:t>
            </a:r>
            <a:r>
              <a:rPr lang="en-US" altLang="zh-CN" sz="500" dirty="0"/>
              <a:t> </a:t>
            </a:r>
            <a:r>
              <a:rPr lang="en-US" altLang="zh-CN" sz="1200" dirty="0"/>
              <a:t>orbit </a:t>
            </a:r>
            <a:endParaRPr lang="zh-CN" altLang="en-US" sz="12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B67D14C-4B8B-4931-8E07-104EA942233C}"/>
              </a:ext>
            </a:extLst>
          </p:cNvPr>
          <p:cNvSpPr/>
          <p:nvPr/>
        </p:nvSpPr>
        <p:spPr>
          <a:xfrm>
            <a:off x="3366311" y="3244640"/>
            <a:ext cx="381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+mn-lt"/>
              </a:rPr>
              <a:t>T. Otsuka</a:t>
            </a:r>
            <a:r>
              <a:rPr lang="en-US" altLang="zh-CN" sz="1200" i="1" dirty="0">
                <a:latin typeface="+mn-lt"/>
              </a:rPr>
              <a:t>, et al.</a:t>
            </a:r>
            <a:r>
              <a:rPr lang="en-US" altLang="zh-CN" sz="1200" dirty="0">
                <a:latin typeface="+mn-lt"/>
              </a:rPr>
              <a:t>, Rev. Mod. Phys. 92, 015002 (2020).</a:t>
            </a:r>
            <a:endParaRPr lang="zh-CN" altLang="en-US" sz="1200" dirty="0">
              <a:latin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D0DFD29-B770-4E65-B513-A856AF1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83" y="1233040"/>
            <a:ext cx="2131338" cy="40232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B52B0DE-3E54-4962-944C-25AB1AFC8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1620" y="3531069"/>
            <a:ext cx="4164197" cy="2148651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3D8B2D6A-8459-465C-9FD5-9532F87F3C35}"/>
              </a:ext>
            </a:extLst>
          </p:cNvPr>
          <p:cNvSpPr txBox="1"/>
          <p:nvPr/>
        </p:nvSpPr>
        <p:spPr>
          <a:xfrm>
            <a:off x="1122905" y="5679382"/>
            <a:ext cx="5926499" cy="753220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l-GR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π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1f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7/2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l-GR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1f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5/2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轨道之间的质子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中子相互作用是否影响缺中子铀核素的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衰变性质？</a:t>
            </a:r>
          </a:p>
        </p:txBody>
      </p:sp>
    </p:spTree>
    <p:extLst>
      <p:ext uri="{BB962C8B-B14F-4D97-AF65-F5344CB8AC3E}">
        <p14:creationId xmlns:p14="http://schemas.microsoft.com/office/powerpoint/2010/main" val="171790167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7C89FCD-DBF5-4E49-A3DF-822CF71B2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39" y="2491491"/>
            <a:ext cx="6033006" cy="351695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05C43AC-781F-4DB0-ABF9-F3EAF9A2F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缺中子新核素</a:t>
            </a:r>
            <a:r>
              <a:rPr lang="en-US" altLang="zh-CN" baseline="30000" dirty="0"/>
              <a:t>214</a:t>
            </a:r>
            <a:r>
              <a:rPr lang="en-US" altLang="zh-CN" dirty="0"/>
              <a:t>U</a:t>
            </a:r>
            <a:r>
              <a:rPr lang="zh-CN" altLang="en-US" dirty="0"/>
              <a:t>合成和</a:t>
            </a:r>
            <a:r>
              <a:rPr lang="en-US" altLang="zh-CN" baseline="30000" dirty="0"/>
              <a:t>216,218</a:t>
            </a:r>
            <a:r>
              <a:rPr lang="en-US" altLang="zh-CN" dirty="0"/>
              <a:t>U</a:t>
            </a:r>
            <a:r>
              <a:rPr lang="zh-CN" altLang="en-US" dirty="0"/>
              <a:t>衰变研究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04588C7-56D3-436C-902D-DBC2A34579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7BADC69C-AE83-418F-A828-47B5E49E0FD8}"/>
              </a:ext>
            </a:extLst>
          </p:cNvPr>
          <p:cNvSpPr/>
          <p:nvPr/>
        </p:nvSpPr>
        <p:spPr>
          <a:xfrm>
            <a:off x="3454200" y="1997175"/>
            <a:ext cx="2703221" cy="954107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1400" b="1" baseline="30000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36</a:t>
            </a:r>
            <a:r>
              <a:rPr lang="en-US" altLang="zh-CN" sz="1400" b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Ar+</a:t>
            </a:r>
            <a:r>
              <a:rPr lang="en-US" altLang="zh-CN" sz="1400" b="1" baseline="30000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182</a:t>
            </a:r>
            <a:r>
              <a:rPr lang="en-US" altLang="zh-CN" sz="1400" b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W→</a:t>
            </a:r>
            <a:r>
              <a:rPr lang="en-US" altLang="zh-CN" sz="14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214</a:t>
            </a:r>
            <a:r>
              <a:rPr lang="en-US" altLang="zh-CN" sz="14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U</a:t>
            </a:r>
            <a:r>
              <a:rPr lang="en-US" altLang="zh-CN" sz="1400" b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+4</a:t>
            </a:r>
            <a:r>
              <a:rPr lang="en-US" altLang="zh-CN" sz="1400" b="1" i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 </a:t>
            </a:r>
            <a:r>
              <a:rPr lang="en-US" altLang="zh-CN" sz="1400" b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@ 184 MeV</a:t>
            </a:r>
            <a:endParaRPr lang="en-US" altLang="zh-CN" sz="1400" b="1" baseline="30000" dirty="0">
              <a:solidFill>
                <a:srgbClr val="0070C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altLang="zh-CN" sz="1400" b="1" baseline="30000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40</a:t>
            </a:r>
            <a:r>
              <a:rPr lang="en-US" altLang="zh-CN" sz="1400" b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Ar+</a:t>
            </a:r>
            <a:r>
              <a:rPr lang="en-US" altLang="zh-CN" sz="1400" b="1" baseline="30000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180</a:t>
            </a:r>
            <a:r>
              <a:rPr lang="en-US" altLang="zh-CN" sz="1400" b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W→</a:t>
            </a:r>
            <a:r>
              <a:rPr lang="en-US" altLang="zh-CN" sz="14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216</a:t>
            </a:r>
            <a:r>
              <a:rPr lang="en-US" altLang="zh-CN" sz="14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U</a:t>
            </a:r>
            <a:r>
              <a:rPr lang="en-US" altLang="zh-CN" sz="1400" b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+4</a:t>
            </a:r>
            <a:r>
              <a:rPr lang="en-US" altLang="zh-CN" sz="1400" b="1" i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 </a:t>
            </a:r>
            <a:r>
              <a:rPr lang="en-US" altLang="zh-CN" sz="1400" b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@ 191 MeV</a:t>
            </a:r>
          </a:p>
          <a:p>
            <a:pPr>
              <a:spcAft>
                <a:spcPts val="0"/>
              </a:spcAft>
            </a:pPr>
            <a:r>
              <a:rPr lang="en-US" altLang="zh-CN" sz="1400" b="1" baseline="30000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40</a:t>
            </a:r>
            <a:r>
              <a:rPr lang="en-US" altLang="zh-CN" sz="1400" b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Ar+</a:t>
            </a:r>
            <a:r>
              <a:rPr lang="en-US" altLang="zh-CN" sz="1400" b="1" baseline="30000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182</a:t>
            </a:r>
            <a:r>
              <a:rPr lang="en-US" altLang="zh-CN" sz="1400" b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W→</a:t>
            </a:r>
            <a:r>
              <a:rPr lang="en-US" altLang="zh-CN" sz="14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218</a:t>
            </a:r>
            <a:r>
              <a:rPr lang="en-US" altLang="zh-CN" sz="14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U</a:t>
            </a:r>
            <a:r>
              <a:rPr lang="en-US" altLang="zh-CN" sz="1400" b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+4</a:t>
            </a:r>
            <a:r>
              <a:rPr lang="en-US" altLang="zh-CN" sz="1400" b="1" i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 </a:t>
            </a:r>
            <a:r>
              <a:rPr lang="en-US" altLang="zh-CN" sz="1400" b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@ 190 MeV</a:t>
            </a:r>
          </a:p>
          <a:p>
            <a:pPr>
              <a:spcAft>
                <a:spcPts val="0"/>
              </a:spcAft>
            </a:pPr>
            <a:r>
              <a:rPr lang="en-US" altLang="zh-CN" sz="1400" b="1" baseline="30000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40</a:t>
            </a:r>
            <a:r>
              <a:rPr lang="en-US" altLang="zh-CN" sz="1400" b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Ca+</a:t>
            </a:r>
            <a:r>
              <a:rPr lang="en-US" altLang="zh-CN" sz="1400" b="1" baseline="30000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184</a:t>
            </a:r>
            <a:r>
              <a:rPr lang="en-US" altLang="zh-CN" sz="1400" b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W→</a:t>
            </a:r>
            <a:r>
              <a:rPr lang="en-US" altLang="zh-CN" sz="14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218</a:t>
            </a:r>
            <a:r>
              <a:rPr lang="en-US" altLang="zh-CN" sz="14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U</a:t>
            </a:r>
            <a:r>
              <a:rPr lang="en-US" altLang="zh-CN" sz="1400" b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+α2</a:t>
            </a:r>
            <a:r>
              <a:rPr lang="en-US" altLang="zh-CN" sz="1400" b="1" i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 </a:t>
            </a:r>
            <a:r>
              <a:rPr lang="en-US" altLang="zh-CN" sz="1400" b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@ 206 MeV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F21D7C5-8282-479F-B3FB-2DFA8B984E7E}"/>
              </a:ext>
            </a:extLst>
          </p:cNvPr>
          <p:cNvSpPr/>
          <p:nvPr/>
        </p:nvSpPr>
        <p:spPr>
          <a:xfrm>
            <a:off x="746249" y="1077913"/>
            <a:ext cx="5107488" cy="400110"/>
          </a:xfrm>
          <a:prstGeom prst="rect">
            <a:avLst/>
          </a:prstGeom>
          <a:solidFill>
            <a:srgbClr val="FFFF9B"/>
          </a:solidFill>
          <a:ln w="25400"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合成新核素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214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、精确测量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216,218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衰变性质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82F60F8-41D8-44FE-8F0D-B469E7699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98"/>
          <a:stretch/>
        </p:blipFill>
        <p:spPr>
          <a:xfrm>
            <a:off x="6286160" y="2338481"/>
            <a:ext cx="5884900" cy="370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90056"/>
      </p:ext>
    </p:extLst>
  </p:cSld>
  <p:clrMapOvr>
    <a:masterClrMapping/>
  </p:clrMapOvr>
  <p:transition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064E-8E4B-49A0-AC20-4801B77E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新核素</a:t>
            </a:r>
            <a:r>
              <a:rPr lang="en-US" altLang="zh-CN" baseline="30000" dirty="0"/>
              <a:t>214</a:t>
            </a:r>
            <a:r>
              <a:rPr lang="en-US" altLang="zh-CN" dirty="0"/>
              <a:t>U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5AE9ACE-E379-41E2-B1F9-36A5A2B12C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95ECE5E-0B10-428A-966E-E643FC614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65" y="1513732"/>
            <a:ext cx="4076104" cy="491816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609A30F-059A-44FC-AAC1-5733F171B81D}"/>
              </a:ext>
            </a:extLst>
          </p:cNvPr>
          <p:cNvSpPr txBox="1"/>
          <p:nvPr/>
        </p:nvSpPr>
        <p:spPr>
          <a:xfrm>
            <a:off x="2631525" y="1067450"/>
            <a:ext cx="7396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baseline="30000" dirty="0"/>
              <a:t>36</a:t>
            </a:r>
            <a:r>
              <a:rPr lang="en-US" altLang="zh-CN" b="1" dirty="0"/>
              <a:t>Ar+</a:t>
            </a:r>
            <a:r>
              <a:rPr lang="en-US" altLang="zh-CN" b="1" baseline="30000" dirty="0"/>
              <a:t>182</a:t>
            </a:r>
            <a:r>
              <a:rPr lang="en-US" altLang="zh-CN" b="1" dirty="0"/>
              <a:t>W -&gt; </a:t>
            </a:r>
            <a:r>
              <a:rPr lang="en-US" altLang="zh-CN" b="1" baseline="30000" dirty="0"/>
              <a:t>214</a:t>
            </a:r>
            <a:r>
              <a:rPr lang="en-US" altLang="zh-CN" b="1" dirty="0"/>
              <a:t>U+4n @ SHANS – </a:t>
            </a:r>
            <a:r>
              <a:rPr lang="en-US" altLang="zh-CN" b="1" baseline="30000" dirty="0">
                <a:solidFill>
                  <a:srgbClr val="FF0000"/>
                </a:solidFill>
              </a:rPr>
              <a:t>214</a:t>
            </a:r>
            <a:r>
              <a:rPr lang="en-US" altLang="zh-CN" b="1" dirty="0">
                <a:solidFill>
                  <a:srgbClr val="FF0000"/>
                </a:solidFill>
              </a:rPr>
              <a:t>U (2 events) </a:t>
            </a:r>
            <a:r>
              <a:rPr lang="en-US" altLang="zh-CN" b="1" dirty="0"/>
              <a:t> (10 pb@184 MeV)</a:t>
            </a:r>
            <a:endParaRPr lang="zh-CN" altLang="en-US" b="1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A4FAF00-937F-44AF-BA12-14B589708961}"/>
              </a:ext>
            </a:extLst>
          </p:cNvPr>
          <p:cNvSpPr/>
          <p:nvPr/>
        </p:nvSpPr>
        <p:spPr>
          <a:xfrm>
            <a:off x="7702705" y="6331765"/>
            <a:ext cx="43849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Z. Y. Zhang</a:t>
            </a:r>
            <a:r>
              <a:rPr lang="en-US" altLang="zh-CN" sz="12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et al.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Phys. Rev. Lett. 126, 152502 (2021).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0BB21A9-BF46-4CAF-88EA-E9A59BABA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68" y="1731745"/>
            <a:ext cx="6799979" cy="422282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F9E5EA5-A921-448D-93F0-4DA1A1DFE368}"/>
              </a:ext>
            </a:extLst>
          </p:cNvPr>
          <p:cNvSpPr txBox="1"/>
          <p:nvPr/>
        </p:nvSpPr>
        <p:spPr>
          <a:xfrm>
            <a:off x="5059265" y="1716292"/>
            <a:ext cx="2385589" cy="1097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b="1" i="1" baseline="30000" dirty="0"/>
              <a:t>214</a:t>
            </a:r>
            <a:r>
              <a:rPr lang="en-US" altLang="zh-CN" b="1" i="1" dirty="0"/>
              <a:t>U:</a:t>
            </a:r>
          </a:p>
          <a:p>
            <a:pPr>
              <a:lnSpc>
                <a:spcPct val="125000"/>
              </a:lnSpc>
            </a:pPr>
            <a:r>
              <a:rPr lang="en-US" altLang="zh-CN" b="1" i="1" dirty="0"/>
              <a:t>E</a:t>
            </a:r>
            <a:r>
              <a:rPr lang="en-US" altLang="zh-CN" b="1" baseline="-25000" dirty="0"/>
              <a:t>α</a:t>
            </a:r>
            <a:r>
              <a:rPr lang="en-US" altLang="zh-CN" b="1" dirty="0"/>
              <a:t> = 8533(18) keV</a:t>
            </a:r>
          </a:p>
          <a:p>
            <a:pPr>
              <a:lnSpc>
                <a:spcPct val="125000"/>
              </a:lnSpc>
            </a:pPr>
            <a:r>
              <a:rPr lang="en-US" altLang="zh-CN" b="1" i="1" dirty="0"/>
              <a:t>T</a:t>
            </a:r>
            <a:r>
              <a:rPr lang="en-US" altLang="zh-CN" b="1" baseline="-25000" dirty="0"/>
              <a:t>1/2</a:t>
            </a:r>
            <a:r>
              <a:rPr lang="en-US" altLang="zh-CN" b="1" dirty="0"/>
              <a:t> = 0.52</a:t>
            </a:r>
            <a:r>
              <a:rPr lang="en-US" altLang="zh-CN" b="1" baseline="30000" dirty="0"/>
              <a:t>+0.95</a:t>
            </a:r>
            <a:r>
              <a:rPr lang="en-US" altLang="zh-CN" b="1" baseline="-25000" dirty="0"/>
              <a:t>-0.21</a:t>
            </a:r>
            <a:r>
              <a:rPr lang="en-US" altLang="zh-CN" b="1" dirty="0"/>
              <a:t> </a:t>
            </a:r>
            <a:r>
              <a:rPr lang="en-US" altLang="zh-CN" b="1" dirty="0" err="1"/>
              <a:t>ms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51792491"/>
      </p:ext>
    </p:extLst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698B47-D77A-43CF-B883-010DC5CD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aseline="30000" dirty="0"/>
              <a:t>216,218</a:t>
            </a:r>
            <a:r>
              <a:rPr lang="en-US" altLang="zh-CN" dirty="0"/>
              <a:t>U</a:t>
            </a:r>
            <a:r>
              <a:rPr lang="zh-CN" altLang="en-US" dirty="0"/>
              <a:t>的</a:t>
            </a:r>
            <a:r>
              <a:rPr lang="en-US" altLang="zh-CN" dirty="0"/>
              <a:t>α</a:t>
            </a:r>
            <a:r>
              <a:rPr lang="zh-CN" altLang="en-US" dirty="0"/>
              <a:t>衰变精细结构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2C04242-1626-401F-8A5B-C538C857EC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C4F6FEB-82D8-49C3-9695-C2D8234E9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602" y="4024860"/>
            <a:ext cx="4491453" cy="25447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FCE5C4-E3A7-4B12-B3E3-9F06ADED0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681" y="4374857"/>
            <a:ext cx="6152041" cy="19811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73ECB14-DCAF-4AB0-81B9-8557C8779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411" y="1138655"/>
            <a:ext cx="4388837" cy="26250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DE21A23-FBA1-4B26-98B4-27DB7F3C1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9638" y="1427318"/>
            <a:ext cx="2812196" cy="2345853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1BBF5F90-C5E1-4F19-8E0F-5631B1C32CDD}"/>
              </a:ext>
            </a:extLst>
          </p:cNvPr>
          <p:cNvGrpSpPr/>
          <p:nvPr/>
        </p:nvGrpSpPr>
        <p:grpSpPr>
          <a:xfrm>
            <a:off x="491493" y="1181685"/>
            <a:ext cx="729826" cy="2583581"/>
            <a:chOff x="422913" y="1189305"/>
            <a:chExt cx="729826" cy="2583581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8506A64-4C0A-48A1-9A25-CB1BFA88BB18}"/>
                </a:ext>
              </a:extLst>
            </p:cNvPr>
            <p:cNvSpPr/>
            <p:nvPr/>
          </p:nvSpPr>
          <p:spPr>
            <a:xfrm>
              <a:off x="422913" y="1189305"/>
              <a:ext cx="448995" cy="44899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216</a:t>
              </a:r>
            </a:p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U</a:t>
              </a:r>
              <a:endParaRPr lang="zh-CN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B57E5B3-FEA8-4925-AE39-12E26A93B81F}"/>
                </a:ext>
              </a:extLst>
            </p:cNvPr>
            <p:cNvSpPr/>
            <p:nvPr/>
          </p:nvSpPr>
          <p:spPr>
            <a:xfrm>
              <a:off x="422913" y="1824305"/>
              <a:ext cx="448995" cy="44899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212</a:t>
              </a:r>
            </a:p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Th</a:t>
              </a:r>
              <a:endParaRPr lang="zh-CN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653FFA3-F07B-4554-B0EF-F6330508FFC9}"/>
                </a:ext>
              </a:extLst>
            </p:cNvPr>
            <p:cNvSpPr/>
            <p:nvPr/>
          </p:nvSpPr>
          <p:spPr>
            <a:xfrm>
              <a:off x="422913" y="2459305"/>
              <a:ext cx="448995" cy="44899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208</a:t>
              </a:r>
            </a:p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Ra</a:t>
              </a:r>
              <a:endParaRPr lang="zh-CN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60805F8E-B72B-49E8-8C22-3D235A26383A}"/>
                </a:ext>
              </a:extLst>
            </p:cNvPr>
            <p:cNvSpPr/>
            <p:nvPr/>
          </p:nvSpPr>
          <p:spPr>
            <a:xfrm>
              <a:off x="422913" y="3094305"/>
              <a:ext cx="448995" cy="44899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204</a:t>
              </a:r>
            </a:p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Rn</a:t>
              </a:r>
              <a:endParaRPr lang="zh-CN" alt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8D5E4862-64E7-4015-B861-4BF8079C1BA9}"/>
                </a:ext>
              </a:extLst>
            </p:cNvPr>
            <p:cNvCxnSpPr>
              <a:cxnSpLocks/>
            </p:cNvCxnSpPr>
            <p:nvPr/>
          </p:nvCxnSpPr>
          <p:spPr>
            <a:xfrm>
              <a:off x="647410" y="1638300"/>
              <a:ext cx="0" cy="18600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1B92DE19-B3D8-4D06-952D-DF0B7B8CA07F}"/>
                </a:ext>
              </a:extLst>
            </p:cNvPr>
            <p:cNvCxnSpPr>
              <a:cxnSpLocks/>
            </p:cNvCxnSpPr>
            <p:nvPr/>
          </p:nvCxnSpPr>
          <p:spPr>
            <a:xfrm>
              <a:off x="647410" y="2265177"/>
              <a:ext cx="0" cy="18600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5BC65CC9-D399-4E2F-B57C-D0BC56470DDE}"/>
                </a:ext>
              </a:extLst>
            </p:cNvPr>
            <p:cNvCxnSpPr>
              <a:cxnSpLocks/>
            </p:cNvCxnSpPr>
            <p:nvPr/>
          </p:nvCxnSpPr>
          <p:spPr>
            <a:xfrm>
              <a:off x="647410" y="2908300"/>
              <a:ext cx="0" cy="18600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36146D3D-B36C-4C13-9239-745B04B59C77}"/>
                </a:ext>
              </a:extLst>
            </p:cNvPr>
            <p:cNvCxnSpPr>
              <a:cxnSpLocks/>
            </p:cNvCxnSpPr>
            <p:nvPr/>
          </p:nvCxnSpPr>
          <p:spPr>
            <a:xfrm>
              <a:off x="647410" y="3554845"/>
              <a:ext cx="0" cy="18600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228D3978-22E6-4C2C-BAD9-FD84EB7CE7E1}"/>
                </a:ext>
              </a:extLst>
            </p:cNvPr>
            <p:cNvSpPr txBox="1"/>
            <p:nvPr/>
          </p:nvSpPr>
          <p:spPr>
            <a:xfrm>
              <a:off x="788537" y="1580463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/>
                <a:t>α1</a:t>
              </a:r>
              <a:endParaRPr lang="zh-CN" altLang="en-US" sz="1200" b="1" dirty="0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B7A265CD-DF7A-41A0-8383-40934262ACE0}"/>
                </a:ext>
              </a:extLst>
            </p:cNvPr>
            <p:cNvSpPr txBox="1"/>
            <p:nvPr/>
          </p:nvSpPr>
          <p:spPr>
            <a:xfrm>
              <a:off x="788537" y="2243891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/>
                <a:t>α2</a:t>
              </a:r>
              <a:endParaRPr lang="zh-CN" altLang="en-US" sz="1200" b="1" dirty="0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454C5FD7-9B48-42ED-BE3A-902A0E1FEF30}"/>
                </a:ext>
              </a:extLst>
            </p:cNvPr>
            <p:cNvSpPr txBox="1"/>
            <p:nvPr/>
          </p:nvSpPr>
          <p:spPr>
            <a:xfrm>
              <a:off x="788537" y="2841553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/>
                <a:t>α3</a:t>
              </a:r>
              <a:endParaRPr lang="zh-CN" altLang="en-US" sz="1200" b="1" dirty="0"/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0B3045AD-2556-4ACB-BE6A-95A1F3482D68}"/>
                </a:ext>
              </a:extLst>
            </p:cNvPr>
            <p:cNvSpPr txBox="1"/>
            <p:nvPr/>
          </p:nvSpPr>
          <p:spPr>
            <a:xfrm>
              <a:off x="788537" y="3495887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/>
                <a:t>α4</a:t>
              </a:r>
              <a:endParaRPr lang="zh-CN" altLang="en-US" sz="1200" b="1" dirty="0"/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7DA0C4BE-4787-422F-A14F-83D598157944}"/>
              </a:ext>
            </a:extLst>
          </p:cNvPr>
          <p:cNvGrpSpPr/>
          <p:nvPr/>
        </p:nvGrpSpPr>
        <p:grpSpPr>
          <a:xfrm>
            <a:off x="491492" y="4014177"/>
            <a:ext cx="720484" cy="2493405"/>
            <a:chOff x="422912" y="4021797"/>
            <a:chExt cx="720484" cy="2493405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772483D0-7500-43E8-BB4C-BE3C1170D796}"/>
                </a:ext>
              </a:extLst>
            </p:cNvPr>
            <p:cNvSpPr/>
            <p:nvPr/>
          </p:nvSpPr>
          <p:spPr>
            <a:xfrm>
              <a:off x="422912" y="4021797"/>
              <a:ext cx="448995" cy="44899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218</a:t>
              </a:r>
            </a:p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U</a:t>
              </a:r>
              <a:endParaRPr lang="zh-CN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E0156DB-FB68-40F4-B5DC-B770036D58E0}"/>
                </a:ext>
              </a:extLst>
            </p:cNvPr>
            <p:cNvSpPr/>
            <p:nvPr/>
          </p:nvSpPr>
          <p:spPr>
            <a:xfrm>
              <a:off x="422912" y="4870157"/>
              <a:ext cx="448995" cy="44899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214</a:t>
              </a:r>
            </a:p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Th</a:t>
              </a:r>
              <a:endParaRPr lang="zh-CN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50DA49B6-A37B-412A-AD73-B005678214D2}"/>
                </a:ext>
              </a:extLst>
            </p:cNvPr>
            <p:cNvSpPr/>
            <p:nvPr/>
          </p:nvSpPr>
          <p:spPr>
            <a:xfrm>
              <a:off x="422912" y="5718517"/>
              <a:ext cx="448995" cy="44899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210</a:t>
              </a:r>
            </a:p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Ra</a:t>
              </a:r>
              <a:endParaRPr lang="zh-CN" alt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987C345E-8CA6-44B5-B35B-B91051FD2BC9}"/>
                </a:ext>
              </a:extLst>
            </p:cNvPr>
            <p:cNvCxnSpPr>
              <a:cxnSpLocks/>
              <a:stCxn id="23" idx="2"/>
              <a:endCxn id="24" idx="0"/>
            </p:cNvCxnSpPr>
            <p:nvPr/>
          </p:nvCxnSpPr>
          <p:spPr>
            <a:xfrm>
              <a:off x="647410" y="4470792"/>
              <a:ext cx="0" cy="3993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EC43771B-B0D5-4429-B032-D9A6B05A42C7}"/>
                </a:ext>
              </a:extLst>
            </p:cNvPr>
            <p:cNvCxnSpPr>
              <a:cxnSpLocks/>
              <a:stCxn id="24" idx="2"/>
              <a:endCxn id="25" idx="0"/>
            </p:cNvCxnSpPr>
            <p:nvPr/>
          </p:nvCxnSpPr>
          <p:spPr>
            <a:xfrm>
              <a:off x="647410" y="5319152"/>
              <a:ext cx="0" cy="3993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66209156-6456-4899-B4A1-EC4DF38E180E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>
              <a:off x="647410" y="6167512"/>
              <a:ext cx="0" cy="33996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90C3DB2C-6352-4E09-A340-0092426FFB6A}"/>
                </a:ext>
              </a:extLst>
            </p:cNvPr>
            <p:cNvSpPr txBox="1"/>
            <p:nvPr/>
          </p:nvSpPr>
          <p:spPr>
            <a:xfrm>
              <a:off x="779194" y="4519913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/>
                <a:t>α1</a:t>
              </a:r>
              <a:endParaRPr lang="zh-CN" altLang="en-US" sz="1200" b="1" dirty="0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241774D2-F60B-470F-B92A-85FB41EA54D8}"/>
                </a:ext>
              </a:extLst>
            </p:cNvPr>
            <p:cNvSpPr txBox="1"/>
            <p:nvPr/>
          </p:nvSpPr>
          <p:spPr>
            <a:xfrm>
              <a:off x="779194" y="5381461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/>
                <a:t>α2</a:t>
              </a:r>
              <a:endParaRPr lang="zh-CN" altLang="en-US" sz="1200" b="1" dirty="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9A49C36A-5368-4083-8AE1-B1960A537F49}"/>
                </a:ext>
              </a:extLst>
            </p:cNvPr>
            <p:cNvSpPr txBox="1"/>
            <p:nvPr/>
          </p:nvSpPr>
          <p:spPr>
            <a:xfrm>
              <a:off x="779194" y="6238203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/>
                <a:t>α3</a:t>
              </a:r>
              <a:endParaRPr lang="zh-CN" altLang="en-US" sz="1200" b="1" dirty="0"/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58FD5FBB-F5AF-4A3D-904B-FED6549A5B6F}"/>
              </a:ext>
            </a:extLst>
          </p:cNvPr>
          <p:cNvSpPr txBox="1"/>
          <p:nvPr/>
        </p:nvSpPr>
        <p:spPr>
          <a:xfrm>
            <a:off x="8112185" y="6307495"/>
            <a:ext cx="3858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/>
              <a:t>M.M. Zhang, </a:t>
            </a:r>
            <a:r>
              <a:rPr lang="en-US" altLang="zh-CN" sz="1200" b="1" i="1" dirty="0"/>
              <a:t>et al.</a:t>
            </a:r>
            <a:r>
              <a:rPr lang="en-US" altLang="zh-CN" sz="1200" b="1" dirty="0"/>
              <a:t>, Phys. Rev. C, 106 (2022) 024305</a:t>
            </a:r>
            <a:endParaRPr lang="zh-CN" altLang="en-US" sz="1200" b="1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90847E68-AC02-421B-90E9-A99FA44BF6BE}"/>
              </a:ext>
            </a:extLst>
          </p:cNvPr>
          <p:cNvSpPr txBox="1"/>
          <p:nvPr/>
        </p:nvSpPr>
        <p:spPr>
          <a:xfrm>
            <a:off x="5452655" y="880705"/>
            <a:ext cx="673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baseline="30000" dirty="0"/>
              <a:t>40</a:t>
            </a:r>
            <a:r>
              <a:rPr lang="en-US" altLang="zh-CN" sz="1400" b="1" dirty="0"/>
              <a:t>Ar+</a:t>
            </a:r>
            <a:r>
              <a:rPr lang="en-US" altLang="zh-CN" sz="1400" b="1" baseline="30000" dirty="0"/>
              <a:t>180</a:t>
            </a:r>
            <a:r>
              <a:rPr lang="en-US" altLang="zh-CN" sz="1400" b="1" dirty="0"/>
              <a:t>W -&gt; </a:t>
            </a:r>
            <a:r>
              <a:rPr lang="en-US" altLang="zh-CN" sz="1400" b="1" baseline="30000" dirty="0"/>
              <a:t>216</a:t>
            </a:r>
            <a:r>
              <a:rPr lang="en-US" altLang="zh-CN" sz="1400" b="1" dirty="0"/>
              <a:t>U+4n – </a:t>
            </a:r>
            <a:r>
              <a:rPr lang="en-US" altLang="zh-CN" sz="1400" b="1" baseline="30000" dirty="0">
                <a:solidFill>
                  <a:srgbClr val="FF0000"/>
                </a:solidFill>
              </a:rPr>
              <a:t>216g</a:t>
            </a:r>
            <a:r>
              <a:rPr lang="en-US" altLang="zh-CN" sz="1400" b="1" dirty="0">
                <a:solidFill>
                  <a:srgbClr val="FF0000"/>
                </a:solidFill>
              </a:rPr>
              <a:t>U (13 </a:t>
            </a:r>
            <a:r>
              <a:rPr lang="en-US" altLang="zh-CN" sz="1400" b="1" dirty="0" err="1">
                <a:solidFill>
                  <a:srgbClr val="FF0000"/>
                </a:solidFill>
              </a:rPr>
              <a:t>evts</a:t>
            </a:r>
            <a:r>
              <a:rPr lang="en-US" altLang="zh-CN" sz="1400" b="1" dirty="0">
                <a:solidFill>
                  <a:srgbClr val="FF0000"/>
                </a:solidFill>
              </a:rPr>
              <a:t>) </a:t>
            </a:r>
            <a:r>
              <a:rPr lang="en-US" altLang="zh-CN" sz="1400" b="1" dirty="0"/>
              <a:t>and</a:t>
            </a:r>
            <a:r>
              <a:rPr lang="en-US" altLang="zh-CN" sz="1400" b="1" dirty="0">
                <a:solidFill>
                  <a:srgbClr val="FF0000"/>
                </a:solidFill>
              </a:rPr>
              <a:t> </a:t>
            </a:r>
            <a:r>
              <a:rPr lang="en-US" altLang="zh-CN" sz="1400" b="1" baseline="30000" dirty="0">
                <a:solidFill>
                  <a:srgbClr val="FF0000"/>
                </a:solidFill>
              </a:rPr>
              <a:t>216m</a:t>
            </a:r>
            <a:r>
              <a:rPr lang="en-US" altLang="zh-CN" sz="1400" b="1" dirty="0">
                <a:solidFill>
                  <a:srgbClr val="FF0000"/>
                </a:solidFill>
              </a:rPr>
              <a:t>U (19+1 </a:t>
            </a:r>
            <a:r>
              <a:rPr lang="en-US" altLang="zh-CN" sz="1400" b="1" dirty="0" err="1">
                <a:solidFill>
                  <a:srgbClr val="FF0000"/>
                </a:solidFill>
              </a:rPr>
              <a:t>evts</a:t>
            </a:r>
            <a:r>
              <a:rPr lang="en-US" altLang="zh-CN" sz="1400" b="1" dirty="0">
                <a:solidFill>
                  <a:srgbClr val="FF0000"/>
                </a:solidFill>
              </a:rPr>
              <a:t>) </a:t>
            </a:r>
            <a:r>
              <a:rPr lang="en-US" altLang="zh-CN" sz="1400" b="1" dirty="0"/>
              <a:t>(300 pb@191 MeV)</a:t>
            </a:r>
            <a:endParaRPr lang="zh-CN" altLang="en-US" sz="1400" b="1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5FBEEB07-1AB3-4B09-BDCF-D06D11C761D3}"/>
              </a:ext>
            </a:extLst>
          </p:cNvPr>
          <p:cNvSpPr txBox="1"/>
          <p:nvPr/>
        </p:nvSpPr>
        <p:spPr>
          <a:xfrm>
            <a:off x="5861558" y="3771784"/>
            <a:ext cx="6215164" cy="60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400" b="1" baseline="30000" dirty="0"/>
              <a:t>40</a:t>
            </a:r>
            <a:r>
              <a:rPr lang="en-US" altLang="zh-CN" sz="1400" b="1" dirty="0"/>
              <a:t>Ar+</a:t>
            </a:r>
            <a:r>
              <a:rPr lang="en-US" altLang="zh-CN" sz="1400" b="1" baseline="30000" dirty="0"/>
              <a:t>182</a:t>
            </a:r>
            <a:r>
              <a:rPr lang="en-US" altLang="zh-CN" sz="1400" b="1" dirty="0"/>
              <a:t>W -&gt; </a:t>
            </a:r>
            <a:r>
              <a:rPr lang="en-US" altLang="zh-CN" sz="1400" b="1" baseline="30000" dirty="0"/>
              <a:t>218</a:t>
            </a:r>
            <a:r>
              <a:rPr lang="en-US" altLang="zh-CN" sz="1400" b="1" dirty="0"/>
              <a:t>U+4n – </a:t>
            </a:r>
            <a:r>
              <a:rPr lang="en-US" altLang="zh-CN" sz="1400" b="1" baseline="30000" dirty="0">
                <a:solidFill>
                  <a:srgbClr val="FF0000"/>
                </a:solidFill>
              </a:rPr>
              <a:t>218g</a:t>
            </a:r>
            <a:r>
              <a:rPr lang="en-US" altLang="zh-CN" sz="1400" b="1" dirty="0">
                <a:solidFill>
                  <a:srgbClr val="FF0000"/>
                </a:solidFill>
              </a:rPr>
              <a:t>U (41) </a:t>
            </a:r>
            <a:r>
              <a:rPr lang="en-US" altLang="zh-CN" sz="1400" b="1" dirty="0"/>
              <a:t>and </a:t>
            </a:r>
            <a:r>
              <a:rPr lang="en-US" altLang="zh-CN" sz="1400" b="1" baseline="30000" dirty="0">
                <a:solidFill>
                  <a:srgbClr val="FF0000"/>
                </a:solidFill>
              </a:rPr>
              <a:t>218m</a:t>
            </a:r>
            <a:r>
              <a:rPr lang="en-US" altLang="zh-CN" sz="1400" b="1" dirty="0">
                <a:solidFill>
                  <a:srgbClr val="FF0000"/>
                </a:solidFill>
              </a:rPr>
              <a:t>U (38+9) </a:t>
            </a:r>
            <a:r>
              <a:rPr lang="en-US" altLang="zh-CN" sz="1400" b="1" dirty="0"/>
              <a:t> (768 pb@190 MeV)</a:t>
            </a:r>
          </a:p>
          <a:p>
            <a:pPr algn="ctr">
              <a:lnSpc>
                <a:spcPct val="125000"/>
              </a:lnSpc>
            </a:pPr>
            <a:r>
              <a:rPr lang="en-US" altLang="zh-CN" sz="1400" b="1" baseline="30000" dirty="0"/>
              <a:t>40</a:t>
            </a:r>
            <a:r>
              <a:rPr lang="en-US" altLang="zh-CN" sz="1400" b="1" dirty="0"/>
              <a:t>Ca+</a:t>
            </a:r>
            <a:r>
              <a:rPr lang="en-US" altLang="zh-CN" sz="1400" b="1" baseline="30000" dirty="0"/>
              <a:t>184</a:t>
            </a:r>
            <a:r>
              <a:rPr lang="en-US" altLang="zh-CN" sz="1400" b="1" dirty="0"/>
              <a:t>W -&gt; </a:t>
            </a:r>
            <a:r>
              <a:rPr lang="en-US" altLang="zh-CN" sz="1400" b="1" baseline="30000" dirty="0"/>
              <a:t>218</a:t>
            </a:r>
            <a:r>
              <a:rPr lang="en-US" altLang="zh-CN" sz="1400" b="1" dirty="0"/>
              <a:t>U+α2n – </a:t>
            </a:r>
            <a:r>
              <a:rPr lang="en-US" altLang="zh-CN" sz="1400" b="1" baseline="30000" dirty="0">
                <a:solidFill>
                  <a:srgbClr val="FF0000"/>
                </a:solidFill>
              </a:rPr>
              <a:t>218g</a:t>
            </a:r>
            <a:r>
              <a:rPr lang="en-US" altLang="zh-CN" sz="1400" b="1" dirty="0">
                <a:solidFill>
                  <a:srgbClr val="FF0000"/>
                </a:solidFill>
              </a:rPr>
              <a:t>U (35) </a:t>
            </a:r>
            <a:r>
              <a:rPr lang="en-US" altLang="zh-CN" sz="1400" b="1" dirty="0"/>
              <a:t>and</a:t>
            </a:r>
            <a:r>
              <a:rPr lang="en-US" altLang="zh-CN" sz="1400" b="1" dirty="0">
                <a:solidFill>
                  <a:srgbClr val="FF0000"/>
                </a:solidFill>
              </a:rPr>
              <a:t> </a:t>
            </a:r>
            <a:r>
              <a:rPr lang="en-US" altLang="zh-CN" sz="1400" b="1" baseline="30000" dirty="0">
                <a:solidFill>
                  <a:srgbClr val="FF0000"/>
                </a:solidFill>
              </a:rPr>
              <a:t>218m</a:t>
            </a:r>
            <a:r>
              <a:rPr lang="en-US" altLang="zh-CN" sz="1400" b="1" dirty="0">
                <a:solidFill>
                  <a:srgbClr val="FF0000"/>
                </a:solidFill>
              </a:rPr>
              <a:t>U (19+7)</a:t>
            </a:r>
            <a:r>
              <a:rPr lang="en-US" altLang="zh-CN" sz="1400" b="1" dirty="0"/>
              <a:t> (325 pb@206 MeV)</a:t>
            </a:r>
            <a:endParaRPr lang="zh-CN" altLang="en-US" sz="14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E13ACE2-1D64-4977-B6D9-49170594D125}"/>
              </a:ext>
            </a:extLst>
          </p:cNvPr>
          <p:cNvSpPr txBox="1"/>
          <p:nvPr/>
        </p:nvSpPr>
        <p:spPr>
          <a:xfrm>
            <a:off x="3203861" y="831436"/>
            <a:ext cx="1032655" cy="369332"/>
          </a:xfrm>
          <a:prstGeom prst="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b="1" baseline="30000" dirty="0">
                <a:ln/>
                <a:solidFill>
                  <a:schemeClr val="accent3"/>
                </a:solidFill>
              </a:rPr>
              <a:t>216,216m</a:t>
            </a:r>
            <a:r>
              <a:rPr lang="en-US" altLang="zh-CN" b="1" dirty="0">
                <a:ln/>
                <a:solidFill>
                  <a:schemeClr val="accent3"/>
                </a:solidFill>
              </a:rPr>
              <a:t>U</a:t>
            </a:r>
            <a:endParaRPr lang="zh-CN" altLang="en-US" b="1" dirty="0">
              <a:ln/>
              <a:solidFill>
                <a:schemeClr val="accent3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4A7A6C6-B6AF-43D8-85EC-A2E29F1766B4}"/>
              </a:ext>
            </a:extLst>
          </p:cNvPr>
          <p:cNvSpPr txBox="1"/>
          <p:nvPr/>
        </p:nvSpPr>
        <p:spPr>
          <a:xfrm>
            <a:off x="3203861" y="3697187"/>
            <a:ext cx="1040670" cy="369332"/>
          </a:xfrm>
          <a:prstGeom prst="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b="1" baseline="30000" dirty="0">
                <a:ln/>
                <a:solidFill>
                  <a:schemeClr val="accent3"/>
                </a:solidFill>
              </a:rPr>
              <a:t>218,218m</a:t>
            </a:r>
            <a:r>
              <a:rPr lang="en-US" altLang="zh-CN" b="1" dirty="0">
                <a:ln/>
                <a:solidFill>
                  <a:schemeClr val="accent3"/>
                </a:solidFill>
              </a:rPr>
              <a:t>U</a:t>
            </a:r>
            <a:endParaRPr lang="zh-CN" altLang="en-US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33223"/>
      </p:ext>
    </p:extLst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7F9387-97E9-4D18-B03D-FE2FC3767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增强的约化</a:t>
            </a:r>
            <a:r>
              <a:rPr lang="en-US" altLang="zh-CN" dirty="0"/>
              <a:t>α</a:t>
            </a:r>
            <a:r>
              <a:rPr lang="zh-CN" altLang="en-US" dirty="0"/>
              <a:t>衰变宽度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36909D2-9369-441B-8FA1-671D468929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C7A57B-F8B0-40A5-9C61-1707A9D1778C}"/>
              </a:ext>
            </a:extLst>
          </p:cNvPr>
          <p:cNvSpPr txBox="1"/>
          <p:nvPr/>
        </p:nvSpPr>
        <p:spPr>
          <a:xfrm>
            <a:off x="6045200" y="2241122"/>
            <a:ext cx="3873176" cy="9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CN" baseline="30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214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U: </a:t>
            </a:r>
            <a:r>
              <a:rPr lang="en-US" altLang="zh-CN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baseline="-25000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baseline="-25000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= (Z-82)∙(N-126) = -40</a:t>
            </a:r>
          </a:p>
          <a:p>
            <a:pPr>
              <a:lnSpc>
                <a:spcPts val="2200"/>
              </a:lnSpc>
            </a:pPr>
            <a:r>
              <a:rPr lang="en-US" altLang="zh-CN" baseline="30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216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U: </a:t>
            </a:r>
            <a:r>
              <a:rPr lang="en-US" altLang="zh-CN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baseline="-25000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baseline="-25000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= (Z-82)∙(N-126) = -20</a:t>
            </a:r>
          </a:p>
          <a:p>
            <a:pPr>
              <a:lnSpc>
                <a:spcPts val="2200"/>
              </a:lnSpc>
            </a:pPr>
            <a:r>
              <a:rPr lang="en-US" altLang="zh-CN" baseline="30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218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U: </a:t>
            </a:r>
            <a:r>
              <a:rPr lang="en-US" altLang="zh-CN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baseline="-25000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baseline="-25000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= (Z-82)∙(N-126) = 0</a:t>
            </a:r>
            <a:endParaRPr lang="zh-CN" altLang="en-US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475CEB8-27D9-41C4-8316-5B41D96C0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" y="936715"/>
            <a:ext cx="4810530" cy="55836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A4B345-A4B9-4A6A-B101-0953332696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" y="936715"/>
            <a:ext cx="4810530" cy="558363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18C8D5A-9013-4B90-9C1D-9AC7A489E2B4}"/>
              </a:ext>
            </a:extLst>
          </p:cNvPr>
          <p:cNvSpPr txBox="1"/>
          <p:nvPr/>
        </p:nvSpPr>
        <p:spPr>
          <a:xfrm>
            <a:off x="5721109" y="1122118"/>
            <a:ext cx="6211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 err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b="1" baseline="-25000" dirty="0" err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b="1" dirty="0" err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b="1" baseline="-25000" dirty="0" err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图：简化了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衰变宽度</a:t>
            </a:r>
            <a:r>
              <a:rPr lang="el-GR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δ</a:t>
            </a:r>
            <a:r>
              <a:rPr lang="en-US" altLang="zh-CN" b="1" baseline="30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的系统性</a:t>
            </a:r>
            <a:endParaRPr lang="en-US" altLang="zh-CN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N&gt;126</a:t>
            </a:r>
            <a:r>
              <a:rPr lang="zh-CN" altLang="en-US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核区：主要由</a:t>
            </a:r>
            <a:r>
              <a:rPr lang="en-US" altLang="zh-CN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p-p</a:t>
            </a:r>
            <a:r>
              <a:rPr lang="zh-CN" altLang="en-US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n-n</a:t>
            </a:r>
            <a:r>
              <a:rPr lang="zh-CN" altLang="en-US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对力主导</a:t>
            </a:r>
            <a:endParaRPr lang="en-US" altLang="zh-CN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N&lt;126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核区：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p-n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相互作用对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结团效应起重要作用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DEF8847-96DD-41E3-87E4-14D33CE39A0B}"/>
              </a:ext>
            </a:extLst>
          </p:cNvPr>
          <p:cNvSpPr/>
          <p:nvPr/>
        </p:nvSpPr>
        <p:spPr>
          <a:xfrm>
            <a:off x="5721109" y="3228393"/>
            <a:ext cx="6211202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baseline="30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214,216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衰变宽度</a:t>
            </a:r>
            <a:r>
              <a:rPr lang="el-GR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δ</a:t>
            </a:r>
            <a:r>
              <a:rPr lang="en-US" altLang="zh-CN" b="1" baseline="30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N&lt;126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核区的系统性增强一倍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表明</a:t>
            </a:r>
            <a:r>
              <a:rPr lang="en-US" altLang="zh-CN" b="1" baseline="30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214,216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 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核素中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粒子更容易预形成，跟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p-n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相互作用增强有关</a:t>
            </a:r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196A924B-E758-4AEC-A1A9-1C03DB726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247" y="4296772"/>
            <a:ext cx="3149676" cy="1921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618628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E8B607-32C6-4A3B-92CD-3F256BB1A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壳模型理论计算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7329D8C-7A52-4B60-935F-960178A14E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3E96065-A292-4F47-9299-D1C346744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591"/>
          <a:stretch/>
        </p:blipFill>
        <p:spPr>
          <a:xfrm>
            <a:off x="6275443" y="917896"/>
            <a:ext cx="4291095" cy="2357847"/>
          </a:xfrm>
          <a:prstGeom prst="rect">
            <a:avLst/>
          </a:prstGeom>
        </p:spPr>
      </p:pic>
      <p:pic>
        <p:nvPicPr>
          <p:cNvPr id="218" name="图片 217">
            <a:extLst>
              <a:ext uri="{FF2B5EF4-FFF2-40B4-BE49-F238E27FC236}">
                <a16:creationId xmlns:a16="http://schemas.microsoft.com/office/drawing/2014/main" id="{BB18E8E8-E074-4BE3-81D4-B77553454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226" y="936177"/>
            <a:ext cx="4125990" cy="207423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FDAAED9-EFB4-4276-96D2-874A8B716C71}"/>
              </a:ext>
            </a:extLst>
          </p:cNvPr>
          <p:cNvSpPr txBox="1"/>
          <p:nvPr/>
        </p:nvSpPr>
        <p:spPr>
          <a:xfrm>
            <a:off x="1253505" y="3050355"/>
            <a:ext cx="3423197" cy="923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模型空间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质子轨道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0h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9/2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1f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7/2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0i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13/2</a:t>
            </a: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中子轨道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2p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1f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5/2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2p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3/2</a:t>
            </a:r>
            <a:endParaRPr lang="zh-CN" altLang="en-US" baseline="-25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3E411E4-ED29-4F36-89D4-E1B9539B2D82}"/>
              </a:ext>
            </a:extLst>
          </p:cNvPr>
          <p:cNvSpPr txBox="1"/>
          <p:nvPr/>
        </p:nvSpPr>
        <p:spPr>
          <a:xfrm>
            <a:off x="1246247" y="4113634"/>
            <a:ext cx="4365796" cy="120032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两体相互作用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p-p: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Kuo-Herling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particle interaction</a:t>
            </a: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n-n: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Kuo-Herling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hole interaction</a:t>
            </a: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p-n: V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MU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+ M3Y spin-obit interaction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B10CEFB-0C51-4C85-ABFB-B12FC117F301}"/>
              </a:ext>
            </a:extLst>
          </p:cNvPr>
          <p:cNvSpPr/>
          <p:nvPr/>
        </p:nvSpPr>
        <p:spPr>
          <a:xfrm>
            <a:off x="1135574" y="570420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dirty="0">
                <a:solidFill>
                  <a:schemeClr val="tx2"/>
                </a:solidFill>
                <a:latin typeface="+mn-lt"/>
              </a:rPr>
              <a:t>E. K. Warburton and B. A. Brown, Phys. Rev. C 43, 602 (1991).</a:t>
            </a:r>
          </a:p>
          <a:p>
            <a:r>
              <a:rPr lang="en-US" altLang="zh-CN" sz="1200" dirty="0">
                <a:solidFill>
                  <a:schemeClr val="tx2"/>
                </a:solidFill>
                <a:latin typeface="+mn-lt"/>
              </a:rPr>
              <a:t>E. K. Warburton, Phys. Rev. C 44, 233 (1991).</a:t>
            </a:r>
          </a:p>
          <a:p>
            <a:r>
              <a:rPr lang="en-US" altLang="zh-CN" sz="1200" dirty="0">
                <a:solidFill>
                  <a:schemeClr val="tx2"/>
                </a:solidFill>
                <a:latin typeface="+mn-lt"/>
              </a:rPr>
              <a:t>T. Otsuka, et al, Phys. Rev. Lett. 104, 012501 (2010).</a:t>
            </a:r>
          </a:p>
          <a:p>
            <a:r>
              <a:rPr lang="en-US" altLang="zh-CN" sz="1200" dirty="0">
                <a:solidFill>
                  <a:schemeClr val="tx2"/>
                </a:solidFill>
                <a:latin typeface="+mn-lt"/>
              </a:rPr>
              <a:t>G. Bertsch, et al., </a:t>
            </a:r>
            <a:r>
              <a:rPr lang="en-US" altLang="zh-CN" sz="1200" dirty="0" err="1">
                <a:solidFill>
                  <a:schemeClr val="tx2"/>
                </a:solidFill>
                <a:latin typeface="+mn-lt"/>
              </a:rPr>
              <a:t>Nucl</a:t>
            </a:r>
            <a:r>
              <a:rPr lang="en-US" altLang="zh-CN" sz="1200" dirty="0">
                <a:solidFill>
                  <a:schemeClr val="tx2"/>
                </a:solidFill>
                <a:latin typeface="+mn-lt"/>
              </a:rPr>
              <a:t>. Phys. A284, 399 (1977).</a:t>
            </a:r>
            <a:endParaRPr lang="zh-CN" altLang="en-US" sz="12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3C55576-D1E3-4169-87FE-316E88ED6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971"/>
          <a:stretch/>
        </p:blipFill>
        <p:spPr>
          <a:xfrm>
            <a:off x="6254503" y="3221992"/>
            <a:ext cx="4546602" cy="258019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B803DE8-E7A8-435C-BD48-39B22D752FE3}"/>
              </a:ext>
            </a:extLst>
          </p:cNvPr>
          <p:cNvSpPr txBox="1"/>
          <p:nvPr/>
        </p:nvSpPr>
        <p:spPr>
          <a:xfrm>
            <a:off x="5962459" y="5813664"/>
            <a:ext cx="5896166" cy="75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92</a:t>
            </a:r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时，质子能够占据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l-GR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π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1f</a:t>
            </a:r>
            <a:r>
              <a:rPr lang="en-US" altLang="zh-CN" b="1" baseline="-25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7/2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轨道</a:t>
            </a:r>
            <a:endParaRPr lang="en-US" altLang="zh-CN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l-GR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π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1f</a:t>
            </a:r>
            <a:r>
              <a:rPr lang="en-US" altLang="zh-CN" b="1" baseline="-25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7/2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l-GR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1f</a:t>
            </a:r>
            <a:r>
              <a:rPr lang="en-US" altLang="zh-CN" b="1" baseline="-25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5/2 </a:t>
            </a:r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轨道间具有增强的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p-n</a:t>
            </a:r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相互作用强度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0A2DCD7-BEBE-449F-ABFA-11C267ECAD98}"/>
              </a:ext>
            </a:extLst>
          </p:cNvPr>
          <p:cNvSpPr txBox="1"/>
          <p:nvPr/>
        </p:nvSpPr>
        <p:spPr>
          <a:xfrm>
            <a:off x="1190066" y="5348682"/>
            <a:ext cx="4027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Calculations performed by C. X. Yuan</a:t>
            </a:r>
            <a:endParaRPr lang="zh-CN" altLang="en-US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CFAA9664-5E41-4850-8F69-2601EA80B0B5}"/>
              </a:ext>
            </a:extLst>
          </p:cNvPr>
          <p:cNvSpPr/>
          <p:nvPr/>
        </p:nvSpPr>
        <p:spPr>
          <a:xfrm>
            <a:off x="9359728" y="2835067"/>
            <a:ext cx="347425" cy="347425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DB733290-4BB4-4342-A19A-C780CB337E97}"/>
              </a:ext>
            </a:extLst>
          </p:cNvPr>
          <p:cNvSpPr/>
          <p:nvPr/>
        </p:nvSpPr>
        <p:spPr>
          <a:xfrm>
            <a:off x="10004014" y="2835067"/>
            <a:ext cx="347425" cy="347425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D21D028-0C4B-41C4-840D-0C7513A72659}"/>
              </a:ext>
            </a:extLst>
          </p:cNvPr>
          <p:cNvSpPr txBox="1"/>
          <p:nvPr/>
        </p:nvSpPr>
        <p:spPr>
          <a:xfrm>
            <a:off x="5972398" y="1261259"/>
            <a:ext cx="400110" cy="134908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质子轨道占有数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BD1BE00-6784-4CC1-A224-D86D0D51B744}"/>
              </a:ext>
            </a:extLst>
          </p:cNvPr>
          <p:cNvSpPr txBox="1"/>
          <p:nvPr/>
        </p:nvSpPr>
        <p:spPr>
          <a:xfrm>
            <a:off x="10601050" y="3796390"/>
            <a:ext cx="400110" cy="116955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不同轨道组合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1F2F491-BF30-47EE-8EFD-AB615D1DE27E}"/>
              </a:ext>
            </a:extLst>
          </p:cNvPr>
          <p:cNvSpPr txBox="1"/>
          <p:nvPr/>
        </p:nvSpPr>
        <p:spPr>
          <a:xfrm>
            <a:off x="9359728" y="5515345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p-n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相互作用强度</a:t>
            </a:r>
          </a:p>
        </p:txBody>
      </p:sp>
    </p:spTree>
    <p:extLst>
      <p:ext uri="{BB962C8B-B14F-4D97-AF65-F5344CB8AC3E}">
        <p14:creationId xmlns:p14="http://schemas.microsoft.com/office/powerpoint/2010/main" val="1574308300"/>
      </p:ext>
    </p:extLst>
  </p:cSld>
  <p:clrMapOvr>
    <a:masterClrMapping/>
  </p:clrMapOvr>
  <p:transition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9094A490-68C9-44B1-A110-026C6D537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代表性成果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E7E0EC-0A26-474C-81A3-B205CE5007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ECED02-F932-4E56-9C59-237D7D366DB2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09271F-A5A7-4149-8500-8116C5B86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3" b="50256"/>
          <a:stretch/>
        </p:blipFill>
        <p:spPr>
          <a:xfrm>
            <a:off x="520851" y="962363"/>
            <a:ext cx="7187462" cy="21481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53ED23-3952-4029-B036-AFF926CE12C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83688" y="3110523"/>
            <a:ext cx="2558409" cy="3399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0A0AC3C-90FA-490A-9E2A-4338F23706C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68" y="3110523"/>
            <a:ext cx="2558409" cy="3399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CACEC0-9C0E-471D-9BC8-6C644089417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912932" y="962363"/>
            <a:ext cx="3691005" cy="5547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40F65BE-7F39-4472-ABEB-8B98A02C2EEF}"/>
              </a:ext>
            </a:extLst>
          </p:cNvPr>
          <p:cNvSpPr txBox="1"/>
          <p:nvPr/>
        </p:nvSpPr>
        <p:spPr>
          <a:xfrm>
            <a:off x="1090302" y="4942159"/>
            <a:ext cx="2451139" cy="400110"/>
          </a:xfrm>
          <a:prstGeom prst="rect">
            <a:avLst/>
          </a:prstGeom>
          <a:solidFill>
            <a:schemeClr val="bg1"/>
          </a:solidFill>
          <a:ln w="31750"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“编辑推荐”发表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FE08CE6-DCAA-4736-AC3B-634D7FDE2048}"/>
              </a:ext>
            </a:extLst>
          </p:cNvPr>
          <p:cNvSpPr txBox="1"/>
          <p:nvPr/>
        </p:nvSpPr>
        <p:spPr>
          <a:xfrm>
            <a:off x="4537322" y="4930889"/>
            <a:ext cx="2451139" cy="400110"/>
          </a:xfrm>
          <a:prstGeom prst="rect">
            <a:avLst/>
          </a:prstGeom>
          <a:solidFill>
            <a:schemeClr val="bg1"/>
          </a:solidFill>
          <a:ln w="31750"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Physics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杂志报道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B666266-40AF-4AEF-94F9-16716B3FCC06}"/>
              </a:ext>
            </a:extLst>
          </p:cNvPr>
          <p:cNvSpPr txBox="1"/>
          <p:nvPr/>
        </p:nvSpPr>
        <p:spPr>
          <a:xfrm>
            <a:off x="8324627" y="4930889"/>
            <a:ext cx="2830705" cy="400110"/>
          </a:xfrm>
          <a:prstGeom prst="rect">
            <a:avLst/>
          </a:prstGeom>
          <a:solidFill>
            <a:schemeClr val="bg1"/>
          </a:solidFill>
          <a:ln w="31750"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Nature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杂志亮点评述</a:t>
            </a:r>
          </a:p>
        </p:txBody>
      </p:sp>
    </p:spTree>
    <p:extLst>
      <p:ext uri="{BB962C8B-B14F-4D97-AF65-F5344CB8AC3E}">
        <p14:creationId xmlns:p14="http://schemas.microsoft.com/office/powerpoint/2010/main" val="36054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>
            <a:extLst>
              <a:ext uri="{FF2B5EF4-FFF2-40B4-BE49-F238E27FC236}">
                <a16:creationId xmlns:a16="http://schemas.microsoft.com/office/drawing/2014/main" id="{7295B834-7138-4FA6-A8B2-64A42011B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主要内容</a:t>
            </a:r>
          </a:p>
        </p:txBody>
      </p:sp>
      <p:sp>
        <p:nvSpPr>
          <p:cNvPr id="16387" name="灯片编号占位符 3">
            <a:extLst>
              <a:ext uri="{FF2B5EF4-FFF2-40B4-BE49-F238E27FC236}">
                <a16:creationId xmlns:a16="http://schemas.microsoft.com/office/drawing/2014/main" id="{1A47B321-411B-4B15-B2AE-687E3B195C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A5CD9BE-98CF-4F88-BD99-BA202BF3B4CC}" type="slidenum">
              <a:rPr lang="zh-CN" altLang="en-US">
                <a:solidFill>
                  <a:schemeClr val="bg1"/>
                </a:solidFill>
                <a:latin typeface="Times New Roman" panose="02020603050405020304" pitchFamily="18" charset="0"/>
              </a:rPr>
              <a:pPr eaLnBrk="1" hangingPunct="1"/>
              <a:t>3</a:t>
            </a:fld>
            <a:endParaRPr lang="en-US" altLang="zh-CN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388" name="组合 61">
            <a:extLst>
              <a:ext uri="{FF2B5EF4-FFF2-40B4-BE49-F238E27FC236}">
                <a16:creationId xmlns:a16="http://schemas.microsoft.com/office/drawing/2014/main" id="{1A01A2AD-A632-4045-BF01-1FE17E305852}"/>
              </a:ext>
            </a:extLst>
          </p:cNvPr>
          <p:cNvGrpSpPr>
            <a:grpSpLocks/>
          </p:cNvGrpSpPr>
          <p:nvPr/>
        </p:nvGrpSpPr>
        <p:grpSpPr bwMode="auto">
          <a:xfrm>
            <a:off x="-119063" y="1319213"/>
            <a:ext cx="4770438" cy="4824412"/>
            <a:chOff x="-1643063" y="1319213"/>
            <a:chExt cx="4770438" cy="4824412"/>
          </a:xfrm>
        </p:grpSpPr>
        <p:sp>
          <p:nvSpPr>
            <p:cNvPr id="7" name="AutoShape 46">
              <a:extLst>
                <a:ext uri="{FF2B5EF4-FFF2-40B4-BE49-F238E27FC236}">
                  <a16:creationId xmlns:a16="http://schemas.microsoft.com/office/drawing/2014/main" id="{80114E69-7E53-4BBF-A907-A7FCF7472ADC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>
              <a:off x="-1670050" y="1346200"/>
              <a:ext cx="4824412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549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tint val="45490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charset="0"/>
                <a:ea typeface="宋体" charset="-122"/>
              </a:endParaRPr>
            </a:p>
          </p:txBody>
        </p:sp>
        <p:sp>
          <p:nvSpPr>
            <p:cNvPr id="8" name="AutoShape 47">
              <a:extLst>
                <a:ext uri="{FF2B5EF4-FFF2-40B4-BE49-F238E27FC236}">
                  <a16:creationId xmlns:a16="http://schemas.microsoft.com/office/drawing/2014/main" id="{65136A44-7F5A-4C93-A9BD-5956B900A3A2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 flipH="1">
              <a:off x="-1266031" y="1805781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>
                    <a:alpha val="56000"/>
                  </a:srgbClr>
                </a:gs>
                <a:gs pos="100000">
                  <a:srgbClr val="6699FF">
                    <a:gamma/>
                    <a:tint val="0"/>
                    <a:invGamma/>
                    <a:alpha val="48000"/>
                  </a:srgbClr>
                </a:gs>
              </a:gsLst>
              <a:lin ang="54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sp>
        <p:nvSpPr>
          <p:cNvPr id="16389" name="AutoShape 48">
            <a:extLst>
              <a:ext uri="{FF2B5EF4-FFF2-40B4-BE49-F238E27FC236}">
                <a16:creationId xmlns:a16="http://schemas.microsoft.com/office/drawing/2014/main" id="{029D7092-03E6-4F14-B253-B18913C8E5D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27475" y="5357814"/>
            <a:ext cx="4883150" cy="47148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总结与展望</a:t>
            </a:r>
          </a:p>
        </p:txBody>
      </p:sp>
      <p:sp>
        <p:nvSpPr>
          <p:cNvPr id="16390" name="AutoShape 49">
            <a:extLst>
              <a:ext uri="{FF2B5EF4-FFF2-40B4-BE49-F238E27FC236}">
                <a16:creationId xmlns:a16="http://schemas.microsoft.com/office/drawing/2014/main" id="{A634D3C6-A28A-4BC5-AB40-6C510FE022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70413" y="4429125"/>
            <a:ext cx="5439126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中国超重元素研究加速器装置（</a:t>
            </a:r>
            <a:r>
              <a:rPr lang="en-US" altLang="zh-CN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CAFE2</a:t>
            </a:r>
            <a:r>
              <a:rPr lang="zh-CN" altLang="en-US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2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391" name="AutoShape 50">
            <a:extLst>
              <a:ext uri="{FF2B5EF4-FFF2-40B4-BE49-F238E27FC236}">
                <a16:creationId xmlns:a16="http://schemas.microsoft.com/office/drawing/2014/main" id="{B73CD010-6550-4725-89C7-6973DC8C4C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49572" y="3429000"/>
            <a:ext cx="5853113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SHANS</a:t>
            </a:r>
            <a:r>
              <a:rPr lang="zh-CN" altLang="en-US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谱仪上新核素合成</a:t>
            </a:r>
            <a:endParaRPr lang="en-US" altLang="zh-CN" sz="22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392" name="AutoShape 51">
            <a:extLst>
              <a:ext uri="{FF2B5EF4-FFF2-40B4-BE49-F238E27FC236}">
                <a16:creationId xmlns:a16="http://schemas.microsoft.com/office/drawing/2014/main" id="{0537A041-A28A-44AF-945E-954A8F7C93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70412" y="2441575"/>
            <a:ext cx="5517017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重核素合成实验技术和方法</a:t>
            </a:r>
            <a:endParaRPr lang="en-US" altLang="zh-CN" sz="22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393" name="AutoShape 52">
            <a:extLst>
              <a:ext uri="{FF2B5EF4-FFF2-40B4-BE49-F238E27FC236}">
                <a16:creationId xmlns:a16="http://schemas.microsoft.com/office/drawing/2014/main" id="{16BF2A29-F307-4775-8ABE-2FC733A7CE9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27475" y="1600200"/>
            <a:ext cx="4883150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新核素和新元素合成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6394" name="Group 53">
            <a:extLst>
              <a:ext uri="{FF2B5EF4-FFF2-40B4-BE49-F238E27FC236}">
                <a16:creationId xmlns:a16="http://schemas.microsoft.com/office/drawing/2014/main" id="{A02F95B3-5080-4C43-B926-47A65A8854A0}"/>
              </a:ext>
            </a:extLst>
          </p:cNvPr>
          <p:cNvGrpSpPr>
            <a:grpSpLocks/>
          </p:cNvGrpSpPr>
          <p:nvPr/>
        </p:nvGrpSpPr>
        <p:grpSpPr bwMode="auto">
          <a:xfrm>
            <a:off x="3567095" y="1688082"/>
            <a:ext cx="360380" cy="268512"/>
            <a:chOff x="2078" y="1346"/>
            <a:chExt cx="1615" cy="2242"/>
          </a:xfrm>
        </p:grpSpPr>
        <p:sp>
          <p:nvSpPr>
            <p:cNvPr id="52" name="Oval 54">
              <a:extLst>
                <a:ext uri="{FF2B5EF4-FFF2-40B4-BE49-F238E27FC236}">
                  <a16:creationId xmlns:a16="http://schemas.microsoft.com/office/drawing/2014/main" id="{0039270D-B415-4759-BCE1-1D839023CC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3" name="Oval 55">
              <a:extLst>
                <a:ext uri="{FF2B5EF4-FFF2-40B4-BE49-F238E27FC236}">
                  <a16:creationId xmlns:a16="http://schemas.microsoft.com/office/drawing/2014/main" id="{87712056-CB42-47C1-8791-E2DFF288CF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4" name="Oval 56">
              <a:extLst>
                <a:ext uri="{FF2B5EF4-FFF2-40B4-BE49-F238E27FC236}">
                  <a16:creationId xmlns:a16="http://schemas.microsoft.com/office/drawing/2014/main" id="{C77D2FE0-D8CD-488A-9460-6DF55FBBF6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5" name="Oval 57">
              <a:extLst>
                <a:ext uri="{FF2B5EF4-FFF2-40B4-BE49-F238E27FC236}">
                  <a16:creationId xmlns:a16="http://schemas.microsoft.com/office/drawing/2014/main" id="{E6EE334A-EDE7-49D2-A72F-B7924A41E5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6" name="Oval 58">
              <a:extLst>
                <a:ext uri="{FF2B5EF4-FFF2-40B4-BE49-F238E27FC236}">
                  <a16:creationId xmlns:a16="http://schemas.microsoft.com/office/drawing/2014/main" id="{E4E19AE7-3E30-4C91-9B09-487A1F71390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7" name="Oval 59">
              <a:extLst>
                <a:ext uri="{FF2B5EF4-FFF2-40B4-BE49-F238E27FC236}">
                  <a16:creationId xmlns:a16="http://schemas.microsoft.com/office/drawing/2014/main" id="{63186AF9-DC63-4D4A-8403-8AE721BA1AA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20" y="1346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5" name="Group 60">
            <a:extLst>
              <a:ext uri="{FF2B5EF4-FFF2-40B4-BE49-F238E27FC236}">
                <a16:creationId xmlns:a16="http://schemas.microsoft.com/office/drawing/2014/main" id="{4E20340A-EBC7-4528-ADBF-4349D4A7E680}"/>
              </a:ext>
            </a:extLst>
          </p:cNvPr>
          <p:cNvGrpSpPr>
            <a:grpSpLocks/>
          </p:cNvGrpSpPr>
          <p:nvPr/>
        </p:nvGrpSpPr>
        <p:grpSpPr bwMode="auto">
          <a:xfrm>
            <a:off x="4225520" y="2558766"/>
            <a:ext cx="339404" cy="255202"/>
            <a:chOff x="2078" y="1387"/>
            <a:chExt cx="1615" cy="2201"/>
          </a:xfrm>
        </p:grpSpPr>
        <p:sp>
          <p:nvSpPr>
            <p:cNvPr id="46" name="Oval 61">
              <a:extLst>
                <a:ext uri="{FF2B5EF4-FFF2-40B4-BE49-F238E27FC236}">
                  <a16:creationId xmlns:a16="http://schemas.microsoft.com/office/drawing/2014/main" id="{BA7896B5-A94E-4669-ACDF-26FA2632B19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7" name="Oval 62">
              <a:extLst>
                <a:ext uri="{FF2B5EF4-FFF2-40B4-BE49-F238E27FC236}">
                  <a16:creationId xmlns:a16="http://schemas.microsoft.com/office/drawing/2014/main" id="{92395A0D-3956-4293-BF8F-A4F65B2C35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8" name="Oval 63">
              <a:extLst>
                <a:ext uri="{FF2B5EF4-FFF2-40B4-BE49-F238E27FC236}">
                  <a16:creationId xmlns:a16="http://schemas.microsoft.com/office/drawing/2014/main" id="{726A1B59-7752-49D5-AAC4-4437CBC5A2E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9" name="Oval 64">
              <a:extLst>
                <a:ext uri="{FF2B5EF4-FFF2-40B4-BE49-F238E27FC236}">
                  <a16:creationId xmlns:a16="http://schemas.microsoft.com/office/drawing/2014/main" id="{1054B08C-26A5-48CB-A15E-2D6626A5DA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0" name="Oval 65">
              <a:extLst>
                <a:ext uri="{FF2B5EF4-FFF2-40B4-BE49-F238E27FC236}">
                  <a16:creationId xmlns:a16="http://schemas.microsoft.com/office/drawing/2014/main" id="{91FDEF40-BCDE-42E9-AC09-A571092EC7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1" name="Oval 66">
              <a:extLst>
                <a:ext uri="{FF2B5EF4-FFF2-40B4-BE49-F238E27FC236}">
                  <a16:creationId xmlns:a16="http://schemas.microsoft.com/office/drawing/2014/main" id="{46E8494D-09F1-4769-9C2C-9539EDA14D5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6" name="Group 67">
            <a:extLst>
              <a:ext uri="{FF2B5EF4-FFF2-40B4-BE49-F238E27FC236}">
                <a16:creationId xmlns:a16="http://schemas.microsoft.com/office/drawing/2014/main" id="{BD11E3F9-2297-4A49-B76B-D854BBA9DA12}"/>
              </a:ext>
            </a:extLst>
          </p:cNvPr>
          <p:cNvGrpSpPr>
            <a:grpSpLocks/>
          </p:cNvGrpSpPr>
          <p:nvPr/>
        </p:nvGrpSpPr>
        <p:grpSpPr bwMode="auto">
          <a:xfrm>
            <a:off x="4471452" y="3542097"/>
            <a:ext cx="339404" cy="255202"/>
            <a:chOff x="2078" y="1387"/>
            <a:chExt cx="1615" cy="2201"/>
          </a:xfrm>
        </p:grpSpPr>
        <p:sp>
          <p:nvSpPr>
            <p:cNvPr id="40" name="Oval 68">
              <a:extLst>
                <a:ext uri="{FF2B5EF4-FFF2-40B4-BE49-F238E27FC236}">
                  <a16:creationId xmlns:a16="http://schemas.microsoft.com/office/drawing/2014/main" id="{4E0DD91D-3810-40B5-9F25-2B13EA6B9AE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1" name="Oval 69">
              <a:extLst>
                <a:ext uri="{FF2B5EF4-FFF2-40B4-BE49-F238E27FC236}">
                  <a16:creationId xmlns:a16="http://schemas.microsoft.com/office/drawing/2014/main" id="{36064282-94B9-4B62-B3AA-E20C7DEB21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2" name="Oval 70">
              <a:extLst>
                <a:ext uri="{FF2B5EF4-FFF2-40B4-BE49-F238E27FC236}">
                  <a16:creationId xmlns:a16="http://schemas.microsoft.com/office/drawing/2014/main" id="{1B807F9E-4961-4720-99D3-DC3EBA72B0C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3" name="Oval 71">
              <a:extLst>
                <a:ext uri="{FF2B5EF4-FFF2-40B4-BE49-F238E27FC236}">
                  <a16:creationId xmlns:a16="http://schemas.microsoft.com/office/drawing/2014/main" id="{6725B064-DD02-49D4-94F5-ED7D396EB70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4" name="Oval 72">
              <a:extLst>
                <a:ext uri="{FF2B5EF4-FFF2-40B4-BE49-F238E27FC236}">
                  <a16:creationId xmlns:a16="http://schemas.microsoft.com/office/drawing/2014/main" id="{3B06747E-FCAD-46E5-B564-701FA5CB675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5" name="Oval 73">
              <a:extLst>
                <a:ext uri="{FF2B5EF4-FFF2-40B4-BE49-F238E27FC236}">
                  <a16:creationId xmlns:a16="http://schemas.microsoft.com/office/drawing/2014/main" id="{6F6F7B70-13F8-4C1B-867E-7FAD16E6531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7" name="Group 74">
            <a:extLst>
              <a:ext uri="{FF2B5EF4-FFF2-40B4-BE49-F238E27FC236}">
                <a16:creationId xmlns:a16="http://schemas.microsoft.com/office/drawing/2014/main" id="{A639FC3D-9699-4459-8B0C-FB35A19024C4}"/>
              </a:ext>
            </a:extLst>
          </p:cNvPr>
          <p:cNvGrpSpPr>
            <a:grpSpLocks/>
          </p:cNvGrpSpPr>
          <p:nvPr/>
        </p:nvGrpSpPr>
        <p:grpSpPr bwMode="auto">
          <a:xfrm>
            <a:off x="4289026" y="4525428"/>
            <a:ext cx="339404" cy="260639"/>
            <a:chOff x="2078" y="1387"/>
            <a:chExt cx="1615" cy="2201"/>
          </a:xfrm>
        </p:grpSpPr>
        <p:sp>
          <p:nvSpPr>
            <p:cNvPr id="34" name="Oval 75">
              <a:extLst>
                <a:ext uri="{FF2B5EF4-FFF2-40B4-BE49-F238E27FC236}">
                  <a16:creationId xmlns:a16="http://schemas.microsoft.com/office/drawing/2014/main" id="{32548D8D-D81C-4AC2-9BC0-AA58048CA4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5" name="Oval 76">
              <a:extLst>
                <a:ext uri="{FF2B5EF4-FFF2-40B4-BE49-F238E27FC236}">
                  <a16:creationId xmlns:a16="http://schemas.microsoft.com/office/drawing/2014/main" id="{72141396-91A9-4171-871C-028E6136DE0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6" name="Oval 77">
              <a:extLst>
                <a:ext uri="{FF2B5EF4-FFF2-40B4-BE49-F238E27FC236}">
                  <a16:creationId xmlns:a16="http://schemas.microsoft.com/office/drawing/2014/main" id="{29E6BEE1-7B04-4422-9781-EAC9AF80F5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7" name="Oval 78">
              <a:extLst>
                <a:ext uri="{FF2B5EF4-FFF2-40B4-BE49-F238E27FC236}">
                  <a16:creationId xmlns:a16="http://schemas.microsoft.com/office/drawing/2014/main" id="{ACA4D424-3336-49C2-BEF0-BF79B2DB56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8" name="Oval 79">
              <a:extLst>
                <a:ext uri="{FF2B5EF4-FFF2-40B4-BE49-F238E27FC236}">
                  <a16:creationId xmlns:a16="http://schemas.microsoft.com/office/drawing/2014/main" id="{41124970-E564-4F4C-863C-ACBA327AA9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496DD4B9-3FCC-445B-A2C6-C0BB9806CA3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8" name="Group 81">
            <a:extLst>
              <a:ext uri="{FF2B5EF4-FFF2-40B4-BE49-F238E27FC236}">
                <a16:creationId xmlns:a16="http://schemas.microsoft.com/office/drawing/2014/main" id="{43A7ED67-39D5-4D14-86B7-1A906C21D1BF}"/>
              </a:ext>
            </a:extLst>
          </p:cNvPr>
          <p:cNvGrpSpPr>
            <a:grpSpLocks/>
          </p:cNvGrpSpPr>
          <p:nvPr/>
        </p:nvGrpSpPr>
        <p:grpSpPr bwMode="auto">
          <a:xfrm>
            <a:off x="3627947" y="5448399"/>
            <a:ext cx="360380" cy="263602"/>
            <a:chOff x="2078" y="1387"/>
            <a:chExt cx="1615" cy="2201"/>
          </a:xfrm>
        </p:grpSpPr>
        <p:sp>
          <p:nvSpPr>
            <p:cNvPr id="28" name="Oval 82">
              <a:extLst>
                <a:ext uri="{FF2B5EF4-FFF2-40B4-BE49-F238E27FC236}">
                  <a16:creationId xmlns:a16="http://schemas.microsoft.com/office/drawing/2014/main" id="{8FD38437-642C-4B43-A6C8-7C51F453C8A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29" name="Oval 83">
              <a:extLst>
                <a:ext uri="{FF2B5EF4-FFF2-40B4-BE49-F238E27FC236}">
                  <a16:creationId xmlns:a16="http://schemas.microsoft.com/office/drawing/2014/main" id="{BA05D46F-5A5F-4B4B-BD85-53DE0302344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8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0" name="Oval 84">
              <a:extLst>
                <a:ext uri="{FF2B5EF4-FFF2-40B4-BE49-F238E27FC236}">
                  <a16:creationId xmlns:a16="http://schemas.microsoft.com/office/drawing/2014/main" id="{6BDEC489-85CD-42CE-B8F5-C1D287CA3F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1" name="Oval 85">
              <a:extLst>
                <a:ext uri="{FF2B5EF4-FFF2-40B4-BE49-F238E27FC236}">
                  <a16:creationId xmlns:a16="http://schemas.microsoft.com/office/drawing/2014/main" id="{547E6F4A-2941-4990-AA92-40F25CA5F9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2" name="Oval 86">
              <a:extLst>
                <a:ext uri="{FF2B5EF4-FFF2-40B4-BE49-F238E27FC236}">
                  <a16:creationId xmlns:a16="http://schemas.microsoft.com/office/drawing/2014/main" id="{D3D0EE4E-F072-47DD-8BD4-89E61AFD8A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3" name="Oval 87">
              <a:extLst>
                <a:ext uri="{FF2B5EF4-FFF2-40B4-BE49-F238E27FC236}">
                  <a16:creationId xmlns:a16="http://schemas.microsoft.com/office/drawing/2014/main" id="{171C0D26-7D24-415C-90F9-3CFDF308FD7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017819"/>
      </p:ext>
    </p:extLst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634D8D-527E-4DDE-9D2F-16754AF8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52401"/>
            <a:ext cx="11277600" cy="563563"/>
          </a:xfrm>
        </p:spPr>
        <p:txBody>
          <a:bodyPr/>
          <a:lstStyle/>
          <a:p>
            <a:r>
              <a:rPr lang="en-US" altLang="zh-CN" dirty="0">
                <a:latin typeface="Arial" charset="0"/>
                <a:cs typeface="Arial" charset="0"/>
              </a:rPr>
              <a:t>Motivation – </a:t>
            </a:r>
            <a:r>
              <a:rPr lang="zh-CN" altLang="en-US" dirty="0"/>
              <a:t>新核素</a:t>
            </a:r>
            <a:r>
              <a:rPr lang="en-US" altLang="zh-CN" baseline="30000" dirty="0"/>
              <a:t>219,220,222,223</a:t>
            </a:r>
            <a:r>
              <a:rPr lang="en-US" altLang="zh-CN" dirty="0"/>
              <a:t>Np</a:t>
            </a:r>
            <a:r>
              <a:rPr lang="zh-CN" altLang="en-US" dirty="0"/>
              <a:t>和最重质子滴线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85BAE27-5B26-42C0-8706-6C562F6DD2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54EC533E-AC9A-4D31-B7F6-50290C57FE24}"/>
              </a:ext>
            </a:extLst>
          </p:cNvPr>
          <p:cNvSpPr txBox="1"/>
          <p:nvPr/>
        </p:nvSpPr>
        <p:spPr>
          <a:xfrm>
            <a:off x="1181558" y="4758975"/>
            <a:ext cx="32874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Experimental challenges: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/>
              <a:t>Low cross section (&lt;1 </a:t>
            </a:r>
            <a:r>
              <a:rPr lang="en-US" altLang="zh-CN" sz="1600" b="1" dirty="0" err="1"/>
              <a:t>nb</a:t>
            </a:r>
            <a:r>
              <a:rPr lang="en-US" altLang="zh-CN" sz="1600" b="1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/>
              <a:t>Very short lifetime (~1 us)</a:t>
            </a:r>
            <a:endParaRPr lang="zh-CN" altLang="en-US" sz="1600" b="1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59B4DDA-1264-49E5-BD4F-C7BC6C5CAFD7}"/>
              </a:ext>
            </a:extLst>
          </p:cNvPr>
          <p:cNvGrpSpPr/>
          <p:nvPr/>
        </p:nvGrpSpPr>
        <p:grpSpPr>
          <a:xfrm>
            <a:off x="1026873" y="1512650"/>
            <a:ext cx="3014759" cy="3111633"/>
            <a:chOff x="1149530" y="2506980"/>
            <a:chExt cx="3014759" cy="311163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3B8E0AA-2BB4-4ACD-9B84-329565209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530" y="2506980"/>
              <a:ext cx="3014759" cy="3111633"/>
            </a:xfrm>
            <a:prstGeom prst="rect">
              <a:avLst/>
            </a:prstGeom>
          </p:spPr>
        </p:pic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2976DB24-F699-4D43-BDAD-D5974E3C8D21}"/>
                </a:ext>
              </a:extLst>
            </p:cNvPr>
            <p:cNvCxnSpPr>
              <a:cxnSpLocks/>
            </p:cNvCxnSpPr>
            <p:nvPr/>
          </p:nvCxnSpPr>
          <p:spPr>
            <a:xfrm>
              <a:off x="2925535" y="2569200"/>
              <a:ext cx="0" cy="278657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98DA617-14F6-4E76-BD9B-20F6C91A0860}"/>
                </a:ext>
              </a:extLst>
            </p:cNvPr>
            <p:cNvSpPr txBox="1"/>
            <p:nvPr/>
          </p:nvSpPr>
          <p:spPr>
            <a:xfrm rot="16200000">
              <a:off x="2398060" y="3787370"/>
              <a:ext cx="7920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FF0000"/>
                  </a:solidFill>
                </a:rPr>
                <a:t>N=126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D3604B46-240B-4ED2-9233-DFE38D57C2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57737" y="2761445"/>
              <a:ext cx="411842" cy="555282"/>
            </a:xfrm>
            <a:prstGeom prst="line">
              <a:avLst/>
            </a:prstGeom>
            <a:ln w="34925">
              <a:solidFill>
                <a:srgbClr val="FF0000">
                  <a:alpha val="80000"/>
                </a:srgbClr>
              </a:solidFill>
              <a:headEnd type="none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0C31BDFD-AB56-440C-953E-8ED4F502AF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3492" y="4550100"/>
              <a:ext cx="380823" cy="528763"/>
            </a:xfrm>
            <a:prstGeom prst="line">
              <a:avLst/>
            </a:prstGeom>
            <a:ln w="34925">
              <a:solidFill>
                <a:srgbClr val="FF0000">
                  <a:alpha val="80000"/>
                </a:srgbClr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3033765-2051-49A8-B224-77AD73EA5526}"/>
              </a:ext>
            </a:extLst>
          </p:cNvPr>
          <p:cNvGrpSpPr/>
          <p:nvPr/>
        </p:nvGrpSpPr>
        <p:grpSpPr>
          <a:xfrm>
            <a:off x="1026873" y="4784322"/>
            <a:ext cx="9808904" cy="1771509"/>
            <a:chOff x="-678715" y="4798978"/>
            <a:chExt cx="9808904" cy="1771509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8A68030C-ADBE-4403-B150-AD02F5E41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r="22726"/>
            <a:stretch>
              <a:fillRect/>
            </a:stretch>
          </p:blipFill>
          <p:spPr bwMode="auto">
            <a:xfrm>
              <a:off x="2982686" y="4829138"/>
              <a:ext cx="3835429" cy="1711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10">
              <a:extLst>
                <a:ext uri="{FF2B5EF4-FFF2-40B4-BE49-F238E27FC236}">
                  <a16:creationId xmlns:a16="http://schemas.microsoft.com/office/drawing/2014/main" id="{1F188934-DDD1-4857-B38A-BE396B12AD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06918" y="4798978"/>
              <a:ext cx="2023271" cy="1771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AC7C2AB-0809-4727-A977-6A16D9B36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78715" y="5674619"/>
              <a:ext cx="3556000" cy="840097"/>
            </a:xfrm>
            <a:prstGeom prst="rect">
              <a:avLst/>
            </a:prstGeom>
          </p:spPr>
        </p:pic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30DC9B4A-B4C0-473C-A6D2-21BE74D8B0D6}"/>
              </a:ext>
            </a:extLst>
          </p:cNvPr>
          <p:cNvSpPr/>
          <p:nvPr/>
        </p:nvSpPr>
        <p:spPr>
          <a:xfrm>
            <a:off x="1026873" y="1002422"/>
            <a:ext cx="3277605" cy="400110"/>
          </a:xfrm>
          <a:prstGeom prst="rect">
            <a:avLst/>
          </a:prstGeom>
          <a:solidFill>
            <a:srgbClr val="FFFF9B"/>
          </a:solidFill>
          <a:ln w="254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新核素</a:t>
            </a:r>
            <a:r>
              <a:rPr lang="en-US" altLang="zh-CN" sz="2000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219,220,222,223,224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Np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1A3BBD1-B748-4F0A-A0F4-8C0937FFB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2873" y="955613"/>
            <a:ext cx="6426211" cy="373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63069"/>
      </p:ext>
    </p:extLst>
  </p:cSld>
  <p:clrMapOvr>
    <a:masterClrMapping/>
  </p:clrMapOvr>
  <p:transition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图片 145">
            <a:extLst>
              <a:ext uri="{FF2B5EF4-FFF2-40B4-BE49-F238E27FC236}">
                <a16:creationId xmlns:a16="http://schemas.microsoft.com/office/drawing/2014/main" id="{C3EB9ECD-2BC8-43C1-AD22-5D6ABD2D7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892" y="3651954"/>
            <a:ext cx="3186296" cy="2777796"/>
          </a:xfrm>
          <a:prstGeom prst="rect">
            <a:avLst/>
          </a:prstGeom>
        </p:spPr>
      </p:pic>
      <p:pic>
        <p:nvPicPr>
          <p:cNvPr id="144" name="图片 143">
            <a:extLst>
              <a:ext uri="{FF2B5EF4-FFF2-40B4-BE49-F238E27FC236}">
                <a16:creationId xmlns:a16="http://schemas.microsoft.com/office/drawing/2014/main" id="{51EDBD26-8D01-4E82-ABB0-A19B26952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3" y="3651954"/>
            <a:ext cx="3332018" cy="265690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40340A2-1400-49A2-8B51-CA8A8B283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新核素</a:t>
            </a:r>
            <a:r>
              <a:rPr lang="en-US" altLang="zh-CN" baseline="30000" dirty="0"/>
              <a:t>219,220,222,223</a:t>
            </a:r>
            <a:r>
              <a:rPr lang="en-US" altLang="zh-CN" dirty="0"/>
              <a:t>Np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900FCC2-8E6F-44DB-85F5-25342A614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67E95FE6-4CB3-417E-A7C8-643F84B84AAC}"/>
              </a:ext>
            </a:extLst>
          </p:cNvPr>
          <p:cNvGrpSpPr/>
          <p:nvPr/>
        </p:nvGrpSpPr>
        <p:grpSpPr>
          <a:xfrm>
            <a:off x="86096" y="929801"/>
            <a:ext cx="2783943" cy="2646600"/>
            <a:chOff x="101265" y="1043541"/>
            <a:chExt cx="2744015" cy="2603446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D5829C8-21B9-42AE-82BC-E6FCB1C63E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827" t="19756" r="29669" b="2366"/>
            <a:stretch/>
          </p:blipFill>
          <p:spPr>
            <a:xfrm>
              <a:off x="101265" y="1043541"/>
              <a:ext cx="2744015" cy="2603446"/>
            </a:xfrm>
            <a:prstGeom prst="rect">
              <a:avLst/>
            </a:prstGeom>
          </p:spPr>
        </p:pic>
        <p:sp>
          <p:nvSpPr>
            <p:cNvPr id="124" name="矩形 123">
              <a:extLst>
                <a:ext uri="{FF2B5EF4-FFF2-40B4-BE49-F238E27FC236}">
                  <a16:creationId xmlns:a16="http://schemas.microsoft.com/office/drawing/2014/main" id="{D7447EB1-18A8-49EA-BBA0-B702B3B0A76E}"/>
                </a:ext>
              </a:extLst>
            </p:cNvPr>
            <p:cNvSpPr/>
            <p:nvPr/>
          </p:nvSpPr>
          <p:spPr>
            <a:xfrm>
              <a:off x="470780" y="2021681"/>
              <a:ext cx="2218372" cy="249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50" baseline="30000" dirty="0">
                  <a:solidFill>
                    <a:schemeClr val="tx2"/>
                  </a:solidFill>
                  <a:latin typeface="+mn-ea"/>
                  <a:ea typeface="+mn-ea"/>
                </a:rPr>
                <a:t>40</a:t>
              </a:r>
              <a:r>
                <a:rPr lang="en-US" altLang="zh-CN" sz="1050" dirty="0">
                  <a:solidFill>
                    <a:schemeClr val="tx2"/>
                  </a:solidFill>
                  <a:latin typeface="+mn-ea"/>
                  <a:ea typeface="+mn-ea"/>
                </a:rPr>
                <a:t>Ar+</a:t>
              </a:r>
              <a:r>
                <a:rPr lang="en-US" altLang="zh-CN" sz="1050" baseline="30000" dirty="0">
                  <a:solidFill>
                    <a:schemeClr val="tx2"/>
                  </a:solidFill>
                  <a:latin typeface="+mn-ea"/>
                  <a:ea typeface="+mn-ea"/>
                </a:rPr>
                <a:t>185</a:t>
              </a:r>
              <a:r>
                <a:rPr lang="en-US" altLang="zh-CN" sz="1050" dirty="0">
                  <a:solidFill>
                    <a:schemeClr val="tx2"/>
                  </a:solidFill>
                  <a:latin typeface="+mn-ea"/>
                  <a:ea typeface="+mn-ea"/>
                </a:rPr>
                <a:t>Re→</a:t>
              </a:r>
              <a:r>
                <a:rPr lang="en-US" altLang="zh-CN" sz="1050" baseline="30000" dirty="0">
                  <a:solidFill>
                    <a:schemeClr val="tx2"/>
                  </a:solidFill>
                  <a:latin typeface="+mn-ea"/>
                  <a:ea typeface="+mn-ea"/>
                </a:rPr>
                <a:t>225</a:t>
              </a:r>
              <a:r>
                <a:rPr lang="en-US" altLang="zh-CN" sz="1050" dirty="0">
                  <a:solidFill>
                    <a:schemeClr val="tx2"/>
                  </a:solidFill>
                  <a:latin typeface="+mn-ea"/>
                  <a:ea typeface="+mn-ea"/>
                </a:rPr>
                <a:t>Np</a:t>
              </a:r>
              <a:r>
                <a:rPr lang="en-US" altLang="zh-CN" sz="1050" baseline="30000" dirty="0">
                  <a:solidFill>
                    <a:schemeClr val="tx2"/>
                  </a:solidFill>
                  <a:latin typeface="+mn-ea"/>
                  <a:ea typeface="+mn-ea"/>
                </a:rPr>
                <a:t>*</a:t>
              </a:r>
              <a:r>
                <a:rPr lang="en-US" altLang="zh-CN" sz="1050" dirty="0">
                  <a:solidFill>
                    <a:schemeClr val="tx2"/>
                  </a:solidFill>
                  <a:latin typeface="+mn-ea"/>
                  <a:ea typeface="+mn-ea"/>
                </a:rPr>
                <a:t> @ 200 MeV</a:t>
              </a:r>
              <a:endParaRPr lang="zh-CN" altLang="en-US" sz="1050" dirty="0">
                <a:solidFill>
                  <a:schemeClr val="tx2"/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DC2CB3FC-4E4B-4CA1-B6B2-3800FBFD4B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9" t="19567" r="10154" b="5722"/>
          <a:stretch/>
        </p:blipFill>
        <p:spPr>
          <a:xfrm>
            <a:off x="2829934" y="949378"/>
            <a:ext cx="2978252" cy="2646601"/>
          </a:xfrm>
          <a:prstGeom prst="rect">
            <a:avLst/>
          </a:prstGeom>
        </p:spPr>
      </p:pic>
      <p:sp>
        <p:nvSpPr>
          <p:cNvPr id="148" name="矩形 147">
            <a:extLst>
              <a:ext uri="{FF2B5EF4-FFF2-40B4-BE49-F238E27FC236}">
                <a16:creationId xmlns:a16="http://schemas.microsoft.com/office/drawing/2014/main" id="{20D6995E-1F4A-4269-881E-99526D57168E}"/>
              </a:ext>
            </a:extLst>
          </p:cNvPr>
          <p:cNvSpPr/>
          <p:nvPr/>
        </p:nvSpPr>
        <p:spPr>
          <a:xfrm>
            <a:off x="2757744" y="6400457"/>
            <a:ext cx="30504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Z. Y. Zhang, </a:t>
            </a:r>
            <a:r>
              <a:rPr lang="en-US" altLang="zh-CN" sz="10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et al.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PRL 122, 192503 (2019).</a:t>
            </a: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2E60E545-A2FC-4DD0-A705-C71B8343BDBF}"/>
              </a:ext>
            </a:extLst>
          </p:cNvPr>
          <p:cNvSpPr/>
          <p:nvPr/>
        </p:nvSpPr>
        <p:spPr>
          <a:xfrm>
            <a:off x="1" y="6400457"/>
            <a:ext cx="25095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b="1" dirty="0">
                <a:latin typeface="+mn-ea"/>
                <a:ea typeface="+mn-ea"/>
              </a:rPr>
              <a:t>H. B. Yang, </a:t>
            </a:r>
            <a:r>
              <a:rPr lang="en-US" altLang="zh-CN" sz="1000" b="1" i="1" dirty="0">
                <a:latin typeface="+mn-ea"/>
                <a:ea typeface="+mn-ea"/>
              </a:rPr>
              <a:t>et al., </a:t>
            </a:r>
            <a:r>
              <a:rPr lang="en-US" altLang="zh-CN" sz="1000" b="1" dirty="0">
                <a:latin typeface="+mn-ea"/>
                <a:ea typeface="+mn-ea"/>
              </a:rPr>
              <a:t>PLB 777, 212 (2018).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B5ADF4E-EAB9-4FFA-910D-3F9B80AF48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983" y="1004261"/>
            <a:ext cx="3361475" cy="25229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F7AA8E5-FD15-4EA7-83D6-3D8C00833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387" y="3651954"/>
            <a:ext cx="3588414" cy="268580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2AFA361-1BA2-45A6-AB2D-34333CF158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2870" y="3651954"/>
            <a:ext cx="3588414" cy="28111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9C3B1A1-E8CB-4941-BCF1-03A1E5A600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1458" y="986199"/>
            <a:ext cx="3010542" cy="254036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BFFB675F-F63E-45B2-87FC-86E349127872}"/>
              </a:ext>
            </a:extLst>
          </p:cNvPr>
          <p:cNvSpPr/>
          <p:nvPr/>
        </p:nvSpPr>
        <p:spPr>
          <a:xfrm>
            <a:off x="5798177" y="6400457"/>
            <a:ext cx="27933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L. Ma</a:t>
            </a:r>
            <a:r>
              <a:rPr lang="en-US" altLang="zh-CN" sz="10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et al.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PRL 125, 032502 (2020).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FE5586B-301A-427B-8119-044B3BF869F3}"/>
              </a:ext>
            </a:extLst>
          </p:cNvPr>
          <p:cNvSpPr/>
          <p:nvPr/>
        </p:nvSpPr>
        <p:spPr>
          <a:xfrm>
            <a:off x="9105391" y="6400457"/>
            <a:ext cx="30233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a-DK" altLang="zh-CN" sz="1000" b="1" dirty="0">
                <a:solidFill>
                  <a:srgbClr val="163794"/>
                </a:solidFill>
              </a:rPr>
              <a:t>M. D. Sun,</a:t>
            </a:r>
            <a:r>
              <a:rPr lang="da-DK" altLang="zh-CN" sz="1000" b="1" i="1" dirty="0">
                <a:solidFill>
                  <a:srgbClr val="163794"/>
                </a:solidFill>
              </a:rPr>
              <a:t> et al.</a:t>
            </a:r>
            <a:r>
              <a:rPr lang="da-DK" altLang="zh-CN" sz="1000" b="1" dirty="0">
                <a:solidFill>
                  <a:srgbClr val="163794"/>
                </a:solidFill>
              </a:rPr>
              <a:t>, PLB 771, 303 (2017).</a:t>
            </a:r>
          </a:p>
        </p:txBody>
      </p:sp>
    </p:spTree>
    <p:extLst>
      <p:ext uri="{BB962C8B-B14F-4D97-AF65-F5344CB8AC3E}">
        <p14:creationId xmlns:p14="http://schemas.microsoft.com/office/powerpoint/2010/main" val="1994241268"/>
      </p:ext>
    </p:extLst>
  </p:cSld>
  <p:clrMapOvr>
    <a:masterClrMapping/>
  </p:clrMapOvr>
  <p:transition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8D1B6AA3-164D-4036-A98B-155764A6A5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23" y="1351452"/>
            <a:ext cx="3544536" cy="38006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F934248-15FE-4F0D-9A22-11ED17648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95" y="4128711"/>
            <a:ext cx="2869090" cy="24666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9DBE0B5-F5CE-4783-A92A-CB2581B0B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1" y="1249499"/>
            <a:ext cx="3011671" cy="255841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C310AF7-33E2-4BE2-9F9E-F7DB3233678A}"/>
              </a:ext>
            </a:extLst>
          </p:cNvPr>
          <p:cNvSpPr txBox="1"/>
          <p:nvPr/>
        </p:nvSpPr>
        <p:spPr>
          <a:xfrm>
            <a:off x="1310783" y="919373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b="1" dirty="0">
                <a:latin typeface="Comic Sans MS" panose="030F0702030302020204" pitchFamily="66" charset="0"/>
                <a:cs typeface="Calibri" panose="020F0502020204030204" pitchFamily="34" charset="0"/>
              </a:rPr>
              <a:t>α</a:t>
            </a:r>
            <a:r>
              <a:rPr lang="en-US" altLang="zh-CN" b="1" dirty="0">
                <a:latin typeface="Comic Sans MS" panose="030F0702030302020204" pitchFamily="66" charset="0"/>
                <a:cs typeface="Calibri" panose="020F0502020204030204" pitchFamily="34" charset="0"/>
              </a:rPr>
              <a:t>-decay Q values</a:t>
            </a:r>
            <a:endParaRPr lang="zh-CN" altLang="en-US" b="1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54FB61F-C75D-44A5-9B11-E93FFD9D6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Np</a:t>
            </a:r>
            <a:r>
              <a:rPr lang="zh-CN" altLang="en-US" dirty="0"/>
              <a:t>同位素链</a:t>
            </a:r>
            <a:r>
              <a:rPr lang="en-US" altLang="zh-CN" dirty="0"/>
              <a:t>α</a:t>
            </a:r>
            <a:r>
              <a:rPr lang="zh-CN" altLang="en-US" dirty="0"/>
              <a:t>衰变系统性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3204A50B-08E9-43E5-9097-543D4FA90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323" y="5165282"/>
            <a:ext cx="6655657" cy="1180781"/>
          </a:xfrm>
        </p:spPr>
        <p:txBody>
          <a:bodyPr/>
          <a:lstStyle/>
          <a:p>
            <a:pPr marL="214313" indent="-214313">
              <a:lnSpc>
                <a:spcPts val="25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完善了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Np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同位素链中</a:t>
            </a:r>
            <a:r>
              <a:rPr lang="el-GR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α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衰变系统性规律</a:t>
            </a:r>
            <a:endParaRPr lang="en-US" altLang="zh-CN" sz="1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14313" indent="-214313">
              <a:lnSpc>
                <a:spcPts val="25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验证了</a:t>
            </a:r>
            <a:r>
              <a:rPr lang="en-US" altLang="zh-CN" sz="18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N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=126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壳效应在</a:t>
            </a:r>
            <a:r>
              <a:rPr lang="en-US" altLang="zh-CN" sz="18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Z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=93 Np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同位素中仍然存在</a:t>
            </a:r>
            <a:endParaRPr lang="en-US" altLang="zh-CN" sz="1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14313" indent="-214313">
              <a:lnSpc>
                <a:spcPts val="25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在</a:t>
            </a:r>
            <a:r>
              <a:rPr lang="en-US" altLang="zh-CN" sz="18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Z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≥83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的奇</a:t>
            </a:r>
            <a:r>
              <a:rPr lang="en-US" altLang="zh-CN" sz="18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Z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核区，确定了目前已知的最重质子滴线位置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FD4C6D8-C9B4-4317-B420-F17BDA4F49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187851-A47C-4351-B152-70D3C75D5A00}"/>
              </a:ext>
            </a:extLst>
          </p:cNvPr>
          <p:cNvSpPr txBox="1"/>
          <p:nvPr/>
        </p:nvSpPr>
        <p:spPr>
          <a:xfrm>
            <a:off x="1245983" y="3806859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b="1" dirty="0">
                <a:latin typeface="Comic Sans MS" panose="030F0702030302020204" pitchFamily="66" charset="0"/>
                <a:cs typeface="Calibri" panose="020F0502020204030204" pitchFamily="34" charset="0"/>
              </a:rPr>
              <a:t>α</a:t>
            </a:r>
            <a:r>
              <a:rPr lang="en-US" altLang="zh-CN" b="1" dirty="0">
                <a:latin typeface="Comic Sans MS" panose="030F0702030302020204" pitchFamily="66" charset="0"/>
                <a:cs typeface="Calibri" panose="020F0502020204030204" pitchFamily="34" charset="0"/>
              </a:rPr>
              <a:t>-decay half-lives</a:t>
            </a:r>
            <a:endParaRPr lang="zh-CN" altLang="en-US" b="1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EBD650AB-7E24-482C-900C-D51552775CA6}"/>
              </a:ext>
            </a:extLst>
          </p:cNvPr>
          <p:cNvSpPr/>
          <p:nvPr/>
        </p:nvSpPr>
        <p:spPr>
          <a:xfrm>
            <a:off x="683554" y="988668"/>
            <a:ext cx="2971203" cy="2796420"/>
          </a:xfrm>
          <a:prstGeom prst="roundRect">
            <a:avLst>
              <a:gd name="adj" fmla="val 6744"/>
            </a:avLst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A7064DC6-F590-461D-A88B-4C9952F94CE9}"/>
              </a:ext>
            </a:extLst>
          </p:cNvPr>
          <p:cNvSpPr/>
          <p:nvPr/>
        </p:nvSpPr>
        <p:spPr>
          <a:xfrm>
            <a:off x="684265" y="3854384"/>
            <a:ext cx="2971203" cy="2700735"/>
          </a:xfrm>
          <a:prstGeom prst="roundRect">
            <a:avLst>
              <a:gd name="adj" fmla="val 6744"/>
            </a:avLst>
          </a:prstGeom>
          <a:solidFill>
            <a:schemeClr val="accent6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71B7771-F425-4594-B373-5FB8462CDA45}"/>
              </a:ext>
            </a:extLst>
          </p:cNvPr>
          <p:cNvSpPr txBox="1"/>
          <p:nvPr/>
        </p:nvSpPr>
        <p:spPr>
          <a:xfrm>
            <a:off x="7305418" y="1350857"/>
            <a:ext cx="4261741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omic Sans MS" panose="030F0702030302020204" pitchFamily="66" charset="0"/>
                <a:cs typeface="Calibri" panose="020F0502020204030204" pitchFamily="34" charset="0"/>
              </a:rPr>
              <a:t>Theoretical results (dotted lines):</a:t>
            </a:r>
          </a:p>
          <a:p>
            <a:endParaRPr lang="en-US" altLang="zh-CN" sz="1600" b="1" dirty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CN" sz="1600" b="1" i="1" dirty="0">
                <a:solidFill>
                  <a:srgbClr val="00B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Q</a:t>
            </a:r>
            <a:r>
              <a:rPr lang="en-US" altLang="zh-CN" sz="1600" b="1" baseline="-25000" dirty="0">
                <a:solidFill>
                  <a:srgbClr val="00B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α</a:t>
            </a:r>
            <a:r>
              <a:rPr lang="en-US" altLang="zh-CN" sz="1600" b="1" dirty="0">
                <a:solidFill>
                  <a:srgbClr val="00B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values:</a:t>
            </a:r>
          </a:p>
          <a:p>
            <a:r>
              <a:rPr lang="en-US" altLang="zh-CN" sz="1600" b="1" dirty="0">
                <a:solidFill>
                  <a:srgbClr val="00B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Relations based on the longitudinal Garvey-Kelson relation and its odd-even features</a:t>
            </a:r>
          </a:p>
          <a:p>
            <a:r>
              <a:rPr lang="en-US" altLang="zh-CN" sz="1100" dirty="0">
                <a:latin typeface="+mn-ea"/>
              </a:rPr>
              <a:t>M. Bao, Z. He, Y. M. Zhao</a:t>
            </a:r>
            <a:r>
              <a:rPr lang="en-US" altLang="zh-CN" sz="1100" i="1" dirty="0">
                <a:latin typeface="+mn-ea"/>
              </a:rPr>
              <a:t>, et al.</a:t>
            </a:r>
            <a:r>
              <a:rPr lang="en-US" altLang="zh-CN" sz="1100" dirty="0">
                <a:latin typeface="+mn-ea"/>
              </a:rPr>
              <a:t>, Phys. Rev. C 90, 024314 (2014).</a:t>
            </a:r>
            <a:endParaRPr lang="en-US" altLang="zh-CN" sz="1100" b="1" dirty="0">
              <a:solidFill>
                <a:srgbClr val="00B05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endParaRPr lang="en-US" altLang="zh-CN" sz="1400" b="1" dirty="0">
              <a:solidFill>
                <a:srgbClr val="00B05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7030A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Half-lives </a:t>
            </a:r>
            <a:r>
              <a:rPr lang="en-US" altLang="zh-CN" sz="1600" b="1" i="1" dirty="0">
                <a:solidFill>
                  <a:srgbClr val="7030A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T</a:t>
            </a:r>
            <a:r>
              <a:rPr lang="en-US" altLang="zh-CN" sz="1600" b="1" baseline="-25000" dirty="0">
                <a:solidFill>
                  <a:srgbClr val="7030A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1/2</a:t>
            </a:r>
            <a:r>
              <a:rPr lang="en-US" altLang="zh-CN" sz="1600" b="1" dirty="0">
                <a:solidFill>
                  <a:srgbClr val="7030A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:</a:t>
            </a:r>
          </a:p>
          <a:p>
            <a:r>
              <a:rPr lang="en-US" altLang="zh-CN" sz="1600" b="1" dirty="0">
                <a:solidFill>
                  <a:srgbClr val="7030A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A new Geiger-Nuttall law valid for the </a:t>
            </a:r>
            <a:r>
              <a:rPr lang="el-GR" altLang="zh-CN" sz="1600" b="1" dirty="0">
                <a:solidFill>
                  <a:srgbClr val="7030A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α</a:t>
            </a:r>
            <a:r>
              <a:rPr lang="en-US" altLang="zh-CN" sz="1600" b="1" dirty="0">
                <a:solidFill>
                  <a:srgbClr val="7030A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decay of heavy nuclei around </a:t>
            </a:r>
            <a:r>
              <a:rPr lang="en-US" altLang="zh-CN" sz="1600" b="1" i="1" dirty="0">
                <a:solidFill>
                  <a:srgbClr val="7030A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N</a:t>
            </a:r>
            <a:r>
              <a:rPr lang="en-US" altLang="zh-CN" sz="1600" b="1" dirty="0">
                <a:solidFill>
                  <a:srgbClr val="7030A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=126</a:t>
            </a:r>
          </a:p>
          <a:p>
            <a:r>
              <a:rPr lang="en-US" altLang="zh-CN" sz="1100" dirty="0">
                <a:latin typeface="+mn-ea"/>
              </a:rPr>
              <a:t>Y. Ren and Z. Ren, Phys. Rev. C 85, 044608 (2012).</a:t>
            </a:r>
            <a:endParaRPr lang="en-US" altLang="zh-CN" sz="1100" b="1" dirty="0">
              <a:solidFill>
                <a:srgbClr val="7030A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endParaRPr lang="en-US" altLang="zh-CN" sz="1400" b="1" dirty="0">
              <a:solidFill>
                <a:srgbClr val="7030A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Proton drip line: </a:t>
            </a:r>
          </a:p>
          <a:p>
            <a:r>
              <a:rPr lang="en-US" altLang="zh-CN" sz="1600" b="1" dirty="0">
                <a:solidFill>
                  <a:srgbClr val="0070C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WS4 global mass model</a:t>
            </a:r>
          </a:p>
          <a:p>
            <a:r>
              <a:rPr lang="en-US" altLang="zh-CN" sz="1100" dirty="0">
                <a:latin typeface="+mn-ea"/>
              </a:rPr>
              <a:t>N. Wang, </a:t>
            </a:r>
            <a:r>
              <a:rPr lang="en-US" altLang="zh-CN" sz="1100" i="1" dirty="0">
                <a:latin typeface="+mn-ea"/>
              </a:rPr>
              <a:t>et al.</a:t>
            </a:r>
            <a:r>
              <a:rPr lang="en-US" altLang="zh-CN" sz="1100" dirty="0">
                <a:latin typeface="+mn-ea"/>
              </a:rPr>
              <a:t>, Phys. Lett. B 734, 215 (2014).</a:t>
            </a:r>
            <a:endParaRPr lang="zh-CN" altLang="en-US" sz="1100" b="1" dirty="0">
              <a:solidFill>
                <a:srgbClr val="0070C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C3E68E6-6A95-491F-B919-9862DCBD4BD0}"/>
              </a:ext>
            </a:extLst>
          </p:cNvPr>
          <p:cNvSpPr/>
          <p:nvPr/>
        </p:nvSpPr>
        <p:spPr>
          <a:xfrm>
            <a:off x="3886201" y="950747"/>
            <a:ext cx="5137332" cy="400110"/>
          </a:xfrm>
          <a:prstGeom prst="rect">
            <a:avLst/>
          </a:prstGeom>
          <a:solidFill>
            <a:srgbClr val="FFFF9B"/>
          </a:solidFill>
          <a:ln w="254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Np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同位素链中壳效应和最重质子滴线位置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47395A7-7A69-4686-B6A6-588E45E493E2}"/>
              </a:ext>
            </a:extLst>
          </p:cNvPr>
          <p:cNvSpPr/>
          <p:nvPr/>
        </p:nvSpPr>
        <p:spPr>
          <a:xfrm>
            <a:off x="7126516" y="6296696"/>
            <a:ext cx="43849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Z. Y. Zhang</a:t>
            </a:r>
            <a:r>
              <a:rPr lang="en-US" altLang="zh-CN" sz="12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et al.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Phys. Rev. Lett. 122, 192503 (2019).</a:t>
            </a:r>
          </a:p>
        </p:txBody>
      </p:sp>
    </p:spTree>
    <p:extLst>
      <p:ext uri="{BB962C8B-B14F-4D97-AF65-F5344CB8AC3E}">
        <p14:creationId xmlns:p14="http://schemas.microsoft.com/office/powerpoint/2010/main" val="4079120343"/>
      </p:ext>
    </p:extLst>
  </p:cSld>
  <p:clrMapOvr>
    <a:masterClrMapping/>
  </p:clrMapOvr>
  <p:transition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D02516-3D36-4FBA-990A-DC0321E74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代表性成果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04A6FA3-FD82-4C23-B0D1-79D18F32EE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0F088F-C92D-4712-BE25-34DF48061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26" y="1274763"/>
            <a:ext cx="6078089" cy="18572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8830639-7943-4EDB-B6A0-316B0ACBF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467" y="4110987"/>
            <a:ext cx="5963372" cy="16888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23AB4B0-357E-4A6D-B8A1-7EAB3FB8E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694" y="959265"/>
            <a:ext cx="1993846" cy="261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C95620D-C826-4688-B46E-854417DEEE57}"/>
              </a:ext>
            </a:extLst>
          </p:cNvPr>
          <p:cNvSpPr txBox="1"/>
          <p:nvPr/>
        </p:nvSpPr>
        <p:spPr>
          <a:xfrm>
            <a:off x="8187967" y="3268050"/>
            <a:ext cx="1838354" cy="323165"/>
          </a:xfrm>
          <a:prstGeom prst="rect">
            <a:avLst/>
          </a:prstGeom>
          <a:solidFill>
            <a:schemeClr val="bg1"/>
          </a:solidFill>
          <a:ln w="31750"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“编辑推荐”发表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C3637D0-8C85-48B4-82BE-18184A9866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015" y="3903320"/>
            <a:ext cx="2643161" cy="2633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D20ECC0-6EB8-4E8F-8224-DB77F4AD0072}"/>
              </a:ext>
            </a:extLst>
          </p:cNvPr>
          <p:cNvSpPr txBox="1"/>
          <p:nvPr/>
        </p:nvSpPr>
        <p:spPr>
          <a:xfrm>
            <a:off x="7903445" y="5951414"/>
            <a:ext cx="2514344" cy="553998"/>
          </a:xfrm>
          <a:prstGeom prst="rect">
            <a:avLst/>
          </a:prstGeom>
          <a:solidFill>
            <a:schemeClr val="bg1"/>
          </a:solidFill>
          <a:ln w="31750"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被</a:t>
            </a: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科技导报</a:t>
            </a: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评为</a:t>
            </a: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年度中国十大重大科学进展</a:t>
            </a:r>
          </a:p>
        </p:txBody>
      </p:sp>
    </p:spTree>
    <p:extLst>
      <p:ext uri="{BB962C8B-B14F-4D97-AF65-F5344CB8AC3E}">
        <p14:creationId xmlns:p14="http://schemas.microsoft.com/office/powerpoint/2010/main" val="2222736456"/>
      </p:ext>
    </p:extLst>
  </p:cSld>
  <p:clrMapOvr>
    <a:masterClrMapping/>
  </p:clrMapOvr>
  <p:transition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>
            <a:extLst>
              <a:ext uri="{FF2B5EF4-FFF2-40B4-BE49-F238E27FC236}">
                <a16:creationId xmlns:a16="http://schemas.microsoft.com/office/drawing/2014/main" id="{7295B834-7138-4FA6-A8B2-64A42011B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主要内容</a:t>
            </a:r>
          </a:p>
        </p:txBody>
      </p:sp>
      <p:sp>
        <p:nvSpPr>
          <p:cNvPr id="16387" name="灯片编号占位符 3">
            <a:extLst>
              <a:ext uri="{FF2B5EF4-FFF2-40B4-BE49-F238E27FC236}">
                <a16:creationId xmlns:a16="http://schemas.microsoft.com/office/drawing/2014/main" id="{1A47B321-411B-4B15-B2AE-687E3B195C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A5CD9BE-98CF-4F88-BD99-BA202BF3B4CC}" type="slidenum">
              <a:rPr lang="zh-CN" altLang="en-US">
                <a:solidFill>
                  <a:schemeClr val="bg1"/>
                </a:solidFill>
                <a:latin typeface="Times New Roman" panose="02020603050405020304" pitchFamily="18" charset="0"/>
              </a:rPr>
              <a:pPr eaLnBrk="1" hangingPunct="1"/>
              <a:t>34</a:t>
            </a:fld>
            <a:endParaRPr lang="en-US" altLang="zh-CN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388" name="组合 61">
            <a:extLst>
              <a:ext uri="{FF2B5EF4-FFF2-40B4-BE49-F238E27FC236}">
                <a16:creationId xmlns:a16="http://schemas.microsoft.com/office/drawing/2014/main" id="{1A01A2AD-A632-4045-BF01-1FE17E305852}"/>
              </a:ext>
            </a:extLst>
          </p:cNvPr>
          <p:cNvGrpSpPr>
            <a:grpSpLocks/>
          </p:cNvGrpSpPr>
          <p:nvPr/>
        </p:nvGrpSpPr>
        <p:grpSpPr bwMode="auto">
          <a:xfrm>
            <a:off x="-119063" y="1319213"/>
            <a:ext cx="4770438" cy="4824412"/>
            <a:chOff x="-1643063" y="1319213"/>
            <a:chExt cx="4770438" cy="4824412"/>
          </a:xfrm>
        </p:grpSpPr>
        <p:sp>
          <p:nvSpPr>
            <p:cNvPr id="7" name="AutoShape 46">
              <a:extLst>
                <a:ext uri="{FF2B5EF4-FFF2-40B4-BE49-F238E27FC236}">
                  <a16:creationId xmlns:a16="http://schemas.microsoft.com/office/drawing/2014/main" id="{80114E69-7E53-4BBF-A907-A7FCF7472ADC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>
              <a:off x="-1670050" y="1346200"/>
              <a:ext cx="4824412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549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tint val="45490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charset="0"/>
                <a:ea typeface="宋体" charset="-122"/>
              </a:endParaRPr>
            </a:p>
          </p:txBody>
        </p:sp>
        <p:sp>
          <p:nvSpPr>
            <p:cNvPr id="8" name="AutoShape 47">
              <a:extLst>
                <a:ext uri="{FF2B5EF4-FFF2-40B4-BE49-F238E27FC236}">
                  <a16:creationId xmlns:a16="http://schemas.microsoft.com/office/drawing/2014/main" id="{65136A44-7F5A-4C93-A9BD-5956B900A3A2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 flipH="1">
              <a:off x="-1266031" y="1805781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>
                    <a:alpha val="56000"/>
                  </a:srgbClr>
                </a:gs>
                <a:gs pos="100000">
                  <a:srgbClr val="6699FF">
                    <a:gamma/>
                    <a:tint val="0"/>
                    <a:invGamma/>
                    <a:alpha val="48000"/>
                  </a:srgbClr>
                </a:gs>
              </a:gsLst>
              <a:lin ang="54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sp>
        <p:nvSpPr>
          <p:cNvPr id="16389" name="AutoShape 48">
            <a:extLst>
              <a:ext uri="{FF2B5EF4-FFF2-40B4-BE49-F238E27FC236}">
                <a16:creationId xmlns:a16="http://schemas.microsoft.com/office/drawing/2014/main" id="{029D7092-03E6-4F14-B253-B18913C8E5D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27475" y="5357814"/>
            <a:ext cx="4883150" cy="47148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总结与展望</a:t>
            </a:r>
          </a:p>
        </p:txBody>
      </p:sp>
      <p:sp>
        <p:nvSpPr>
          <p:cNvPr id="16390" name="AutoShape 49">
            <a:extLst>
              <a:ext uri="{FF2B5EF4-FFF2-40B4-BE49-F238E27FC236}">
                <a16:creationId xmlns:a16="http://schemas.microsoft.com/office/drawing/2014/main" id="{A634D3C6-A28A-4BC5-AB40-6C510FE022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70413" y="4429125"/>
            <a:ext cx="5439126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中国超重元素研究加速器装置（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CAFE2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391" name="AutoShape 50">
            <a:extLst>
              <a:ext uri="{FF2B5EF4-FFF2-40B4-BE49-F238E27FC236}">
                <a16:creationId xmlns:a16="http://schemas.microsoft.com/office/drawing/2014/main" id="{B73CD010-6550-4725-89C7-6973DC8C4C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49572" y="3429000"/>
            <a:ext cx="5853113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SHANS</a:t>
            </a:r>
            <a:r>
              <a:rPr lang="zh-CN" altLang="en-US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谱仪上新核素合成</a:t>
            </a:r>
            <a:endParaRPr lang="en-US" altLang="zh-CN" sz="22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392" name="AutoShape 51">
            <a:extLst>
              <a:ext uri="{FF2B5EF4-FFF2-40B4-BE49-F238E27FC236}">
                <a16:creationId xmlns:a16="http://schemas.microsoft.com/office/drawing/2014/main" id="{0537A041-A28A-44AF-945E-954A8F7C93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70412" y="2441575"/>
            <a:ext cx="5517017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重核素合成实验技术和方法</a:t>
            </a:r>
            <a:endParaRPr lang="en-US" altLang="zh-CN" sz="22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393" name="AutoShape 52">
            <a:extLst>
              <a:ext uri="{FF2B5EF4-FFF2-40B4-BE49-F238E27FC236}">
                <a16:creationId xmlns:a16="http://schemas.microsoft.com/office/drawing/2014/main" id="{16BF2A29-F307-4775-8ABE-2FC733A7CE9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27475" y="1600200"/>
            <a:ext cx="4883150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新核素和新元素合成</a:t>
            </a:r>
            <a:endParaRPr lang="en-US" altLang="zh-CN" sz="22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6394" name="Group 53">
            <a:extLst>
              <a:ext uri="{FF2B5EF4-FFF2-40B4-BE49-F238E27FC236}">
                <a16:creationId xmlns:a16="http://schemas.microsoft.com/office/drawing/2014/main" id="{A02F95B3-5080-4C43-B926-47A65A8854A0}"/>
              </a:ext>
            </a:extLst>
          </p:cNvPr>
          <p:cNvGrpSpPr>
            <a:grpSpLocks/>
          </p:cNvGrpSpPr>
          <p:nvPr/>
        </p:nvGrpSpPr>
        <p:grpSpPr bwMode="auto">
          <a:xfrm>
            <a:off x="3567095" y="1688082"/>
            <a:ext cx="360380" cy="268512"/>
            <a:chOff x="2078" y="1346"/>
            <a:chExt cx="1615" cy="2242"/>
          </a:xfrm>
        </p:grpSpPr>
        <p:sp>
          <p:nvSpPr>
            <p:cNvPr id="52" name="Oval 54">
              <a:extLst>
                <a:ext uri="{FF2B5EF4-FFF2-40B4-BE49-F238E27FC236}">
                  <a16:creationId xmlns:a16="http://schemas.microsoft.com/office/drawing/2014/main" id="{0039270D-B415-4759-BCE1-1D839023CC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3" name="Oval 55">
              <a:extLst>
                <a:ext uri="{FF2B5EF4-FFF2-40B4-BE49-F238E27FC236}">
                  <a16:creationId xmlns:a16="http://schemas.microsoft.com/office/drawing/2014/main" id="{87712056-CB42-47C1-8791-E2DFF288CF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4" name="Oval 56">
              <a:extLst>
                <a:ext uri="{FF2B5EF4-FFF2-40B4-BE49-F238E27FC236}">
                  <a16:creationId xmlns:a16="http://schemas.microsoft.com/office/drawing/2014/main" id="{C77D2FE0-D8CD-488A-9460-6DF55FBBF6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5" name="Oval 57">
              <a:extLst>
                <a:ext uri="{FF2B5EF4-FFF2-40B4-BE49-F238E27FC236}">
                  <a16:creationId xmlns:a16="http://schemas.microsoft.com/office/drawing/2014/main" id="{E6EE334A-EDE7-49D2-A72F-B7924A41E5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6" name="Oval 58">
              <a:extLst>
                <a:ext uri="{FF2B5EF4-FFF2-40B4-BE49-F238E27FC236}">
                  <a16:creationId xmlns:a16="http://schemas.microsoft.com/office/drawing/2014/main" id="{E4E19AE7-3E30-4C91-9B09-487A1F71390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7" name="Oval 59">
              <a:extLst>
                <a:ext uri="{FF2B5EF4-FFF2-40B4-BE49-F238E27FC236}">
                  <a16:creationId xmlns:a16="http://schemas.microsoft.com/office/drawing/2014/main" id="{63186AF9-DC63-4D4A-8403-8AE721BA1AA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20" y="1346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5" name="Group 60">
            <a:extLst>
              <a:ext uri="{FF2B5EF4-FFF2-40B4-BE49-F238E27FC236}">
                <a16:creationId xmlns:a16="http://schemas.microsoft.com/office/drawing/2014/main" id="{4E20340A-EBC7-4528-ADBF-4349D4A7E680}"/>
              </a:ext>
            </a:extLst>
          </p:cNvPr>
          <p:cNvGrpSpPr>
            <a:grpSpLocks/>
          </p:cNvGrpSpPr>
          <p:nvPr/>
        </p:nvGrpSpPr>
        <p:grpSpPr bwMode="auto">
          <a:xfrm>
            <a:off x="4225520" y="2558766"/>
            <a:ext cx="339404" cy="255202"/>
            <a:chOff x="2078" y="1387"/>
            <a:chExt cx="1615" cy="2201"/>
          </a:xfrm>
        </p:grpSpPr>
        <p:sp>
          <p:nvSpPr>
            <p:cNvPr id="46" name="Oval 61">
              <a:extLst>
                <a:ext uri="{FF2B5EF4-FFF2-40B4-BE49-F238E27FC236}">
                  <a16:creationId xmlns:a16="http://schemas.microsoft.com/office/drawing/2014/main" id="{BA7896B5-A94E-4669-ACDF-26FA2632B19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7" name="Oval 62">
              <a:extLst>
                <a:ext uri="{FF2B5EF4-FFF2-40B4-BE49-F238E27FC236}">
                  <a16:creationId xmlns:a16="http://schemas.microsoft.com/office/drawing/2014/main" id="{92395A0D-3956-4293-BF8F-A4F65B2C35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8" name="Oval 63">
              <a:extLst>
                <a:ext uri="{FF2B5EF4-FFF2-40B4-BE49-F238E27FC236}">
                  <a16:creationId xmlns:a16="http://schemas.microsoft.com/office/drawing/2014/main" id="{726A1B59-7752-49D5-AAC4-4437CBC5A2E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9" name="Oval 64">
              <a:extLst>
                <a:ext uri="{FF2B5EF4-FFF2-40B4-BE49-F238E27FC236}">
                  <a16:creationId xmlns:a16="http://schemas.microsoft.com/office/drawing/2014/main" id="{1054B08C-26A5-48CB-A15E-2D6626A5DA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0" name="Oval 65">
              <a:extLst>
                <a:ext uri="{FF2B5EF4-FFF2-40B4-BE49-F238E27FC236}">
                  <a16:creationId xmlns:a16="http://schemas.microsoft.com/office/drawing/2014/main" id="{91FDEF40-BCDE-42E9-AC09-A571092EC7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51" name="Oval 66">
              <a:extLst>
                <a:ext uri="{FF2B5EF4-FFF2-40B4-BE49-F238E27FC236}">
                  <a16:creationId xmlns:a16="http://schemas.microsoft.com/office/drawing/2014/main" id="{46E8494D-09F1-4769-9C2C-9539EDA14D5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6" name="Group 67">
            <a:extLst>
              <a:ext uri="{FF2B5EF4-FFF2-40B4-BE49-F238E27FC236}">
                <a16:creationId xmlns:a16="http://schemas.microsoft.com/office/drawing/2014/main" id="{BD11E3F9-2297-4A49-B76B-D854BBA9DA12}"/>
              </a:ext>
            </a:extLst>
          </p:cNvPr>
          <p:cNvGrpSpPr>
            <a:grpSpLocks/>
          </p:cNvGrpSpPr>
          <p:nvPr/>
        </p:nvGrpSpPr>
        <p:grpSpPr bwMode="auto">
          <a:xfrm>
            <a:off x="4471452" y="3542097"/>
            <a:ext cx="339404" cy="255202"/>
            <a:chOff x="2078" y="1387"/>
            <a:chExt cx="1615" cy="2201"/>
          </a:xfrm>
        </p:grpSpPr>
        <p:sp>
          <p:nvSpPr>
            <p:cNvPr id="40" name="Oval 68">
              <a:extLst>
                <a:ext uri="{FF2B5EF4-FFF2-40B4-BE49-F238E27FC236}">
                  <a16:creationId xmlns:a16="http://schemas.microsoft.com/office/drawing/2014/main" id="{4E0DD91D-3810-40B5-9F25-2B13EA6B9AE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1" name="Oval 69">
              <a:extLst>
                <a:ext uri="{FF2B5EF4-FFF2-40B4-BE49-F238E27FC236}">
                  <a16:creationId xmlns:a16="http://schemas.microsoft.com/office/drawing/2014/main" id="{36064282-94B9-4B62-B3AA-E20C7DEB21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2" name="Oval 70">
              <a:extLst>
                <a:ext uri="{FF2B5EF4-FFF2-40B4-BE49-F238E27FC236}">
                  <a16:creationId xmlns:a16="http://schemas.microsoft.com/office/drawing/2014/main" id="{1B807F9E-4961-4720-99D3-DC3EBA72B0C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3" name="Oval 71">
              <a:extLst>
                <a:ext uri="{FF2B5EF4-FFF2-40B4-BE49-F238E27FC236}">
                  <a16:creationId xmlns:a16="http://schemas.microsoft.com/office/drawing/2014/main" id="{6725B064-DD02-49D4-94F5-ED7D396EB70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4" name="Oval 72">
              <a:extLst>
                <a:ext uri="{FF2B5EF4-FFF2-40B4-BE49-F238E27FC236}">
                  <a16:creationId xmlns:a16="http://schemas.microsoft.com/office/drawing/2014/main" id="{3B06747E-FCAD-46E5-B564-701FA5CB675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45" name="Oval 73">
              <a:extLst>
                <a:ext uri="{FF2B5EF4-FFF2-40B4-BE49-F238E27FC236}">
                  <a16:creationId xmlns:a16="http://schemas.microsoft.com/office/drawing/2014/main" id="{6F6F7B70-13F8-4C1B-867E-7FAD16E6531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7" name="Group 74">
            <a:extLst>
              <a:ext uri="{FF2B5EF4-FFF2-40B4-BE49-F238E27FC236}">
                <a16:creationId xmlns:a16="http://schemas.microsoft.com/office/drawing/2014/main" id="{A639FC3D-9699-4459-8B0C-FB35A19024C4}"/>
              </a:ext>
            </a:extLst>
          </p:cNvPr>
          <p:cNvGrpSpPr>
            <a:grpSpLocks/>
          </p:cNvGrpSpPr>
          <p:nvPr/>
        </p:nvGrpSpPr>
        <p:grpSpPr bwMode="auto">
          <a:xfrm>
            <a:off x="4289026" y="4525428"/>
            <a:ext cx="339404" cy="260639"/>
            <a:chOff x="2078" y="1387"/>
            <a:chExt cx="1615" cy="2201"/>
          </a:xfrm>
        </p:grpSpPr>
        <p:sp>
          <p:nvSpPr>
            <p:cNvPr id="34" name="Oval 75">
              <a:extLst>
                <a:ext uri="{FF2B5EF4-FFF2-40B4-BE49-F238E27FC236}">
                  <a16:creationId xmlns:a16="http://schemas.microsoft.com/office/drawing/2014/main" id="{32548D8D-D81C-4AC2-9BC0-AA58048CA4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5" name="Oval 76">
              <a:extLst>
                <a:ext uri="{FF2B5EF4-FFF2-40B4-BE49-F238E27FC236}">
                  <a16:creationId xmlns:a16="http://schemas.microsoft.com/office/drawing/2014/main" id="{72141396-91A9-4171-871C-028E6136DE0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6" name="Oval 77">
              <a:extLst>
                <a:ext uri="{FF2B5EF4-FFF2-40B4-BE49-F238E27FC236}">
                  <a16:creationId xmlns:a16="http://schemas.microsoft.com/office/drawing/2014/main" id="{29E6BEE1-7B04-4422-9781-EAC9AF80F5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7" name="Oval 78">
              <a:extLst>
                <a:ext uri="{FF2B5EF4-FFF2-40B4-BE49-F238E27FC236}">
                  <a16:creationId xmlns:a16="http://schemas.microsoft.com/office/drawing/2014/main" id="{ACA4D424-3336-49C2-BEF0-BF79B2DB56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8" name="Oval 79">
              <a:extLst>
                <a:ext uri="{FF2B5EF4-FFF2-40B4-BE49-F238E27FC236}">
                  <a16:creationId xmlns:a16="http://schemas.microsoft.com/office/drawing/2014/main" id="{41124970-E564-4F4C-863C-ACBA327AA9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496DD4B9-3FCC-445B-A2C6-C0BB9806CA3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16398" name="Group 81">
            <a:extLst>
              <a:ext uri="{FF2B5EF4-FFF2-40B4-BE49-F238E27FC236}">
                <a16:creationId xmlns:a16="http://schemas.microsoft.com/office/drawing/2014/main" id="{43A7ED67-39D5-4D14-86B7-1A906C21D1BF}"/>
              </a:ext>
            </a:extLst>
          </p:cNvPr>
          <p:cNvGrpSpPr>
            <a:grpSpLocks/>
          </p:cNvGrpSpPr>
          <p:nvPr/>
        </p:nvGrpSpPr>
        <p:grpSpPr bwMode="auto">
          <a:xfrm>
            <a:off x="3627947" y="5448399"/>
            <a:ext cx="360380" cy="263602"/>
            <a:chOff x="2078" y="1387"/>
            <a:chExt cx="1615" cy="2201"/>
          </a:xfrm>
        </p:grpSpPr>
        <p:sp>
          <p:nvSpPr>
            <p:cNvPr id="28" name="Oval 82">
              <a:extLst>
                <a:ext uri="{FF2B5EF4-FFF2-40B4-BE49-F238E27FC236}">
                  <a16:creationId xmlns:a16="http://schemas.microsoft.com/office/drawing/2014/main" id="{8FD38437-642C-4B43-A6C8-7C51F453C8A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29" name="Oval 83">
              <a:extLst>
                <a:ext uri="{FF2B5EF4-FFF2-40B4-BE49-F238E27FC236}">
                  <a16:creationId xmlns:a16="http://schemas.microsoft.com/office/drawing/2014/main" id="{BA05D46F-5A5F-4B4B-BD85-53DE0302344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8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0" name="Oval 84">
              <a:extLst>
                <a:ext uri="{FF2B5EF4-FFF2-40B4-BE49-F238E27FC236}">
                  <a16:creationId xmlns:a16="http://schemas.microsoft.com/office/drawing/2014/main" id="{6BDEC489-85CD-42CE-B8F5-C1D287CA3F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1" name="Oval 85">
              <a:extLst>
                <a:ext uri="{FF2B5EF4-FFF2-40B4-BE49-F238E27FC236}">
                  <a16:creationId xmlns:a16="http://schemas.microsoft.com/office/drawing/2014/main" id="{547E6F4A-2941-4990-AA92-40F25CA5F9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2" name="Oval 86">
              <a:extLst>
                <a:ext uri="{FF2B5EF4-FFF2-40B4-BE49-F238E27FC236}">
                  <a16:creationId xmlns:a16="http://schemas.microsoft.com/office/drawing/2014/main" id="{D3D0EE4E-F072-47DD-8BD4-89E61AFD8A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33" name="Oval 87">
              <a:extLst>
                <a:ext uri="{FF2B5EF4-FFF2-40B4-BE49-F238E27FC236}">
                  <a16:creationId xmlns:a16="http://schemas.microsoft.com/office/drawing/2014/main" id="{171C0D26-7D24-415C-90F9-3CFDF308FD7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102978"/>
      </p:ext>
    </p:extLst>
  </p:cSld>
  <p:clrMapOvr>
    <a:masterClrMapping/>
  </p:clrMapOvr>
  <p:transition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211842A-D3CA-4178-ABD6-1E85B03DE3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7" b="5763"/>
          <a:stretch/>
        </p:blipFill>
        <p:spPr>
          <a:xfrm>
            <a:off x="365100" y="1007932"/>
            <a:ext cx="8444605" cy="213800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7FD8194-2D77-4ACE-92C2-8DF61A18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CAFe</a:t>
            </a:r>
            <a:r>
              <a:rPr lang="en-US" altLang="zh-CN" dirty="0"/>
              <a:t> and CAFE2 project in Lanzhou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E8B47A5-442B-4926-9CB2-99A80490A0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EF56287-D909-482A-93FF-19DBE916A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94" y="3500882"/>
            <a:ext cx="6538738" cy="2855573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EFF12582-24F7-4A07-B143-0D5FA49DDBA0}"/>
              </a:ext>
            </a:extLst>
          </p:cNvPr>
          <p:cNvSpPr/>
          <p:nvPr/>
        </p:nvSpPr>
        <p:spPr>
          <a:xfrm>
            <a:off x="1095378" y="1078994"/>
            <a:ext cx="6683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rgbClr val="FF0000"/>
                </a:solidFill>
                <a:latin typeface="+mn-lt"/>
              </a:rPr>
              <a:t>C</a:t>
            </a:r>
            <a:r>
              <a:rPr lang="en-US" altLang="zh-CN" b="1" i="1" dirty="0">
                <a:latin typeface="+mn-lt"/>
              </a:rPr>
              <a:t>hinese </a:t>
            </a:r>
            <a:r>
              <a:rPr lang="en-US" altLang="zh-CN" b="1" i="1" dirty="0">
                <a:solidFill>
                  <a:srgbClr val="FF0000"/>
                </a:solidFill>
                <a:latin typeface="+mn-lt"/>
              </a:rPr>
              <a:t>A</a:t>
            </a:r>
            <a:r>
              <a:rPr lang="en-US" altLang="zh-CN" b="1" i="1" dirty="0">
                <a:latin typeface="+mn-lt"/>
              </a:rPr>
              <a:t>DS </a:t>
            </a:r>
            <a:r>
              <a:rPr lang="en-US" altLang="zh-CN" b="1" i="1" dirty="0">
                <a:solidFill>
                  <a:srgbClr val="FF0000"/>
                </a:solidFill>
                <a:latin typeface="+mn-lt"/>
              </a:rPr>
              <a:t>F</a:t>
            </a:r>
            <a:r>
              <a:rPr lang="en-US" altLang="zh-CN" b="1" i="1" dirty="0">
                <a:latin typeface="+mn-lt"/>
              </a:rPr>
              <a:t>ront-</a:t>
            </a:r>
            <a:r>
              <a:rPr lang="en-US" altLang="zh-CN" b="1" i="1" dirty="0">
                <a:solidFill>
                  <a:srgbClr val="FF0000"/>
                </a:solidFill>
                <a:latin typeface="+mn-lt"/>
              </a:rPr>
              <a:t>e</a:t>
            </a:r>
            <a:r>
              <a:rPr lang="en-US" altLang="zh-CN" b="1" i="1" dirty="0">
                <a:latin typeface="+mn-lt"/>
              </a:rPr>
              <a:t>nd superconducting demo </a:t>
            </a:r>
            <a:r>
              <a:rPr lang="en-US" altLang="zh-CN" b="1" i="1" dirty="0" err="1">
                <a:latin typeface="+mn-lt"/>
              </a:rPr>
              <a:t>linac</a:t>
            </a:r>
            <a:r>
              <a:rPr lang="en-US" altLang="zh-CN" b="1" i="1" dirty="0">
                <a:latin typeface="+mn-lt"/>
              </a:rPr>
              <a:t> (</a:t>
            </a:r>
            <a:r>
              <a:rPr lang="en-US" altLang="zh-CN" b="1" i="1" dirty="0" err="1">
                <a:solidFill>
                  <a:srgbClr val="FF0000"/>
                </a:solidFill>
                <a:latin typeface="+mn-lt"/>
              </a:rPr>
              <a:t>CAFe</a:t>
            </a:r>
            <a:r>
              <a:rPr lang="en-US" altLang="zh-CN" b="1" i="1" dirty="0">
                <a:latin typeface="+mn-lt"/>
              </a:rPr>
              <a:t>)</a:t>
            </a:r>
            <a:endParaRPr lang="zh-CN" altLang="en-US" b="1" i="1" dirty="0">
              <a:latin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12C8592-FAC8-4739-8338-D2B0795078E1}"/>
              </a:ext>
            </a:extLst>
          </p:cNvPr>
          <p:cNvSpPr txBox="1"/>
          <p:nvPr/>
        </p:nvSpPr>
        <p:spPr>
          <a:xfrm>
            <a:off x="1592837" y="1425813"/>
            <a:ext cx="5933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n-ea"/>
                <a:ea typeface="+mn-ea"/>
              </a:rPr>
              <a:t>Proton beam</a:t>
            </a:r>
            <a:r>
              <a:rPr lang="zh-CN" altLang="en-US" sz="1600" dirty="0">
                <a:latin typeface="+mn-ea"/>
                <a:ea typeface="+mn-ea"/>
              </a:rPr>
              <a:t> </a:t>
            </a:r>
            <a:r>
              <a:rPr lang="en-US" altLang="zh-CN" sz="1600" dirty="0">
                <a:latin typeface="+mn-ea"/>
                <a:ea typeface="+mn-ea"/>
              </a:rPr>
              <a:t>(17 MeV, 7 mA, &gt;100 kW, &gt;100 hours, CW</a:t>
            </a:r>
            <a:r>
              <a:rPr lang="zh-CN" altLang="en-US" sz="1600" dirty="0">
                <a:latin typeface="+mn-ea"/>
                <a:ea typeface="+mn-ea"/>
              </a:rPr>
              <a:t> </a:t>
            </a:r>
            <a:r>
              <a:rPr lang="en-US" altLang="zh-CN" sz="1600" dirty="0">
                <a:latin typeface="+mn-ea"/>
                <a:ea typeface="+mn-ea"/>
              </a:rPr>
              <a:t>mode)</a:t>
            </a:r>
            <a:endParaRPr lang="zh-CN" altLang="en-US" sz="1600" dirty="0">
              <a:latin typeface="+mn-ea"/>
              <a:ea typeface="+mn-ea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0E30F99-F634-4E42-B349-DE4014655330}"/>
              </a:ext>
            </a:extLst>
          </p:cNvPr>
          <p:cNvSpPr/>
          <p:nvPr/>
        </p:nvSpPr>
        <p:spPr>
          <a:xfrm>
            <a:off x="8753864" y="1534802"/>
            <a:ext cx="30099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00" dirty="0">
                <a:latin typeface="+mn-lt"/>
              </a:rPr>
              <a:t>Y. He, Z. Wang, Z. Qin</a:t>
            </a:r>
            <a:r>
              <a:rPr lang="en-US" altLang="zh-CN" sz="1000" i="1" dirty="0">
                <a:latin typeface="+mn-lt"/>
              </a:rPr>
              <a:t>, et al.</a:t>
            </a:r>
            <a:r>
              <a:rPr lang="en-US" altLang="zh-CN" sz="1000" dirty="0">
                <a:latin typeface="+mn-lt"/>
              </a:rPr>
              <a:t>, 10th Int. Particle Accelerator Conf. (IPAC2019), Melbourne, Australia (2019).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00" dirty="0">
                <a:latin typeface="+mn-lt"/>
              </a:rPr>
              <a:t>S.-H. Liu, Z.-J. Wang, H. Jia</a:t>
            </a:r>
            <a:r>
              <a:rPr lang="en-US" altLang="zh-CN" sz="1000" i="1" dirty="0">
                <a:latin typeface="+mn-lt"/>
              </a:rPr>
              <a:t>, et al.</a:t>
            </a:r>
            <a:r>
              <a:rPr lang="en-US" altLang="zh-CN" sz="1000" dirty="0">
                <a:latin typeface="+mn-lt"/>
              </a:rPr>
              <a:t>, </a:t>
            </a:r>
            <a:r>
              <a:rPr lang="en-US" altLang="zh-CN" sz="1000" dirty="0" err="1">
                <a:latin typeface="+mn-lt"/>
              </a:rPr>
              <a:t>Nucl</a:t>
            </a:r>
            <a:r>
              <a:rPr lang="en-US" altLang="zh-CN" sz="1000" dirty="0">
                <a:latin typeface="+mn-lt"/>
              </a:rPr>
              <a:t>. </a:t>
            </a:r>
            <a:r>
              <a:rPr lang="en-US" altLang="zh-CN" sz="1000" dirty="0" err="1">
                <a:latin typeface="+mn-lt"/>
              </a:rPr>
              <a:t>Instru</a:t>
            </a:r>
            <a:r>
              <a:rPr lang="en-US" altLang="zh-CN" sz="1000" dirty="0">
                <a:latin typeface="+mn-lt"/>
              </a:rPr>
              <a:t>. Meth. A </a:t>
            </a:r>
            <a:r>
              <a:rPr lang="en-US" altLang="zh-CN" sz="1000" b="1" dirty="0">
                <a:latin typeface="+mn-lt"/>
              </a:rPr>
              <a:t>843</a:t>
            </a:r>
            <a:r>
              <a:rPr lang="en-US" altLang="zh-CN" sz="1000" dirty="0">
                <a:latin typeface="+mn-lt"/>
              </a:rPr>
              <a:t>, 11-17 (2017).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00" dirty="0">
                <a:latin typeface="+mn-lt"/>
              </a:rPr>
              <a:t>Z.-J. Wang, Y. He, H. Jia</a:t>
            </a:r>
            <a:r>
              <a:rPr lang="en-US" altLang="zh-CN" sz="1000" i="1" dirty="0">
                <a:latin typeface="+mn-lt"/>
              </a:rPr>
              <a:t>, et al.</a:t>
            </a:r>
            <a:r>
              <a:rPr lang="en-US" altLang="zh-CN" sz="1000" dirty="0">
                <a:latin typeface="+mn-lt"/>
              </a:rPr>
              <a:t>, Phys. Rev. Accel. Beams </a:t>
            </a:r>
            <a:r>
              <a:rPr lang="en-US" altLang="zh-CN" sz="1000" b="1" dirty="0">
                <a:latin typeface="+mn-lt"/>
              </a:rPr>
              <a:t>19</a:t>
            </a:r>
            <a:r>
              <a:rPr lang="en-US" altLang="zh-CN" sz="1000" dirty="0">
                <a:latin typeface="+mn-lt"/>
              </a:rPr>
              <a:t>, 120101 (2016).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AFB940CB-0FB5-426D-83E6-83496EFDCEA3}"/>
              </a:ext>
            </a:extLst>
          </p:cNvPr>
          <p:cNvSpPr/>
          <p:nvPr/>
        </p:nvSpPr>
        <p:spPr>
          <a:xfrm>
            <a:off x="339142" y="960834"/>
            <a:ext cx="11424622" cy="2280034"/>
          </a:xfrm>
          <a:prstGeom prst="roundRect">
            <a:avLst>
              <a:gd name="adj" fmla="val 7474"/>
            </a:avLst>
          </a:prstGeom>
          <a:solidFill>
            <a:srgbClr val="FFC000">
              <a:alpha val="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59BC866-85DF-4E1A-80BC-C97B5DFB5474}"/>
              </a:ext>
            </a:extLst>
          </p:cNvPr>
          <p:cNvSpPr/>
          <p:nvPr/>
        </p:nvSpPr>
        <p:spPr>
          <a:xfrm>
            <a:off x="246403" y="5434528"/>
            <a:ext cx="5837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i="1" u="sng" dirty="0">
                <a:solidFill>
                  <a:srgbClr val="FF0000"/>
                </a:solidFill>
              </a:rPr>
              <a:t>C</a:t>
            </a:r>
            <a:r>
              <a:rPr lang="en-US" altLang="zh-CN" b="1" i="1" dirty="0"/>
              <a:t>hina </a:t>
            </a:r>
            <a:r>
              <a:rPr lang="en-US" altLang="zh-CN" b="1" i="1" u="sng" dirty="0">
                <a:solidFill>
                  <a:srgbClr val="FF0000"/>
                </a:solidFill>
              </a:rPr>
              <a:t>A</a:t>
            </a:r>
            <a:r>
              <a:rPr lang="en-US" altLang="zh-CN" b="1" i="1" dirty="0"/>
              <a:t>ccelerator </a:t>
            </a:r>
            <a:r>
              <a:rPr lang="en-US" altLang="zh-CN" b="1" i="1" u="sng" dirty="0">
                <a:solidFill>
                  <a:srgbClr val="FF0000"/>
                </a:solidFill>
              </a:rPr>
              <a:t>F</a:t>
            </a:r>
            <a:r>
              <a:rPr lang="en-US" altLang="zh-CN" b="1" i="1" dirty="0"/>
              <a:t>acility for Superheavy </a:t>
            </a:r>
            <a:r>
              <a:rPr lang="en-US" altLang="zh-CN" b="1" i="1" u="sng" dirty="0">
                <a:solidFill>
                  <a:srgbClr val="FF0000"/>
                </a:solidFill>
              </a:rPr>
              <a:t>E</a:t>
            </a:r>
            <a:r>
              <a:rPr lang="en-US" altLang="zh-CN" b="1" i="1" dirty="0"/>
              <a:t>lements (</a:t>
            </a:r>
            <a:r>
              <a:rPr lang="en-US" altLang="zh-CN" b="1" i="1" dirty="0">
                <a:solidFill>
                  <a:srgbClr val="FF0000"/>
                </a:solidFill>
              </a:rPr>
              <a:t>CAFE2</a:t>
            </a:r>
            <a:r>
              <a:rPr lang="en-US" altLang="zh-CN" b="1" i="1" dirty="0"/>
              <a:t>)</a:t>
            </a:r>
            <a:endParaRPr lang="zh-CN" altLang="en-US" b="1" dirty="0"/>
          </a:p>
        </p:txBody>
      </p:sp>
      <p:sp>
        <p:nvSpPr>
          <p:cNvPr id="26" name="圆角矩形 40">
            <a:extLst>
              <a:ext uri="{FF2B5EF4-FFF2-40B4-BE49-F238E27FC236}">
                <a16:creationId xmlns:a16="http://schemas.microsoft.com/office/drawing/2014/main" id="{1F3848B0-5614-4CCB-8D17-608B71222214}"/>
              </a:ext>
            </a:extLst>
          </p:cNvPr>
          <p:cNvSpPr/>
          <p:nvPr/>
        </p:nvSpPr>
        <p:spPr>
          <a:xfrm>
            <a:off x="534649" y="3519086"/>
            <a:ext cx="2771169" cy="1667064"/>
          </a:xfrm>
          <a:prstGeom prst="roundRect">
            <a:avLst>
              <a:gd name="adj" fmla="val 9819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圆角矩形 40">
            <a:extLst>
              <a:ext uri="{FF2B5EF4-FFF2-40B4-BE49-F238E27FC236}">
                <a16:creationId xmlns:a16="http://schemas.microsoft.com/office/drawing/2014/main" id="{B72AA269-FD0E-48DE-95D6-21B8D66290EE}"/>
              </a:ext>
            </a:extLst>
          </p:cNvPr>
          <p:cNvSpPr/>
          <p:nvPr/>
        </p:nvSpPr>
        <p:spPr>
          <a:xfrm>
            <a:off x="6274709" y="4174025"/>
            <a:ext cx="857615" cy="2186635"/>
          </a:xfrm>
          <a:prstGeom prst="roundRect">
            <a:avLst>
              <a:gd name="adj" fmla="val 9819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148CEAA-7344-473D-9A2C-CFB0EAE048DF}"/>
              </a:ext>
            </a:extLst>
          </p:cNvPr>
          <p:cNvSpPr txBox="1"/>
          <p:nvPr/>
        </p:nvSpPr>
        <p:spPr>
          <a:xfrm>
            <a:off x="3817550" y="328796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Newly upgraded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2A406644-0802-49F1-A45C-6CA558AA5570}"/>
              </a:ext>
            </a:extLst>
          </p:cNvPr>
          <p:cNvCxnSpPr>
            <a:cxnSpLocks/>
          </p:cNvCxnSpPr>
          <p:nvPr/>
        </p:nvCxnSpPr>
        <p:spPr>
          <a:xfrm flipV="1">
            <a:off x="3305818" y="3584059"/>
            <a:ext cx="620662" cy="25858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D2264765-607C-49CD-8CEC-59DA644E8F0D}"/>
              </a:ext>
            </a:extLst>
          </p:cNvPr>
          <p:cNvCxnSpPr>
            <a:cxnSpLocks/>
          </p:cNvCxnSpPr>
          <p:nvPr/>
        </p:nvCxnSpPr>
        <p:spPr>
          <a:xfrm flipH="1" flipV="1">
            <a:off x="5560408" y="3599322"/>
            <a:ext cx="774398" cy="574703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69FB6538-04A4-4004-96B3-6C534BF2B6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23" y="3374522"/>
            <a:ext cx="4549477" cy="290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53642"/>
      </p:ext>
    </p:extLst>
  </p:cSld>
  <p:clrMapOvr>
    <a:masterClrMapping/>
  </p:clrMapOvr>
  <p:transition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415F4C-17F3-4BCE-A11A-9568703C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超重元素研究计划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E97480C-600A-4F43-8A70-5EF97CB770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36</a:t>
            </a:fld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80C87F3-7087-476B-929A-B7091C0C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435" y="1909779"/>
            <a:ext cx="7116276" cy="3116244"/>
          </a:xfrm>
          <a:prstGeom prst="rect">
            <a:avLst/>
          </a:prstGeom>
        </p:spPr>
      </p:pic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B513DF0A-6E77-423D-BCC4-1F39BBE34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107293"/>
              </p:ext>
            </p:extLst>
          </p:nvPr>
        </p:nvGraphicFramePr>
        <p:xfrm>
          <a:off x="9479511" y="1977526"/>
          <a:ext cx="2636032" cy="1567584"/>
        </p:xfrm>
        <a:graphic>
          <a:graphicData uri="http://schemas.openxmlformats.org/drawingml/2006/table">
            <a:tbl>
              <a:tblPr firstRow="1" firstCol="1" bandRow="1"/>
              <a:tblGrid>
                <a:gridCol w="958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89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600" b="0" kern="1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参数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1600" b="0" kern="1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设计</a:t>
                      </a:r>
                      <a:r>
                        <a:rPr lang="zh-CN" sz="1600" b="0" kern="1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指标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600" b="0" kern="1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单位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3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14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加速粒子</a:t>
                      </a:r>
                      <a:endParaRPr lang="zh-CN" sz="14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400" kern="100" dirty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Ca</a:t>
                      </a:r>
                      <a:r>
                        <a:rPr lang="zh-CN" altLang="en-US" sz="1400" kern="100" dirty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～</a:t>
                      </a:r>
                      <a:r>
                        <a:rPr lang="en-US" altLang="zh-CN" sz="1400" kern="100" dirty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Zn</a:t>
                      </a:r>
                      <a:endParaRPr lang="zh-CN" sz="1400" kern="100" dirty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400" kern="100" dirty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400" kern="100" dirty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400" kern="100" dirty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3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14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荷质比</a:t>
                      </a:r>
                      <a:endParaRPr lang="zh-CN" sz="14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400" kern="100" dirty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1/3</a:t>
                      </a:r>
                      <a:endParaRPr lang="zh-CN" sz="1400" kern="100" dirty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400" kern="100" dirty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- </a:t>
                      </a:r>
                      <a:endParaRPr lang="zh-CN" altLang="zh-CN" sz="1400" kern="100" dirty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3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14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束流</a:t>
                      </a:r>
                      <a:r>
                        <a:rPr lang="zh-CN" sz="14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能量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4.5-7</a:t>
                      </a:r>
                      <a:endParaRPr lang="zh-CN" sz="1400" kern="100" dirty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MeV/u</a:t>
                      </a:r>
                      <a:endParaRPr lang="zh-CN" sz="1400" kern="100" dirty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3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14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束流</a:t>
                      </a:r>
                      <a:r>
                        <a:rPr lang="zh-CN" sz="14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强</a:t>
                      </a:r>
                      <a:r>
                        <a:rPr lang="zh-CN" altLang="en-US" sz="14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度</a:t>
                      </a:r>
                      <a:endParaRPr lang="zh-CN" sz="14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400" kern="100" dirty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5-</a:t>
                      </a:r>
                      <a:r>
                        <a:rPr lang="en-US" sz="1400" kern="100" dirty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CN" sz="1400" kern="100" dirty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</a:t>
                      </a:r>
                      <a:endParaRPr lang="zh-CN" sz="1400" kern="100" dirty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kern="100" dirty="0" err="1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kern="100" dirty="0" err="1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400" kern="100" dirty="0" err="1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A</a:t>
                      </a:r>
                      <a:endParaRPr lang="zh-CN" sz="1400" kern="100" dirty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" name="文本框 27">
            <a:extLst>
              <a:ext uri="{FF2B5EF4-FFF2-40B4-BE49-F238E27FC236}">
                <a16:creationId xmlns:a16="http://schemas.microsoft.com/office/drawing/2014/main" id="{87F5237F-22E8-435A-8E78-548A53C4711F}"/>
              </a:ext>
            </a:extLst>
          </p:cNvPr>
          <p:cNvSpPr txBox="1"/>
          <p:nvPr/>
        </p:nvSpPr>
        <p:spPr>
          <a:xfrm>
            <a:off x="36324" y="3318666"/>
            <a:ext cx="235058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电子回旋共振离子源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ECR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D93EB00-B874-43F6-8246-BE479F0737AA}"/>
              </a:ext>
            </a:extLst>
          </p:cNvPr>
          <p:cNvSpPr txBox="1"/>
          <p:nvPr/>
        </p:nvSpPr>
        <p:spPr>
          <a:xfrm>
            <a:off x="129736" y="6015512"/>
            <a:ext cx="32766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射频四极聚束器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RFQ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B1AB7C93-1E94-4674-BD31-97B0615A93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7"/>
          <a:stretch/>
        </p:blipFill>
        <p:spPr>
          <a:xfrm>
            <a:off x="9470485" y="4277908"/>
            <a:ext cx="2696032" cy="162091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563AD72-38FC-4671-9C4E-29AAC87791AF}"/>
              </a:ext>
            </a:extLst>
          </p:cNvPr>
          <p:cNvSpPr/>
          <p:nvPr/>
        </p:nvSpPr>
        <p:spPr>
          <a:xfrm>
            <a:off x="0" y="762678"/>
            <a:ext cx="12192000" cy="105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800" b="1" i="1" u="sng" dirty="0">
                <a:solidFill>
                  <a:srgbClr val="FF0000"/>
                </a:solidFill>
              </a:rPr>
              <a:t>C</a:t>
            </a:r>
            <a:r>
              <a:rPr lang="en-US" altLang="zh-CN" sz="2800" b="1" i="1" dirty="0"/>
              <a:t>hina </a:t>
            </a:r>
            <a:r>
              <a:rPr lang="en-US" altLang="zh-CN" sz="2800" b="1" i="1" u="sng" dirty="0">
                <a:solidFill>
                  <a:srgbClr val="FF0000"/>
                </a:solidFill>
              </a:rPr>
              <a:t>A</a:t>
            </a:r>
            <a:r>
              <a:rPr lang="en-US" altLang="zh-CN" sz="2800" b="1" i="1" dirty="0"/>
              <a:t>ccelerator </a:t>
            </a:r>
            <a:r>
              <a:rPr lang="en-US" altLang="zh-CN" sz="2800" b="1" i="1" u="sng" dirty="0">
                <a:solidFill>
                  <a:srgbClr val="FF0000"/>
                </a:solidFill>
              </a:rPr>
              <a:t>F</a:t>
            </a:r>
            <a:r>
              <a:rPr lang="en-US" altLang="zh-CN" sz="2800" b="1" i="1" dirty="0"/>
              <a:t>acility for Superheavy </a:t>
            </a:r>
            <a:r>
              <a:rPr lang="en-US" altLang="zh-CN" sz="2800" b="1" i="1" u="sng" dirty="0">
                <a:solidFill>
                  <a:srgbClr val="FF0000"/>
                </a:solidFill>
              </a:rPr>
              <a:t>E</a:t>
            </a:r>
            <a:r>
              <a:rPr lang="en-US" altLang="zh-CN" sz="2800" b="1" i="1" dirty="0"/>
              <a:t>lements (</a:t>
            </a:r>
            <a:r>
              <a:rPr lang="en-US" altLang="zh-CN" sz="2800" b="1" i="1" dirty="0">
                <a:solidFill>
                  <a:srgbClr val="FF0000"/>
                </a:solidFill>
              </a:rPr>
              <a:t>CAFE2</a:t>
            </a:r>
            <a:r>
              <a:rPr lang="en-US" altLang="zh-CN" sz="2800" b="1" i="1" dirty="0"/>
              <a:t>)</a:t>
            </a:r>
          </a:p>
          <a:p>
            <a:pPr algn="ctr">
              <a:lnSpc>
                <a:spcPct val="125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中国超重元素研究加速器装置（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2019.05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开始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– 2022.02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建成）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51C9E98-81B6-46BF-A9CE-06056F0B7256}"/>
              </a:ext>
            </a:extLst>
          </p:cNvPr>
          <p:cNvSpPr txBox="1"/>
          <p:nvPr/>
        </p:nvSpPr>
        <p:spPr>
          <a:xfrm>
            <a:off x="4490611" y="6015512"/>
            <a:ext cx="34703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连续波超导直线加速器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CW-LINAC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82268F1-5802-4635-BE53-FEAB00C81DA7}"/>
              </a:ext>
            </a:extLst>
          </p:cNvPr>
          <p:cNvSpPr txBox="1"/>
          <p:nvPr/>
        </p:nvSpPr>
        <p:spPr>
          <a:xfrm>
            <a:off x="9565118" y="5976793"/>
            <a:ext cx="251619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充气反冲核分离器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SHANS2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F0DEC721-0861-46B5-897D-C30D5B23134B}"/>
              </a:ext>
            </a:extLst>
          </p:cNvPr>
          <p:cNvSpPr/>
          <p:nvPr/>
        </p:nvSpPr>
        <p:spPr>
          <a:xfrm>
            <a:off x="2675836" y="2212523"/>
            <a:ext cx="900121" cy="68613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24F702E2-02C6-41A3-9A81-4ED625E1B4F0}"/>
              </a:ext>
            </a:extLst>
          </p:cNvPr>
          <p:cNvSpPr/>
          <p:nvPr/>
        </p:nvSpPr>
        <p:spPr>
          <a:xfrm>
            <a:off x="3364441" y="2983879"/>
            <a:ext cx="1500725" cy="44512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4D351BCE-F357-4FCF-9DD5-F5C80149D3A3}"/>
              </a:ext>
            </a:extLst>
          </p:cNvPr>
          <p:cNvCxnSpPr>
            <a:cxnSpLocks/>
          </p:cNvCxnSpPr>
          <p:nvPr/>
        </p:nvCxnSpPr>
        <p:spPr>
          <a:xfrm flipH="1">
            <a:off x="2337721" y="3478488"/>
            <a:ext cx="1068619" cy="76475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E6702319-E0F4-4AC2-B586-8CB7EA98518C}"/>
              </a:ext>
            </a:extLst>
          </p:cNvPr>
          <p:cNvSpPr/>
          <p:nvPr/>
        </p:nvSpPr>
        <p:spPr>
          <a:xfrm>
            <a:off x="5458160" y="2761318"/>
            <a:ext cx="3224029" cy="68613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95889535-779A-4386-8F0D-F29C9AB42FFC}"/>
              </a:ext>
            </a:extLst>
          </p:cNvPr>
          <p:cNvCxnSpPr>
            <a:cxnSpLocks/>
          </p:cNvCxnSpPr>
          <p:nvPr/>
        </p:nvCxnSpPr>
        <p:spPr>
          <a:xfrm flipH="1">
            <a:off x="5919169" y="3513191"/>
            <a:ext cx="302192" cy="730047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6F07D1E6-500E-4EAF-A407-D74F993CFE6C}"/>
              </a:ext>
            </a:extLst>
          </p:cNvPr>
          <p:cNvSpPr/>
          <p:nvPr/>
        </p:nvSpPr>
        <p:spPr>
          <a:xfrm>
            <a:off x="8583173" y="3762302"/>
            <a:ext cx="841223" cy="126372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98025C53-3E5F-4E2A-8AA6-E25E428C194A}"/>
              </a:ext>
            </a:extLst>
          </p:cNvPr>
          <p:cNvCxnSpPr>
            <a:cxnSpLocks/>
          </p:cNvCxnSpPr>
          <p:nvPr/>
        </p:nvCxnSpPr>
        <p:spPr>
          <a:xfrm>
            <a:off x="8703129" y="5696974"/>
            <a:ext cx="742153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2F2D0286-DEE3-4DCA-B68F-B9D0FA4F349F}"/>
              </a:ext>
            </a:extLst>
          </p:cNvPr>
          <p:cNvCxnSpPr>
            <a:cxnSpLocks/>
          </p:cNvCxnSpPr>
          <p:nvPr/>
        </p:nvCxnSpPr>
        <p:spPr>
          <a:xfrm>
            <a:off x="8703128" y="5026022"/>
            <a:ext cx="1" cy="67095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>
            <a:extLst>
              <a:ext uri="{FF2B5EF4-FFF2-40B4-BE49-F238E27FC236}">
                <a16:creationId xmlns:a16="http://schemas.microsoft.com/office/drawing/2014/main" id="{E7418E3C-5421-460A-AD9D-74E469D6E6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297" b="437"/>
          <a:stretch/>
        </p:blipFill>
        <p:spPr>
          <a:xfrm>
            <a:off x="36324" y="1989276"/>
            <a:ext cx="2350590" cy="131252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476C154-B611-4362-B9D6-526875826B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4" b="19185"/>
          <a:stretch/>
        </p:blipFill>
        <p:spPr>
          <a:xfrm>
            <a:off x="129737" y="4281268"/>
            <a:ext cx="3276603" cy="167331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9C0DCCE9-10D7-4177-8865-93EA917D3B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0" b="17318"/>
          <a:stretch/>
        </p:blipFill>
        <p:spPr>
          <a:xfrm>
            <a:off x="4490611" y="4276516"/>
            <a:ext cx="3470364" cy="1676334"/>
          </a:xfrm>
          <a:prstGeom prst="rect">
            <a:avLst/>
          </a:prstGeom>
        </p:spPr>
      </p:pic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EACD2134-47B2-44CD-B49A-6963ADFC4360}"/>
              </a:ext>
            </a:extLst>
          </p:cNvPr>
          <p:cNvCxnSpPr>
            <a:cxnSpLocks/>
          </p:cNvCxnSpPr>
          <p:nvPr/>
        </p:nvCxnSpPr>
        <p:spPr>
          <a:xfrm flipH="1">
            <a:off x="2013633" y="2311825"/>
            <a:ext cx="682388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078438"/>
      </p:ext>
    </p:extLst>
  </p:cSld>
  <p:clrMapOvr>
    <a:masterClrMapping/>
  </p:clrMapOvr>
  <p:transition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21C022E-EFFE-4338-86A0-6240A7B6C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22" y="928178"/>
            <a:ext cx="6262275" cy="290204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AA3C91D-0E87-4043-8EB6-CA43FE40F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新充气反冲核谱仪</a:t>
            </a:r>
            <a:r>
              <a:rPr lang="en-US" altLang="zh-CN" dirty="0"/>
              <a:t>SHANS2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A8F71B8-0726-4409-A657-28141AE8B9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37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49558AE-F99A-422E-B9E9-6D536AF8E968}"/>
              </a:ext>
            </a:extLst>
          </p:cNvPr>
          <p:cNvSpPr txBox="1"/>
          <p:nvPr/>
        </p:nvSpPr>
        <p:spPr>
          <a:xfrm>
            <a:off x="64816" y="3880508"/>
            <a:ext cx="4662742" cy="2641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束流条件：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束流：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Ca~Zn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重离子束、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CW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运行、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1/3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荷质比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能量：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4.5 ~ 7 MeV/u</a:t>
            </a:r>
          </a:p>
          <a:p>
            <a:pPr marL="285750" indent="-285750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流强：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5~10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puA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（确保值），预留余量到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15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puA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束流时间：每年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个月（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&gt;6000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小时）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buFont typeface="Wingdings" panose="05000000000000000000" pitchFamily="2" charset="2"/>
              <a:buChar char="Ø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靶条件：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锕系放射性靶（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U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等），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~500 ug/cm2</a:t>
            </a:r>
          </a:p>
          <a:p>
            <a:pPr marL="285750" indent="-285750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高功率转靶，直径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50 cm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，转速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3000 rpm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217F645-06AA-4C31-BC1B-3102F214662D}"/>
              </a:ext>
            </a:extLst>
          </p:cNvPr>
          <p:cNvSpPr txBox="1"/>
          <p:nvPr/>
        </p:nvSpPr>
        <p:spPr>
          <a:xfrm>
            <a:off x="4996122" y="1078128"/>
            <a:ext cx="1367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rgbClr val="FF0000"/>
                </a:solidFill>
                <a:latin typeface="Consolas" panose="020B0609020204030204" pitchFamily="49" charset="0"/>
              </a:rPr>
              <a:t>SHANS2</a:t>
            </a:r>
            <a:endParaRPr lang="zh-CN" altLang="en-US" sz="2800" b="1" i="1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0C92831-4E07-47C7-88B9-21B5C3A812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0" b="23134"/>
          <a:stretch/>
        </p:blipFill>
        <p:spPr>
          <a:xfrm>
            <a:off x="6471797" y="1027402"/>
            <a:ext cx="5541046" cy="27954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940A5DD-BFAA-4C6F-AA2C-30EF636B3A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519" y="4042442"/>
            <a:ext cx="3308791" cy="23972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B7B66C-1321-48BB-BAB0-5759F98D54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 t="14172" r="7280"/>
          <a:stretch/>
        </p:blipFill>
        <p:spPr>
          <a:xfrm>
            <a:off x="8383124" y="4042441"/>
            <a:ext cx="3169029" cy="239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1109"/>
      </p:ext>
    </p:extLst>
  </p:cSld>
  <p:clrMapOvr>
    <a:masterClrMapping/>
  </p:clrMapOvr>
  <p:transition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537BA4-852E-4744-91CF-79643B931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差分和转靶系统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4F746F2-E45F-4799-A8DB-F1589A89D3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38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98BE801-BAC9-4FBA-BA22-60FF5E3F3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843" y="2593531"/>
            <a:ext cx="1545550" cy="206073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795B1C6-0B5F-46F1-9F35-DC23A68FC7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027" y="2593697"/>
            <a:ext cx="1545550" cy="2062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39E44FF-8955-4E4C-9413-1F0F48F1D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57" t="31916" r="3148" b="17395"/>
          <a:stretch/>
        </p:blipFill>
        <p:spPr bwMode="auto">
          <a:xfrm>
            <a:off x="134309" y="2591823"/>
            <a:ext cx="5723803" cy="2021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CF4D02D-565E-40B2-9A01-AC75F50363F6}"/>
              </a:ext>
            </a:extLst>
          </p:cNvPr>
          <p:cNvSpPr txBox="1"/>
          <p:nvPr/>
        </p:nvSpPr>
        <p:spPr>
          <a:xfrm>
            <a:off x="104279" y="873916"/>
            <a:ext cx="5753833" cy="1603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差分和束诊系统：</a:t>
            </a: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谱仪充氦气气压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&lt;300 Pa</a:t>
            </a:r>
            <a:r>
              <a:rPr lang="zh-CN" altLang="en-US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，差分前真空度为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5×10</a:t>
            </a:r>
            <a:r>
              <a:rPr lang="en-US" altLang="zh-CN" sz="1600" baseline="30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-6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Pa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气压值实现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sz="1600" baseline="30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数量级过渡</a:t>
            </a: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束诊元件（刮束环、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BPM</a:t>
            </a:r>
            <a:r>
              <a:rPr lang="zh-CN" altLang="en-US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BD</a:t>
            </a:r>
            <a:r>
              <a:rPr lang="zh-CN" altLang="en-US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FC</a:t>
            </a:r>
            <a:r>
              <a:rPr lang="zh-CN" altLang="en-US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等）满足高流强要求，并同步加速器机器保护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8F50232-F5DB-4380-A3BD-2A500A6B95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790" y="2593531"/>
            <a:ext cx="1545550" cy="2060733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15CE594-315B-4074-82F8-B38D99EEF95C}"/>
              </a:ext>
            </a:extLst>
          </p:cNvPr>
          <p:cNvSpPr txBox="1"/>
          <p:nvPr/>
        </p:nvSpPr>
        <p:spPr>
          <a:xfrm>
            <a:off x="6236924" y="873916"/>
            <a:ext cx="5991721" cy="1603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转靶系统和锕系放射性靶：</a:t>
            </a:r>
            <a:endParaRPr lang="en-US" altLang="zh-CN" sz="16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转盘直径</a:t>
            </a:r>
            <a:r>
              <a:rPr lang="en-US" altLang="zh-CN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 cm</a:t>
            </a:r>
            <a:r>
              <a:rPr lang="zh-CN" altLang="en-US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10 cm</a:t>
            </a:r>
            <a:r>
              <a:rPr lang="zh-CN" altLang="en-US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 cm </a:t>
            </a:r>
            <a:r>
              <a:rPr lang="zh-CN" altLang="en-US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），转速</a:t>
            </a:r>
            <a:r>
              <a:rPr lang="en-US" altLang="zh-CN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 rpm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1600" baseline="30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175</a:t>
            </a:r>
            <a:r>
              <a:rPr lang="en-US" altLang="zh-CN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</a:t>
            </a:r>
            <a:r>
              <a:rPr lang="zh-CN" altLang="en-US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600" baseline="30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169</a:t>
            </a:r>
            <a:r>
              <a:rPr lang="en-US" altLang="zh-CN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Tm</a:t>
            </a:r>
            <a:r>
              <a:rPr lang="zh-CN" altLang="en-US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靶（</a:t>
            </a:r>
            <a:r>
              <a:rPr lang="en-US" altLang="zh-CN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0.5 mg/cm2</a:t>
            </a:r>
            <a:r>
              <a:rPr lang="zh-CN" altLang="en-US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）目前已承受</a:t>
            </a:r>
            <a:r>
              <a:rPr lang="en-US" altLang="zh-CN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2~3 </a:t>
            </a:r>
            <a:r>
              <a:rPr lang="en-US" altLang="zh-CN" sz="1600" dirty="0" err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puA</a:t>
            </a:r>
            <a:r>
              <a:rPr lang="zh-CN" altLang="en-US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强束流实验</a:t>
            </a:r>
            <a:endParaRPr lang="en-US" altLang="zh-CN" sz="16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完成锕系</a:t>
            </a:r>
            <a:r>
              <a:rPr lang="en-US" altLang="zh-CN" sz="1600" baseline="30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243</a:t>
            </a:r>
            <a:r>
              <a:rPr lang="en-US" altLang="zh-CN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</a:t>
            </a:r>
            <a:r>
              <a:rPr lang="zh-CN" altLang="en-US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材料制靶流程，等待强束流检验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710C67C-9DE0-4E9A-AE26-51C4BDEF9B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2" t="20764" r="19193" b="28142"/>
          <a:stretch/>
        </p:blipFill>
        <p:spPr>
          <a:xfrm>
            <a:off x="6973515" y="4717050"/>
            <a:ext cx="2133986" cy="184382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87184D6-9A84-4DC9-BC5B-8B4CA4171F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1" t="11155" r="25001" b="27913"/>
          <a:stretch/>
        </p:blipFill>
        <p:spPr>
          <a:xfrm>
            <a:off x="9316546" y="4717049"/>
            <a:ext cx="2211774" cy="184382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54CE673-6DBB-4059-B1BF-6DDBC8C311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9" y="4654264"/>
            <a:ext cx="1430356" cy="1906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237338B-BAE7-4BFB-BF61-D35EA0AF98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20" y="4653390"/>
            <a:ext cx="1430355" cy="190714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12889A0-527B-43AD-AA23-2E098E058A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92375" y="4889348"/>
            <a:ext cx="1907142" cy="143035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7803102-EFE7-4A12-A9A1-CE21A90950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0" b="8151"/>
          <a:stretch/>
        </p:blipFill>
        <p:spPr>
          <a:xfrm rot="16200000">
            <a:off x="4286773" y="4986758"/>
            <a:ext cx="1907143" cy="123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08442"/>
      </p:ext>
    </p:extLst>
  </p:cSld>
  <p:clrMapOvr>
    <a:masterClrMapping/>
  </p:clrMapOvr>
  <p:transition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A0B3D6-0A8A-4171-8AE0-98CB32C86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磁铁系统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4E0C1F1-C546-427B-B60B-F45763FD94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39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6E894DD-5F8A-4E83-A324-550FEF672F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30" y="1532989"/>
            <a:ext cx="3763163" cy="4728627"/>
          </a:xfrm>
          <a:prstGeom prst="rect">
            <a:avLst/>
          </a:prstGeom>
          <a:noFill/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B08424-FBFF-48AC-96F4-4B71805D6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426" y="1073907"/>
            <a:ext cx="4390377" cy="2209835"/>
          </a:xfrm>
          <a:prstGeom prst="rect">
            <a:avLst/>
          </a:prstGeom>
          <a:noFill/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5CFC18B-EE5A-4B6F-8074-475107FD42C2}"/>
              </a:ext>
            </a:extLst>
          </p:cNvPr>
          <p:cNvSpPr txBox="1"/>
          <p:nvPr/>
        </p:nvSpPr>
        <p:spPr>
          <a:xfrm>
            <a:off x="1172664" y="116365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谱仪各磁铁参数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6D64257-A7DF-4872-A4D2-863C36E11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803" y="1233460"/>
            <a:ext cx="3716655" cy="2176145"/>
          </a:xfrm>
          <a:prstGeom prst="rect">
            <a:avLst/>
          </a:prstGeom>
        </p:spPr>
      </p:pic>
      <p:pic>
        <p:nvPicPr>
          <p:cNvPr id="8" name="图片 7" descr="图表, 折线图&#10;&#10;描述已自动生成">
            <a:extLst>
              <a:ext uri="{FF2B5EF4-FFF2-40B4-BE49-F238E27FC236}">
                <a16:creationId xmlns:a16="http://schemas.microsoft.com/office/drawing/2014/main" id="{4C636C09-8AAA-45BA-A227-A2B2575690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50933" r="7126"/>
          <a:stretch/>
        </p:blipFill>
        <p:spPr bwMode="auto">
          <a:xfrm>
            <a:off x="4126847" y="3384585"/>
            <a:ext cx="3910470" cy="14107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图片 8" descr="图表, 折线图&#10;&#10;描述已自动生成">
            <a:extLst>
              <a:ext uri="{FF2B5EF4-FFF2-40B4-BE49-F238E27FC236}">
                <a16:creationId xmlns:a16="http://schemas.microsoft.com/office/drawing/2014/main" id="{A0FA788D-2D29-4610-B817-843E5EA9E8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50621" r="29488"/>
          <a:stretch/>
        </p:blipFill>
        <p:spPr bwMode="auto">
          <a:xfrm>
            <a:off x="4126847" y="4806032"/>
            <a:ext cx="3910470" cy="15899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AD3EA5-501C-49DD-826A-5846CD9B21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0355" y="3493824"/>
            <a:ext cx="1923620" cy="15515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AF8EAFE-EB57-42F2-83B5-7B59FCE31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3595" y="3482996"/>
            <a:ext cx="2001460" cy="15515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A8E8A6-F839-42F1-91D5-479191E52E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45" y="5209665"/>
            <a:ext cx="1401999" cy="98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388F921-BCA6-4EAE-B2A0-CBFB1E6DD7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831" y="5227812"/>
            <a:ext cx="1319399" cy="964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18030C4-76E4-4459-99D3-FF229479B6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395" y="5203656"/>
            <a:ext cx="1401999" cy="9850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92100B2-6F1C-4CA2-BCBE-7B0BFF9BE03D}"/>
              </a:ext>
            </a:extLst>
          </p:cNvPr>
          <p:cNvSpPr txBox="1"/>
          <p:nvPr/>
        </p:nvSpPr>
        <p:spPr>
          <a:xfrm>
            <a:off x="6931292" y="6342593"/>
            <a:ext cx="5212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L. N. Sheng, </a:t>
            </a:r>
            <a:r>
              <a:rPr lang="en-US" altLang="zh-CN" sz="12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et al.</a:t>
            </a:r>
            <a:r>
              <a:rPr lang="en-US" altLang="zh-CN" sz="1200" b="1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Instrum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. Methods, </a:t>
            </a:r>
            <a:r>
              <a:rPr lang="en-US" altLang="zh-CN" sz="1200" b="1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1004, 165348 (2021).</a:t>
            </a:r>
          </a:p>
        </p:txBody>
      </p:sp>
    </p:spTree>
    <p:extLst>
      <p:ext uri="{BB962C8B-B14F-4D97-AF65-F5344CB8AC3E}">
        <p14:creationId xmlns:p14="http://schemas.microsoft.com/office/powerpoint/2010/main" val="1693777853"/>
      </p:ext>
    </p:extLst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0D2FE1-0C60-44C5-84CF-F6E12F676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新核素合成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165290-827A-4E87-9409-C4580D8514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ECED02-F932-4E56-9C59-237D7D366DB2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F35FED-2585-45CC-AA13-26A33B930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57" y="1347886"/>
            <a:ext cx="3130727" cy="22648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9D8CA12-9B9D-4137-9F23-171618097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501" y="1419074"/>
            <a:ext cx="3743002" cy="40198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A69EDD-3C9E-4893-87EE-C8046A79F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587" y="1401523"/>
            <a:ext cx="4574102" cy="2172819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58CEE9D-F012-404B-B781-404CB7855DC4}"/>
              </a:ext>
            </a:extLst>
          </p:cNvPr>
          <p:cNvSpPr txBox="1"/>
          <p:nvPr/>
        </p:nvSpPr>
        <p:spPr>
          <a:xfrm>
            <a:off x="8361601" y="5557260"/>
            <a:ext cx="3754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2"/>
                </a:solidFill>
              </a:rPr>
              <a:t>Today about 3000 known isotopes</a:t>
            </a:r>
          </a:p>
          <a:p>
            <a:pPr algn="ctr"/>
            <a:r>
              <a:rPr lang="en-US" altLang="zh-CN" sz="1600" b="1" dirty="0">
                <a:solidFill>
                  <a:schemeClr val="tx2"/>
                </a:solidFill>
              </a:rPr>
              <a:t>~7000 bound nuclides should exist</a:t>
            </a:r>
            <a:endParaRPr lang="zh-CN" altLang="en-US" sz="1600" b="1" dirty="0">
              <a:solidFill>
                <a:schemeClr val="tx2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11F0989-4B12-4EEF-95A4-A4ED45358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60" y="3864407"/>
            <a:ext cx="4278782" cy="23911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EC5E2D1-8BA9-4681-94FF-9D3FBF2DD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250" y="3899018"/>
            <a:ext cx="3572660" cy="233844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299CE12-2D48-4CE7-8EC4-7450458D79F3}"/>
              </a:ext>
            </a:extLst>
          </p:cNvPr>
          <p:cNvSpPr txBox="1"/>
          <p:nvPr/>
        </p:nvSpPr>
        <p:spPr>
          <a:xfrm>
            <a:off x="245399" y="931407"/>
            <a:ext cx="981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经过一个多世纪的努力，共发现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3400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多种原子核，</a:t>
            </a:r>
            <a:r>
              <a:rPr lang="zh-CN" altLang="zh-CN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自然界中能够稳定存在的原子核仅有</a:t>
            </a:r>
            <a:r>
              <a:rPr lang="en-US" altLang="zh-CN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254</a:t>
            </a:r>
            <a:r>
              <a:rPr lang="zh-CN" altLang="zh-CN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种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B009057-17B0-4426-810F-316CD582173E}"/>
              </a:ext>
            </a:extLst>
          </p:cNvPr>
          <p:cNvSpPr txBox="1"/>
          <p:nvPr/>
        </p:nvSpPr>
        <p:spPr>
          <a:xfrm>
            <a:off x="872036" y="6244404"/>
            <a:ext cx="3198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不同时期，新核素合成方法不同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7AADAEE-6989-4BAD-9DF0-4DC01BC0665B}"/>
              </a:ext>
            </a:extLst>
          </p:cNvPr>
          <p:cNvSpPr txBox="1"/>
          <p:nvPr/>
        </p:nvSpPr>
        <p:spPr>
          <a:xfrm>
            <a:off x="4056152" y="6241644"/>
            <a:ext cx="5264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熔合反应和弹核碎裂反应是目前合成新核素的主要方法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9590961-11FE-485F-905B-85442D620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2488" y="3994143"/>
            <a:ext cx="1959742" cy="35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77160"/>
      </p:ext>
    </p:extLst>
  </p:cSld>
  <p:clrMapOvr>
    <a:masterClrMapping/>
  </p:clrMapOvr>
  <p:transition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86F4B0-B8C4-4BE0-A3EE-475ED705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探测系统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E716292-0AB3-4582-915D-0EB464B9C2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40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656469B-9BDE-4835-9D2C-96C2CC188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06" y="1279556"/>
            <a:ext cx="3337971" cy="25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FD11655-264D-4C8D-B847-A48B7563F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77" y="4057632"/>
            <a:ext cx="2754563" cy="206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DEEEA9-EA62-48E0-A5AE-C20B447B4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13" y="4057632"/>
            <a:ext cx="2754564" cy="206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60183B2-0F17-4399-A9FC-A315A66B1B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2" t="15493" b="6218"/>
          <a:stretch/>
        </p:blipFill>
        <p:spPr>
          <a:xfrm>
            <a:off x="308677" y="1279557"/>
            <a:ext cx="1969703" cy="250018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4581EDD-8E0E-474A-A67C-E3C1626FD50D}"/>
              </a:ext>
            </a:extLst>
          </p:cNvPr>
          <p:cNvSpPr txBox="1"/>
          <p:nvPr/>
        </p:nvSpPr>
        <p:spPr>
          <a:xfrm>
            <a:off x="6093248" y="881777"/>
            <a:ext cx="5947515" cy="406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焦平面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Si-box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硅条探测器</a:t>
            </a:r>
          </a:p>
        </p:txBody>
      </p:sp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7790C80C-3BC6-41E9-9025-FEF0BED45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786039"/>
              </p:ext>
            </p:extLst>
          </p:nvPr>
        </p:nvGraphicFramePr>
        <p:xfrm>
          <a:off x="6093248" y="1314432"/>
          <a:ext cx="5947515" cy="2560320"/>
        </p:xfrm>
        <a:graphic>
          <a:graphicData uri="http://schemas.openxmlformats.org/drawingml/2006/table">
            <a:tbl>
              <a:tblPr firstRow="1" firstCol="1" bandRow="1"/>
              <a:tblGrid>
                <a:gridCol w="1190929">
                  <a:extLst>
                    <a:ext uri="{9D8B030D-6E8A-4147-A177-3AD203B41FA5}">
                      <a16:colId xmlns:a16="http://schemas.microsoft.com/office/drawing/2014/main" val="1509975526"/>
                    </a:ext>
                  </a:extLst>
                </a:gridCol>
                <a:gridCol w="910334">
                  <a:extLst>
                    <a:ext uri="{9D8B030D-6E8A-4147-A177-3AD203B41FA5}">
                      <a16:colId xmlns:a16="http://schemas.microsoft.com/office/drawing/2014/main" val="1410629377"/>
                    </a:ext>
                  </a:extLst>
                </a:gridCol>
                <a:gridCol w="1012434">
                  <a:extLst>
                    <a:ext uri="{9D8B030D-6E8A-4147-A177-3AD203B41FA5}">
                      <a16:colId xmlns:a16="http://schemas.microsoft.com/office/drawing/2014/main" val="4172175287"/>
                    </a:ext>
                  </a:extLst>
                </a:gridCol>
                <a:gridCol w="941750">
                  <a:extLst>
                    <a:ext uri="{9D8B030D-6E8A-4147-A177-3AD203B41FA5}">
                      <a16:colId xmlns:a16="http://schemas.microsoft.com/office/drawing/2014/main" val="3754260271"/>
                    </a:ext>
                  </a:extLst>
                </a:gridCol>
                <a:gridCol w="1180093">
                  <a:extLst>
                    <a:ext uri="{9D8B030D-6E8A-4147-A177-3AD203B41FA5}">
                      <a16:colId xmlns:a16="http://schemas.microsoft.com/office/drawing/2014/main" val="2274422826"/>
                    </a:ext>
                  </a:extLst>
                </a:gridCol>
                <a:gridCol w="711975">
                  <a:extLst>
                    <a:ext uri="{9D8B030D-6E8A-4147-A177-3AD203B41FA5}">
                      <a16:colId xmlns:a16="http://schemas.microsoft.com/office/drawing/2014/main" val="2880986925"/>
                    </a:ext>
                  </a:extLst>
                </a:gridCol>
              </a:tblGrid>
              <a:tr h="179705">
                <a:tc gridSpan="2"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DSSD</a:t>
                      </a:r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BB17</a:t>
                      </a:r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SSD</a:t>
                      </a:r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W4</a:t>
                      </a:r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VETO</a:t>
                      </a:r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MSX25</a:t>
                      </a:r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153916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灵敏面积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128×48 mm</a:t>
                      </a:r>
                      <a:r>
                        <a:rPr lang="en-US" sz="1200" b="1" kern="100" baseline="300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灵敏面积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65×120 mm</a:t>
                      </a:r>
                      <a:r>
                        <a:rPr lang="en-US" sz="1200" b="1" kern="100" baseline="300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灵敏面积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50×50 mm</a:t>
                      </a:r>
                      <a:r>
                        <a:rPr lang="en-US" sz="1200" b="1" kern="100" baseline="300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0487417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Junction</a:t>
                      </a:r>
                      <a:r>
                        <a:rPr lang="zh-CN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面</a:t>
                      </a:r>
                      <a:endParaRPr lang="en-US" altLang="zh-CN" sz="1200" b="1" kern="100" dirty="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r>
                        <a:rPr lang="zh-CN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zh-CN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面）条数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条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面分割数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厚度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300 μm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689267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Ohmic</a:t>
                      </a:r>
                      <a:r>
                        <a:rPr lang="zh-CN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面</a:t>
                      </a:r>
                      <a:endParaRPr lang="en-US" altLang="zh-CN" sz="1200" b="1" kern="100" dirty="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r>
                        <a:rPr lang="zh-CN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zh-CN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面）条数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128</a:t>
                      </a:r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条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条宽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15 mm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表面死层类型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9G / 2M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2171192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条间隔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50 μm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厚度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500±10 </a:t>
                      </a:r>
                      <a:r>
                        <a:rPr lang="en-US" sz="1200" b="1" kern="100" dirty="0" err="1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表面死层厚度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100 nm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044180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厚度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300±20 μm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表面死层类型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9G / 2M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全耗尽电压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约</a:t>
                      </a: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30 V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661398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表面死层类型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9P / 2M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表面死层厚度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100 nm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9866381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表面死层厚度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100 nm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全耗尽电压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约</a:t>
                      </a: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30 V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7351468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全耗尽电压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约</a:t>
                      </a: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40 V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7134114"/>
                  </a:ext>
                </a:extLst>
              </a:tr>
            </a:tbl>
          </a:graphicData>
        </a:graphic>
      </p:graphicFrame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DA4080FD-4D60-48A1-8193-70B5ED21A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162314"/>
              </p:ext>
            </p:extLst>
          </p:nvPr>
        </p:nvGraphicFramePr>
        <p:xfrm>
          <a:off x="7049532" y="4537512"/>
          <a:ext cx="3734805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1874916">
                  <a:extLst>
                    <a:ext uri="{9D8B030D-6E8A-4147-A177-3AD203B41FA5}">
                      <a16:colId xmlns:a16="http://schemas.microsoft.com/office/drawing/2014/main" val="3259093182"/>
                    </a:ext>
                  </a:extLst>
                </a:gridCol>
                <a:gridCol w="1859889">
                  <a:extLst>
                    <a:ext uri="{9D8B030D-6E8A-4147-A177-3AD203B41FA5}">
                      <a16:colId xmlns:a16="http://schemas.microsoft.com/office/drawing/2014/main" val="1008383959"/>
                    </a:ext>
                  </a:extLst>
                </a:gridCol>
              </a:tblGrid>
              <a:tr h="179705">
                <a:tc>
                  <a:txBody>
                    <a:bodyPr/>
                    <a:lstStyle/>
                    <a:p>
                      <a:pPr indent="30480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灵敏面积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180×80 mm2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4866740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30480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工作气体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异丁烷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5668066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30480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工作气压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/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~370 Pa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869084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30480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丝材料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/>
                      <a:r>
                        <a:rPr lang="zh-CN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镀金钨丝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09635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30480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丝直径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阴极：</a:t>
                      </a: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m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indent="30480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阳极：</a:t>
                      </a: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m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596663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30480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丝距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/>
                      <a:r>
                        <a:rPr lang="zh-CN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阴极：</a:t>
                      </a: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 mm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indent="304800" algn="ctr"/>
                      <a:r>
                        <a:rPr lang="zh-CN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阳极：</a:t>
                      </a: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 mm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3277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30480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阳极电压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/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+500 V</a:t>
                      </a:r>
                      <a:endParaRPr lang="zh-CN" sz="1200" b="1" kern="10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5548940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304800" algn="ctr"/>
                      <a:r>
                        <a:rPr lang="zh-CN" sz="1200" b="1" kern="10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阴极电压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/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-150 V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5572745"/>
                  </a:ext>
                </a:extLst>
              </a:tr>
            </a:tbl>
          </a:graphicData>
        </a:graphic>
      </p:graphicFrame>
      <p:sp>
        <p:nvSpPr>
          <p:cNvPr id="25" name="文本框 24">
            <a:extLst>
              <a:ext uri="{FF2B5EF4-FFF2-40B4-BE49-F238E27FC236}">
                <a16:creationId xmlns:a16="http://schemas.microsoft.com/office/drawing/2014/main" id="{9D049C93-E15D-4C76-8598-6062ED43C93C}"/>
              </a:ext>
            </a:extLst>
          </p:cNvPr>
          <p:cNvSpPr txBox="1"/>
          <p:nvPr/>
        </p:nvSpPr>
        <p:spPr>
          <a:xfrm>
            <a:off x="6093248" y="4108047"/>
            <a:ext cx="5835833" cy="406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多丝正比室探测器（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MWPC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27053145"/>
      </p:ext>
    </p:extLst>
  </p:cSld>
  <p:clrMapOvr>
    <a:masterClrMapping/>
  </p:clrMapOvr>
  <p:transition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5C3F75-267F-4723-B14F-6005CAE88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开展初步测试实验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9CC6E73-C574-4D8E-8B16-D719629DE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41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F8FA01-4D3C-45A2-B9E8-4351F62973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2" y="954286"/>
            <a:ext cx="4227225" cy="290510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0E04770-0998-4C49-84AF-D9601109124C}"/>
              </a:ext>
            </a:extLst>
          </p:cNvPr>
          <p:cNvSpPr txBox="1"/>
          <p:nvPr/>
        </p:nvSpPr>
        <p:spPr>
          <a:xfrm>
            <a:off x="190159" y="3988505"/>
            <a:ext cx="5905841" cy="237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目前已开展五次束流打靶实验</a:t>
            </a:r>
            <a:endParaRPr lang="en-US" altLang="zh-CN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使用束流</a:t>
            </a:r>
            <a:r>
              <a:rPr lang="en-US" altLang="zh-CN" baseline="30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en-US" altLang="zh-CN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lang="zh-CN" altLang="en-US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baseline="30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en-US" altLang="zh-CN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</a:t>
            </a:r>
            <a:r>
              <a:rPr lang="zh-CN" altLang="en-US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baseline="30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</a:t>
            </a:r>
            <a:r>
              <a:rPr lang="en-US" altLang="zh-CN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Mn</a:t>
            </a:r>
            <a:r>
              <a:rPr lang="zh-CN" altLang="en-US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，束流强度最高</a:t>
            </a:r>
            <a:r>
              <a:rPr lang="en-US" altLang="zh-CN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3~5 </a:t>
            </a:r>
            <a:r>
              <a:rPr lang="en-US" altLang="zh-CN" dirty="0" err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puA</a:t>
            </a:r>
            <a:endParaRPr lang="en-US" altLang="zh-CN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SS003</a:t>
            </a:r>
            <a:r>
              <a:rPr lang="zh-CN" altLang="en-US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aseline="30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Ar+</a:t>
            </a:r>
            <a:r>
              <a:rPr lang="en-US" altLang="zh-CN" sz="1400" baseline="30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175</a:t>
            </a: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Lu@193 MeV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SS004</a:t>
            </a:r>
            <a:r>
              <a:rPr lang="zh-CN" altLang="en-US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aseline="30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Ar+</a:t>
            </a:r>
            <a:r>
              <a:rPr lang="en-US" altLang="zh-CN" sz="1400" baseline="30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169</a:t>
            </a: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Tm@179 / 193 MeV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SS005</a:t>
            </a:r>
            <a:r>
              <a:rPr lang="zh-CN" altLang="en-US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aseline="30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Ca+</a:t>
            </a:r>
            <a:r>
              <a:rPr lang="en-US" altLang="zh-CN" sz="1400" baseline="30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169</a:t>
            </a: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Tm@200 / 217 MeV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SS006</a:t>
            </a:r>
            <a:r>
              <a:rPr lang="zh-CN" altLang="en-US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aseline="30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</a:t>
            </a: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Mn+</a:t>
            </a:r>
            <a:r>
              <a:rPr lang="en-US" altLang="zh-CN" sz="1400" baseline="30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159</a:t>
            </a: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Tb@257 MeV</a:t>
            </a:r>
            <a:r>
              <a:rPr lang="zh-CN" altLang="en-US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baseline="30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</a:t>
            </a: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Mn+</a:t>
            </a:r>
            <a:r>
              <a:rPr lang="en-US" altLang="zh-CN" sz="1400" baseline="30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209</a:t>
            </a: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Bi@270 MeV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SS007</a:t>
            </a:r>
            <a:r>
              <a:rPr lang="zh-CN" altLang="en-US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aseline="30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Ca+</a:t>
            </a:r>
            <a:r>
              <a:rPr lang="en-US" altLang="zh-CN" sz="1400" baseline="30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169</a:t>
            </a: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Tm@200</a:t>
            </a:r>
            <a:r>
              <a:rPr lang="zh-CN" altLang="en-US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227 / 212 MeV</a:t>
            </a:r>
            <a:r>
              <a:rPr lang="zh-CN" altLang="en-US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baseline="30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Ca+</a:t>
            </a:r>
            <a:r>
              <a:rPr lang="en-US" altLang="zh-CN" sz="1400" baseline="30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175</a:t>
            </a:r>
            <a:r>
              <a:rPr lang="en-US" altLang="zh-CN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Lu@228 MeV</a:t>
            </a:r>
            <a:endParaRPr lang="zh-CN" altLang="en-US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A1EF728-0B07-46ED-88D3-A07773CC57DC}"/>
              </a:ext>
            </a:extLst>
          </p:cNvPr>
          <p:cNvSpPr txBox="1"/>
          <p:nvPr/>
        </p:nvSpPr>
        <p:spPr>
          <a:xfrm>
            <a:off x="4906623" y="886002"/>
            <a:ext cx="7210921" cy="1099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利用已知反应道开展谱仪和加速器联调，测试谱仪性能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测试高流强下高功率转靶工作状态，完善探测器及数据处理系统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尝试开展新核素</a:t>
            </a:r>
            <a:r>
              <a:rPr lang="en-US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203,204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210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的合成实验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551C5F6-FB26-4FA9-9F6F-883ABCAFE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353" y="1985470"/>
            <a:ext cx="4406537" cy="24819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E92EB62-E580-4B2E-9273-3452C4F78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096" y="4596531"/>
            <a:ext cx="2529957" cy="201223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5F0D5B-57F7-47A9-9582-BB702A582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4882" y="4596531"/>
            <a:ext cx="2444997" cy="20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8791"/>
      </p:ext>
    </p:extLst>
  </p:cSld>
  <p:clrMapOvr>
    <a:masterClrMapping/>
  </p:clrMapOvr>
  <p:transition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505E9F-4725-4583-9950-BBD4F9C04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SHANS2</a:t>
            </a:r>
            <a:r>
              <a:rPr lang="zh-CN" altLang="en-US" dirty="0"/>
              <a:t>谱仪发现新核素</a:t>
            </a:r>
            <a:r>
              <a:rPr lang="en-US" altLang="zh-CN" baseline="30000" dirty="0"/>
              <a:t>204</a:t>
            </a:r>
            <a:r>
              <a:rPr lang="en-US" altLang="zh-CN" dirty="0"/>
              <a:t>Ac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2B6A705-3E28-49E7-8F50-1CE56BE832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42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F22E778-0696-421D-BA87-7FFBFD405B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123" y="2934177"/>
            <a:ext cx="4329660" cy="356226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5BE8EF-7AD0-4C7C-982B-CD8EE2C1C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70" y="4457815"/>
            <a:ext cx="5896632" cy="17512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2390D0E-118F-420F-8249-85D40027E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77" y="957625"/>
            <a:ext cx="7148581" cy="325852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EC50487-4C87-46E8-94F6-FA3D826D5090}"/>
              </a:ext>
            </a:extLst>
          </p:cNvPr>
          <p:cNvSpPr txBox="1"/>
          <p:nvPr/>
        </p:nvSpPr>
        <p:spPr>
          <a:xfrm>
            <a:off x="7772400" y="1268793"/>
            <a:ext cx="3911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加速器束流强度提高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个量级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充气谱仪传输效率提高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2~3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倍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探测器能量分辨提高近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倍，位置分辨提高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个量级</a:t>
            </a:r>
          </a:p>
        </p:txBody>
      </p:sp>
    </p:spTree>
    <p:extLst>
      <p:ext uri="{BB962C8B-B14F-4D97-AF65-F5344CB8AC3E}">
        <p14:creationId xmlns:p14="http://schemas.microsoft.com/office/powerpoint/2010/main" val="1445235822"/>
      </p:ext>
    </p:extLst>
  </p:cSld>
  <p:clrMapOvr>
    <a:masterClrMapping/>
  </p:clrMapOvr>
  <p:transition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F710E9-470C-45EA-B0F1-21543F432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119</a:t>
            </a:r>
            <a:r>
              <a:rPr lang="zh-CN" altLang="en-US" dirty="0"/>
              <a:t>元素实验计划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D167ED-0DBE-48DA-A060-126F811B62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43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94E07A0-E39D-4E86-BB1C-2553F500C2DC}"/>
              </a:ext>
            </a:extLst>
          </p:cNvPr>
          <p:cNvGrpSpPr/>
          <p:nvPr/>
        </p:nvGrpSpPr>
        <p:grpSpPr>
          <a:xfrm>
            <a:off x="4031771" y="1320385"/>
            <a:ext cx="8082158" cy="5294587"/>
            <a:chOff x="3765111" y="1469274"/>
            <a:chExt cx="8082158" cy="529458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7920EDC-9AE1-4370-8C16-2BD2AC910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5111" y="1827135"/>
              <a:ext cx="8082158" cy="4896935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70C34A90-B525-444B-A762-D3E093A07E23}"/>
                </a:ext>
              </a:extLst>
            </p:cNvPr>
            <p:cNvGrpSpPr/>
            <p:nvPr/>
          </p:nvGrpSpPr>
          <p:grpSpPr>
            <a:xfrm>
              <a:off x="10686550" y="1469274"/>
              <a:ext cx="533400" cy="408568"/>
              <a:chOff x="8976360" y="1227378"/>
              <a:chExt cx="533400" cy="408568"/>
            </a:xfrm>
          </p:grpSpPr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D8BE0A82-75B8-4B4E-AA38-FC683717AB7B}"/>
                  </a:ext>
                </a:extLst>
              </p:cNvPr>
              <p:cNvSpPr/>
              <p:nvPr/>
            </p:nvSpPr>
            <p:spPr>
              <a:xfrm>
                <a:off x="9067800" y="1229732"/>
                <a:ext cx="350520" cy="352874"/>
              </a:xfrm>
              <a:prstGeom prst="rect">
                <a:avLst/>
              </a:prstGeom>
              <a:solidFill>
                <a:srgbClr val="FFFFFF"/>
              </a:solidFill>
              <a:ln w="3175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DA73C7D6-6354-442E-846F-8752B03DCFBB}"/>
                  </a:ext>
                </a:extLst>
              </p:cNvPr>
              <p:cNvSpPr/>
              <p:nvPr/>
            </p:nvSpPr>
            <p:spPr>
              <a:xfrm>
                <a:off x="8976360" y="1227378"/>
                <a:ext cx="533400" cy="408568"/>
              </a:xfrm>
              <a:prstGeom prst="rect">
                <a:avLst/>
              </a:prstGeom>
              <a:noFill/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637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119</a:t>
                </a:r>
              </a:p>
              <a:p>
                <a:pPr marL="0" marR="0" lvl="0" indent="0" algn="ctr" defTabSz="914400" eaLnBrk="1" fontAlgn="base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637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294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69BB963-FF8A-4FAB-812D-8AD0F8547FB0}"/>
                </a:ext>
              </a:extLst>
            </p:cNvPr>
            <p:cNvGrpSpPr/>
            <p:nvPr/>
          </p:nvGrpSpPr>
          <p:grpSpPr>
            <a:xfrm>
              <a:off x="9977890" y="2162694"/>
              <a:ext cx="533400" cy="408568"/>
              <a:chOff x="8976360" y="1227378"/>
              <a:chExt cx="533400" cy="408568"/>
            </a:xfrm>
          </p:grpSpPr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8E7B108B-80F6-4EDC-82B6-71AB037075ED}"/>
                  </a:ext>
                </a:extLst>
              </p:cNvPr>
              <p:cNvSpPr/>
              <p:nvPr/>
            </p:nvSpPr>
            <p:spPr>
              <a:xfrm>
                <a:off x="9067800" y="1229732"/>
                <a:ext cx="350520" cy="352874"/>
              </a:xfrm>
              <a:prstGeom prst="rect">
                <a:avLst/>
              </a:prstGeom>
              <a:solidFill>
                <a:srgbClr val="FFFFFF"/>
              </a:solidFill>
              <a:ln w="3175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EB29D65C-4829-4328-8189-B43BF0B1B797}"/>
                  </a:ext>
                </a:extLst>
              </p:cNvPr>
              <p:cNvSpPr/>
              <p:nvPr/>
            </p:nvSpPr>
            <p:spPr>
              <a:xfrm>
                <a:off x="8976360" y="1227378"/>
                <a:ext cx="533400" cy="408568"/>
              </a:xfrm>
              <a:prstGeom prst="rect">
                <a:avLst/>
              </a:prstGeom>
              <a:noFill/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637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117</a:t>
                </a:r>
              </a:p>
              <a:p>
                <a:pPr marL="0" marR="0" lvl="0" indent="0" algn="ctr" defTabSz="914400" eaLnBrk="1" fontAlgn="base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637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290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2ECBBA30-EFBC-4A33-B3C4-C630366BAD75}"/>
                </a:ext>
              </a:extLst>
            </p:cNvPr>
            <p:cNvGrpSpPr/>
            <p:nvPr/>
          </p:nvGrpSpPr>
          <p:grpSpPr>
            <a:xfrm>
              <a:off x="9292090" y="2863734"/>
              <a:ext cx="533400" cy="408568"/>
              <a:chOff x="8976360" y="1227378"/>
              <a:chExt cx="533400" cy="408568"/>
            </a:xfrm>
          </p:grpSpPr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EC3DC15E-45D2-455E-A29C-695B7753F260}"/>
                  </a:ext>
                </a:extLst>
              </p:cNvPr>
              <p:cNvSpPr/>
              <p:nvPr/>
            </p:nvSpPr>
            <p:spPr>
              <a:xfrm>
                <a:off x="9067800" y="1229732"/>
                <a:ext cx="350520" cy="352874"/>
              </a:xfrm>
              <a:prstGeom prst="rect">
                <a:avLst/>
              </a:prstGeom>
              <a:solidFill>
                <a:srgbClr val="FFFFFF"/>
              </a:solidFill>
              <a:ln w="3175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306EA9AE-A837-4828-A256-77A0618E982B}"/>
                  </a:ext>
                </a:extLst>
              </p:cNvPr>
              <p:cNvSpPr/>
              <p:nvPr/>
            </p:nvSpPr>
            <p:spPr>
              <a:xfrm>
                <a:off x="8976360" y="1227378"/>
                <a:ext cx="533400" cy="408568"/>
              </a:xfrm>
              <a:prstGeom prst="rect">
                <a:avLst/>
              </a:prstGeom>
              <a:noFill/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637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115</a:t>
                </a:r>
              </a:p>
              <a:p>
                <a:pPr marL="0" marR="0" lvl="0" indent="0" algn="ctr" defTabSz="914400" eaLnBrk="1" fontAlgn="base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637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286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BF57440-8C76-4EEF-B941-95EA653155DB}"/>
                </a:ext>
              </a:extLst>
            </p:cNvPr>
            <p:cNvSpPr/>
            <p:nvPr/>
          </p:nvSpPr>
          <p:spPr>
            <a:xfrm>
              <a:off x="8674870" y="3574748"/>
              <a:ext cx="350520" cy="352874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784159E-9784-4B49-8C24-A0DCA64748AA}"/>
                </a:ext>
              </a:extLst>
            </p:cNvPr>
            <p:cNvSpPr/>
            <p:nvPr/>
          </p:nvSpPr>
          <p:spPr>
            <a:xfrm>
              <a:off x="7973830" y="4272969"/>
              <a:ext cx="350520" cy="352874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70389D5-B9A0-4907-B12D-0F52D1AC1B31}"/>
                </a:ext>
              </a:extLst>
            </p:cNvPr>
            <p:cNvSpPr/>
            <p:nvPr/>
          </p:nvSpPr>
          <p:spPr>
            <a:xfrm>
              <a:off x="7272790" y="4969208"/>
              <a:ext cx="350520" cy="352874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3F7A529-6C65-4406-9B7F-5274284DE019}"/>
                </a:ext>
              </a:extLst>
            </p:cNvPr>
            <p:cNvSpPr/>
            <p:nvPr/>
          </p:nvSpPr>
          <p:spPr>
            <a:xfrm>
              <a:off x="6571750" y="5662628"/>
              <a:ext cx="350520" cy="352874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394AA88-C14A-4B7C-9D35-86D809D6F8EB}"/>
                </a:ext>
              </a:extLst>
            </p:cNvPr>
            <p:cNvSpPr/>
            <p:nvPr/>
          </p:nvSpPr>
          <p:spPr>
            <a:xfrm>
              <a:off x="5878330" y="6358589"/>
              <a:ext cx="350520" cy="352874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E50F5B92-26EC-4660-A365-E7615358E963}"/>
                </a:ext>
              </a:extLst>
            </p:cNvPr>
            <p:cNvCxnSpPr/>
            <p:nvPr/>
          </p:nvCxnSpPr>
          <p:spPr>
            <a:xfrm flipH="1">
              <a:off x="10419850" y="1827135"/>
              <a:ext cx="358140" cy="33819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stealth"/>
            </a:ln>
            <a:effectLst/>
          </p:spPr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0008210C-1787-426C-B616-17108D8F59D7}"/>
                </a:ext>
              </a:extLst>
            </p:cNvPr>
            <p:cNvCxnSpPr/>
            <p:nvPr/>
          </p:nvCxnSpPr>
          <p:spPr>
            <a:xfrm flipH="1">
              <a:off x="9730240" y="2522909"/>
              <a:ext cx="358140" cy="33819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stealth"/>
            </a:ln>
            <a:effectLst/>
          </p:spPr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2F3DCAC3-EE92-4105-8561-D7C70D0D1540}"/>
                </a:ext>
              </a:extLst>
            </p:cNvPr>
            <p:cNvCxnSpPr/>
            <p:nvPr/>
          </p:nvCxnSpPr>
          <p:spPr>
            <a:xfrm flipH="1">
              <a:off x="9025390" y="3221595"/>
              <a:ext cx="358140" cy="33819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stealth"/>
            </a:ln>
            <a:effectLst/>
          </p:spPr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1755054D-FF7B-467D-BFBE-A628986E9875}"/>
                </a:ext>
              </a:extLst>
            </p:cNvPr>
            <p:cNvCxnSpPr/>
            <p:nvPr/>
          </p:nvCxnSpPr>
          <p:spPr>
            <a:xfrm flipH="1">
              <a:off x="8316730" y="3930255"/>
              <a:ext cx="358140" cy="33819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stealth"/>
            </a:ln>
            <a:effectLst/>
          </p:spPr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4F806DCF-E599-4C18-B1CC-ADD04E494ED5}"/>
                </a:ext>
              </a:extLst>
            </p:cNvPr>
            <p:cNvCxnSpPr/>
            <p:nvPr/>
          </p:nvCxnSpPr>
          <p:spPr>
            <a:xfrm flipH="1">
              <a:off x="7615690" y="4625131"/>
              <a:ext cx="358140" cy="33819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stealth"/>
            </a:ln>
            <a:effectLst/>
          </p:spPr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A628C4CB-037C-42B9-88DB-96FC7D832FCB}"/>
                </a:ext>
              </a:extLst>
            </p:cNvPr>
            <p:cNvCxnSpPr/>
            <p:nvPr/>
          </p:nvCxnSpPr>
          <p:spPr>
            <a:xfrm flipH="1">
              <a:off x="6914650" y="5318551"/>
              <a:ext cx="358140" cy="33819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stealth"/>
            </a:ln>
            <a:effectLst/>
          </p:spPr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216E2AFF-CA1A-4DF4-947D-62AA92B5FA04}"/>
                </a:ext>
              </a:extLst>
            </p:cNvPr>
            <p:cNvCxnSpPr/>
            <p:nvPr/>
          </p:nvCxnSpPr>
          <p:spPr>
            <a:xfrm flipH="1">
              <a:off x="6228850" y="6013056"/>
              <a:ext cx="358140" cy="33819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stealth"/>
            </a:ln>
            <a:effectLst/>
          </p:spPr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48D613AD-8E21-493C-B72E-597580556FC8}"/>
                </a:ext>
              </a:extLst>
            </p:cNvPr>
            <p:cNvSpPr txBox="1"/>
            <p:nvPr/>
          </p:nvSpPr>
          <p:spPr>
            <a:xfrm>
              <a:off x="7002390" y="1474958"/>
              <a:ext cx="2906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</a:rPr>
                <a:t>243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</a:rPr>
                <a:t>Am(</a:t>
              </a:r>
              <a:r>
                <a:rPr kumimoji="0" lang="en-US" altLang="zh-CN" sz="1800" b="1" i="0" u="none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</a:rPr>
                <a:t>54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</a:rPr>
                <a:t>Cr, 3-4n)</a:t>
              </a:r>
              <a:r>
                <a:rPr kumimoji="0" lang="en-US" altLang="zh-CN" sz="1800" b="1" i="0" u="none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</a:rPr>
                <a:t>293,294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</a:rPr>
                <a:t>119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pitchFamily="2" charset="-122"/>
              </a:endParaRPr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D5D4B9D4-482C-45AA-8B7F-BC6CC0EF649C}"/>
                </a:ext>
              </a:extLst>
            </p:cNvPr>
            <p:cNvCxnSpPr/>
            <p:nvPr/>
          </p:nvCxnSpPr>
          <p:spPr>
            <a:xfrm>
              <a:off x="9896549" y="1659624"/>
              <a:ext cx="440955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C21B5281-61F9-48DF-B2FF-FE0B14E76DF7}"/>
                </a:ext>
              </a:extLst>
            </p:cNvPr>
            <p:cNvSpPr txBox="1"/>
            <p:nvPr/>
          </p:nvSpPr>
          <p:spPr>
            <a:xfrm>
              <a:off x="10031075" y="1709924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itchFamily="2" charset="-122"/>
                  <a:cs typeface="Calibri" panose="020F0502020204030204" pitchFamily="34" charset="0"/>
                </a:rPr>
                <a:t>α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EC42209-C419-4256-BF4A-F2315F794E14}"/>
                </a:ext>
              </a:extLst>
            </p:cNvPr>
            <p:cNvSpPr txBox="1"/>
            <p:nvPr/>
          </p:nvSpPr>
          <p:spPr>
            <a:xfrm>
              <a:off x="9337513" y="240419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itchFamily="2" charset="-122"/>
                  <a:cs typeface="Calibri" panose="020F0502020204030204" pitchFamily="34" charset="0"/>
                </a:rPr>
                <a:t>α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BE98841F-2216-4D10-AF96-CE5D05E1562B}"/>
                </a:ext>
              </a:extLst>
            </p:cNvPr>
            <p:cNvSpPr txBox="1"/>
            <p:nvPr/>
          </p:nvSpPr>
          <p:spPr>
            <a:xfrm>
              <a:off x="8636179" y="309357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itchFamily="2" charset="-122"/>
                  <a:cs typeface="Calibri" panose="020F0502020204030204" pitchFamily="34" charset="0"/>
                </a:rPr>
                <a:t>α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B698D3A1-0796-41C2-8A75-DDFF1D5CBB37}"/>
                </a:ext>
              </a:extLst>
            </p:cNvPr>
            <p:cNvSpPr txBox="1"/>
            <p:nvPr/>
          </p:nvSpPr>
          <p:spPr>
            <a:xfrm>
              <a:off x="7920335" y="3819134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itchFamily="2" charset="-122"/>
                  <a:cs typeface="Calibri" panose="020F0502020204030204" pitchFamily="34" charset="0"/>
                </a:rPr>
                <a:t>α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60E543A-D33B-440B-BF8B-694E3EAE277B}"/>
                </a:ext>
              </a:extLst>
            </p:cNvPr>
            <p:cNvSpPr txBox="1"/>
            <p:nvPr/>
          </p:nvSpPr>
          <p:spPr>
            <a:xfrm>
              <a:off x="7210884" y="4523513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itchFamily="2" charset="-122"/>
                  <a:cs typeface="Calibri" panose="020F0502020204030204" pitchFamily="34" charset="0"/>
                </a:rPr>
                <a:t>α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B21763B-7169-418F-BE4F-B524EE5A9E36}"/>
                </a:ext>
              </a:extLst>
            </p:cNvPr>
            <p:cNvSpPr txBox="1"/>
            <p:nvPr/>
          </p:nvSpPr>
          <p:spPr>
            <a:xfrm>
              <a:off x="6518255" y="5209313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itchFamily="2" charset="-122"/>
                  <a:cs typeface="Calibri" panose="020F0502020204030204" pitchFamily="34" charset="0"/>
                </a:rPr>
                <a:t>α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48BC581-6360-41A7-9846-08E61E3E2C9E}"/>
                </a:ext>
              </a:extLst>
            </p:cNvPr>
            <p:cNvSpPr txBox="1"/>
            <p:nvPr/>
          </p:nvSpPr>
          <p:spPr>
            <a:xfrm>
              <a:off x="5815443" y="5905274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itchFamily="2" charset="-122"/>
                  <a:cs typeface="Calibri" panose="020F0502020204030204" pitchFamily="34" charset="0"/>
                </a:rPr>
                <a:t>α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ACD45E21-7031-4420-8F99-D4A5F2357F11}"/>
                </a:ext>
              </a:extLst>
            </p:cNvPr>
            <p:cNvGrpSpPr/>
            <p:nvPr/>
          </p:nvGrpSpPr>
          <p:grpSpPr>
            <a:xfrm>
              <a:off x="10338509" y="1469274"/>
              <a:ext cx="533400" cy="408568"/>
              <a:chOff x="8976360" y="1227378"/>
              <a:chExt cx="533400" cy="408568"/>
            </a:xfrm>
          </p:grpSpPr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73AD354B-7DCC-4099-86CB-0B9E9206A25E}"/>
                  </a:ext>
                </a:extLst>
              </p:cNvPr>
              <p:cNvSpPr/>
              <p:nvPr/>
            </p:nvSpPr>
            <p:spPr>
              <a:xfrm>
                <a:off x="9067800" y="1229732"/>
                <a:ext cx="350520" cy="352874"/>
              </a:xfrm>
              <a:prstGeom prst="rect">
                <a:avLst/>
              </a:prstGeom>
              <a:solidFill>
                <a:srgbClr val="FFFFFF"/>
              </a:solidFill>
              <a:ln w="3175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722D845D-DA63-42D2-A206-1A6EF6D242E5}"/>
                  </a:ext>
                </a:extLst>
              </p:cNvPr>
              <p:cNvSpPr/>
              <p:nvPr/>
            </p:nvSpPr>
            <p:spPr>
              <a:xfrm>
                <a:off x="8976360" y="1227378"/>
                <a:ext cx="533400" cy="408568"/>
              </a:xfrm>
              <a:prstGeom prst="rect">
                <a:avLst/>
              </a:prstGeom>
              <a:noFill/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637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119</a:t>
                </a:r>
              </a:p>
              <a:p>
                <a:pPr marL="0" marR="0" lvl="0" indent="0" algn="ctr" defTabSz="914400" eaLnBrk="1" fontAlgn="base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637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293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2F6129E4-EFD0-44B1-8E1B-AEB58ABF52EF}"/>
                </a:ext>
              </a:extLst>
            </p:cNvPr>
            <p:cNvGrpSpPr/>
            <p:nvPr/>
          </p:nvGrpSpPr>
          <p:grpSpPr>
            <a:xfrm>
              <a:off x="9629849" y="2162694"/>
              <a:ext cx="533400" cy="408568"/>
              <a:chOff x="8976360" y="1227378"/>
              <a:chExt cx="533400" cy="408568"/>
            </a:xfrm>
          </p:grpSpPr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71569BB1-C480-481E-BE83-317705968D0A}"/>
                  </a:ext>
                </a:extLst>
              </p:cNvPr>
              <p:cNvSpPr/>
              <p:nvPr/>
            </p:nvSpPr>
            <p:spPr>
              <a:xfrm>
                <a:off x="9067800" y="1229732"/>
                <a:ext cx="350520" cy="352874"/>
              </a:xfrm>
              <a:prstGeom prst="rect">
                <a:avLst/>
              </a:prstGeom>
              <a:solidFill>
                <a:srgbClr val="FFFFFF"/>
              </a:solidFill>
              <a:ln w="3175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E4239C93-BB8B-4E71-94D1-6951D963164D}"/>
                  </a:ext>
                </a:extLst>
              </p:cNvPr>
              <p:cNvSpPr/>
              <p:nvPr/>
            </p:nvSpPr>
            <p:spPr>
              <a:xfrm>
                <a:off x="8976360" y="1227378"/>
                <a:ext cx="533400" cy="408568"/>
              </a:xfrm>
              <a:prstGeom prst="rect">
                <a:avLst/>
              </a:prstGeom>
              <a:noFill/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637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117</a:t>
                </a:r>
              </a:p>
              <a:p>
                <a:pPr marL="0" marR="0" lvl="0" indent="0" algn="ctr" defTabSz="914400" eaLnBrk="1" fontAlgn="base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637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289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1D2B26BF-8468-4857-A94C-ECBCB674B43A}"/>
                </a:ext>
              </a:extLst>
            </p:cNvPr>
            <p:cNvGrpSpPr/>
            <p:nvPr/>
          </p:nvGrpSpPr>
          <p:grpSpPr>
            <a:xfrm>
              <a:off x="8944049" y="2863734"/>
              <a:ext cx="533400" cy="408568"/>
              <a:chOff x="8976360" y="1227378"/>
              <a:chExt cx="533400" cy="408568"/>
            </a:xfrm>
          </p:grpSpPr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739AE188-7B03-424C-A16C-BA1B71A1A225}"/>
                  </a:ext>
                </a:extLst>
              </p:cNvPr>
              <p:cNvSpPr/>
              <p:nvPr/>
            </p:nvSpPr>
            <p:spPr>
              <a:xfrm>
                <a:off x="9067800" y="1229732"/>
                <a:ext cx="350520" cy="352874"/>
              </a:xfrm>
              <a:prstGeom prst="rect">
                <a:avLst/>
              </a:prstGeom>
              <a:solidFill>
                <a:srgbClr val="FFFFFF"/>
              </a:solidFill>
              <a:ln w="3175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1D017087-58D3-4F5B-B025-51BF1978EA57}"/>
                  </a:ext>
                </a:extLst>
              </p:cNvPr>
              <p:cNvSpPr/>
              <p:nvPr/>
            </p:nvSpPr>
            <p:spPr>
              <a:xfrm>
                <a:off x="8976360" y="1227378"/>
                <a:ext cx="533400" cy="408568"/>
              </a:xfrm>
              <a:prstGeom prst="rect">
                <a:avLst/>
              </a:prstGeom>
              <a:noFill/>
              <a:ln w="317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637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115</a:t>
                </a:r>
              </a:p>
              <a:p>
                <a:pPr marL="0" marR="0" lvl="0" indent="0" algn="ctr" defTabSz="914400" eaLnBrk="1" fontAlgn="base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637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285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403B0D77-AAB6-488E-920E-6D3B9834401F}"/>
                </a:ext>
              </a:extLst>
            </p:cNvPr>
            <p:cNvSpPr/>
            <p:nvPr/>
          </p:nvSpPr>
          <p:spPr>
            <a:xfrm>
              <a:off x="8326829" y="3574748"/>
              <a:ext cx="350520" cy="352874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EB387D1E-6F07-499B-A9F9-DE21C83DA231}"/>
                </a:ext>
              </a:extLst>
            </p:cNvPr>
            <p:cNvSpPr/>
            <p:nvPr/>
          </p:nvSpPr>
          <p:spPr>
            <a:xfrm>
              <a:off x="7625789" y="4272969"/>
              <a:ext cx="350520" cy="352874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4FC519AF-94C9-4D70-8FDD-C69A42D6E14B}"/>
                </a:ext>
              </a:extLst>
            </p:cNvPr>
            <p:cNvSpPr/>
            <p:nvPr/>
          </p:nvSpPr>
          <p:spPr>
            <a:xfrm>
              <a:off x="6924749" y="4969208"/>
              <a:ext cx="350520" cy="352874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AC05259C-70B1-4E96-95A4-6FF38E4D9F55}"/>
                </a:ext>
              </a:extLst>
            </p:cNvPr>
            <p:cNvSpPr/>
            <p:nvPr/>
          </p:nvSpPr>
          <p:spPr>
            <a:xfrm>
              <a:off x="6223709" y="5662628"/>
              <a:ext cx="350520" cy="352874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761A5A36-BDD6-4496-BACB-EF481DBF7E93}"/>
                </a:ext>
              </a:extLst>
            </p:cNvPr>
            <p:cNvSpPr/>
            <p:nvPr/>
          </p:nvSpPr>
          <p:spPr>
            <a:xfrm>
              <a:off x="5530289" y="6358589"/>
              <a:ext cx="350520" cy="352874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4068B88E-34D0-4633-B01B-52C1BCE83656}"/>
                </a:ext>
              </a:extLst>
            </p:cNvPr>
            <p:cNvCxnSpPr/>
            <p:nvPr/>
          </p:nvCxnSpPr>
          <p:spPr>
            <a:xfrm flipH="1">
              <a:off x="10071809" y="1824502"/>
              <a:ext cx="358140" cy="33819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stealth"/>
            </a:ln>
            <a:effectLst/>
          </p:spPr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41DDB9F8-68EC-4CFC-8305-FB4625432510}"/>
                </a:ext>
              </a:extLst>
            </p:cNvPr>
            <p:cNvCxnSpPr/>
            <p:nvPr/>
          </p:nvCxnSpPr>
          <p:spPr>
            <a:xfrm flipH="1">
              <a:off x="9382199" y="2520276"/>
              <a:ext cx="358140" cy="33819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stealth"/>
            </a:ln>
            <a:effectLst/>
          </p:spPr>
        </p:cxn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C270AB9E-C076-4BD3-9246-45FD1B0BC214}"/>
                </a:ext>
              </a:extLst>
            </p:cNvPr>
            <p:cNvCxnSpPr/>
            <p:nvPr/>
          </p:nvCxnSpPr>
          <p:spPr>
            <a:xfrm flipH="1">
              <a:off x="8677349" y="3218962"/>
              <a:ext cx="358140" cy="33819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stealth"/>
            </a:ln>
            <a:effectLst/>
          </p:spPr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8CD3051A-A8C7-4EF4-84CC-2FC748F81FAB}"/>
                </a:ext>
              </a:extLst>
            </p:cNvPr>
            <p:cNvCxnSpPr/>
            <p:nvPr/>
          </p:nvCxnSpPr>
          <p:spPr>
            <a:xfrm flipH="1">
              <a:off x="7968689" y="3927622"/>
              <a:ext cx="358140" cy="33819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stealth"/>
            </a:ln>
            <a:effectLst/>
          </p:spPr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5BB38039-DC14-4D2B-BAD9-052EE2EC8986}"/>
                </a:ext>
              </a:extLst>
            </p:cNvPr>
            <p:cNvCxnSpPr/>
            <p:nvPr/>
          </p:nvCxnSpPr>
          <p:spPr>
            <a:xfrm flipH="1">
              <a:off x="7267649" y="4622498"/>
              <a:ext cx="358140" cy="33819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stealth"/>
            </a:ln>
            <a:effectLst/>
          </p:spPr>
        </p:cxn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6E4416E4-16F0-4535-9171-3C105466CE7C}"/>
                </a:ext>
              </a:extLst>
            </p:cNvPr>
            <p:cNvCxnSpPr/>
            <p:nvPr/>
          </p:nvCxnSpPr>
          <p:spPr>
            <a:xfrm flipH="1">
              <a:off x="6566609" y="5315918"/>
              <a:ext cx="358140" cy="33819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stealth"/>
            </a:ln>
            <a:effectLst/>
          </p:spPr>
        </p:cxn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2E9A2E10-30F2-404B-8419-3002DEB35104}"/>
                </a:ext>
              </a:extLst>
            </p:cNvPr>
            <p:cNvCxnSpPr/>
            <p:nvPr/>
          </p:nvCxnSpPr>
          <p:spPr>
            <a:xfrm flipH="1">
              <a:off x="5880809" y="6010423"/>
              <a:ext cx="358140" cy="33819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stealth"/>
            </a:ln>
            <a:effectLst/>
          </p:spPr>
        </p:cxnSp>
        <p:cxnSp>
          <p:nvCxnSpPr>
            <p:cNvPr id="46" name="直接箭头连接符 45">
              <a:extLst>
                <a:ext uri="{FF2B5EF4-FFF2-40B4-BE49-F238E27FC236}">
                  <a16:creationId xmlns:a16="http://schemas.microsoft.com/office/drawing/2014/main" id="{15851BF7-7AFB-469B-AED9-56B6019F7FFD}"/>
                </a:ext>
              </a:extLst>
            </p:cNvPr>
            <p:cNvCxnSpPr/>
            <p:nvPr/>
          </p:nvCxnSpPr>
          <p:spPr>
            <a:xfrm>
              <a:off x="8512940" y="3044893"/>
              <a:ext cx="44095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B307053A-FE73-41F3-8050-66FD5E125819}"/>
                </a:ext>
              </a:extLst>
            </p:cNvPr>
            <p:cNvSpPr txBox="1"/>
            <p:nvPr/>
          </p:nvSpPr>
          <p:spPr>
            <a:xfrm>
              <a:off x="5648994" y="2706862"/>
              <a:ext cx="29065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243</a:t>
              </a:r>
              <a:r>
                <a:rPr lang="en-US" altLang="zh-CN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Am(</a:t>
              </a:r>
              <a:r>
                <a:rPr lang="en-US" altLang="zh-CN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  <a:r>
                <a:rPr lang="en-US" altLang="zh-CN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Ca, 5n)</a:t>
              </a:r>
              <a:r>
                <a:rPr lang="en-US" altLang="zh-CN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286</a:t>
              </a:r>
              <a:r>
                <a:rPr lang="en-US" altLang="zh-CN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Mc</a:t>
              </a:r>
            </a:p>
            <a:p>
              <a:pPr algn="r"/>
              <a:r>
                <a:rPr lang="en-US" altLang="zh-CN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241</a:t>
              </a:r>
              <a:r>
                <a:rPr lang="en-US" altLang="zh-CN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Am(</a:t>
              </a:r>
              <a:r>
                <a:rPr lang="en-US" altLang="zh-CN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  <a:r>
                <a:rPr lang="en-US" altLang="zh-CN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Ca, 3-4n)</a:t>
              </a:r>
              <a:r>
                <a:rPr lang="en-US" altLang="zh-CN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285,286</a:t>
              </a:r>
              <a:r>
                <a:rPr lang="en-US" altLang="zh-CN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Mc</a:t>
              </a: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240F69F9-583A-43AE-852C-BF8D1509EF64}"/>
                </a:ext>
              </a:extLst>
            </p:cNvPr>
            <p:cNvSpPr txBox="1"/>
            <p:nvPr/>
          </p:nvSpPr>
          <p:spPr>
            <a:xfrm>
              <a:off x="6524240" y="2147207"/>
              <a:ext cx="2744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243</a:t>
              </a:r>
              <a:r>
                <a:rPr lang="en-US" altLang="zh-CN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Am(</a:t>
              </a:r>
              <a:r>
                <a:rPr lang="en-US" altLang="zh-CN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r>
                <a:rPr lang="en-US" altLang="zh-CN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Ti, 3-4n)</a:t>
              </a:r>
              <a:r>
                <a:rPr lang="en-US" altLang="zh-CN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289,290</a:t>
              </a:r>
              <a:r>
                <a:rPr lang="en-US" altLang="zh-CN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Ts</a:t>
              </a:r>
              <a:endPara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9" name="直接箭头连接符 48">
              <a:extLst>
                <a:ext uri="{FF2B5EF4-FFF2-40B4-BE49-F238E27FC236}">
                  <a16:creationId xmlns:a16="http://schemas.microsoft.com/office/drawing/2014/main" id="{8AB55206-0AA6-4886-B68C-9AFB48843D76}"/>
                </a:ext>
              </a:extLst>
            </p:cNvPr>
            <p:cNvCxnSpPr/>
            <p:nvPr/>
          </p:nvCxnSpPr>
          <p:spPr>
            <a:xfrm>
              <a:off x="9204460" y="2339932"/>
              <a:ext cx="44095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1F911B6D-B41E-46BD-952E-0EABED92AA67}"/>
                </a:ext>
              </a:extLst>
            </p:cNvPr>
            <p:cNvSpPr/>
            <p:nvPr/>
          </p:nvSpPr>
          <p:spPr>
            <a:xfrm>
              <a:off x="8237454" y="3566729"/>
              <a:ext cx="533400" cy="408568"/>
            </a:xfrm>
            <a:prstGeom prst="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281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C3A79CFA-F86A-464D-A78F-558AB1C93952}"/>
                </a:ext>
              </a:extLst>
            </p:cNvPr>
            <p:cNvSpPr/>
            <p:nvPr/>
          </p:nvSpPr>
          <p:spPr>
            <a:xfrm>
              <a:off x="7538278" y="4270559"/>
              <a:ext cx="533400" cy="408568"/>
            </a:xfrm>
            <a:prstGeom prst="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111</a:t>
              </a:r>
            </a:p>
            <a:p>
              <a:pPr marL="0" marR="0" lvl="0" indent="0" algn="ctr" defTabSz="914400" eaLnBrk="1" fontAlgn="base" latinLnBrk="0" hangingPunct="1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277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19BA018B-DA41-47A5-A0C1-7E660D3C9E49}"/>
                </a:ext>
              </a:extLst>
            </p:cNvPr>
            <p:cNvSpPr/>
            <p:nvPr/>
          </p:nvSpPr>
          <p:spPr>
            <a:xfrm>
              <a:off x="6832118" y="4960429"/>
              <a:ext cx="533400" cy="408568"/>
            </a:xfrm>
            <a:prstGeom prst="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109</a:t>
              </a:r>
            </a:p>
            <a:p>
              <a:pPr marL="0" marR="0" lvl="0" indent="0" algn="ctr" defTabSz="914400" eaLnBrk="1" fontAlgn="base" latinLnBrk="0" hangingPunct="1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273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1966AC02-DDDD-4A44-8878-9495C0209180}"/>
                </a:ext>
              </a:extLst>
            </p:cNvPr>
            <p:cNvSpPr/>
            <p:nvPr/>
          </p:nvSpPr>
          <p:spPr>
            <a:xfrm>
              <a:off x="6134100" y="5651463"/>
              <a:ext cx="533400" cy="408568"/>
            </a:xfrm>
            <a:prstGeom prst="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107</a:t>
              </a:r>
            </a:p>
            <a:p>
              <a:pPr marL="0" marR="0" lvl="0" indent="0" algn="ctr" defTabSz="914400" eaLnBrk="1" fontAlgn="base" latinLnBrk="0" hangingPunct="1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269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EF169340-8303-40BF-BCE3-8270C8FC5FE5}"/>
                </a:ext>
              </a:extLst>
            </p:cNvPr>
            <p:cNvSpPr/>
            <p:nvPr/>
          </p:nvSpPr>
          <p:spPr>
            <a:xfrm>
              <a:off x="5441906" y="6355293"/>
              <a:ext cx="533400" cy="408568"/>
            </a:xfrm>
            <a:prstGeom prst="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105</a:t>
              </a:r>
            </a:p>
            <a:p>
              <a:pPr marL="0" marR="0" lvl="0" indent="0" algn="ctr" defTabSz="914400" eaLnBrk="1" fontAlgn="base" latinLnBrk="0" hangingPunct="1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6379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265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7" name="图片 66">
            <a:extLst>
              <a:ext uri="{FF2B5EF4-FFF2-40B4-BE49-F238E27FC236}">
                <a16:creationId xmlns:a16="http://schemas.microsoft.com/office/drawing/2014/main" id="{10F62ED2-3F67-4C72-B6DD-99C420246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2" y="3102982"/>
            <a:ext cx="3701368" cy="326171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4B07897-6D8A-4E5A-87B3-08F56EDE9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79" y="955426"/>
            <a:ext cx="6289075" cy="18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34587"/>
      </p:ext>
    </p:extLst>
  </p:cSld>
  <p:clrMapOvr>
    <a:masterClrMapping/>
  </p:clrMapOvr>
  <p:transition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A18BE46-2FF0-40D4-BCC7-872936996A3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77972" y="898230"/>
            <a:ext cx="9894163" cy="58149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AEF368A-1566-4776-BBB8-04E77646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总结与展望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6006C9-4633-4D68-9AE4-B7D8A00F9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854" y="985613"/>
            <a:ext cx="10244546" cy="89652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zh-CN" altLang="en-US" sz="2000" dirty="0"/>
              <a:t>利用充气反冲核谱仪</a:t>
            </a:r>
            <a:r>
              <a:rPr lang="en-US" altLang="zh-CN" sz="2000" dirty="0"/>
              <a:t>SHANS</a:t>
            </a:r>
            <a:r>
              <a:rPr lang="zh-CN" altLang="en-US" sz="2000" dirty="0"/>
              <a:t>，首次合成</a:t>
            </a:r>
            <a:r>
              <a:rPr lang="en-US" altLang="zh-CN" sz="2000" dirty="0"/>
              <a:t>10</a:t>
            </a:r>
            <a:r>
              <a:rPr lang="zh-CN" altLang="en-US" sz="2000" dirty="0"/>
              <a:t>余种缺中子锕系新核素，并研究了一批核素的</a:t>
            </a:r>
            <a:r>
              <a:rPr lang="en-US" altLang="zh-CN" sz="2000" dirty="0"/>
              <a:t>α</a:t>
            </a:r>
            <a:r>
              <a:rPr lang="zh-CN" altLang="en-US" sz="2000" dirty="0"/>
              <a:t>衰变谱学信息</a:t>
            </a:r>
            <a:endParaRPr lang="en-US" altLang="zh-CN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27EEF7-8EA3-4FCC-97C9-78188F2809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ECED02-F932-4E56-9C59-237D7D366DB2}" type="slidenum">
              <a:rPr lang="zh-CN" altLang="en-US" smtClean="0"/>
              <a:pPr>
                <a:defRPr/>
              </a:pPr>
              <a:t>44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8C29A4C-6742-4532-A1B6-75599984CE4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4933" y="3200314"/>
            <a:ext cx="1788190" cy="14404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3BCD4DF-FEB1-4924-861A-DA2AA8D4B4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254" y="1774474"/>
            <a:ext cx="2187359" cy="1334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0CD8AA4-1D9C-495F-937A-468EE3F7AA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60" y="4731894"/>
            <a:ext cx="3881575" cy="1872873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70F277AC-85B6-4982-BEC9-1789225DC0DF}"/>
              </a:ext>
            </a:extLst>
          </p:cNvPr>
          <p:cNvSpPr txBox="1"/>
          <p:nvPr/>
        </p:nvSpPr>
        <p:spPr>
          <a:xfrm>
            <a:off x="194854" y="2036151"/>
            <a:ext cx="8122920" cy="961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163794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发现在缺中子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同位素中，存在反常增强的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粒子结团效应，并将其解释为质子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中子相互作用增强的结果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16379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CEDE033-F4E8-44CC-840B-85C78C6604E0}"/>
              </a:ext>
            </a:extLst>
          </p:cNvPr>
          <p:cNvSpPr txBox="1"/>
          <p:nvPr/>
        </p:nvSpPr>
        <p:spPr>
          <a:xfrm>
            <a:off x="194854" y="3070678"/>
            <a:ext cx="7006046" cy="955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163794"/>
              </a:buClr>
              <a:buSzTx/>
              <a:buFont typeface="Wingdings" pitchFamily="2" charset="2"/>
              <a:buChar char="v"/>
              <a:tabLst/>
              <a:defRPr/>
            </a:pPr>
            <a:r>
              <a:rPr lang="zh-CN" altLang="en-US" sz="2000" kern="0" dirty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N=126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壳效应在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Z=93 Np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同位素中仍然存在，确定核素图上目前已知的最重质子滴线位置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16379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639F594-576A-4751-96FB-9884D85010B2}"/>
              </a:ext>
            </a:extLst>
          </p:cNvPr>
          <p:cNvSpPr txBox="1"/>
          <p:nvPr/>
        </p:nvSpPr>
        <p:spPr>
          <a:xfrm>
            <a:off x="194854" y="4134899"/>
            <a:ext cx="5131002" cy="1422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163794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中国超重元素研究加速器装置（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CAFE2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）进展顺利，完成新充气谱仪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SHANS2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研制，已开展束流在线测试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16379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0510995"/>
      </p:ext>
    </p:extLst>
  </p:cSld>
  <p:clrMapOvr>
    <a:masterClrMapping/>
  </p:clrMapOvr>
  <p:transition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AFD21-4C85-409B-992C-C284F67A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52401"/>
            <a:ext cx="11277600" cy="563563"/>
          </a:xfrm>
        </p:spPr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  <a:latin typeface="Arial" charset="0"/>
                <a:cs typeface="Arial" charset="0"/>
              </a:rPr>
              <a:t>Collaboration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8C55D4C-F130-42B0-A030-85B49FF8B1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45</a:t>
            </a:fld>
            <a:endParaRPr lang="zh-CN" altLang="en-US"/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347E51D5-F838-4F97-8F32-9F945490569F}"/>
              </a:ext>
            </a:extLst>
          </p:cNvPr>
          <p:cNvSpPr txBox="1">
            <a:spLocks/>
          </p:cNvSpPr>
          <p:nvPr/>
        </p:nvSpPr>
        <p:spPr>
          <a:xfrm>
            <a:off x="325951" y="938297"/>
            <a:ext cx="6630121" cy="5569261"/>
          </a:xfrm>
          <a:prstGeom prst="rect">
            <a:avLst/>
          </a:prstGeom>
        </p:spPr>
        <p:txBody>
          <a:bodyPr/>
          <a:lstStyle/>
          <a:p>
            <a:pPr marL="900113" indent="-900113" fontAlgn="auto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zh-CN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IMP-CAS:    </a:t>
            </a:r>
            <a:r>
              <a:rPr lang="en-US" altLang="zh-CN" b="1" u="heavy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Z. Y. Z.</a:t>
            </a:r>
            <a:r>
              <a:rPr lang="en-US" altLang="zh-CN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, Z. G. Gan, H. B. Yang, M. H. Huang, M. L. Liu, L. Ma, M. M. Zhang, Y. L. Tian, Y. S. Wang, J. G. Wang, C. L. Yang, G. S. Li, Y. H. </a:t>
            </a:r>
            <a:r>
              <a:rPr lang="en-US" altLang="zh-CN" b="1" kern="0" dirty="0" err="1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Qiang</a:t>
            </a:r>
            <a:r>
              <a:rPr lang="en-US" altLang="zh-CN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, W. Q. Yang, R. F. Chen, H. B. Zhang, Z. W. Lu, X. X. Xu, L. M. </a:t>
            </a:r>
            <a:r>
              <a:rPr lang="en-US" altLang="zh-CN" b="1" kern="0" dirty="0" err="1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Duan</a:t>
            </a:r>
            <a:r>
              <a:rPr lang="en-US" altLang="zh-CN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, H. R. Yang, W. X. Huang, Z. Liu, X. H. Zhou, Y. H. Zhang, H. S. Xu</a:t>
            </a:r>
          </a:p>
          <a:p>
            <a:pPr marL="1168400" indent="-1168400" fontAlgn="auto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zh-CN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Sun </a:t>
            </a:r>
            <a:r>
              <a:rPr lang="en-US" altLang="zh-CN" b="1" kern="0" dirty="0" err="1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Yat</a:t>
            </a:r>
            <a:r>
              <a:rPr lang="en-US" altLang="zh-CN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-Sen Univ.:   C. X. Yuan, W. Hua, L. Zhu</a:t>
            </a:r>
          </a:p>
          <a:p>
            <a:pPr marL="1168400" indent="-1168400" fontAlgn="auto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zh-CN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KTH:   C. Qi</a:t>
            </a:r>
          </a:p>
          <a:p>
            <a:pPr marL="1168400" indent="-1168400" fontAlgn="auto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zh-CN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University of York:   A. N. Andreyev</a:t>
            </a:r>
          </a:p>
          <a:p>
            <a:pPr marL="1168400" indent="-1168400" fontAlgn="auto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zh-CN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Guangxi Normal Univ.:   N. Wang, H. B. Zhou, X. J. Wen, S. Huang</a:t>
            </a:r>
          </a:p>
          <a:p>
            <a:pPr marL="1168400" indent="-1168400" fontAlgn="auto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zh-CN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Peking Univ.: Z. H. Li, X. Wang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zh-CN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Liaoning Normal Univ.:   Y. C. Mao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zh-CN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Nanjing Univ. of Aero. and Astro.:   X. T. He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zh-CN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Shandong Univ.:   S. Y. Wang, W. Z. Xu, H. W. Li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zh-CN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Tongji Univ.:   Z. Z. Ren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zh-CN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ITP-CAS:    S. G. Zhou</a:t>
            </a:r>
          </a:p>
          <a:p>
            <a:pPr marL="630238" indent="-630238" fontAlgn="auto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defRPr/>
            </a:pPr>
            <a:r>
              <a:rPr lang="en-US" altLang="zh-CN" b="1" kern="0" dirty="0">
                <a:solidFill>
                  <a:srgbClr val="000066"/>
                </a:solidFill>
                <a:latin typeface="Calibri" pitchFamily="34" charset="0"/>
                <a:ea typeface="华文楷体" pitchFamily="2" charset="-122"/>
                <a:cs typeface="Calibri" pitchFamily="34" charset="0"/>
              </a:rPr>
              <a:t>JINR</a:t>
            </a:r>
            <a:r>
              <a:rPr lang="zh-CN" altLang="en-US" b="1" kern="0" dirty="0">
                <a:solidFill>
                  <a:srgbClr val="000066"/>
                </a:solidFill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：</a:t>
            </a:r>
            <a:r>
              <a:rPr lang="en-US" altLang="zh-CN" b="1" kern="0" dirty="0">
                <a:solidFill>
                  <a:srgbClr val="000066"/>
                </a:solidFill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V. K. </a:t>
            </a:r>
            <a:r>
              <a:rPr lang="en-US" altLang="zh-CN" b="1" kern="0" dirty="0" err="1">
                <a:solidFill>
                  <a:srgbClr val="000066"/>
                </a:solidFill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Utyonkov</a:t>
            </a:r>
            <a:r>
              <a:rPr lang="en-US" altLang="zh-CN" b="1" kern="0" dirty="0">
                <a:solidFill>
                  <a:srgbClr val="000066"/>
                </a:solidFill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, Yu. S. </a:t>
            </a:r>
            <a:r>
              <a:rPr lang="en-US" altLang="zh-CN" b="1" kern="0" dirty="0" err="1">
                <a:solidFill>
                  <a:srgbClr val="000066"/>
                </a:solidFill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Tsyganov</a:t>
            </a:r>
            <a:r>
              <a:rPr lang="en-US" altLang="zh-CN" b="1" kern="0" dirty="0">
                <a:solidFill>
                  <a:srgbClr val="000066"/>
                </a:solidFill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, A. A. </a:t>
            </a:r>
            <a:r>
              <a:rPr lang="en-US" altLang="zh-CN" b="1" kern="0" dirty="0" err="1">
                <a:solidFill>
                  <a:srgbClr val="000066"/>
                </a:solidFill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Voinov</a:t>
            </a:r>
            <a:r>
              <a:rPr lang="en-US" altLang="zh-CN" b="1" kern="0" dirty="0">
                <a:solidFill>
                  <a:srgbClr val="000066"/>
                </a:solidFill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, R. N. </a:t>
            </a:r>
            <a:r>
              <a:rPr lang="en-US" altLang="zh-CN" b="1" kern="0" dirty="0" err="1">
                <a:solidFill>
                  <a:srgbClr val="000066"/>
                </a:solidFill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Sagaidak</a:t>
            </a:r>
            <a:r>
              <a:rPr lang="en-US" altLang="zh-CN" b="1" kern="0" dirty="0">
                <a:solidFill>
                  <a:srgbClr val="000066"/>
                </a:solidFill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, A. N. </a:t>
            </a:r>
            <a:r>
              <a:rPr lang="en-US" altLang="zh-CN" b="1" kern="0" dirty="0" err="1">
                <a:solidFill>
                  <a:srgbClr val="000066"/>
                </a:solidFill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Polyakov</a:t>
            </a:r>
            <a:endParaRPr lang="en-US" altLang="zh-CN" b="1" kern="0" dirty="0">
              <a:solidFill>
                <a:srgbClr val="000066"/>
              </a:solidFill>
              <a:latin typeface="Calibri" panose="020F0502020204030204" pitchFamily="34" charset="0"/>
              <a:ea typeface="华文楷体" pitchFamily="2" charset="-122"/>
              <a:cs typeface="Calibri" panose="020F050202020403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defRPr/>
            </a:pPr>
            <a:endParaRPr lang="en-US" altLang="zh-CN" b="1" kern="0" dirty="0">
              <a:solidFill>
                <a:srgbClr val="000066"/>
              </a:solidFill>
              <a:latin typeface="Calibri" panose="020F0502020204030204" pitchFamily="34" charset="0"/>
              <a:ea typeface="华文楷体" pitchFamily="2" charset="-122"/>
              <a:cs typeface="Calibri" panose="020F0502020204030204" pitchFamily="34" charset="0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E30FA3A8-4B1D-476C-998D-FDCEC9FA08A7}"/>
              </a:ext>
            </a:extLst>
          </p:cNvPr>
          <p:cNvSpPr txBox="1">
            <a:spLocks/>
          </p:cNvSpPr>
          <p:nvPr/>
        </p:nvSpPr>
        <p:spPr>
          <a:xfrm>
            <a:off x="7655815" y="5229243"/>
            <a:ext cx="3691974" cy="563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Arial" pitchFamily="34" charset="0"/>
                <a:ea typeface="华文楷体" pitchFamily="2" charset="-122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charset="0"/>
                <a:ea typeface="宋体" charset="-122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charset="0"/>
                <a:ea typeface="宋体" charset="-122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charset="0"/>
                <a:ea typeface="宋体" charset="-122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charset="0"/>
                <a:ea typeface="宋体" charset="-122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zh-CN" altLang="en-US" sz="3600" kern="0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谢谢！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CF58D35-B764-482B-B28A-08DC92F79B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57" y="1420266"/>
            <a:ext cx="5334876" cy="35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41866"/>
      </p:ext>
    </p:extLst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49ADBFB4-C6A6-4AEF-8A6A-EB29B007E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新核素合成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8357E3-9958-47B8-A846-65032850B7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ECED02-F932-4E56-9C59-237D7D366DB2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1C147CF-5B82-4A9C-B20B-C0D868C5FF91}"/>
              </a:ext>
            </a:extLst>
          </p:cNvPr>
          <p:cNvSpPr/>
          <p:nvPr/>
        </p:nvSpPr>
        <p:spPr>
          <a:xfrm>
            <a:off x="489312" y="840395"/>
            <a:ext cx="4724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https://people.nscl.msu.edu/~thoennes/isotopes/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5B6CC4D-717F-4925-A806-ED5CF4745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68" y="1133499"/>
            <a:ext cx="4839986" cy="537726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803A6E4-C986-4B0C-BCC9-5C90F48F0CEF}"/>
              </a:ext>
            </a:extLst>
          </p:cNvPr>
          <p:cNvSpPr txBox="1"/>
          <p:nvPr/>
        </p:nvSpPr>
        <p:spPr>
          <a:xfrm>
            <a:off x="5170777" y="5993620"/>
            <a:ext cx="32987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https://link.springer.com/book/10.1007/978-3-319-31763-2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5797373-267F-4B05-97BD-02331C6BA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977" y="1035495"/>
            <a:ext cx="3246926" cy="55732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5C8A400-8AD9-4482-94B9-9ECF8168A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228" y="1180270"/>
            <a:ext cx="3202475" cy="4732814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11ED93CD-B57E-4A83-B739-F20CB966A72A}"/>
              </a:ext>
            </a:extLst>
          </p:cNvPr>
          <p:cNvSpPr txBox="1"/>
          <p:nvPr/>
        </p:nvSpPr>
        <p:spPr>
          <a:xfrm>
            <a:off x="5305506" y="3951529"/>
            <a:ext cx="2407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Michael </a:t>
            </a:r>
            <a:r>
              <a:rPr lang="en-US" altLang="zh-CN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Thoennessen</a:t>
            </a:r>
            <a:endParaRPr lang="zh-CN" altLang="en-US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C48A86D-6D8A-4EA1-808D-007A1B949F26}"/>
              </a:ext>
            </a:extLst>
          </p:cNvPr>
          <p:cNvSpPr/>
          <p:nvPr/>
        </p:nvSpPr>
        <p:spPr>
          <a:xfrm>
            <a:off x="8564880" y="3604260"/>
            <a:ext cx="3143952" cy="198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871561"/>
      </p:ext>
    </p:extLst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6CD2B0-0058-4A16-A0A5-CFDF2FFAB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元素周期表的发现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A41DE0C-501F-4667-9ABD-7EF578A423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62297EC-AEEA-48D7-B2DF-9C7F979C94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"/>
          <a:stretch/>
        </p:blipFill>
        <p:spPr>
          <a:xfrm>
            <a:off x="8269195" y="1044833"/>
            <a:ext cx="3663271" cy="4905598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28500D3B-764C-41A7-94F6-DD4866427EC0}"/>
              </a:ext>
            </a:extLst>
          </p:cNvPr>
          <p:cNvSpPr/>
          <p:nvPr/>
        </p:nvSpPr>
        <p:spPr>
          <a:xfrm>
            <a:off x="8400897" y="5926295"/>
            <a:ext cx="3599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彼得堡大学门捷列夫博物馆前的门捷列夫雕像和周期表浮雕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418E6897-1FCC-45C1-9D1C-53EAB532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044833"/>
            <a:ext cx="7697557" cy="5113507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57898BDE-B536-4467-A820-73762D255207}"/>
              </a:ext>
            </a:extLst>
          </p:cNvPr>
          <p:cNvSpPr/>
          <p:nvPr/>
        </p:nvSpPr>
        <p:spPr>
          <a:xfrm>
            <a:off x="406400" y="5840878"/>
            <a:ext cx="6538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1869</a:t>
            </a:r>
            <a:r>
              <a:rPr lang="zh-CN" altLang="en-US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年，门捷列夫（</a:t>
            </a:r>
            <a:r>
              <a:rPr lang="en-US" altLang="zh-CN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</a:t>
            </a:r>
            <a:r>
              <a:rPr lang="zh-CN" altLang="en-US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岁）首次发表的元素周期表，他将元素按原子量排列，揭示了元素的周期表规律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6849170"/>
      </p:ext>
    </p:extLst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13CC6-E323-451C-A4C5-E28B6798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超重元素的发现和命名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4919A27-54F4-40EC-8C6B-D1F8F7B611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BE063F5-9976-4242-BF7B-DF12DAF6A32A}"/>
              </a:ext>
            </a:extLst>
          </p:cNvPr>
          <p:cNvSpPr txBox="1"/>
          <p:nvPr/>
        </p:nvSpPr>
        <p:spPr>
          <a:xfrm>
            <a:off x="8472740" y="1561541"/>
            <a:ext cx="3257430" cy="2209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以国家名命名的元素：</a:t>
            </a:r>
            <a:endParaRPr lang="en-US" altLang="zh-CN" sz="2000" b="1" dirty="0">
              <a:solidFill>
                <a:srgbClr val="0B539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钌，</a:t>
            </a:r>
            <a:r>
              <a:rPr lang="en-US" altLang="zh-CN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Ruthenium</a:t>
            </a:r>
            <a:r>
              <a:rPr lang="zh-CN" altLang="en-US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，俄罗斯</a:t>
            </a:r>
            <a:endParaRPr lang="en-US" altLang="zh-CN" sz="1600" dirty="0">
              <a:solidFill>
                <a:srgbClr val="0B539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锗，</a:t>
            </a:r>
            <a:r>
              <a:rPr lang="en-US" altLang="zh-CN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Germanium</a:t>
            </a:r>
            <a:r>
              <a:rPr lang="zh-CN" altLang="en-US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，德国</a:t>
            </a:r>
            <a:endParaRPr lang="en-US" altLang="zh-CN" sz="1600" dirty="0">
              <a:solidFill>
                <a:srgbClr val="0B539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钋，</a:t>
            </a:r>
            <a:r>
              <a:rPr lang="en-US" altLang="zh-CN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Polonium</a:t>
            </a:r>
            <a:r>
              <a:rPr lang="zh-CN" altLang="en-US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，波兰</a:t>
            </a:r>
            <a:r>
              <a:rPr lang="zh-CN" altLang="en-US" sz="10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（居里夫人）</a:t>
            </a:r>
            <a:endParaRPr lang="en-US" altLang="zh-CN" sz="1000" dirty="0">
              <a:solidFill>
                <a:srgbClr val="0B539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钫，</a:t>
            </a:r>
            <a:r>
              <a:rPr lang="en-US" altLang="zh-CN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Francium</a:t>
            </a:r>
            <a:r>
              <a:rPr lang="zh-CN" altLang="en-US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，法国</a:t>
            </a:r>
            <a:endParaRPr lang="en-US" altLang="zh-CN" sz="1600" dirty="0">
              <a:solidFill>
                <a:srgbClr val="0B539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镅，</a:t>
            </a:r>
            <a:r>
              <a:rPr lang="en-US" altLang="zh-CN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Americium</a:t>
            </a:r>
            <a:r>
              <a:rPr lang="zh-CN" altLang="en-US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，美国</a:t>
            </a:r>
            <a:endParaRPr lang="en-US" altLang="zh-CN" sz="1600" dirty="0">
              <a:solidFill>
                <a:srgbClr val="0B539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鉨，</a:t>
            </a:r>
            <a:r>
              <a:rPr lang="en-US" altLang="zh-CN" sz="16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Nihonium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，日本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6B20698-3D72-4011-8A49-4B812ADED503}"/>
              </a:ext>
            </a:extLst>
          </p:cNvPr>
          <p:cNvGrpSpPr/>
          <p:nvPr/>
        </p:nvGrpSpPr>
        <p:grpSpPr>
          <a:xfrm>
            <a:off x="76780" y="1502459"/>
            <a:ext cx="8223448" cy="5070167"/>
            <a:chOff x="76780" y="1502459"/>
            <a:chExt cx="8223448" cy="507016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9534A73-7B64-412B-9A88-EBB61CEE2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0" t="8042" r="4167" b="10057"/>
            <a:stretch/>
          </p:blipFill>
          <p:spPr>
            <a:xfrm>
              <a:off x="76780" y="1502459"/>
              <a:ext cx="8223448" cy="4905598"/>
            </a:xfrm>
            <a:prstGeom prst="rect">
              <a:avLst/>
            </a:prstGeom>
          </p:spPr>
        </p:pic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28CDA655-C45C-48D9-A662-0A16AEA1E96C}"/>
                </a:ext>
              </a:extLst>
            </p:cNvPr>
            <p:cNvSpPr/>
            <p:nvPr/>
          </p:nvSpPr>
          <p:spPr>
            <a:xfrm>
              <a:off x="2849228" y="4115020"/>
              <a:ext cx="2628000" cy="400213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49029466-5A90-4A68-B6FF-1C0E720ADFE9}"/>
                </a:ext>
              </a:extLst>
            </p:cNvPr>
            <p:cNvSpPr/>
            <p:nvPr/>
          </p:nvSpPr>
          <p:spPr>
            <a:xfrm>
              <a:off x="5477228" y="4115020"/>
              <a:ext cx="432000" cy="40021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2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5F805EF2-DC84-4661-9421-64C33FC143E3}"/>
                </a:ext>
              </a:extLst>
            </p:cNvPr>
            <p:cNvSpPr/>
            <p:nvPr/>
          </p:nvSpPr>
          <p:spPr>
            <a:xfrm>
              <a:off x="5909228" y="4124183"/>
              <a:ext cx="2196000" cy="400213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216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A8D3477-0C61-44DD-AFDE-A41BED8FAA29}"/>
                </a:ext>
              </a:extLst>
            </p:cNvPr>
            <p:cNvSpPr/>
            <p:nvPr/>
          </p:nvSpPr>
          <p:spPr>
            <a:xfrm>
              <a:off x="6013618" y="6049406"/>
              <a:ext cx="207978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003366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1869</a:t>
              </a:r>
              <a:r>
                <a:rPr lang="zh-CN" altLang="en-US" sz="1400" dirty="0">
                  <a:solidFill>
                    <a:srgbClr val="003366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年俄国科学家</a:t>
              </a:r>
              <a:r>
                <a:rPr lang="en-US" altLang="zh-CN" sz="1400" dirty="0">
                  <a:solidFill>
                    <a:srgbClr val="003366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Dmitri Mendeleev</a:t>
              </a:r>
              <a:r>
                <a:rPr lang="zh-CN" altLang="en-US" sz="1400" dirty="0">
                  <a:solidFill>
                    <a:srgbClr val="003366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首创了周期表</a:t>
              </a: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5494FF87-BDA7-4874-B96A-328EF8DC1CCD}"/>
                </a:ext>
              </a:extLst>
            </p:cNvPr>
            <p:cNvSpPr/>
            <p:nvPr/>
          </p:nvSpPr>
          <p:spPr>
            <a:xfrm>
              <a:off x="6701516" y="5458647"/>
              <a:ext cx="576064" cy="561170"/>
            </a:xfrm>
            <a:prstGeom prst="ellipse">
              <a:avLst/>
            </a:prstGeom>
            <a:solidFill>
              <a:srgbClr val="7030A0">
                <a:alpha val="30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32F3037-5F94-403C-A86F-03A5F530B6F8}"/>
                </a:ext>
              </a:extLst>
            </p:cNvPr>
            <p:cNvSpPr/>
            <p:nvPr/>
          </p:nvSpPr>
          <p:spPr>
            <a:xfrm>
              <a:off x="242474" y="4527955"/>
              <a:ext cx="892628" cy="4451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rgbClr val="FFFF00"/>
                  </a:solidFill>
                </a:rPr>
                <a:t>119</a:t>
              </a:r>
              <a:r>
                <a:rPr lang="zh-CN" altLang="en-US" sz="1200" b="1" dirty="0">
                  <a:solidFill>
                    <a:srgbClr val="FFFF00"/>
                  </a:solidFill>
                </a:rPr>
                <a:t>、</a:t>
              </a:r>
              <a:r>
                <a:rPr lang="en-US" altLang="zh-CN" sz="1200" b="1" dirty="0">
                  <a:solidFill>
                    <a:srgbClr val="FFFF00"/>
                  </a:solidFill>
                </a:rPr>
                <a:t>120</a:t>
              </a:r>
              <a:r>
                <a:rPr lang="zh-CN" altLang="en-US" sz="1200" b="1" dirty="0">
                  <a:solidFill>
                    <a:srgbClr val="FFFF00"/>
                  </a:solidFill>
                </a:rPr>
                <a:t>？</a:t>
              </a: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9DC09CC-2CB5-48A8-938B-E8DB62B64AB1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1086" y="4528650"/>
              <a:ext cx="540000" cy="396000"/>
            </a:xfrm>
            <a:prstGeom prst="rect">
              <a:avLst/>
            </a:prstGeom>
            <a:ln w="6350">
              <a:solidFill>
                <a:schemeClr val="tx2"/>
              </a:solidFill>
            </a:ln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4E62031-A1E3-4495-A796-B4171DB0BFA2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139" y="4528650"/>
              <a:ext cx="540000" cy="396000"/>
            </a:xfrm>
            <a:prstGeom prst="rect">
              <a:avLst/>
            </a:prstGeom>
            <a:ln w="6350">
              <a:solidFill>
                <a:schemeClr val="tx2"/>
              </a:solidFill>
            </a:ln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A78DE15-3C40-4E3B-ADAC-FB092332B6EC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1324" y="4528650"/>
              <a:ext cx="540000" cy="396000"/>
            </a:xfrm>
            <a:prstGeom prst="rect">
              <a:avLst/>
            </a:prstGeom>
            <a:ln w="6350">
              <a:solidFill>
                <a:schemeClr val="tx2"/>
              </a:solidFill>
            </a:ln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FF7C5D3-0D1A-4B01-B09D-737982670AFD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2151" y="4528650"/>
              <a:ext cx="540000" cy="396000"/>
            </a:xfrm>
            <a:prstGeom prst="rect">
              <a:avLst/>
            </a:prstGeom>
            <a:ln w="6350">
              <a:solidFill>
                <a:schemeClr val="tx2"/>
              </a:solidFill>
            </a:ln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E8606D7-6257-48A0-88AE-4A6E39F38078}"/>
                </a:ext>
              </a:extLst>
            </p:cNvPr>
            <p:cNvSpPr txBox="1"/>
            <p:nvPr/>
          </p:nvSpPr>
          <p:spPr>
            <a:xfrm>
              <a:off x="3325060" y="4581262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德国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A29D586-AF15-48CC-9107-C07C7023E94C}"/>
                </a:ext>
              </a:extLst>
            </p:cNvPr>
            <p:cNvSpPr txBox="1"/>
            <p:nvPr/>
          </p:nvSpPr>
          <p:spPr>
            <a:xfrm>
              <a:off x="4882193" y="4581262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日本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15879D8-D613-4DB5-B944-8F79A7ECA673}"/>
                </a:ext>
              </a:extLst>
            </p:cNvPr>
            <p:cNvSpPr txBox="1"/>
            <p:nvPr/>
          </p:nvSpPr>
          <p:spPr>
            <a:xfrm>
              <a:off x="5970401" y="4480624"/>
              <a:ext cx="8002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俄罗斯</a:t>
              </a:r>
              <a:endPara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美国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3CD432D-7ADB-4412-90B2-82FAF9B086E9}"/>
                </a:ext>
              </a:extLst>
            </p:cNvPr>
            <p:cNvSpPr txBox="1"/>
            <p:nvPr/>
          </p:nvSpPr>
          <p:spPr>
            <a:xfrm>
              <a:off x="1585014" y="4581262"/>
              <a:ext cx="12042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美国、苏联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72AB1040-7912-4BC2-AF2F-0183423C9F05}"/>
                </a:ext>
              </a:extLst>
            </p:cNvPr>
            <p:cNvSpPr txBox="1"/>
            <p:nvPr/>
          </p:nvSpPr>
          <p:spPr>
            <a:xfrm>
              <a:off x="5274162" y="5916280"/>
              <a:ext cx="689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美国</a:t>
              </a:r>
            </a:p>
          </p:txBody>
        </p:sp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17C2DE45-A54F-41A2-86FD-66505FAAB1BD}"/>
                </a:ext>
              </a:extLst>
            </p:cNvPr>
            <p:cNvSpPr/>
            <p:nvPr/>
          </p:nvSpPr>
          <p:spPr>
            <a:xfrm>
              <a:off x="1535228" y="4117420"/>
              <a:ext cx="1314000" cy="400213"/>
            </a:xfrm>
            <a:prstGeom prst="roundRect">
              <a:avLst/>
            </a:prstGeom>
            <a:solidFill>
              <a:srgbClr val="92D05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E2734D6B-3C10-4ECF-A34A-F87FDDC1E302}"/>
                </a:ext>
              </a:extLst>
            </p:cNvPr>
            <p:cNvSpPr/>
            <p:nvPr/>
          </p:nvSpPr>
          <p:spPr>
            <a:xfrm>
              <a:off x="3309820" y="5539125"/>
              <a:ext cx="4768338" cy="400213"/>
            </a:xfrm>
            <a:prstGeom prst="roundRect">
              <a:avLst/>
            </a:prstGeom>
            <a:solidFill>
              <a:srgbClr val="92D05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2CB2E6CC-2AC3-4552-BE5D-AAA28BBB28B1}"/>
              </a:ext>
            </a:extLst>
          </p:cNvPr>
          <p:cNvSpPr/>
          <p:nvPr/>
        </p:nvSpPr>
        <p:spPr>
          <a:xfrm>
            <a:off x="580836" y="879658"/>
            <a:ext cx="6696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超重元素：原子序数大于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103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的元素</a:t>
            </a:r>
            <a:endParaRPr lang="en-US" altLang="zh-C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科学问题：存在多少种化学元素？</a:t>
            </a:r>
            <a:endParaRPr lang="en-US" altLang="zh-C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超重元素化学性质是否符合周期律外推？</a:t>
            </a:r>
            <a:endParaRPr lang="zh-TW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8A13648-8848-462F-8CAA-5E53EDD89479}"/>
              </a:ext>
            </a:extLst>
          </p:cNvPr>
          <p:cNvSpPr txBox="1"/>
          <p:nvPr/>
        </p:nvSpPr>
        <p:spPr>
          <a:xfrm>
            <a:off x="8219601" y="4132532"/>
            <a:ext cx="3908346" cy="1913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重离子加速器合成的新元素：</a:t>
            </a:r>
            <a:endParaRPr lang="en-US" altLang="zh-CN" sz="2000" b="1" dirty="0">
              <a:solidFill>
                <a:srgbClr val="0B539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55600" indent="-355600">
              <a:lnSpc>
                <a:spcPct val="120000"/>
              </a:lnSpc>
            </a:pPr>
            <a:r>
              <a:rPr lang="zh-CN" altLang="en-US" sz="1600" b="1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Md, No, Lr </a:t>
            </a:r>
            <a:r>
              <a:rPr lang="en-US" altLang="zh-CN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(101~103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), Sg </a:t>
            </a:r>
            <a:r>
              <a:rPr lang="en-US" altLang="zh-CN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(106)</a:t>
            </a:r>
          </a:p>
          <a:p>
            <a:pPr marL="355600" indent="-355600">
              <a:lnSpc>
                <a:spcPct val="120000"/>
              </a:lnSpc>
            </a:pPr>
            <a:r>
              <a:rPr lang="zh-CN" altLang="en-US" sz="1600" b="1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俄（苏）：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en-US" altLang="zh-CN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(104),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Db </a:t>
            </a:r>
            <a:r>
              <a:rPr lang="en-US" altLang="zh-CN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(105)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en-US" altLang="zh-CN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Fl, Mc,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Lv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Ts,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Og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(114~118)</a:t>
            </a:r>
          </a:p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德：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Bh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Hs, Mt, Ds,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Rg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Cn </a:t>
            </a:r>
            <a:r>
              <a:rPr lang="en-US" altLang="zh-CN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(107~112)</a:t>
            </a:r>
          </a:p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Nh</a:t>
            </a:r>
            <a:r>
              <a:rPr lang="en-US" altLang="zh-CN" sz="1600" dirty="0">
                <a:solidFill>
                  <a:srgbClr val="0B53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(113)</a:t>
            </a:r>
          </a:p>
        </p:txBody>
      </p:sp>
    </p:spTree>
    <p:extLst>
      <p:ext uri="{BB962C8B-B14F-4D97-AF65-F5344CB8AC3E}">
        <p14:creationId xmlns:p14="http://schemas.microsoft.com/office/powerpoint/2010/main" val="2770673172"/>
      </p:ext>
    </p:extLst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8D24E0-9802-4A9B-934C-55397476F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新元素合成的机遇与挑战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463147-0257-41E9-B353-BDFEC0330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ECED02-F932-4E56-9C59-237D7D366DB2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36C248E-956C-49E8-8936-0B7FD3A37E6B}"/>
              </a:ext>
            </a:extLst>
          </p:cNvPr>
          <p:cNvSpPr txBox="1"/>
          <p:nvPr/>
        </p:nvSpPr>
        <p:spPr>
          <a:xfrm>
            <a:off x="707651" y="3076044"/>
            <a:ext cx="406393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92</a:t>
            </a:r>
            <a:r>
              <a:rPr lang="zh-CN" altLang="en-US" sz="20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号铀是自然界存在的最重元素</a:t>
            </a:r>
            <a:endParaRPr lang="en-US" altLang="zh-CN" sz="20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20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超铀元素都是人工合成的</a:t>
            </a:r>
            <a:endParaRPr lang="en-US" altLang="zh-CN" sz="20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20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迄今，合成了</a:t>
            </a:r>
            <a:r>
              <a:rPr lang="en-US" altLang="zh-CN" sz="20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93-118</a:t>
            </a:r>
            <a:r>
              <a:rPr lang="zh-CN" altLang="en-US" sz="20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号元素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96A599F-728D-4297-BD4A-9E5CE0FC3213}"/>
              </a:ext>
            </a:extLst>
          </p:cNvPr>
          <p:cNvSpPr txBox="1"/>
          <p:nvPr/>
        </p:nvSpPr>
        <p:spPr>
          <a:xfrm>
            <a:off x="669671" y="4523279"/>
            <a:ext cx="4346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目前，元素合成处于“瓶颈”期</a:t>
            </a:r>
            <a:endParaRPr lang="en-US" altLang="zh-CN" sz="2000" dirty="0">
              <a:solidFill>
                <a:srgbClr val="7030A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正在建造新一代强流重离子加速器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A39A92D-1D52-4F0E-BA59-CF2FB3F34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000" y="3160729"/>
            <a:ext cx="4035117" cy="3158427"/>
          </a:xfrm>
          <a:prstGeom prst="rect">
            <a:avLst/>
          </a:prstGeom>
        </p:spPr>
      </p:pic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C17B2E0F-17F2-409F-BDA8-1A409AF83DFA}"/>
              </a:ext>
            </a:extLst>
          </p:cNvPr>
          <p:cNvCxnSpPr/>
          <p:nvPr/>
        </p:nvCxnSpPr>
        <p:spPr>
          <a:xfrm>
            <a:off x="9263022" y="5115268"/>
            <a:ext cx="443338" cy="0"/>
          </a:xfrm>
          <a:prstGeom prst="straightConnector1">
            <a:avLst/>
          </a:prstGeom>
          <a:ln w="508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F99A1D12-C9D7-41F6-A379-0BF53078A69E}"/>
              </a:ext>
            </a:extLst>
          </p:cNvPr>
          <p:cNvSpPr txBox="1"/>
          <p:nvPr/>
        </p:nvSpPr>
        <p:spPr>
          <a:xfrm>
            <a:off x="9706360" y="4909827"/>
            <a:ext cx="247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束流强度</a:t>
            </a:r>
            <a:r>
              <a:rPr lang="en-US" altLang="zh-CN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 </a:t>
            </a:r>
            <a:r>
              <a:rPr lang="en-US" altLang="zh-CN" dirty="0" err="1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puA</a:t>
            </a:r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条件下，</a:t>
            </a:r>
            <a:r>
              <a:rPr lang="en-US" altLang="zh-CN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7</a:t>
            </a:r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天合成一个原子核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B1BBE4C6-5D3F-4EA8-AE04-4548B48BB98D}"/>
              </a:ext>
            </a:extLst>
          </p:cNvPr>
          <p:cNvCxnSpPr>
            <a:cxnSpLocks/>
          </p:cNvCxnSpPr>
          <p:nvPr/>
        </p:nvCxnSpPr>
        <p:spPr>
          <a:xfrm flipH="1">
            <a:off x="5722870" y="5105431"/>
            <a:ext cx="3249680" cy="0"/>
          </a:xfrm>
          <a:prstGeom prst="line">
            <a:avLst/>
          </a:prstGeom>
          <a:ln w="222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6FB17F0B-FEA5-4561-8C67-7BB4A63B7E96}"/>
              </a:ext>
            </a:extLst>
          </p:cNvPr>
          <p:cNvSpPr txBox="1"/>
          <p:nvPr/>
        </p:nvSpPr>
        <p:spPr>
          <a:xfrm>
            <a:off x="9287117" y="3237706"/>
            <a:ext cx="25958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困难与挑战：</a:t>
            </a:r>
            <a:endParaRPr lang="en-US" altLang="zh-CN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高流强的束流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合适的弹靶组合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准确的束流能量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长时间的束流实验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6034C528-1118-49B4-890E-D82D01F1A5C1}"/>
              </a:ext>
            </a:extLst>
          </p:cNvPr>
          <p:cNvCxnSpPr/>
          <p:nvPr/>
        </p:nvCxnSpPr>
        <p:spPr>
          <a:xfrm>
            <a:off x="9228603" y="6021723"/>
            <a:ext cx="443338" cy="0"/>
          </a:xfrm>
          <a:prstGeom prst="straightConnector1">
            <a:avLst/>
          </a:prstGeom>
          <a:ln w="508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4A96D95B-6C27-4FE3-93B8-521576E00295}"/>
              </a:ext>
            </a:extLst>
          </p:cNvPr>
          <p:cNvSpPr txBox="1"/>
          <p:nvPr/>
        </p:nvSpPr>
        <p:spPr>
          <a:xfrm>
            <a:off x="9671941" y="5714922"/>
            <a:ext cx="247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束流强度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 </a:t>
            </a:r>
            <a:r>
              <a:rPr lang="en-US" altLang="zh-CN" dirty="0" err="1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puA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条件下，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年合成一个原子核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44E14A7-1B26-4426-A9ED-C9271CF34F90}"/>
              </a:ext>
            </a:extLst>
          </p:cNvPr>
          <p:cNvSpPr txBox="1"/>
          <p:nvPr/>
        </p:nvSpPr>
        <p:spPr bwMode="auto">
          <a:xfrm>
            <a:off x="103825" y="5361283"/>
            <a:ext cx="547858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zh-CN" altLang="en-US" sz="20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新元素的命名体现了国家科技发展的实力</a:t>
            </a:r>
            <a:r>
              <a:rPr lang="zh-CN" altLang="en-US" sz="2000" b="1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en-US" altLang="zh-CN" sz="20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zh-CN" altLang="zh-CN" sz="2000" b="1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核物理承担着拓展元素周期表的科学使命</a:t>
            </a:r>
            <a:r>
              <a:rPr lang="zh-CN" altLang="en-US" sz="2000" b="1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en-US" altLang="zh-CN" sz="2000" b="1" dirty="0">
              <a:solidFill>
                <a:srgbClr val="0033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5" name="Picture 2" descr="land of isotopes">
            <a:extLst>
              <a:ext uri="{FF2B5EF4-FFF2-40B4-BE49-F238E27FC236}">
                <a16:creationId xmlns:a16="http://schemas.microsoft.com/office/drawing/2014/main" id="{BC5D7C0C-2524-41AD-9FF4-ADB03DC91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8355100" y="1030659"/>
            <a:ext cx="3631731" cy="213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085BA5-224B-4636-9D25-621FAD805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581"/>
            <a:ext cx="8118795" cy="1878621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FD6B1AED-643F-4849-AB4F-0B1A37A4F65D}"/>
              </a:ext>
            </a:extLst>
          </p:cNvPr>
          <p:cNvSpPr/>
          <p:nvPr/>
        </p:nvSpPr>
        <p:spPr bwMode="auto">
          <a:xfrm>
            <a:off x="6847058" y="1573949"/>
            <a:ext cx="1271737" cy="423942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强流离子束！</a:t>
            </a:r>
            <a:endParaRPr kumimoji="0" lang="zh-CN" altLang="en-US" sz="1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62A8D14-AC92-4FB8-AE7D-6BB17747D4C8}"/>
              </a:ext>
            </a:extLst>
          </p:cNvPr>
          <p:cNvSpPr txBox="1"/>
          <p:nvPr/>
        </p:nvSpPr>
        <p:spPr>
          <a:xfrm>
            <a:off x="5258878" y="6367033"/>
            <a:ext cx="44480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S. Hofmann, in </a:t>
            </a:r>
            <a:r>
              <a:rPr lang="it-IT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Radiochimica Acta</a:t>
            </a:r>
            <a:r>
              <a:rPr lang="it-IT" altLang="zh-CN" sz="1200" i="0" dirty="0">
                <a:latin typeface="Arial" panose="020B0604020202020204" pitchFamily="34" charset="0"/>
                <a:cs typeface="Arial" panose="020B0604020202020204" pitchFamily="34" charset="0"/>
              </a:rPr>
              <a:t> (2019), Vol. 107, pp. 879.</a:t>
            </a:r>
          </a:p>
        </p:txBody>
      </p:sp>
    </p:spTree>
    <p:extLst>
      <p:ext uri="{BB962C8B-B14F-4D97-AF65-F5344CB8AC3E}">
        <p14:creationId xmlns:p14="http://schemas.microsoft.com/office/powerpoint/2010/main" val="3865773218"/>
      </p:ext>
    </p:extLst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1D309755-E0AF-4E00-9674-42E68FF4E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新元素合成的机遇与挑战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65E58E-AD55-43C8-9F02-40BFD79CB7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ECED02-F932-4E56-9C59-237D7D366DB2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  <p:pic>
        <p:nvPicPr>
          <p:cNvPr id="6" name="Picture 2" descr="C:\Users\T430U\Desktop\元素周期表20161017（不包含新元素名称）.png">
            <a:extLst>
              <a:ext uri="{FF2B5EF4-FFF2-40B4-BE49-F238E27FC236}">
                <a16:creationId xmlns:a16="http://schemas.microsoft.com/office/drawing/2014/main" id="{7B3B27B7-F6AF-47C0-BCA3-7ED4E365C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430" t="87731" r="6546" b="2748"/>
          <a:stretch/>
        </p:blipFill>
        <p:spPr bwMode="auto">
          <a:xfrm>
            <a:off x="704163" y="1228376"/>
            <a:ext cx="10561408" cy="761633"/>
          </a:xfrm>
          <a:prstGeom prst="rect">
            <a:avLst/>
          </a:prstGeom>
          <a:noFill/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12FBB3-7596-43DD-8670-7568668E5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63" t="8000" r="13578" b="20250"/>
          <a:stretch/>
        </p:blipFill>
        <p:spPr>
          <a:xfrm>
            <a:off x="543928" y="2070888"/>
            <a:ext cx="4128459" cy="412845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CB53A86-B663-4CD3-9C6F-1CAF1CEED030}"/>
              </a:ext>
            </a:extLst>
          </p:cNvPr>
          <p:cNvSpPr/>
          <p:nvPr/>
        </p:nvSpPr>
        <p:spPr>
          <a:xfrm>
            <a:off x="4809296" y="4335767"/>
            <a:ext cx="72001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zh-CN" sz="240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高功率反应堆</a:t>
            </a:r>
            <a:r>
              <a:rPr lang="zh-CN" altLang="en-US" sz="240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zh-CN" sz="240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生产了少量</a:t>
            </a:r>
            <a:r>
              <a:rPr lang="en-US" altLang="zh-CN" sz="240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Cm</a:t>
            </a:r>
            <a:r>
              <a:rPr lang="zh-CN" altLang="zh-CN" sz="240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Bk</a:t>
            </a:r>
            <a:r>
              <a:rPr lang="zh-CN" altLang="zh-CN" sz="240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 dirty="0" err="1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Cf</a:t>
            </a:r>
            <a:r>
              <a:rPr lang="zh-CN" altLang="zh-CN" sz="240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Es</a:t>
            </a:r>
            <a:r>
              <a:rPr lang="zh-CN" altLang="zh-CN" sz="240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材料</a:t>
            </a:r>
            <a:endParaRPr lang="en-US" altLang="zh-CN" sz="2400" dirty="0">
              <a:solidFill>
                <a:srgbClr val="0033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Cf</a:t>
            </a:r>
            <a:r>
              <a:rPr lang="zh-CN" altLang="zh-CN" sz="2400" dirty="0">
                <a:solidFill>
                  <a:srgbClr val="FF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是可用的最重靶材料</a:t>
            </a:r>
            <a:endParaRPr lang="en-US" altLang="zh-CN" sz="2400" dirty="0">
              <a:solidFill>
                <a:srgbClr val="FF0000"/>
              </a:solidFill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zh-CN" sz="240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利用</a:t>
            </a:r>
            <a:r>
              <a:rPr lang="en-US" altLang="zh-CN" sz="2400" baseline="3000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48</a:t>
            </a:r>
            <a:r>
              <a:rPr lang="en-US" altLang="zh-CN" sz="240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Ca+Cf</a:t>
            </a:r>
            <a:r>
              <a:rPr lang="zh-CN" altLang="zh-CN" sz="240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反应合成</a:t>
            </a:r>
            <a:r>
              <a:rPr lang="zh-CN" altLang="en-US" sz="240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了</a:t>
            </a:r>
            <a:r>
              <a:rPr lang="en-US" altLang="zh-CN" sz="240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118</a:t>
            </a:r>
            <a:r>
              <a:rPr lang="zh-CN" altLang="en-US" sz="2400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号元素</a:t>
            </a:r>
            <a:endParaRPr lang="en-US" altLang="zh-CN" sz="2400" dirty="0">
              <a:solidFill>
                <a:srgbClr val="0033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合成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118</a:t>
            </a:r>
            <a:r>
              <a:rPr lang="zh-CN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号以上元素，必须使用</a:t>
            </a:r>
            <a:r>
              <a:rPr lang="zh-CN" altLang="zh-CN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比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48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Ca</a:t>
            </a:r>
            <a:r>
              <a:rPr lang="zh-CN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更重的束流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7D4A30F-D077-4C00-B848-B63CD00FD2B8}"/>
              </a:ext>
            </a:extLst>
          </p:cNvPr>
          <p:cNvSpPr/>
          <p:nvPr/>
        </p:nvSpPr>
        <p:spPr>
          <a:xfrm>
            <a:off x="4877832" y="2092471"/>
            <a:ext cx="6384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33"/>
              </a:spcAft>
            </a:pP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靶材料（转靶）：</a:t>
            </a:r>
            <a:r>
              <a:rPr lang="en-US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0.3-0.5 mg/cm</a:t>
            </a:r>
            <a:r>
              <a:rPr lang="en-US" altLang="ru-RU" sz="2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~30 mg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E30B599-67FF-47FE-A0A9-45A024A9EB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24" t="26174" r="9151"/>
          <a:stretch/>
        </p:blipFill>
        <p:spPr>
          <a:xfrm>
            <a:off x="5069176" y="2690821"/>
            <a:ext cx="1536173" cy="144429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AD32902-33D9-49C7-8463-D2FBD9847E6C}"/>
              </a:ext>
            </a:extLst>
          </p:cNvPr>
          <p:cNvSpPr txBox="1"/>
          <p:nvPr/>
        </p:nvSpPr>
        <p:spPr bwMode="auto">
          <a:xfrm>
            <a:off x="6622171" y="2718298"/>
            <a:ext cx="412845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150000"/>
              </a:lnSpc>
            </a:pPr>
            <a:r>
              <a:rPr lang="zh-CN" altLang="en-US" sz="2400" b="1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唯一的</a:t>
            </a:r>
            <a:r>
              <a:rPr lang="en-US" altLang="zh-CN" sz="2400" b="1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Z=99</a:t>
            </a:r>
            <a:r>
              <a:rPr lang="zh-CN" altLang="en-US" sz="2400" b="1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材料</a:t>
            </a:r>
            <a:endParaRPr lang="en-US" altLang="zh-CN" sz="2400" b="1" dirty="0">
              <a:solidFill>
                <a:srgbClr val="0033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l" eaLnBrk="1" hangingPunct="1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仅有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0.8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微克</a:t>
            </a:r>
            <a:r>
              <a:rPr lang="zh-CN" altLang="en-US" sz="2400" b="1" dirty="0">
                <a:solidFill>
                  <a:srgbClr val="0033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（百万美元）</a:t>
            </a:r>
          </a:p>
        </p:txBody>
      </p:sp>
    </p:spTree>
    <p:extLst>
      <p:ext uri="{BB962C8B-B14F-4D97-AF65-F5344CB8AC3E}">
        <p14:creationId xmlns:p14="http://schemas.microsoft.com/office/powerpoint/2010/main" val="1875675253"/>
      </p:ext>
    </p:extLst>
  </p:cSld>
  <p:clrMapOvr>
    <a:masterClrMapping/>
  </p:clrMapOvr>
  <p:transition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39*150"/>
  <p:tag name="TABLE_ENDDRAG_RECT" val="286*139*639*150"/>
</p:tagLst>
</file>

<file path=ppt/theme/theme1.xml><?xml version="1.0" encoding="utf-8"?>
<a:theme xmlns:a="http://schemas.openxmlformats.org/drawingml/2006/main" name="sample">
  <a:themeElements>
    <a:clrScheme name="sample 1">
      <a:dk1>
        <a:srgbClr val="163794"/>
      </a:dk1>
      <a:lt1>
        <a:srgbClr val="FFFFFF"/>
      </a:lt1>
      <a:dk2>
        <a:srgbClr val="000000"/>
      </a:dk2>
      <a:lt2>
        <a:srgbClr val="C0C0C0"/>
      </a:lt2>
      <a:accent1>
        <a:srgbClr val="009999"/>
      </a:accent1>
      <a:accent2>
        <a:srgbClr val="990000"/>
      </a:accent2>
      <a:accent3>
        <a:srgbClr val="FFFFFF"/>
      </a:accent3>
      <a:accent4>
        <a:srgbClr val="112D7E"/>
      </a:accent4>
      <a:accent5>
        <a:srgbClr val="AACACA"/>
      </a:accent5>
      <a:accent6>
        <a:srgbClr val="8A0000"/>
      </a:accent6>
      <a:hlink>
        <a:srgbClr val="6699FF"/>
      </a:hlink>
      <a:folHlink>
        <a:srgbClr val="969696"/>
      </a:folHlink>
    </a:clrScheme>
    <a:fontScheme name="sampl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163794"/>
        </a:dk1>
        <a:lt1>
          <a:srgbClr val="FFFFFF"/>
        </a:lt1>
        <a:dk2>
          <a:srgbClr val="000000"/>
        </a:dk2>
        <a:lt2>
          <a:srgbClr val="C0C0C0"/>
        </a:lt2>
        <a:accent1>
          <a:srgbClr val="009999"/>
        </a:accent1>
        <a:accent2>
          <a:srgbClr val="990000"/>
        </a:accent2>
        <a:accent3>
          <a:srgbClr val="FFFFFF"/>
        </a:accent3>
        <a:accent4>
          <a:srgbClr val="112D7E"/>
        </a:accent4>
        <a:accent5>
          <a:srgbClr val="AACACA"/>
        </a:accent5>
        <a:accent6>
          <a:srgbClr val="8A0000"/>
        </a:accent6>
        <a:hlink>
          <a:srgbClr val="66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9698D"/>
        </a:dk1>
        <a:lt1>
          <a:srgbClr val="FFFFFF"/>
        </a:lt1>
        <a:dk2>
          <a:srgbClr val="000000"/>
        </a:dk2>
        <a:lt2>
          <a:srgbClr val="A1BABD"/>
        </a:lt2>
        <a:accent1>
          <a:srgbClr val="FF5050"/>
        </a:accent1>
        <a:accent2>
          <a:srgbClr val="FF9933"/>
        </a:accent2>
        <a:accent3>
          <a:srgbClr val="FFFFFF"/>
        </a:accent3>
        <a:accent4>
          <a:srgbClr val="215978"/>
        </a:accent4>
        <a:accent5>
          <a:srgbClr val="FFB3B3"/>
        </a:accent5>
        <a:accent6>
          <a:srgbClr val="E78A2D"/>
        </a:accent6>
        <a:hlink>
          <a:srgbClr val="00CC99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666699"/>
        </a:dk1>
        <a:lt1>
          <a:srgbClr val="FFFFFF"/>
        </a:lt1>
        <a:dk2>
          <a:srgbClr val="000000"/>
        </a:dk2>
        <a:lt2>
          <a:srgbClr val="C0C0C0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565682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cdb2004c003l</Template>
  <TotalTime>90566</TotalTime>
  <Words>3906</Words>
  <Application>Microsoft Office PowerPoint</Application>
  <PresentationFormat>宽屏</PresentationFormat>
  <Paragraphs>586</Paragraphs>
  <Slides>45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45</vt:i4>
      </vt:variant>
    </vt:vector>
  </HeadingPairs>
  <TitlesOfParts>
    <vt:vector size="62" baseType="lpstr">
      <vt:lpstr>-apple-system</vt:lpstr>
      <vt:lpstr>黑体</vt:lpstr>
      <vt:lpstr>华文楷体</vt:lpstr>
      <vt:lpstr>微软雅黑</vt:lpstr>
      <vt:lpstr>Arial</vt:lpstr>
      <vt:lpstr>Calibri</vt:lpstr>
      <vt:lpstr>Cambria Math</vt:lpstr>
      <vt:lpstr>Comic Sans MS</vt:lpstr>
      <vt:lpstr>Consolas</vt:lpstr>
      <vt:lpstr>Symbol</vt:lpstr>
      <vt:lpstr>Tahoma</vt:lpstr>
      <vt:lpstr>Times New Roman</vt:lpstr>
      <vt:lpstr>Verdana</vt:lpstr>
      <vt:lpstr>Wingdings</vt:lpstr>
      <vt:lpstr>sample</vt:lpstr>
      <vt:lpstr>公式</vt:lpstr>
      <vt:lpstr>Equation</vt:lpstr>
      <vt:lpstr>探索未知原子核——新核素合成和新元素实验研究进展</vt:lpstr>
      <vt:lpstr>主要内容</vt:lpstr>
      <vt:lpstr>主要内容</vt:lpstr>
      <vt:lpstr>新核素合成</vt:lpstr>
      <vt:lpstr>新核素合成</vt:lpstr>
      <vt:lpstr>元素周期表的发现</vt:lpstr>
      <vt:lpstr>超重元素的发现和命名</vt:lpstr>
      <vt:lpstr>新元素合成的机遇与挑战</vt:lpstr>
      <vt:lpstr>新元素合成的机遇与挑战</vt:lpstr>
      <vt:lpstr>国际现状</vt:lpstr>
      <vt:lpstr>主要内容</vt:lpstr>
      <vt:lpstr>重核区核素合成实验方法</vt:lpstr>
      <vt:lpstr>产生-熔合蒸发反应</vt:lpstr>
      <vt:lpstr>分离-充气反冲核谱仪 (SHANS)</vt:lpstr>
      <vt:lpstr>鉴别-α衰变链关联测量</vt:lpstr>
      <vt:lpstr>兰州重离子加速器装置(HIRFL)</vt:lpstr>
      <vt:lpstr>单原子核灵敏的探测技术</vt:lpstr>
      <vt:lpstr>主要内容</vt:lpstr>
      <vt:lpstr>重核素中的α衰变研究</vt:lpstr>
      <vt:lpstr>近物所合成的新核素</vt:lpstr>
      <vt:lpstr>SHANS谱仪上新核素合成</vt:lpstr>
      <vt:lpstr>Motivation – 216,218U和新核素214U</vt:lpstr>
      <vt:lpstr>Motivation – 质子-中子相互作用</vt:lpstr>
      <vt:lpstr>缺中子新核素214U合成和216,218U衰变研究</vt:lpstr>
      <vt:lpstr>新核素214U</vt:lpstr>
      <vt:lpstr>216,218U的α衰变精细结构</vt:lpstr>
      <vt:lpstr>增强的约化α衰变宽度</vt:lpstr>
      <vt:lpstr>壳模型理论计算</vt:lpstr>
      <vt:lpstr>代表性成果</vt:lpstr>
      <vt:lpstr>Motivation – 新核素219,220,222,223Np和最重质子滴线</vt:lpstr>
      <vt:lpstr>新核素219,220,222,223Np</vt:lpstr>
      <vt:lpstr>Np同位素链α衰变系统性</vt:lpstr>
      <vt:lpstr>代表性成果</vt:lpstr>
      <vt:lpstr>主要内容</vt:lpstr>
      <vt:lpstr>CAFe and CAFE2 project in Lanzhou</vt:lpstr>
      <vt:lpstr>超重元素研究计划</vt:lpstr>
      <vt:lpstr>新充气反冲核谱仪SHANS2</vt:lpstr>
      <vt:lpstr>差分和转靶系统</vt:lpstr>
      <vt:lpstr>磁铁系统</vt:lpstr>
      <vt:lpstr>探测系统</vt:lpstr>
      <vt:lpstr>开展初步测试实验</vt:lpstr>
      <vt:lpstr>SHANS2谱仪发现新核素204Ac</vt:lpstr>
      <vt:lpstr>119元素实验计划</vt:lpstr>
      <vt:lpstr>总结与展望</vt:lpstr>
      <vt:lpstr>Collaboration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zzy</dc:creator>
  <cp:lastModifiedBy>ZZhang</cp:lastModifiedBy>
  <cp:revision>2095</cp:revision>
  <dcterms:modified xsi:type="dcterms:W3CDTF">2022-11-10T06:42:35Z</dcterms:modified>
</cp:coreProperties>
</file>