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1"/>
  </p:notesMasterIdLst>
  <p:sldIdLst>
    <p:sldId id="256" r:id="rId2"/>
    <p:sldId id="515" r:id="rId3"/>
    <p:sldId id="493" r:id="rId4"/>
    <p:sldId id="408" r:id="rId5"/>
    <p:sldId id="440" r:id="rId6"/>
    <p:sldId id="405" r:id="rId7"/>
    <p:sldId id="459" r:id="rId8"/>
    <p:sldId id="460" r:id="rId9"/>
    <p:sldId id="461" r:id="rId10"/>
    <p:sldId id="462" r:id="rId11"/>
    <p:sldId id="463" r:id="rId12"/>
    <p:sldId id="472" r:id="rId13"/>
    <p:sldId id="475" r:id="rId14"/>
    <p:sldId id="272" r:id="rId15"/>
    <p:sldId id="263" r:id="rId16"/>
    <p:sldId id="264" r:id="rId17"/>
    <p:sldId id="265" r:id="rId18"/>
    <p:sldId id="266" r:id="rId19"/>
    <p:sldId id="267" r:id="rId20"/>
    <p:sldId id="268" r:id="rId21"/>
    <p:sldId id="269" r:id="rId22"/>
    <p:sldId id="270" r:id="rId23"/>
    <p:sldId id="271" r:id="rId24"/>
    <p:sldId id="564" r:id="rId25"/>
    <p:sldId id="501" r:id="rId26"/>
    <p:sldId id="577" r:id="rId27"/>
    <p:sldId id="502" r:id="rId28"/>
    <p:sldId id="565" r:id="rId29"/>
    <p:sldId id="372" r:id="rId30"/>
    <p:sldId id="471" r:id="rId31"/>
    <p:sldId id="320" r:id="rId32"/>
    <p:sldId id="321" r:id="rId33"/>
    <p:sldId id="566" r:id="rId34"/>
    <p:sldId id="572" r:id="rId35"/>
    <p:sldId id="573" r:id="rId36"/>
    <p:sldId id="574" r:id="rId37"/>
    <p:sldId id="575" r:id="rId38"/>
    <p:sldId id="563" r:id="rId39"/>
    <p:sldId id="601" r:id="rId40"/>
    <p:sldId id="340" r:id="rId41"/>
    <p:sldId id="341" r:id="rId42"/>
    <p:sldId id="342" r:id="rId43"/>
    <p:sldId id="356" r:id="rId44"/>
    <p:sldId id="343" r:id="rId45"/>
    <p:sldId id="344" r:id="rId46"/>
    <p:sldId id="345" r:id="rId47"/>
    <p:sldId id="346" r:id="rId48"/>
    <p:sldId id="301" r:id="rId49"/>
    <p:sldId id="303" r:id="rId50"/>
    <p:sldId id="304" r:id="rId51"/>
    <p:sldId id="305" r:id="rId52"/>
    <p:sldId id="347" r:id="rId53"/>
    <p:sldId id="348" r:id="rId54"/>
    <p:sldId id="306" r:id="rId55"/>
    <p:sldId id="339" r:id="rId56"/>
    <p:sldId id="307" r:id="rId57"/>
    <p:sldId id="308" r:id="rId58"/>
    <p:sldId id="309" r:id="rId59"/>
    <p:sldId id="352" r:id="rId60"/>
    <p:sldId id="353" r:id="rId61"/>
    <p:sldId id="355" r:id="rId62"/>
    <p:sldId id="354" r:id="rId63"/>
    <p:sldId id="310" r:id="rId64"/>
    <p:sldId id="311" r:id="rId65"/>
    <p:sldId id="349" r:id="rId66"/>
    <p:sldId id="312" r:id="rId67"/>
    <p:sldId id="313" r:id="rId68"/>
    <p:sldId id="318" r:id="rId69"/>
    <p:sldId id="317" r:id="rId70"/>
    <p:sldId id="336" r:id="rId71"/>
    <p:sldId id="337" r:id="rId72"/>
    <p:sldId id="316" r:id="rId73"/>
    <p:sldId id="323" r:id="rId74"/>
    <p:sldId id="325" r:id="rId75"/>
    <p:sldId id="327" r:id="rId76"/>
    <p:sldId id="326" r:id="rId77"/>
    <p:sldId id="328" r:id="rId78"/>
    <p:sldId id="329" r:id="rId79"/>
    <p:sldId id="350" r:id="rId80"/>
    <p:sldId id="331" r:id="rId81"/>
    <p:sldId id="576" r:id="rId82"/>
    <p:sldId id="488" r:id="rId83"/>
    <p:sldId id="489" r:id="rId84"/>
    <p:sldId id="490" r:id="rId85"/>
    <p:sldId id="491" r:id="rId86"/>
    <p:sldId id="543" r:id="rId87"/>
    <p:sldId id="578" r:id="rId88"/>
    <p:sldId id="546" r:id="rId89"/>
    <p:sldId id="602" r:id="rId90"/>
    <p:sldId id="580" r:id="rId91"/>
    <p:sldId id="582" r:id="rId92"/>
    <p:sldId id="583" r:id="rId93"/>
    <p:sldId id="586" r:id="rId94"/>
    <p:sldId id="585" r:id="rId95"/>
    <p:sldId id="587" r:id="rId96"/>
    <p:sldId id="584" r:id="rId97"/>
    <p:sldId id="593" r:id="rId98"/>
    <p:sldId id="594" r:id="rId99"/>
    <p:sldId id="595" r:id="rId100"/>
    <p:sldId id="596" r:id="rId101"/>
    <p:sldId id="597" r:id="rId102"/>
    <p:sldId id="598" r:id="rId103"/>
    <p:sldId id="599" r:id="rId104"/>
    <p:sldId id="288" r:id="rId105"/>
    <p:sldId id="289" r:id="rId106"/>
    <p:sldId id="604" r:id="rId107"/>
    <p:sldId id="606" r:id="rId108"/>
    <p:sldId id="603" r:id="rId109"/>
    <p:sldId id="445" r:id="rId1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6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5B18E-9B2A-49A5-919C-B5967385C21D}" type="datetimeFigureOut">
              <a:rPr lang="zh-CN" altLang="en-US" smtClean="0"/>
              <a:pPr/>
              <a:t>2023/6/6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0E986-6A74-45E3-9501-C3684F7DA5F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6BF082-501C-4E4F-AF9B-4B80E2718BD0}" type="slidenum">
              <a:rPr lang="zh-CN" altLang="en-US" smtClean="0">
                <a:latin typeface="Arial" charset="0"/>
                <a:ea typeface="宋体" charset="-122"/>
              </a:rPr>
              <a:pPr/>
              <a:t>11</a:t>
            </a:fld>
            <a:endParaRPr lang="en-US" altLang="zh-CN">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3F34F-CEEF-4724-B3BE-298BE8D2AAD1}"/>
              </a:ext>
            </a:extLst>
          </p:cNvPr>
          <p:cNvSpPr>
            <a:spLocks noGrp="1" noChangeArrowheads="1"/>
          </p:cNvSpPr>
          <p:nvPr>
            <p:ph type="sldNum" sz="quarter" idx="5"/>
          </p:nvPr>
        </p:nvSpPr>
        <p:spPr>
          <a:ln/>
        </p:spPr>
        <p:txBody>
          <a:bodyPr/>
          <a:lstStyle/>
          <a:p>
            <a:fld id="{3A10707D-9D40-4A3A-8D80-0A4F7192AF1F}" type="slidenum">
              <a:rPr lang="en-US" altLang="zh-CN"/>
              <a:pPr/>
              <a:t>44</a:t>
            </a:fld>
            <a:endParaRPr lang="en-US" altLang="zh-CN"/>
          </a:p>
        </p:txBody>
      </p:sp>
      <p:sp>
        <p:nvSpPr>
          <p:cNvPr id="339970" name="Rectangle 2">
            <a:extLst>
              <a:ext uri="{FF2B5EF4-FFF2-40B4-BE49-F238E27FC236}">
                <a16:creationId xmlns:a16="http://schemas.microsoft.com/office/drawing/2014/main" id="{1DD82017-CE2D-45E5-BF7C-DA645CBD16FC}"/>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6BAF6946-B1F7-41D8-9F46-93F0B1A85631}"/>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E530D1-8902-4E8E-93C0-E02158BB1C0E}"/>
              </a:ext>
            </a:extLst>
          </p:cNvPr>
          <p:cNvSpPr>
            <a:spLocks noGrp="1" noChangeArrowheads="1"/>
          </p:cNvSpPr>
          <p:nvPr>
            <p:ph type="sldNum" sz="quarter" idx="5"/>
          </p:nvPr>
        </p:nvSpPr>
        <p:spPr>
          <a:ln/>
        </p:spPr>
        <p:txBody>
          <a:bodyPr/>
          <a:lstStyle/>
          <a:p>
            <a:fld id="{D3CCA5F4-A14F-40BF-AF0A-425EFF7485AC}" type="slidenum">
              <a:rPr lang="en-US" altLang="zh-CN"/>
              <a:pPr/>
              <a:t>79</a:t>
            </a:fld>
            <a:endParaRPr lang="en-US" altLang="zh-CN"/>
          </a:p>
        </p:txBody>
      </p:sp>
      <p:sp>
        <p:nvSpPr>
          <p:cNvPr id="350210" name="Rectangle 2">
            <a:extLst>
              <a:ext uri="{FF2B5EF4-FFF2-40B4-BE49-F238E27FC236}">
                <a16:creationId xmlns:a16="http://schemas.microsoft.com/office/drawing/2014/main" id="{24901D05-1274-4A0C-8382-9602D76B10DD}"/>
              </a:ext>
            </a:extLst>
          </p:cNvPr>
          <p:cNvSpPr>
            <a:spLocks noGrp="1" noRot="1" noChangeAspect="1" noChangeArrowheads="1" noTextEdit="1"/>
          </p:cNvSpPr>
          <p:nvPr>
            <p:ph type="sldImg"/>
          </p:nvPr>
        </p:nvSpPr>
        <p:spPr>
          <a:ln/>
        </p:spPr>
      </p:sp>
      <p:sp>
        <p:nvSpPr>
          <p:cNvPr id="350211" name="Rectangle 3">
            <a:extLst>
              <a:ext uri="{FF2B5EF4-FFF2-40B4-BE49-F238E27FC236}">
                <a16:creationId xmlns:a16="http://schemas.microsoft.com/office/drawing/2014/main" id="{25D4BC12-42F8-4830-9AC5-DF357B2A9FBD}"/>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8B0E986-6A74-45E3-9501-C3684F7DA5F4}" type="slidenum">
              <a:rPr lang="zh-CN" altLang="en-US" smtClean="0"/>
              <a:pPr/>
              <a:t>99</a:t>
            </a:fld>
            <a:endParaRPr lang="zh-CN" altLang="en-US"/>
          </a:p>
        </p:txBody>
      </p:sp>
    </p:spTree>
    <p:extLst>
      <p:ext uri="{BB962C8B-B14F-4D97-AF65-F5344CB8AC3E}">
        <p14:creationId xmlns:p14="http://schemas.microsoft.com/office/powerpoint/2010/main" val="122636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4ADDBA-1996-4555-8E12-CEE37AB9A5B3}" type="slidenum">
              <a:rPr lang="zh-CN" altLang="en-US" smtClean="0"/>
              <a:t>105</a:t>
            </a:fld>
            <a:endParaRPr lang="zh-CN" altLang="en-US"/>
          </a:p>
        </p:txBody>
      </p:sp>
    </p:spTree>
    <p:extLst>
      <p:ext uri="{BB962C8B-B14F-4D97-AF65-F5344CB8AC3E}">
        <p14:creationId xmlns:p14="http://schemas.microsoft.com/office/powerpoint/2010/main" val="11573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内页-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sp>
        <p:nvSpPr>
          <p:cNvPr id="3" name="内容占位符 2"/>
          <p:cNvSpPr>
            <a:spLocks noGrp="1"/>
          </p:cNvSpPr>
          <p:nvPr>
            <p:ph sz="quarter" idx="10"/>
          </p:nvPr>
        </p:nvSpPr>
        <p:spPr>
          <a:xfrm>
            <a:off x="494026"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9" name="文本框 8"/>
          <p:cNvSpPr txBox="1"/>
          <p:nvPr/>
        </p:nvSpPr>
        <p:spPr>
          <a:xfrm>
            <a:off x="8250027"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5"/>
          <p:cNvSpPr txBox="1">
            <a:spLocks/>
          </p:cNvSpPr>
          <p:nvPr/>
        </p:nvSpPr>
        <p:spPr>
          <a:xfrm>
            <a:off x="8697601"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pPr lvl="0"/>
              <a:t>‹#›</a:t>
            </a:fld>
            <a:endParaRPr lang="zh-CN" altLang="en-US" sz="1200" dirty="0"/>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3" name="矩形 12"/>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
        <p:nvSpPr>
          <p:cNvPr id="16" name="文本框 15"/>
          <p:cNvSpPr txBox="1"/>
          <p:nvPr userDrawn="1"/>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a:spLocks/>
          </p:cNvSpPr>
          <p:nvPr userDrawn="1"/>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Tree>
    <p:extLst>
      <p:ext uri="{BB962C8B-B14F-4D97-AF65-F5344CB8AC3E}">
        <p14:creationId xmlns:p14="http://schemas.microsoft.com/office/powerpoint/2010/main" val="134762871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66732-4E11-4723-A9FE-F8CFBC5EADA7}"/>
              </a:ext>
            </a:extLst>
          </p:cNvPr>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CC934F-7994-46E7-8C08-56874C113181}"/>
              </a:ext>
            </a:extLst>
          </p:cNvPr>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B30E82E-ABCE-41C1-B3D4-C73082B52A4F}"/>
              </a:ext>
            </a:extLst>
          </p:cNvPr>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内容占位符 4">
            <a:extLst>
              <a:ext uri="{FF2B5EF4-FFF2-40B4-BE49-F238E27FC236}">
                <a16:creationId xmlns:a16="http://schemas.microsoft.com/office/drawing/2014/main" id="{978D0648-3418-425D-96ED-377EDC6F00C0}"/>
              </a:ext>
            </a:extLst>
          </p:cNvPr>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日期占位符 5">
            <a:extLst>
              <a:ext uri="{FF2B5EF4-FFF2-40B4-BE49-F238E27FC236}">
                <a16:creationId xmlns:a16="http://schemas.microsoft.com/office/drawing/2014/main" id="{44A829AB-0644-4734-B7D7-E2177DF38D86}"/>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7" name="页脚占位符 6">
            <a:extLst>
              <a:ext uri="{FF2B5EF4-FFF2-40B4-BE49-F238E27FC236}">
                <a16:creationId xmlns:a16="http://schemas.microsoft.com/office/drawing/2014/main" id="{181ABDE9-C24C-4BBB-8EC9-68105425BB1D}"/>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灯片编号占位符 7">
            <a:extLst>
              <a:ext uri="{FF2B5EF4-FFF2-40B4-BE49-F238E27FC236}">
                <a16:creationId xmlns:a16="http://schemas.microsoft.com/office/drawing/2014/main" id="{0B3ECF9B-8454-4A27-B30D-89606A5076FE}"/>
              </a:ext>
            </a:extLst>
          </p:cNvPr>
          <p:cNvSpPr>
            <a:spLocks noGrp="1"/>
          </p:cNvSpPr>
          <p:nvPr>
            <p:ph type="sldNum" sz="quarter" idx="12"/>
          </p:nvPr>
        </p:nvSpPr>
        <p:spPr>
          <a:xfrm>
            <a:off x="6553200" y="6245225"/>
            <a:ext cx="2133600" cy="476250"/>
          </a:xfrm>
        </p:spPr>
        <p:txBody>
          <a:bodyPr/>
          <a:lstStyle>
            <a:lvl1pPr>
              <a:defRPr/>
            </a:lvl1pPr>
          </a:lstStyle>
          <a:p>
            <a:fld id="{229A6DA0-5AF8-4DBD-A0EB-89976B26BBE6}" type="slidenum">
              <a:rPr lang="en-US" altLang="zh-CN"/>
              <a:pPr/>
              <a:t>‹#›</a:t>
            </a:fld>
            <a:endParaRPr lang="en-US" altLang="zh-CN"/>
          </a:p>
        </p:txBody>
      </p:sp>
    </p:spTree>
    <p:extLst>
      <p:ext uri="{BB962C8B-B14F-4D97-AF65-F5344CB8AC3E}">
        <p14:creationId xmlns:p14="http://schemas.microsoft.com/office/powerpoint/2010/main" val="379992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4DEFAEB-8567-4A96-8C49-9AA5AD360A72}"/>
              </a:ext>
            </a:extLst>
          </p:cNvPr>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3" name="日期占位符 2">
            <a:extLst>
              <a:ext uri="{FF2B5EF4-FFF2-40B4-BE49-F238E27FC236}">
                <a16:creationId xmlns:a16="http://schemas.microsoft.com/office/drawing/2014/main" id="{8C2B6E9E-969B-4DE5-BF03-20768BE92295}"/>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页脚占位符 3">
            <a:extLst>
              <a:ext uri="{FF2B5EF4-FFF2-40B4-BE49-F238E27FC236}">
                <a16:creationId xmlns:a16="http://schemas.microsoft.com/office/drawing/2014/main" id="{C265A192-9BD9-4A4B-BA6A-12DB1A9CC64A}"/>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灯片编号占位符 4">
            <a:extLst>
              <a:ext uri="{FF2B5EF4-FFF2-40B4-BE49-F238E27FC236}">
                <a16:creationId xmlns:a16="http://schemas.microsoft.com/office/drawing/2014/main" id="{19E89550-35B6-44EA-B31C-0249D40FCB79}"/>
              </a:ext>
            </a:extLst>
          </p:cNvPr>
          <p:cNvSpPr>
            <a:spLocks noGrp="1"/>
          </p:cNvSpPr>
          <p:nvPr>
            <p:ph type="sldNum" sz="quarter" idx="12"/>
          </p:nvPr>
        </p:nvSpPr>
        <p:spPr>
          <a:xfrm>
            <a:off x="6553200" y="6245225"/>
            <a:ext cx="2133600" cy="476250"/>
          </a:xfrm>
        </p:spPr>
        <p:txBody>
          <a:bodyPr/>
          <a:lstStyle>
            <a:lvl1pPr>
              <a:defRPr/>
            </a:lvl1pPr>
          </a:lstStyle>
          <a:p>
            <a:fld id="{4E584ECC-D713-4DD4-8729-E2C143B4642D}" type="slidenum">
              <a:rPr lang="en-US" altLang="zh-CN"/>
              <a:pPr/>
              <a:t>‹#›</a:t>
            </a:fld>
            <a:endParaRPr lang="en-US" altLang="zh-CN"/>
          </a:p>
        </p:txBody>
      </p:sp>
    </p:spTree>
    <p:extLst>
      <p:ext uri="{BB962C8B-B14F-4D97-AF65-F5344CB8AC3E}">
        <p14:creationId xmlns:p14="http://schemas.microsoft.com/office/powerpoint/2010/main" val="392588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4256A-0F78-44E6-B0A0-3919CDE7C52E}"/>
              </a:ext>
            </a:extLst>
          </p:cNvPr>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EC2009-A2FB-49F9-8739-E76AC3910DC6}"/>
              </a:ext>
            </a:extLst>
          </p:cNvPr>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860219E-4211-4003-B0A1-FC02744BEE52}"/>
              </a:ext>
            </a:extLst>
          </p:cNvPr>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091A75C-5D27-49DC-8E61-D870E6FE7AA2}"/>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068BABE4-495B-4C08-877A-397917C05223}"/>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90639A44-7211-46F5-B002-0A6458E50CFB}"/>
              </a:ext>
            </a:extLst>
          </p:cNvPr>
          <p:cNvSpPr>
            <a:spLocks noGrp="1"/>
          </p:cNvSpPr>
          <p:nvPr>
            <p:ph type="sldNum" sz="quarter" idx="12"/>
          </p:nvPr>
        </p:nvSpPr>
        <p:spPr>
          <a:xfrm>
            <a:off x="6553200" y="6245225"/>
            <a:ext cx="2133600" cy="476250"/>
          </a:xfrm>
        </p:spPr>
        <p:txBody>
          <a:bodyPr/>
          <a:lstStyle>
            <a:lvl1pPr>
              <a:defRPr/>
            </a:lvl1pPr>
          </a:lstStyle>
          <a:p>
            <a:fld id="{3763C5C1-6DA5-4908-8A27-792A4A23985B}" type="slidenum">
              <a:rPr lang="en-US" altLang="zh-CN"/>
              <a:pPr/>
              <a:t>‹#›</a:t>
            </a:fld>
            <a:endParaRPr lang="en-US" altLang="zh-CN"/>
          </a:p>
        </p:txBody>
      </p:sp>
    </p:spTree>
    <p:extLst>
      <p:ext uri="{BB962C8B-B14F-4D97-AF65-F5344CB8AC3E}">
        <p14:creationId xmlns:p14="http://schemas.microsoft.com/office/powerpoint/2010/main" val="167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44B639-70CE-49A7-BBD8-E6115A9B55B3}" type="datetimeFigureOut">
              <a:rPr lang="zh-CN" altLang="en-US" smtClean="0"/>
              <a:pPr/>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4B639-70CE-49A7-BBD8-E6115A9B55B3}" type="datetimeFigureOut">
              <a:rPr lang="zh-CN" altLang="en-US" smtClean="0"/>
              <a:pPr/>
              <a:t>2023/6/6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15789-F37F-458E-8B33-29C5359CCBE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5.bin"/><Relationship Id="rId4" Type="http://schemas.openxmlformats.org/officeDocument/2006/relationships/image" Target="../media/image18.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10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10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42.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oleObject" Target="../embeddings/oleObject7.bin"/><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4.wmf"/><Relationship Id="rId11" Type="http://schemas.openxmlformats.org/officeDocument/2006/relationships/oleObject" Target="../embeddings/oleObject13.bin"/><Relationship Id="rId5" Type="http://schemas.openxmlformats.org/officeDocument/2006/relationships/oleObject" Target="../embeddings/oleObject9.bin"/><Relationship Id="rId10" Type="http://schemas.openxmlformats.org/officeDocument/2006/relationships/oleObject" Target="../embeddings/oleObject12.bin"/><Relationship Id="rId4" Type="http://schemas.openxmlformats.org/officeDocument/2006/relationships/image" Target="../media/image43.wmf"/><Relationship Id="rId9"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8.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1.wmf"/><Relationship Id="rId5" Type="http://schemas.openxmlformats.org/officeDocument/2006/relationships/oleObject" Target="../embeddings/oleObject18.bin"/><Relationship Id="rId4" Type="http://schemas.openxmlformats.org/officeDocument/2006/relationships/image" Target="../media/image5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5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55.png"/><Relationship Id="rId4" Type="http://schemas.openxmlformats.org/officeDocument/2006/relationships/image" Target="../media/image54.wmf"/></Relationships>
</file>

<file path=ppt/slides/_rels/slide59.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w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61.wmf"/></Relationships>
</file>

<file path=ppt/slides/_rels/slide64.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4.xml"/><Relationship Id="rId1" Type="http://schemas.openxmlformats.org/officeDocument/2006/relationships/vmlDrawing" Target="../drawings/vmlDrawing13.vml"/><Relationship Id="rId4" Type="http://schemas.openxmlformats.org/officeDocument/2006/relationships/image" Target="../media/image63.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4.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5.xml"/><Relationship Id="rId1" Type="http://schemas.openxmlformats.org/officeDocument/2006/relationships/vmlDrawing" Target="../drawings/vmlDrawing15.vml"/><Relationship Id="rId4" Type="http://schemas.openxmlformats.org/officeDocument/2006/relationships/image" Target="../media/image65.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5.wmf"/><Relationship Id="rId5" Type="http://schemas.openxmlformats.org/officeDocument/2006/relationships/oleObject" Target="../embeddings/oleObject27.bin"/><Relationship Id="rId4" Type="http://schemas.openxmlformats.org/officeDocument/2006/relationships/image" Target="../media/image66.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5.xml"/><Relationship Id="rId1" Type="http://schemas.openxmlformats.org/officeDocument/2006/relationships/vmlDrawing" Target="../drawings/vmlDrawing17.vml"/><Relationship Id="rId4" Type="http://schemas.openxmlformats.org/officeDocument/2006/relationships/image" Target="../media/image67.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8.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9.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0.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1.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22.vml"/><Relationship Id="rId4" Type="http://schemas.openxmlformats.org/officeDocument/2006/relationships/image" Target="../media/image72.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3.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5.xml"/><Relationship Id="rId1" Type="http://schemas.openxmlformats.org/officeDocument/2006/relationships/vmlDrawing" Target="../drawings/vmlDrawing24.vml"/><Relationship Id="rId4" Type="http://schemas.openxmlformats.org/officeDocument/2006/relationships/image" Target="../media/image74.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5.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76.wmf"/></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82.png"/><Relationship Id="rId1" Type="http://schemas.openxmlformats.org/officeDocument/2006/relationships/slideLayout" Target="../slideLayouts/slideLayout12.xml"/><Relationship Id="rId5" Type="http://schemas.openxmlformats.org/officeDocument/2006/relationships/image" Target="../media/image83.png"/><Relationship Id="rId4" Type="http://schemas.openxmlformats.org/officeDocument/2006/relationships/image" Target="../media/image91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9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9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60040" y="857232"/>
            <a:ext cx="7772400" cy="1470025"/>
          </a:xfrm>
        </p:spPr>
        <p:txBody>
          <a:bodyPr>
            <a:normAutofit/>
          </a:bodyPr>
          <a:lstStyle/>
          <a:p>
            <a:r>
              <a:rPr lang="zh-CN" altLang="en-US" sz="5400" dirty="0">
                <a:latin typeface="微软雅黑" pitchFamily="34" charset="-122"/>
                <a:ea typeface="微软雅黑" pitchFamily="34" charset="-122"/>
              </a:rPr>
              <a:t>原子核</a:t>
            </a:r>
            <a:r>
              <a:rPr lang="zh-CN" altLang="en-US" sz="5400" b="1" dirty="0">
                <a:latin typeface="微软雅黑" pitchFamily="34" charset="-122"/>
                <a:ea typeface="微软雅黑" pitchFamily="34" charset="-122"/>
              </a:rPr>
              <a:t> 的简单规律</a:t>
            </a:r>
          </a:p>
        </p:txBody>
      </p:sp>
      <p:sp>
        <p:nvSpPr>
          <p:cNvPr id="3" name="副标题 2"/>
          <p:cNvSpPr>
            <a:spLocks noGrp="1"/>
          </p:cNvSpPr>
          <p:nvPr>
            <p:ph type="subTitle" idx="1"/>
          </p:nvPr>
        </p:nvSpPr>
        <p:spPr>
          <a:xfrm>
            <a:off x="1403648" y="3212976"/>
            <a:ext cx="6400800" cy="1968624"/>
          </a:xfrm>
        </p:spPr>
        <p:txBody>
          <a:bodyPr/>
          <a:lstStyle/>
          <a:p>
            <a:r>
              <a:rPr lang="zh-CN" altLang="en-US" sz="3600" dirty="0">
                <a:solidFill>
                  <a:schemeClr val="tx1"/>
                </a:solidFill>
                <a:latin typeface="微软雅黑" pitchFamily="34" charset="-122"/>
                <a:ea typeface="微软雅黑" pitchFamily="34" charset="-122"/>
              </a:rPr>
              <a:t>赵玉民</a:t>
            </a:r>
            <a:endParaRPr lang="en-US" altLang="zh-CN" sz="3600" dirty="0">
              <a:solidFill>
                <a:schemeClr val="tx1"/>
              </a:solidFill>
              <a:latin typeface="微软雅黑" pitchFamily="34" charset="-122"/>
              <a:ea typeface="微软雅黑" pitchFamily="34" charset="-122"/>
            </a:endParaRPr>
          </a:p>
          <a:p>
            <a:endParaRPr lang="en-US" altLang="zh-CN" sz="800" dirty="0">
              <a:solidFill>
                <a:schemeClr val="tx1"/>
              </a:solidFill>
              <a:latin typeface="微软雅黑" pitchFamily="34" charset="-122"/>
              <a:ea typeface="微软雅黑" pitchFamily="34" charset="-122"/>
            </a:endParaRPr>
          </a:p>
          <a:p>
            <a:r>
              <a:rPr lang="zh-CN" altLang="en-US" sz="4000" dirty="0">
                <a:solidFill>
                  <a:schemeClr val="tx1"/>
                </a:solidFill>
                <a:latin typeface="微软雅黑" pitchFamily="34" charset="-122"/>
                <a:ea typeface="微软雅黑" pitchFamily="34" charset="-122"/>
              </a:rPr>
              <a:t>上海交通大学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内容占位符 4"/>
          <p:cNvSpPr>
            <a:spLocks noGrp="1"/>
          </p:cNvSpPr>
          <p:nvPr>
            <p:ph idx="1"/>
          </p:nvPr>
        </p:nvSpPr>
        <p:spPr>
          <a:xfrm>
            <a:off x="785786" y="1142995"/>
            <a:ext cx="7500990" cy="2857509"/>
          </a:xfrm>
          <a:ln w="12700">
            <a:noFill/>
          </a:ln>
        </p:spPr>
        <p:txBody>
          <a:bodyPr/>
          <a:lstStyle/>
          <a:p>
            <a:pPr>
              <a:buFont typeface="Wingdings 2" pitchFamily="18" charset="2"/>
              <a:buNone/>
            </a:pPr>
            <a:r>
              <a:rPr lang="en-US" altLang="zh-CN" sz="2400" b="0" dirty="0">
                <a:latin typeface="华文新魏" pitchFamily="2" charset="-122"/>
                <a:ea typeface="华文新魏" pitchFamily="2" charset="-122"/>
              </a:rPr>
              <a:t>pair basis: </a:t>
            </a:r>
            <a:endParaRPr lang="en-US" altLang="zh-CN" sz="2800" b="0" dirty="0">
              <a:latin typeface="华文新魏" pitchFamily="2" charset="-122"/>
              <a:ea typeface="华文新魏" pitchFamily="2" charset="-122"/>
            </a:endParaRPr>
          </a:p>
          <a:p>
            <a:pPr>
              <a:buFont typeface="Wingdings 2" pitchFamily="18" charset="2"/>
              <a:buNone/>
            </a:pPr>
            <a:endParaRPr lang="en-US" altLang="zh-CN" sz="2800" b="0" dirty="0">
              <a:latin typeface="华文新魏" pitchFamily="2" charset="-122"/>
              <a:ea typeface="华文新魏" pitchFamily="2" charset="-122"/>
            </a:endParaRPr>
          </a:p>
          <a:p>
            <a:pPr>
              <a:buFont typeface="Wingdings 2" pitchFamily="18" charset="2"/>
              <a:buNone/>
            </a:pPr>
            <a:endParaRPr lang="en-US" altLang="zh-CN" sz="1600" b="0" dirty="0">
              <a:latin typeface="华文新魏" pitchFamily="2" charset="-122"/>
              <a:ea typeface="华文新魏" pitchFamily="2" charset="-122"/>
            </a:endParaRPr>
          </a:p>
          <a:p>
            <a:pPr>
              <a:buFont typeface="Wingdings 2" pitchFamily="18" charset="2"/>
              <a:buNone/>
            </a:pPr>
            <a:endParaRPr lang="en-US" altLang="zh-CN" sz="2000" b="0" dirty="0">
              <a:latin typeface="华文新魏" pitchFamily="2" charset="-122"/>
              <a:ea typeface="华文新魏" pitchFamily="2" charset="-122"/>
            </a:endParaRPr>
          </a:p>
          <a:p>
            <a:pPr>
              <a:buFont typeface="Wingdings 2" pitchFamily="18" charset="2"/>
              <a:buNone/>
            </a:pPr>
            <a:endParaRPr lang="en-US" altLang="zh-CN" sz="2400" b="0" dirty="0">
              <a:latin typeface="华文新魏" pitchFamily="2" charset="-122"/>
              <a:ea typeface="华文新魏" pitchFamily="2" charset="-122"/>
            </a:endParaRPr>
          </a:p>
        </p:txBody>
      </p:sp>
      <p:sp>
        <p:nvSpPr>
          <p:cNvPr id="31" name="TextBox 30"/>
          <p:cNvSpPr txBox="1"/>
          <p:nvPr/>
        </p:nvSpPr>
        <p:spPr>
          <a:xfrm>
            <a:off x="928662" y="1857364"/>
            <a:ext cx="8286808" cy="1092607"/>
          </a:xfrm>
          <a:prstGeom prst="rect">
            <a:avLst/>
          </a:prstGeom>
          <a:noFill/>
        </p:spPr>
        <p:txBody>
          <a:bodyPr wrap="square" rtlCol="0">
            <a:spAutoFit/>
          </a:bodyPr>
          <a:lstStyle/>
          <a:p>
            <a:pPr marL="457200" indent="-457200" algn="l">
              <a:lnSpc>
                <a:spcPts val="2600"/>
              </a:lnSpc>
            </a:pPr>
            <a:r>
              <a:rPr lang="en-US" altLang="zh-CN" dirty="0">
                <a:latin typeface="华文新魏" pitchFamily="2" charset="-122"/>
                <a:ea typeface="华文新魏" pitchFamily="2" charset="-122"/>
              </a:rPr>
              <a:t>1.  A VERY few pairs with </a:t>
            </a:r>
            <a:r>
              <a:rPr lang="en-US" altLang="zh-CN" dirty="0">
                <a:solidFill>
                  <a:srgbClr val="FF0000"/>
                </a:solidFill>
                <a:latin typeface="华文新魏" pitchFamily="2" charset="-122"/>
                <a:ea typeface="华文新魏" pitchFamily="2" charset="-122"/>
              </a:rPr>
              <a:t>good spin and parity</a:t>
            </a:r>
            <a:endParaRPr lang="en-US" altLang="zh-CN" dirty="0">
              <a:latin typeface="华文新魏" pitchFamily="2" charset="-122"/>
              <a:ea typeface="华文新魏" pitchFamily="2" charset="-122"/>
            </a:endParaRPr>
          </a:p>
          <a:p>
            <a:pPr marL="457200" indent="-457200" algn="l">
              <a:lnSpc>
                <a:spcPts val="2600"/>
              </a:lnSpc>
            </a:pPr>
            <a:r>
              <a:rPr lang="en-US" altLang="zh-CN" i="1" dirty="0">
                <a:latin typeface="华文新魏" pitchFamily="2" charset="-122"/>
                <a:ea typeface="华文新魏" pitchFamily="2" charset="-122"/>
              </a:rPr>
              <a:t>                 </a:t>
            </a:r>
            <a:r>
              <a:rPr lang="en-US" altLang="zh-CN" dirty="0">
                <a:latin typeface="华文新魏" pitchFamily="2" charset="-122"/>
                <a:ea typeface="华文新魏" pitchFamily="2" charset="-122"/>
              </a:rPr>
              <a:t>S pair  ----  spin zero and  positive parity</a:t>
            </a:r>
          </a:p>
          <a:p>
            <a:pPr marL="457200" indent="-457200" algn="l">
              <a:lnSpc>
                <a:spcPts val="2600"/>
              </a:lnSpc>
            </a:pPr>
            <a:r>
              <a:rPr lang="en-US" altLang="zh-CN" dirty="0">
                <a:latin typeface="华文新魏" pitchFamily="2" charset="-122"/>
                <a:ea typeface="华文新魏" pitchFamily="2" charset="-122"/>
              </a:rPr>
              <a:t>                 D pair  ----  spin two and positive parity</a:t>
            </a:r>
          </a:p>
        </p:txBody>
      </p:sp>
      <p:sp>
        <p:nvSpPr>
          <p:cNvPr id="86" name="TextBox 85"/>
          <p:cNvSpPr txBox="1"/>
          <p:nvPr/>
        </p:nvSpPr>
        <p:spPr>
          <a:xfrm>
            <a:off x="2143108" y="4643446"/>
            <a:ext cx="3786214" cy="759182"/>
          </a:xfrm>
          <a:prstGeom prst="rect">
            <a:avLst/>
          </a:prstGeom>
          <a:noFill/>
          <a:ln>
            <a:noFill/>
          </a:ln>
        </p:spPr>
        <p:txBody>
          <a:bodyPr wrap="square" rtlCol="0">
            <a:spAutoFit/>
          </a:bodyPr>
          <a:lstStyle/>
          <a:p>
            <a:pPr algn="just">
              <a:lnSpc>
                <a:spcPts val="2600"/>
              </a:lnSpc>
            </a:pPr>
            <a:r>
              <a:rPr lang="en-US" altLang="zh-CN" dirty="0">
                <a:solidFill>
                  <a:srgbClr val="FF0000"/>
                </a:solidFill>
                <a:latin typeface="华文新魏" pitchFamily="2" charset="-122"/>
                <a:ea typeface="华文新魏" pitchFamily="2" charset="-122"/>
              </a:rPr>
              <a:t>Dimension does not change </a:t>
            </a:r>
            <a:r>
              <a:rPr lang="en-US" altLang="zh-CN" dirty="0">
                <a:latin typeface="华文新魏" pitchFamily="2" charset="-122"/>
                <a:ea typeface="华文新魏" pitchFamily="2" charset="-122"/>
              </a:rPr>
              <a:t>with the number of single-j orbits.</a:t>
            </a:r>
          </a:p>
        </p:txBody>
      </p:sp>
      <p:grpSp>
        <p:nvGrpSpPr>
          <p:cNvPr id="3" name="组合 45"/>
          <p:cNvGrpSpPr/>
          <p:nvPr/>
        </p:nvGrpSpPr>
        <p:grpSpPr>
          <a:xfrm>
            <a:off x="857224" y="3130970"/>
            <a:ext cx="4802222" cy="1381878"/>
            <a:chOff x="857224" y="3000372"/>
            <a:chExt cx="4802222" cy="1381878"/>
          </a:xfrm>
        </p:grpSpPr>
        <p:sp>
          <p:nvSpPr>
            <p:cNvPr id="79" name="TextBox 78"/>
            <p:cNvSpPr txBox="1"/>
            <p:nvPr/>
          </p:nvSpPr>
          <p:spPr>
            <a:xfrm>
              <a:off x="857224" y="3000372"/>
              <a:ext cx="3175870" cy="400110"/>
            </a:xfrm>
            <a:prstGeom prst="rect">
              <a:avLst/>
            </a:prstGeom>
            <a:noFill/>
          </p:spPr>
          <p:txBody>
            <a:bodyPr wrap="square" rtlCol="0">
              <a:spAutoFit/>
            </a:bodyPr>
            <a:lstStyle/>
            <a:p>
              <a:r>
                <a:rPr lang="en-US" altLang="zh-CN" dirty="0">
                  <a:latin typeface="华文新魏" pitchFamily="2" charset="-122"/>
                  <a:ea typeface="华文新魏" pitchFamily="2" charset="-122"/>
                </a:rPr>
                <a:t> 2.  Using </a:t>
              </a:r>
              <a:r>
                <a:rPr lang="en-US" altLang="zh-CN" dirty="0">
                  <a:solidFill>
                    <a:srgbClr val="FF0000"/>
                  </a:solidFill>
                  <a:latin typeface="华文新魏" pitchFamily="2" charset="-122"/>
                  <a:ea typeface="华文新魏" pitchFamily="2" charset="-122"/>
                </a:rPr>
                <a:t>collective pairs</a:t>
              </a:r>
              <a:endParaRPr lang="zh-CN" altLang="en-US" dirty="0">
                <a:solidFill>
                  <a:srgbClr val="FF0000"/>
                </a:solidFill>
                <a:latin typeface="华文新魏" pitchFamily="2" charset="-122"/>
                <a:ea typeface="华文新魏" pitchFamily="2" charset="-122"/>
              </a:endParaRPr>
            </a:p>
          </p:txBody>
        </p:sp>
        <p:graphicFrame>
          <p:nvGraphicFramePr>
            <p:cNvPr id="116739" name="Object 3"/>
            <p:cNvGraphicFramePr>
              <a:graphicFrameLocks noChangeAspect="1"/>
            </p:cNvGraphicFramePr>
            <p:nvPr/>
          </p:nvGraphicFramePr>
          <p:xfrm>
            <a:off x="2214546" y="3655592"/>
            <a:ext cx="3444900" cy="726658"/>
          </p:xfrm>
          <a:graphic>
            <a:graphicData uri="http://schemas.openxmlformats.org/presentationml/2006/ole">
              <mc:AlternateContent xmlns:mc="http://schemas.openxmlformats.org/markup-compatibility/2006">
                <mc:Choice xmlns:v="urn:schemas-microsoft-com:vml" Requires="v">
                  <p:oleObj spid="_x0000_s321604" name="Equation" r:id="rId3" imgW="1625400" imgH="342720" progId="Equation.DSMT4">
                    <p:embed/>
                  </p:oleObj>
                </mc:Choice>
                <mc:Fallback>
                  <p:oleObj name="Equation" r:id="rId3" imgW="1625400" imgH="342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3655592"/>
                          <a:ext cx="3444900" cy="72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组合 47"/>
          <p:cNvGrpSpPr/>
          <p:nvPr/>
        </p:nvGrpSpPr>
        <p:grpSpPr>
          <a:xfrm>
            <a:off x="6143636" y="3214686"/>
            <a:ext cx="2241960" cy="2786082"/>
            <a:chOff x="6715140" y="3071810"/>
            <a:chExt cx="2241960" cy="2786082"/>
          </a:xfrm>
        </p:grpSpPr>
        <p:grpSp>
          <p:nvGrpSpPr>
            <p:cNvPr id="5" name="组合 45"/>
            <p:cNvGrpSpPr/>
            <p:nvPr/>
          </p:nvGrpSpPr>
          <p:grpSpPr>
            <a:xfrm>
              <a:off x="6715140" y="3071810"/>
              <a:ext cx="2241960" cy="2747681"/>
              <a:chOff x="6261068" y="3457518"/>
              <a:chExt cx="2241960" cy="2747681"/>
            </a:xfrm>
          </p:grpSpPr>
          <p:grpSp>
            <p:nvGrpSpPr>
              <p:cNvPr id="6" name="组合 83"/>
              <p:cNvGrpSpPr/>
              <p:nvPr/>
            </p:nvGrpSpPr>
            <p:grpSpPr>
              <a:xfrm>
                <a:off x="6261068" y="3457518"/>
                <a:ext cx="2241960" cy="2614688"/>
                <a:chOff x="6689696" y="3886146"/>
                <a:chExt cx="2241960" cy="2614688"/>
              </a:xfrm>
            </p:grpSpPr>
            <p:grpSp>
              <p:nvGrpSpPr>
                <p:cNvPr id="7" name="组合 77"/>
                <p:cNvGrpSpPr/>
                <p:nvPr/>
              </p:nvGrpSpPr>
              <p:grpSpPr>
                <a:xfrm>
                  <a:off x="6923326" y="4512838"/>
                  <a:ext cx="1506326" cy="1987996"/>
                  <a:chOff x="1116013" y="2851981"/>
                  <a:chExt cx="1871662" cy="2882069"/>
                </a:xfrm>
              </p:grpSpPr>
              <p:sp>
                <p:nvSpPr>
                  <p:cNvPr id="32" name="Text Box 3"/>
                  <p:cNvSpPr txBox="1">
                    <a:spLocks noChangeArrowheads="1"/>
                  </p:cNvSpPr>
                  <p:nvPr/>
                </p:nvSpPr>
                <p:spPr bwMode="auto">
                  <a:xfrm>
                    <a:off x="1384300" y="5149850"/>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a:solidFill>
                        <a:srgbClr val="000000"/>
                      </a:solidFill>
                      <a:latin typeface="Arial" charset="0"/>
                    </a:endParaRPr>
                  </a:p>
                </p:txBody>
              </p:sp>
              <p:sp>
                <p:nvSpPr>
                  <p:cNvPr id="33" name="Line 4"/>
                  <p:cNvSpPr>
                    <a:spLocks noChangeShapeType="1"/>
                  </p:cNvSpPr>
                  <p:nvPr/>
                </p:nvSpPr>
                <p:spPr bwMode="auto">
                  <a:xfrm>
                    <a:off x="1116013" y="5589588"/>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34" name="Line 5"/>
                  <p:cNvSpPr>
                    <a:spLocks noChangeShapeType="1"/>
                  </p:cNvSpPr>
                  <p:nvPr/>
                </p:nvSpPr>
                <p:spPr bwMode="auto">
                  <a:xfrm>
                    <a:off x="1116013" y="4797425"/>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37" name="Line 8"/>
                  <p:cNvSpPr>
                    <a:spLocks noChangeShapeType="1"/>
                  </p:cNvSpPr>
                  <p:nvPr/>
                </p:nvSpPr>
                <p:spPr bwMode="auto">
                  <a:xfrm>
                    <a:off x="1116013" y="3933825"/>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38" name="Oval 9"/>
                  <p:cNvSpPr>
                    <a:spLocks noChangeArrowheads="1"/>
                  </p:cNvSpPr>
                  <p:nvPr/>
                </p:nvSpPr>
                <p:spPr bwMode="auto">
                  <a:xfrm>
                    <a:off x="1404938" y="5445125"/>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40" name="Oval 10"/>
                  <p:cNvSpPr>
                    <a:spLocks noChangeArrowheads="1"/>
                  </p:cNvSpPr>
                  <p:nvPr/>
                </p:nvSpPr>
                <p:spPr bwMode="auto">
                  <a:xfrm>
                    <a:off x="2268538" y="5445125"/>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41" name="Oval 11"/>
                  <p:cNvSpPr>
                    <a:spLocks noChangeArrowheads="1"/>
                  </p:cNvSpPr>
                  <p:nvPr/>
                </p:nvSpPr>
                <p:spPr bwMode="auto">
                  <a:xfrm>
                    <a:off x="1404938" y="46529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42" name="Oval 12"/>
                  <p:cNvSpPr>
                    <a:spLocks noChangeArrowheads="1"/>
                  </p:cNvSpPr>
                  <p:nvPr/>
                </p:nvSpPr>
                <p:spPr bwMode="auto">
                  <a:xfrm>
                    <a:off x="2268538" y="46529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44" name="Line 13"/>
                  <p:cNvSpPr>
                    <a:spLocks noChangeShapeType="1"/>
                  </p:cNvSpPr>
                  <p:nvPr/>
                </p:nvSpPr>
                <p:spPr bwMode="auto">
                  <a:xfrm>
                    <a:off x="1116013" y="3017661"/>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51" name="Oval 22"/>
                  <p:cNvSpPr>
                    <a:spLocks noChangeArrowheads="1"/>
                  </p:cNvSpPr>
                  <p:nvPr/>
                </p:nvSpPr>
                <p:spPr bwMode="auto">
                  <a:xfrm>
                    <a:off x="1619250" y="5516563"/>
                    <a:ext cx="144463" cy="193675"/>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52" name="Oval 23"/>
                  <p:cNvSpPr>
                    <a:spLocks noChangeArrowheads="1"/>
                  </p:cNvSpPr>
                  <p:nvPr/>
                </p:nvSpPr>
                <p:spPr bwMode="auto">
                  <a:xfrm>
                    <a:off x="2484438" y="5516563"/>
                    <a:ext cx="142875" cy="193675"/>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53" name="Oval 24"/>
                  <p:cNvSpPr>
                    <a:spLocks noChangeArrowheads="1"/>
                  </p:cNvSpPr>
                  <p:nvPr/>
                </p:nvSpPr>
                <p:spPr bwMode="auto">
                  <a:xfrm>
                    <a:off x="1547813" y="4724400"/>
                    <a:ext cx="215900" cy="1952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54" name="Oval 25"/>
                  <p:cNvSpPr>
                    <a:spLocks noChangeArrowheads="1"/>
                  </p:cNvSpPr>
                  <p:nvPr/>
                </p:nvSpPr>
                <p:spPr bwMode="auto">
                  <a:xfrm>
                    <a:off x="2411413" y="4724400"/>
                    <a:ext cx="215900" cy="1952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59" name="Oval 30"/>
                  <p:cNvSpPr>
                    <a:spLocks noChangeArrowheads="1"/>
                  </p:cNvSpPr>
                  <p:nvPr/>
                </p:nvSpPr>
                <p:spPr bwMode="auto">
                  <a:xfrm>
                    <a:off x="1403350" y="37893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60" name="Oval 31"/>
                  <p:cNvSpPr>
                    <a:spLocks noChangeArrowheads="1"/>
                  </p:cNvSpPr>
                  <p:nvPr/>
                </p:nvSpPr>
                <p:spPr bwMode="auto">
                  <a:xfrm>
                    <a:off x="2268538" y="37893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63" name="Oval 34"/>
                  <p:cNvSpPr>
                    <a:spLocks noChangeArrowheads="1"/>
                  </p:cNvSpPr>
                  <p:nvPr/>
                </p:nvSpPr>
                <p:spPr bwMode="auto">
                  <a:xfrm>
                    <a:off x="1403350" y="2851981"/>
                    <a:ext cx="358774"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64" name="Oval 35"/>
                  <p:cNvSpPr>
                    <a:spLocks noChangeArrowheads="1"/>
                  </p:cNvSpPr>
                  <p:nvPr/>
                </p:nvSpPr>
                <p:spPr bwMode="auto">
                  <a:xfrm>
                    <a:off x="2268538" y="2855966"/>
                    <a:ext cx="358774"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65" name="Oval 36"/>
                  <p:cNvSpPr>
                    <a:spLocks noChangeArrowheads="1"/>
                  </p:cNvSpPr>
                  <p:nvPr/>
                </p:nvSpPr>
                <p:spPr bwMode="auto">
                  <a:xfrm>
                    <a:off x="1547813" y="3789363"/>
                    <a:ext cx="230187" cy="287337"/>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66" name="Oval 37"/>
                  <p:cNvSpPr>
                    <a:spLocks noChangeArrowheads="1"/>
                  </p:cNvSpPr>
                  <p:nvPr/>
                </p:nvSpPr>
                <p:spPr bwMode="auto">
                  <a:xfrm>
                    <a:off x="2397125" y="3789363"/>
                    <a:ext cx="230188" cy="287337"/>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67" name="Oval 38"/>
                  <p:cNvSpPr>
                    <a:spLocks noChangeArrowheads="1"/>
                  </p:cNvSpPr>
                  <p:nvPr/>
                </p:nvSpPr>
                <p:spPr bwMode="auto">
                  <a:xfrm>
                    <a:off x="1462087" y="2857553"/>
                    <a:ext cx="287337" cy="287338"/>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68" name="Oval 39"/>
                  <p:cNvSpPr>
                    <a:spLocks noChangeArrowheads="1"/>
                  </p:cNvSpPr>
                  <p:nvPr/>
                </p:nvSpPr>
                <p:spPr bwMode="auto">
                  <a:xfrm>
                    <a:off x="2339975" y="2857553"/>
                    <a:ext cx="287339" cy="287338"/>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80" name="TextBox 79"/>
                <p:cNvSpPr txBox="1"/>
                <p:nvPr/>
              </p:nvSpPr>
              <p:spPr>
                <a:xfrm>
                  <a:off x="6689696" y="3886146"/>
                  <a:ext cx="2241960" cy="461665"/>
                </a:xfrm>
                <a:prstGeom prst="rect">
                  <a:avLst/>
                </a:prstGeom>
                <a:noFill/>
              </p:spPr>
              <p:txBody>
                <a:bodyPr wrap="none" rtlCol="0">
                  <a:spAutoFit/>
                </a:bodyPr>
                <a:lstStyle/>
                <a:p>
                  <a:r>
                    <a:rPr lang="en-US" altLang="zh-CN" sz="2400" dirty="0">
                      <a:latin typeface="Cambria Math" pitchFamily="18" charset="0"/>
                      <a:ea typeface="Cambria Math" pitchFamily="18" charset="0"/>
                      <a:cs typeface="Times New Roman" pitchFamily="18" charset="0"/>
                    </a:rPr>
                    <a:t>collective S pair</a:t>
                  </a:r>
                  <a:endParaRPr lang="zh-CN" altLang="en-US" sz="2400" dirty="0">
                    <a:latin typeface="Cambria Math" pitchFamily="18" charset="0"/>
                    <a:cs typeface="Times New Roman" pitchFamily="18" charset="0"/>
                  </a:endParaRPr>
                </a:p>
              </p:txBody>
            </p:sp>
          </p:grpSp>
          <p:sp>
            <p:nvSpPr>
              <p:cNvPr id="35" name="TextBox 34"/>
              <p:cNvSpPr txBox="1"/>
              <p:nvPr/>
            </p:nvSpPr>
            <p:spPr>
              <a:xfrm>
                <a:off x="8072462" y="5743534"/>
                <a:ext cx="380232" cy="461665"/>
              </a:xfrm>
              <a:prstGeom prst="rect">
                <a:avLst/>
              </a:prstGeom>
              <a:noFill/>
            </p:spPr>
            <p:txBody>
              <a:bodyPr wrap="none" rtlCol="0">
                <a:spAutoFit/>
              </a:bodyPr>
              <a:lstStyle/>
              <a:p>
                <a:r>
                  <a:rPr lang="en-US" altLang="zh-CN" sz="2400" dirty="0">
                    <a:latin typeface="Cambria Math" pitchFamily="18" charset="0"/>
                    <a:ea typeface="Cambria Math" pitchFamily="18" charset="0"/>
                    <a:cs typeface="Times New Roman" pitchFamily="18" charset="0"/>
                  </a:rPr>
                  <a:t>j</a:t>
                </a:r>
                <a:r>
                  <a:rPr lang="en-US" altLang="zh-CN" sz="2400" baseline="-25000" dirty="0">
                    <a:latin typeface="Cambria Math" pitchFamily="18" charset="0"/>
                    <a:ea typeface="Cambria Math" pitchFamily="18" charset="0"/>
                    <a:cs typeface="Times New Roman" pitchFamily="18" charset="0"/>
                  </a:rPr>
                  <a:t>1</a:t>
                </a:r>
                <a:endParaRPr lang="zh-CN" altLang="en-US" sz="2400" baseline="-25000" dirty="0">
                  <a:latin typeface="Cambria Math" pitchFamily="18" charset="0"/>
                  <a:cs typeface="Times New Roman" pitchFamily="18" charset="0"/>
                </a:endParaRPr>
              </a:p>
            </p:txBody>
          </p:sp>
          <p:sp>
            <p:nvSpPr>
              <p:cNvPr id="36" name="TextBox 35"/>
              <p:cNvSpPr txBox="1"/>
              <p:nvPr/>
            </p:nvSpPr>
            <p:spPr>
              <a:xfrm>
                <a:off x="8072462" y="5172030"/>
                <a:ext cx="380232" cy="461665"/>
              </a:xfrm>
              <a:prstGeom prst="rect">
                <a:avLst/>
              </a:prstGeom>
              <a:noFill/>
            </p:spPr>
            <p:txBody>
              <a:bodyPr wrap="none" rtlCol="0">
                <a:spAutoFit/>
              </a:bodyPr>
              <a:lstStyle/>
              <a:p>
                <a:r>
                  <a:rPr lang="en-US" altLang="zh-CN" sz="2400" dirty="0">
                    <a:latin typeface="Cambria Math" pitchFamily="18" charset="0"/>
                    <a:ea typeface="Cambria Math" pitchFamily="18" charset="0"/>
                    <a:cs typeface="Times New Roman" pitchFamily="18" charset="0"/>
                  </a:rPr>
                  <a:t>j</a:t>
                </a:r>
                <a:r>
                  <a:rPr lang="en-US" altLang="zh-CN" sz="2400" baseline="-25000" dirty="0">
                    <a:latin typeface="Cambria Math" pitchFamily="18" charset="0"/>
                    <a:ea typeface="Cambria Math" pitchFamily="18" charset="0"/>
                    <a:cs typeface="Times New Roman" pitchFamily="18" charset="0"/>
                  </a:rPr>
                  <a:t>2</a:t>
                </a:r>
                <a:endParaRPr lang="zh-CN" altLang="en-US" sz="2400" baseline="-25000" dirty="0">
                  <a:latin typeface="Cambria Math" pitchFamily="18" charset="0"/>
                  <a:cs typeface="Times New Roman" pitchFamily="18" charset="0"/>
                </a:endParaRPr>
              </a:p>
            </p:txBody>
          </p:sp>
          <p:sp>
            <p:nvSpPr>
              <p:cNvPr id="39" name="TextBox 38"/>
              <p:cNvSpPr txBox="1"/>
              <p:nvPr/>
            </p:nvSpPr>
            <p:spPr>
              <a:xfrm>
                <a:off x="8072462" y="4562125"/>
                <a:ext cx="380232" cy="461665"/>
              </a:xfrm>
              <a:prstGeom prst="rect">
                <a:avLst/>
              </a:prstGeom>
              <a:noFill/>
            </p:spPr>
            <p:txBody>
              <a:bodyPr wrap="none" rtlCol="0">
                <a:spAutoFit/>
              </a:bodyPr>
              <a:lstStyle/>
              <a:p>
                <a:r>
                  <a:rPr lang="en-US" altLang="zh-CN" sz="2400" dirty="0">
                    <a:latin typeface="Cambria Math" pitchFamily="18" charset="0"/>
                    <a:ea typeface="Cambria Math" pitchFamily="18" charset="0"/>
                    <a:cs typeface="Times New Roman" pitchFamily="18" charset="0"/>
                  </a:rPr>
                  <a:t>j</a:t>
                </a:r>
                <a:r>
                  <a:rPr lang="en-US" altLang="zh-CN" sz="2400" baseline="-25000" dirty="0">
                    <a:latin typeface="Cambria Math" pitchFamily="18" charset="0"/>
                    <a:ea typeface="Cambria Math" pitchFamily="18" charset="0"/>
                    <a:cs typeface="Times New Roman" pitchFamily="18" charset="0"/>
                  </a:rPr>
                  <a:t>3</a:t>
                </a:r>
                <a:endParaRPr lang="zh-CN" altLang="en-US" sz="2400" baseline="-25000" dirty="0">
                  <a:latin typeface="Cambria Math" pitchFamily="18" charset="0"/>
                  <a:cs typeface="Times New Roman" pitchFamily="18" charset="0"/>
                </a:endParaRPr>
              </a:p>
            </p:txBody>
          </p:sp>
          <p:sp>
            <p:nvSpPr>
              <p:cNvPr id="45" name="TextBox 44"/>
              <p:cNvSpPr txBox="1"/>
              <p:nvPr/>
            </p:nvSpPr>
            <p:spPr>
              <a:xfrm>
                <a:off x="8072462" y="3919183"/>
                <a:ext cx="380232" cy="461665"/>
              </a:xfrm>
              <a:prstGeom prst="rect">
                <a:avLst/>
              </a:prstGeom>
              <a:noFill/>
            </p:spPr>
            <p:txBody>
              <a:bodyPr wrap="none" rtlCol="0">
                <a:spAutoFit/>
              </a:bodyPr>
              <a:lstStyle/>
              <a:p>
                <a:r>
                  <a:rPr lang="en-US" altLang="zh-CN" sz="2400" dirty="0">
                    <a:latin typeface="Cambria Math" pitchFamily="18" charset="0"/>
                    <a:ea typeface="Cambria Math" pitchFamily="18" charset="0"/>
                    <a:cs typeface="Times New Roman" pitchFamily="18" charset="0"/>
                  </a:rPr>
                  <a:t>j</a:t>
                </a:r>
                <a:r>
                  <a:rPr lang="en-US" altLang="zh-CN" sz="2400" baseline="-25000" dirty="0">
                    <a:latin typeface="Cambria Math" pitchFamily="18" charset="0"/>
                    <a:ea typeface="Cambria Math" pitchFamily="18" charset="0"/>
                    <a:cs typeface="Times New Roman" pitchFamily="18" charset="0"/>
                  </a:rPr>
                  <a:t>4</a:t>
                </a:r>
                <a:endParaRPr lang="zh-CN" altLang="en-US" sz="2400" baseline="-25000" dirty="0">
                  <a:latin typeface="Cambria Math" pitchFamily="18" charset="0"/>
                  <a:cs typeface="Times New Roman" pitchFamily="18" charset="0"/>
                </a:endParaRPr>
              </a:p>
            </p:txBody>
          </p:sp>
        </p:grpSp>
        <p:sp>
          <p:nvSpPr>
            <p:cNvPr id="47" name="矩形 46"/>
            <p:cNvSpPr/>
            <p:nvPr/>
          </p:nvSpPr>
          <p:spPr bwMode="auto">
            <a:xfrm>
              <a:off x="6715140" y="3071810"/>
              <a:ext cx="2214578" cy="2786082"/>
            </a:xfrm>
            <a:prstGeom prst="rect">
              <a:avLst/>
            </a:prstGeom>
            <a:noFill/>
            <a:ln w="190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grpSp>
      <p:graphicFrame>
        <p:nvGraphicFramePr>
          <p:cNvPr id="2" name="Object 5"/>
          <p:cNvGraphicFramePr>
            <a:graphicFrameLocks noChangeAspect="1"/>
          </p:cNvGraphicFramePr>
          <p:nvPr/>
        </p:nvGraphicFramePr>
        <p:xfrm>
          <a:off x="2338417" y="928670"/>
          <a:ext cx="6448425" cy="919163"/>
        </p:xfrm>
        <a:graphic>
          <a:graphicData uri="http://schemas.openxmlformats.org/presentationml/2006/ole">
            <mc:AlternateContent xmlns:mc="http://schemas.openxmlformats.org/markup-compatibility/2006">
              <mc:Choice xmlns:v="urn:schemas-microsoft-com:vml" Requires="v">
                <p:oleObj spid="_x0000_s321605" name="Equation" r:id="rId5" imgW="3454200" imgH="507960" progId="Equation.DSMT4">
                  <p:embed/>
                </p:oleObj>
              </mc:Choice>
              <mc:Fallback>
                <p:oleObj name="Equation" r:id="rId5" imgW="3454200" imgH="5079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417" y="928670"/>
                        <a:ext cx="644842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标题 42"/>
          <p:cNvSpPr>
            <a:spLocks noGrp="1"/>
          </p:cNvSpPr>
          <p:nvPr>
            <p:ph type="title"/>
          </p:nvPr>
        </p:nvSpPr>
        <p:spPr>
          <a:xfrm>
            <a:off x="457200" y="71414"/>
            <a:ext cx="8229600" cy="1143000"/>
          </a:xfrm>
        </p:spPr>
        <p:txBody>
          <a:bodyPr/>
          <a:lstStyle/>
          <a:p>
            <a:r>
              <a:rPr lang="en-US" altLang="zh-CN" dirty="0"/>
              <a:t>Pair truncation</a:t>
            </a:r>
            <a:endParaRPr lang="zh-CN" altLang="en-US" dirty="0"/>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1B4E7C3-53CA-455E-A504-8EA88A64D152}"/>
              </a:ext>
            </a:extLst>
          </p:cNvPr>
          <p:cNvSpPr txBox="1"/>
          <p:nvPr/>
        </p:nvSpPr>
        <p:spPr>
          <a:xfrm>
            <a:off x="755576" y="2204864"/>
            <a:ext cx="7638630" cy="1833643"/>
          </a:xfrm>
          <a:prstGeom prst="rect">
            <a:avLst/>
          </a:prstGeom>
          <a:noFill/>
        </p:spPr>
        <p:txBody>
          <a:bodyPr wrap="none" rtlCol="0">
            <a:spAutoFit/>
          </a:bodyPr>
          <a:lstStyle/>
          <a:p>
            <a:pPr>
              <a:lnSpc>
                <a:spcPct val="150000"/>
              </a:lnSpc>
            </a:pPr>
            <a:r>
              <a:rPr lang="zh-CN" altLang="en-US" sz="4000" dirty="0"/>
              <a:t>有两个不是 质子</a:t>
            </a:r>
            <a:r>
              <a:rPr lang="en-US" altLang="zh-CN" sz="4000" dirty="0"/>
              <a:t>-</a:t>
            </a:r>
            <a:r>
              <a:rPr lang="zh-CN" altLang="en-US" sz="4000" dirty="0"/>
              <a:t>中子相互作用，</a:t>
            </a:r>
            <a:endParaRPr lang="en-US" altLang="zh-CN" sz="4000" dirty="0"/>
          </a:p>
          <a:p>
            <a:pPr>
              <a:lnSpc>
                <a:spcPct val="150000"/>
              </a:lnSpc>
            </a:pPr>
            <a:r>
              <a:rPr lang="zh-CN" altLang="en-US" sz="4000" dirty="0"/>
              <a:t>但是很愿意说。</a:t>
            </a:r>
          </a:p>
        </p:txBody>
      </p:sp>
    </p:spTree>
    <p:extLst>
      <p:ext uri="{BB962C8B-B14F-4D97-AF65-F5344CB8AC3E}">
        <p14:creationId xmlns:p14="http://schemas.microsoft.com/office/powerpoint/2010/main" val="984196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1D2594-BD73-415E-B1C7-C1C38B536DFD}"/>
              </a:ext>
            </a:extLst>
          </p:cNvPr>
          <p:cNvPicPr>
            <a:picLocks noChangeAspect="1"/>
          </p:cNvPicPr>
          <p:nvPr/>
        </p:nvPicPr>
        <p:blipFill>
          <a:blip r:embed="rId2"/>
          <a:stretch>
            <a:fillRect/>
          </a:stretch>
        </p:blipFill>
        <p:spPr>
          <a:xfrm>
            <a:off x="36512" y="5041"/>
            <a:ext cx="9144000" cy="2055807"/>
          </a:xfrm>
          <a:prstGeom prst="rect">
            <a:avLst/>
          </a:prstGeom>
        </p:spPr>
      </p:pic>
      <p:pic>
        <p:nvPicPr>
          <p:cNvPr id="5" name="图片 4">
            <a:extLst>
              <a:ext uri="{FF2B5EF4-FFF2-40B4-BE49-F238E27FC236}">
                <a16:creationId xmlns:a16="http://schemas.microsoft.com/office/drawing/2014/main" id="{4D39CA4D-1C70-417C-A37D-D9B1E28939B7}"/>
              </a:ext>
            </a:extLst>
          </p:cNvPr>
          <p:cNvPicPr>
            <a:picLocks noChangeAspect="1"/>
          </p:cNvPicPr>
          <p:nvPr/>
        </p:nvPicPr>
        <p:blipFill>
          <a:blip r:embed="rId3"/>
          <a:stretch>
            <a:fillRect/>
          </a:stretch>
        </p:blipFill>
        <p:spPr>
          <a:xfrm>
            <a:off x="1717674" y="2060848"/>
            <a:ext cx="5781675" cy="647700"/>
          </a:xfrm>
          <a:prstGeom prst="rect">
            <a:avLst/>
          </a:prstGeom>
        </p:spPr>
      </p:pic>
      <p:pic>
        <p:nvPicPr>
          <p:cNvPr id="7" name="图片 6">
            <a:extLst>
              <a:ext uri="{FF2B5EF4-FFF2-40B4-BE49-F238E27FC236}">
                <a16:creationId xmlns:a16="http://schemas.microsoft.com/office/drawing/2014/main" id="{FDD87C7E-F4B1-4C89-8623-3BB626DD8CBA}"/>
              </a:ext>
            </a:extLst>
          </p:cNvPr>
          <p:cNvPicPr>
            <a:picLocks noChangeAspect="1"/>
          </p:cNvPicPr>
          <p:nvPr/>
        </p:nvPicPr>
        <p:blipFill>
          <a:blip r:embed="rId4"/>
          <a:stretch>
            <a:fillRect/>
          </a:stretch>
        </p:blipFill>
        <p:spPr>
          <a:xfrm>
            <a:off x="1835696" y="2636912"/>
            <a:ext cx="4494758" cy="4006703"/>
          </a:xfrm>
          <a:prstGeom prst="rect">
            <a:avLst/>
          </a:prstGeom>
        </p:spPr>
      </p:pic>
    </p:spTree>
    <p:extLst>
      <p:ext uri="{BB962C8B-B14F-4D97-AF65-F5344CB8AC3E}">
        <p14:creationId xmlns:p14="http://schemas.microsoft.com/office/powerpoint/2010/main" val="14128920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E9900DF-2021-4B06-9903-E90534091BC5}"/>
              </a:ext>
            </a:extLst>
          </p:cNvPr>
          <p:cNvPicPr>
            <a:picLocks noChangeAspect="1"/>
          </p:cNvPicPr>
          <p:nvPr/>
        </p:nvPicPr>
        <p:blipFill>
          <a:blip r:embed="rId2"/>
          <a:stretch>
            <a:fillRect/>
          </a:stretch>
        </p:blipFill>
        <p:spPr>
          <a:xfrm>
            <a:off x="0" y="1467118"/>
            <a:ext cx="9144000" cy="3923763"/>
          </a:xfrm>
          <a:prstGeom prst="rect">
            <a:avLst/>
          </a:prstGeom>
        </p:spPr>
      </p:pic>
    </p:spTree>
    <p:extLst>
      <p:ext uri="{BB962C8B-B14F-4D97-AF65-F5344CB8AC3E}">
        <p14:creationId xmlns:p14="http://schemas.microsoft.com/office/powerpoint/2010/main" val="1293195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9F08F3-A5EF-411D-B429-E507C32547F5}"/>
              </a:ext>
            </a:extLst>
          </p:cNvPr>
          <p:cNvPicPr>
            <a:picLocks noChangeAspect="1"/>
          </p:cNvPicPr>
          <p:nvPr/>
        </p:nvPicPr>
        <p:blipFill>
          <a:blip r:embed="rId2"/>
          <a:stretch>
            <a:fillRect/>
          </a:stretch>
        </p:blipFill>
        <p:spPr>
          <a:xfrm>
            <a:off x="0" y="1404689"/>
            <a:ext cx="9144000" cy="4048621"/>
          </a:xfrm>
          <a:prstGeom prst="rect">
            <a:avLst/>
          </a:prstGeom>
        </p:spPr>
      </p:pic>
    </p:spTree>
    <p:extLst>
      <p:ext uri="{BB962C8B-B14F-4D97-AF65-F5344CB8AC3E}">
        <p14:creationId xmlns:p14="http://schemas.microsoft.com/office/powerpoint/2010/main" val="34867565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E66ECD6-BF8D-4EC4-A508-4C325E5C9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79" y="936835"/>
            <a:ext cx="5464500" cy="1727881"/>
          </a:xfrm>
          <a:prstGeom prst="rect">
            <a:avLst/>
          </a:prstGeom>
        </p:spPr>
      </p:pic>
      <p:pic>
        <p:nvPicPr>
          <p:cNvPr id="5" name="图片 4">
            <a:extLst>
              <a:ext uri="{FF2B5EF4-FFF2-40B4-BE49-F238E27FC236}">
                <a16:creationId xmlns:a16="http://schemas.microsoft.com/office/drawing/2014/main" id="{33734702-0278-4658-8CB2-CE4E1403F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08" y="3583211"/>
            <a:ext cx="5768055" cy="1758316"/>
          </a:xfrm>
          <a:prstGeom prst="rect">
            <a:avLst/>
          </a:prstGeom>
        </p:spPr>
      </p:pic>
      <p:pic>
        <p:nvPicPr>
          <p:cNvPr id="1026" name="Picture 2" descr="Figure 2">
            <a:extLst>
              <a:ext uri="{FF2B5EF4-FFF2-40B4-BE49-F238E27FC236}">
                <a16:creationId xmlns:a16="http://schemas.microsoft.com/office/drawing/2014/main" id="{37E435FC-95FB-4F7A-B47B-277BFFB22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251" y="3429001"/>
            <a:ext cx="2599091" cy="2552306"/>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DDC550B5-06F4-448F-A985-C6FAC29CE7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429" y="2341746"/>
            <a:ext cx="2840534" cy="700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a:extLst>
              <a:ext uri="{FF2B5EF4-FFF2-40B4-BE49-F238E27FC236}">
                <a16:creationId xmlns:a16="http://schemas.microsoft.com/office/drawing/2014/main" id="{1B5B4D8D-7258-40E1-B884-10FCD2F22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9549" y="1059019"/>
            <a:ext cx="2492795" cy="2179432"/>
          </a:xfrm>
          <a:prstGeom prst="rect">
            <a:avLst/>
          </a:prstGeom>
        </p:spPr>
      </p:pic>
      <p:sp>
        <p:nvSpPr>
          <p:cNvPr id="7" name="文本框 6">
            <a:extLst>
              <a:ext uri="{FF2B5EF4-FFF2-40B4-BE49-F238E27FC236}">
                <a16:creationId xmlns:a16="http://schemas.microsoft.com/office/drawing/2014/main" id="{7C424F07-CC45-469E-A499-CC04248DF81B}"/>
              </a:ext>
            </a:extLst>
          </p:cNvPr>
          <p:cNvSpPr txBox="1"/>
          <p:nvPr/>
        </p:nvSpPr>
        <p:spPr>
          <a:xfrm>
            <a:off x="132908" y="1077893"/>
            <a:ext cx="1415772" cy="461665"/>
          </a:xfrm>
          <a:prstGeom prst="rect">
            <a:avLst/>
          </a:prstGeom>
          <a:solidFill>
            <a:schemeClr val="accent6">
              <a:lumMod val="20000"/>
              <a:lumOff val="80000"/>
            </a:schemeClr>
          </a:solidFill>
        </p:spPr>
        <p:txBody>
          <a:bodyPr wrap="none" rtlCol="0">
            <a:spAutoFit/>
          </a:bodyPr>
          <a:lstStyle/>
          <a:p>
            <a:r>
              <a:rPr lang="zh-CN" altLang="en-US" sz="2400" dirty="0"/>
              <a:t>孙保华等</a:t>
            </a:r>
          </a:p>
        </p:txBody>
      </p:sp>
      <p:sp>
        <p:nvSpPr>
          <p:cNvPr id="8" name="文本框 7">
            <a:extLst>
              <a:ext uri="{FF2B5EF4-FFF2-40B4-BE49-F238E27FC236}">
                <a16:creationId xmlns:a16="http://schemas.microsoft.com/office/drawing/2014/main" id="{56B75494-7245-486C-AC5E-0E212D406938}"/>
              </a:ext>
            </a:extLst>
          </p:cNvPr>
          <p:cNvSpPr txBox="1"/>
          <p:nvPr/>
        </p:nvSpPr>
        <p:spPr>
          <a:xfrm>
            <a:off x="66454" y="3759955"/>
            <a:ext cx="1107996" cy="461665"/>
          </a:xfrm>
          <a:prstGeom prst="rect">
            <a:avLst/>
          </a:prstGeom>
          <a:solidFill>
            <a:schemeClr val="accent6">
              <a:lumMod val="20000"/>
              <a:lumOff val="80000"/>
            </a:schemeClr>
          </a:solidFill>
        </p:spPr>
        <p:txBody>
          <a:bodyPr wrap="none" rtlCol="0">
            <a:spAutoFit/>
          </a:bodyPr>
          <a:lstStyle/>
          <a:p>
            <a:r>
              <a:rPr lang="zh-CN" altLang="en-US" sz="2400" dirty="0"/>
              <a:t>鲍曼等</a:t>
            </a:r>
          </a:p>
        </p:txBody>
      </p:sp>
    </p:spTree>
    <p:extLst>
      <p:ext uri="{BB962C8B-B14F-4D97-AF65-F5344CB8AC3E}">
        <p14:creationId xmlns:p14="http://schemas.microsoft.com/office/powerpoint/2010/main" val="18396931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5">
            <a:extLst>
              <a:ext uri="{FF2B5EF4-FFF2-40B4-BE49-F238E27FC236}">
                <a16:creationId xmlns:a16="http://schemas.microsoft.com/office/drawing/2014/main" id="{7248B20A-B885-4B29-96D6-CD8FAC22F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487" y="3492795"/>
            <a:ext cx="3571875" cy="238601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0B2717F5-2459-401D-ABDF-E6D9453DF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99" y="3554497"/>
            <a:ext cx="5015171" cy="1747928"/>
          </a:xfrm>
          <a:prstGeom prst="rect">
            <a:avLst/>
          </a:prstGeom>
        </p:spPr>
      </p:pic>
      <p:pic>
        <p:nvPicPr>
          <p:cNvPr id="5" name="图片 4">
            <a:extLst>
              <a:ext uri="{FF2B5EF4-FFF2-40B4-BE49-F238E27FC236}">
                <a16:creationId xmlns:a16="http://schemas.microsoft.com/office/drawing/2014/main" id="{1C6BC956-3F3D-49C1-B7CE-313DA7100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38" y="1217472"/>
            <a:ext cx="4880729" cy="1645450"/>
          </a:xfrm>
          <a:prstGeom prst="rect">
            <a:avLst/>
          </a:prstGeom>
        </p:spPr>
      </p:pic>
      <p:pic>
        <p:nvPicPr>
          <p:cNvPr id="6" name="Picture 4" descr="Figure 1">
            <a:extLst>
              <a:ext uri="{FF2B5EF4-FFF2-40B4-BE49-F238E27FC236}">
                <a16:creationId xmlns:a16="http://schemas.microsoft.com/office/drawing/2014/main" id="{B7203087-20FC-4097-890F-5D90BE402B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893" y="1275951"/>
            <a:ext cx="3365470" cy="187793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BD4BADA4-3D5F-4553-9506-00DB68D52F3E}"/>
              </a:ext>
            </a:extLst>
          </p:cNvPr>
          <p:cNvSpPr txBox="1"/>
          <p:nvPr/>
        </p:nvSpPr>
        <p:spPr>
          <a:xfrm>
            <a:off x="61289" y="5532559"/>
            <a:ext cx="5734262" cy="415498"/>
          </a:xfrm>
          <a:prstGeom prst="rect">
            <a:avLst/>
          </a:prstGeom>
          <a:noFill/>
          <a:ln w="9525">
            <a:solidFill>
              <a:srgbClr val="FF0000"/>
            </a:solidFill>
          </a:ln>
        </p:spPr>
        <p:txBody>
          <a:bodyPr wrap="none" rtlCol="0">
            <a:spAutoFit/>
          </a:bodyPr>
          <a:lstStyle/>
          <a:p>
            <a:r>
              <a:rPr lang="zh-CN" altLang="en-US" dirty="0"/>
              <a:t>这类游戏的窍门：</a:t>
            </a:r>
            <a:r>
              <a:rPr lang="zh-CN" altLang="en-US" sz="2100" b="1" dirty="0">
                <a:solidFill>
                  <a:srgbClr val="FF0000"/>
                </a:solidFill>
              </a:rPr>
              <a:t>细节、细节、</a:t>
            </a:r>
            <a:r>
              <a:rPr lang="zh-CN" altLang="en-US" dirty="0"/>
              <a:t>不能只看方均根偏差</a:t>
            </a:r>
          </a:p>
        </p:txBody>
      </p:sp>
      <p:sp>
        <p:nvSpPr>
          <p:cNvPr id="7" name="文本框 6">
            <a:extLst>
              <a:ext uri="{FF2B5EF4-FFF2-40B4-BE49-F238E27FC236}">
                <a16:creationId xmlns:a16="http://schemas.microsoft.com/office/drawing/2014/main" id="{F9F1CE13-EAD2-48D3-B069-A2E4FFA9CAEB}"/>
              </a:ext>
            </a:extLst>
          </p:cNvPr>
          <p:cNvSpPr txBox="1"/>
          <p:nvPr/>
        </p:nvSpPr>
        <p:spPr>
          <a:xfrm>
            <a:off x="152638" y="1601616"/>
            <a:ext cx="1107996" cy="461665"/>
          </a:xfrm>
          <a:prstGeom prst="rect">
            <a:avLst/>
          </a:prstGeom>
          <a:solidFill>
            <a:schemeClr val="accent6">
              <a:lumMod val="20000"/>
              <a:lumOff val="80000"/>
            </a:schemeClr>
          </a:solidFill>
        </p:spPr>
        <p:txBody>
          <a:bodyPr wrap="none" rtlCol="0">
            <a:spAutoFit/>
          </a:bodyPr>
          <a:lstStyle/>
          <a:p>
            <a:r>
              <a:rPr lang="zh-CN" altLang="en-US" sz="2400" dirty="0"/>
              <a:t>鲍曼等</a:t>
            </a:r>
          </a:p>
        </p:txBody>
      </p:sp>
      <p:sp>
        <p:nvSpPr>
          <p:cNvPr id="8" name="文本框 7">
            <a:extLst>
              <a:ext uri="{FF2B5EF4-FFF2-40B4-BE49-F238E27FC236}">
                <a16:creationId xmlns:a16="http://schemas.microsoft.com/office/drawing/2014/main" id="{399AF4D5-BD68-4906-ADBF-FFBA4569A640}"/>
              </a:ext>
            </a:extLst>
          </p:cNvPr>
          <p:cNvSpPr txBox="1"/>
          <p:nvPr/>
        </p:nvSpPr>
        <p:spPr>
          <a:xfrm>
            <a:off x="56281" y="3995079"/>
            <a:ext cx="1107996" cy="461665"/>
          </a:xfrm>
          <a:prstGeom prst="rect">
            <a:avLst/>
          </a:prstGeom>
          <a:solidFill>
            <a:schemeClr val="accent6">
              <a:lumMod val="20000"/>
              <a:lumOff val="80000"/>
            </a:schemeClr>
          </a:solidFill>
        </p:spPr>
        <p:txBody>
          <a:bodyPr wrap="none" rtlCol="0">
            <a:spAutoFit/>
          </a:bodyPr>
          <a:lstStyle/>
          <a:p>
            <a:r>
              <a:rPr lang="zh-CN" altLang="en-US" sz="2400" dirty="0"/>
              <a:t>马畅等</a:t>
            </a:r>
          </a:p>
        </p:txBody>
      </p:sp>
    </p:spTree>
    <p:extLst>
      <p:ext uri="{BB962C8B-B14F-4D97-AF65-F5344CB8AC3E}">
        <p14:creationId xmlns:p14="http://schemas.microsoft.com/office/powerpoint/2010/main" val="38466085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E7714-92A6-45CF-81F7-E58828742ECA}"/>
              </a:ext>
            </a:extLst>
          </p:cNvPr>
          <p:cNvSpPr>
            <a:spLocks noGrp="1"/>
          </p:cNvSpPr>
          <p:nvPr>
            <p:ph type="title"/>
          </p:nvPr>
        </p:nvSpPr>
        <p:spPr>
          <a:xfrm>
            <a:off x="539552" y="2276872"/>
            <a:ext cx="8229600" cy="2160240"/>
          </a:xfrm>
        </p:spPr>
        <p:txBody>
          <a:bodyPr>
            <a:normAutofit/>
          </a:bodyPr>
          <a:lstStyle/>
          <a:p>
            <a:r>
              <a:rPr lang="en-US" altLang="zh-CN" dirty="0"/>
              <a:t>7</a:t>
            </a:r>
            <a:r>
              <a:rPr lang="zh-CN" altLang="en-US" dirty="0"/>
              <a:t>、几点意见</a:t>
            </a:r>
            <a:endParaRPr lang="zh-CN" altLang="en-US" dirty="0">
              <a:solidFill>
                <a:schemeClr val="tx2">
                  <a:lumMod val="20000"/>
                  <a:lumOff val="80000"/>
                </a:schemeClr>
              </a:solidFill>
            </a:endParaRPr>
          </a:p>
        </p:txBody>
      </p:sp>
    </p:spTree>
    <p:extLst>
      <p:ext uri="{BB962C8B-B14F-4D97-AF65-F5344CB8AC3E}">
        <p14:creationId xmlns:p14="http://schemas.microsoft.com/office/powerpoint/2010/main" val="40806511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80BBA25-14D5-42B9-A3DF-9945179A26B9}"/>
              </a:ext>
            </a:extLst>
          </p:cNvPr>
          <p:cNvSpPr txBox="1"/>
          <p:nvPr/>
        </p:nvSpPr>
        <p:spPr>
          <a:xfrm>
            <a:off x="683568" y="116632"/>
            <a:ext cx="7992888" cy="6370975"/>
          </a:xfrm>
          <a:prstGeom prst="rect">
            <a:avLst/>
          </a:prstGeom>
          <a:noFill/>
        </p:spPr>
        <p:txBody>
          <a:bodyPr wrap="square" rtlCol="0">
            <a:spAutoFit/>
          </a:bodyPr>
          <a:lstStyle/>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rPr>
              <a:t>原子核太复杂</a:t>
            </a:r>
            <a:r>
              <a:rPr lang="en-US" altLang="zh-CN" sz="2800" dirty="0">
                <a:solidFill>
                  <a:srgbClr val="FF0000"/>
                </a:solidFill>
                <a:latin typeface="微软雅黑" panose="020B0503020204020204" pitchFamily="34" charset="-122"/>
                <a:ea typeface="微软雅黑" panose="020B0503020204020204" pitchFamily="34" charset="-122"/>
              </a:rPr>
              <a:t>… … </a:t>
            </a:r>
            <a:r>
              <a:rPr lang="zh-CN" altLang="en-US" sz="2800" dirty="0">
                <a:solidFill>
                  <a:srgbClr val="FF0000"/>
                </a:solidFill>
                <a:latin typeface="微软雅黑" panose="020B0503020204020204" pitchFamily="34" charset="-122"/>
                <a:ea typeface="微软雅黑" panose="020B0503020204020204" pitchFamily="34" charset="-122"/>
              </a:rPr>
              <a:t>没有什么是</a:t>
            </a:r>
            <a:r>
              <a:rPr lang="zh-CN" altLang="en-US" sz="3600" b="1" dirty="0">
                <a:solidFill>
                  <a:srgbClr val="FF0000"/>
                </a:solidFill>
                <a:latin typeface="微软雅黑" panose="020B0503020204020204" pitchFamily="34" charset="-122"/>
                <a:ea typeface="微软雅黑" panose="020B0503020204020204" pitchFamily="34" charset="-122"/>
              </a:rPr>
              <a:t>完全</a:t>
            </a:r>
            <a:r>
              <a:rPr lang="zh-CN" altLang="en-US" sz="2800" dirty="0">
                <a:solidFill>
                  <a:srgbClr val="FF0000"/>
                </a:solidFill>
                <a:latin typeface="微软雅黑" panose="020B0503020204020204" pitchFamily="34" charset="-122"/>
                <a:ea typeface="微软雅黑" panose="020B0503020204020204" pitchFamily="34" charset="-122"/>
              </a:rPr>
              <a:t>清楚的。库仑相互作用清楚，但是库仑能是不清楚的，估计永远不可能清楚，因为库仑能精确值没有实验值。</a:t>
            </a:r>
            <a:endParaRPr lang="en-US" altLang="zh-CN" sz="2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rPr>
              <a:t>还有一个小能量：磁场能量，也是不可能找到校准的方法。磁场能与自旋相互作用重叠，形式一样。我们只知道总能量，各种来源无法脱耦合。</a:t>
            </a:r>
            <a:endParaRPr lang="en-US" altLang="zh-CN" sz="2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accent5">
                    <a:lumMod val="20000"/>
                    <a:lumOff val="80000"/>
                  </a:schemeClr>
                </a:solidFill>
                <a:latin typeface="微软雅黑" panose="020B0503020204020204" pitchFamily="34" charset="-122"/>
                <a:ea typeface="微软雅黑" panose="020B0503020204020204" pitchFamily="34" charset="-122"/>
              </a:rPr>
              <a:t>磁场能量有没有可观测效应？</a:t>
            </a:r>
            <a:endParaRPr lang="en-US" altLang="zh-CN" sz="2800" dirty="0">
              <a:solidFill>
                <a:schemeClr val="accent5">
                  <a:lumMod val="20000"/>
                  <a:lumOff val="80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rPr>
              <a:t>这是我们在唯象模型中的困境！</a:t>
            </a:r>
            <a:endParaRPr lang="en-US" altLang="zh-CN" sz="2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rPr>
              <a:t>不过我们只能与魔共舞。</a:t>
            </a:r>
            <a:endParaRPr lang="en-US" altLang="zh-CN" sz="2800" dirty="0">
              <a:solidFill>
                <a:srgbClr val="FF0000"/>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28106181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提纲</a:t>
            </a:r>
          </a:p>
        </p:txBody>
      </p:sp>
      <p:sp>
        <p:nvSpPr>
          <p:cNvPr id="3" name="内容占位符 2"/>
          <p:cNvSpPr>
            <a:spLocks noGrp="1"/>
          </p:cNvSpPr>
          <p:nvPr>
            <p:ph idx="1"/>
          </p:nvPr>
        </p:nvSpPr>
        <p:spPr>
          <a:xfrm>
            <a:off x="323528" y="1268760"/>
            <a:ext cx="8682136" cy="5184576"/>
          </a:xfrm>
        </p:spPr>
        <p:txBody>
          <a:bodyPr>
            <a:noAutofit/>
          </a:bodyPr>
          <a:lstStyle/>
          <a:p>
            <a:pPr>
              <a:lnSpc>
                <a:spcPct val="150000"/>
              </a:lnSpc>
              <a:buNone/>
            </a:pPr>
            <a:r>
              <a:rPr lang="zh-CN" altLang="en-US" sz="2800" dirty="0">
                <a:solidFill>
                  <a:schemeClr val="bg1">
                    <a:lumMod val="50000"/>
                  </a:schemeClr>
                </a:solidFill>
                <a:latin typeface="微软雅黑" pitchFamily="34" charset="-122"/>
                <a:ea typeface="微软雅黑" pitchFamily="34" charset="-122"/>
              </a:rPr>
              <a:t>    </a:t>
            </a:r>
            <a:r>
              <a:rPr lang="en-US" altLang="zh-CN" sz="2800" dirty="0">
                <a:solidFill>
                  <a:schemeClr val="bg1">
                    <a:lumMod val="50000"/>
                  </a:schemeClr>
                </a:solidFill>
                <a:latin typeface="微软雅黑" pitchFamily="34" charset="-122"/>
                <a:ea typeface="微软雅黑" pitchFamily="34" charset="-122"/>
              </a:rPr>
              <a:t>1</a:t>
            </a:r>
            <a:r>
              <a:rPr lang="zh-CN" altLang="en-US" sz="2800" dirty="0">
                <a:solidFill>
                  <a:schemeClr val="bg1">
                    <a:lumMod val="50000"/>
                  </a:schemeClr>
                </a:solidFill>
                <a:latin typeface="微软雅黑" pitchFamily="34" charset="-122"/>
                <a:ea typeface="微软雅黑" pitchFamily="34" charset="-122"/>
              </a:rPr>
              <a:t>、配对理论：简单概要 和 新进展 </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a:t>
            </a:r>
            <a:r>
              <a:rPr lang="en-US" altLang="zh-CN" sz="2800" dirty="0">
                <a:solidFill>
                  <a:schemeClr val="bg1">
                    <a:lumMod val="85000"/>
                  </a:schemeClr>
                </a:solidFill>
                <a:latin typeface="微软雅黑" pitchFamily="34" charset="-122"/>
                <a:ea typeface="微软雅黑" pitchFamily="34" charset="-122"/>
              </a:rPr>
              <a:t>2</a:t>
            </a:r>
            <a:r>
              <a:rPr lang="zh-CN" altLang="en-US" sz="2800" dirty="0">
                <a:solidFill>
                  <a:schemeClr val="bg1">
                    <a:lumMod val="85000"/>
                  </a:schemeClr>
                </a:solidFill>
                <a:latin typeface="微软雅黑" pitchFamily="34" charset="-122"/>
                <a:ea typeface="微软雅黑" pitchFamily="34" charset="-122"/>
              </a:rPr>
              <a:t>、关于 </a:t>
            </a:r>
            <a:r>
              <a:rPr lang="en-US" altLang="zh-CN" sz="2800" dirty="0">
                <a:solidFill>
                  <a:schemeClr val="bg1">
                    <a:lumMod val="85000"/>
                  </a:schemeClr>
                </a:solidFill>
                <a:latin typeface="微软雅黑" pitchFamily="34" charset="-122"/>
                <a:ea typeface="微软雅黑" pitchFamily="34" charset="-122"/>
              </a:rPr>
              <a:t>delta </a:t>
            </a:r>
            <a:r>
              <a:rPr lang="zh-CN" altLang="en-US" sz="2800" dirty="0">
                <a:solidFill>
                  <a:schemeClr val="bg1">
                    <a:lumMod val="85000"/>
                  </a:schemeClr>
                </a:solidFill>
                <a:latin typeface="微软雅黑" pitchFamily="34" charset="-122"/>
                <a:ea typeface="微软雅黑" pitchFamily="34" charset="-122"/>
              </a:rPr>
              <a:t>相互作用矩阵元的最近结果</a:t>
            </a:r>
            <a:r>
              <a:rPr lang="en-US" altLang="zh-CN" sz="2800" dirty="0">
                <a:solidFill>
                  <a:schemeClr val="bg1">
                    <a:lumMod val="85000"/>
                  </a:schemeClr>
                </a:solidFill>
                <a:latin typeface="微软雅黑" pitchFamily="34" charset="-122"/>
                <a:ea typeface="微软雅黑" pitchFamily="34" charset="-122"/>
              </a:rPr>
              <a:t>[5</a:t>
            </a:r>
            <a:r>
              <a:rPr lang="zh-CN" altLang="en-US" sz="2800" dirty="0">
                <a:solidFill>
                  <a:schemeClr val="bg1">
                    <a:lumMod val="85000"/>
                  </a:schemeClr>
                </a:solidFill>
                <a:latin typeface="微软雅黑" pitchFamily="34" charset="-122"/>
                <a:ea typeface="微软雅黑" pitchFamily="34" charset="-122"/>
              </a:rPr>
              <a:t>分钟</a:t>
            </a:r>
            <a:r>
              <a:rPr lang="en-US" altLang="zh-CN" sz="2800" dirty="0">
                <a:solidFill>
                  <a:schemeClr val="bg1">
                    <a:lumMod val="85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3</a:t>
            </a:r>
            <a:r>
              <a:rPr lang="zh-CN" altLang="en-US" sz="2800" dirty="0">
                <a:solidFill>
                  <a:schemeClr val="bg1">
                    <a:lumMod val="50000"/>
                  </a:schemeClr>
                </a:solidFill>
                <a:latin typeface="微软雅黑" pitchFamily="34" charset="-122"/>
                <a:ea typeface="微软雅黑" pitchFamily="34" charset="-122"/>
              </a:rPr>
              <a:t>、随机相互作用的原子核结构</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4</a:t>
            </a:r>
            <a:r>
              <a:rPr lang="zh-CN" altLang="en-US" sz="2800" dirty="0">
                <a:solidFill>
                  <a:schemeClr val="bg1">
                    <a:lumMod val="50000"/>
                  </a:schemeClr>
                </a:solidFill>
                <a:latin typeface="微软雅黑" pitchFamily="34" charset="-122"/>
                <a:ea typeface="微软雅黑" pitchFamily="34" charset="-122"/>
              </a:rPr>
              <a:t>、壳模型组态的维数问题 </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a:t>
            </a:r>
            <a:r>
              <a:rPr lang="en-US" altLang="zh-CN" sz="2800" dirty="0">
                <a:latin typeface="微软雅黑" pitchFamily="34" charset="-122"/>
                <a:ea typeface="微软雅黑" pitchFamily="34" charset="-122"/>
              </a:rPr>
              <a:t>   </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、镜像核质量关系</a:t>
            </a:r>
            <a:r>
              <a:rPr lang="en-US" altLang="zh-CN" sz="2800" dirty="0">
                <a:solidFill>
                  <a:schemeClr val="bg1">
                    <a:lumMod val="50000"/>
                  </a:schemeClr>
                </a:solidFill>
                <a:latin typeface="微软雅黑" pitchFamily="34" charset="-122"/>
                <a:ea typeface="微软雅黑" pitchFamily="34" charset="-122"/>
              </a:rPr>
              <a:t>[10</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   </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a:t>
            </a:r>
            <a:r>
              <a:rPr lang="en-US" altLang="zh-CN" sz="2800" dirty="0">
                <a:solidFill>
                  <a:srgbClr val="FF0000"/>
                </a:solidFill>
                <a:latin typeface="微软雅黑" pitchFamily="34" charset="-122"/>
                <a:ea typeface="微软雅黑" pitchFamily="34" charset="-122"/>
              </a:rPr>
              <a:t>6</a:t>
            </a:r>
            <a:r>
              <a:rPr lang="zh-CN" altLang="en-US" sz="2800"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经验的中子</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质子相互作用及其应用</a:t>
            </a:r>
            <a:r>
              <a:rPr lang="en-US" altLang="zh-CN" sz="2800" b="1" dirty="0">
                <a:solidFill>
                  <a:srgbClr val="FF0000"/>
                </a:solidFill>
                <a:latin typeface="微软雅黑" pitchFamily="34" charset="-122"/>
                <a:ea typeface="微软雅黑" pitchFamily="34" charset="-122"/>
              </a:rPr>
              <a:t>[30</a:t>
            </a:r>
            <a:r>
              <a:rPr lang="zh-CN" altLang="en-US" sz="2800" b="1" dirty="0">
                <a:solidFill>
                  <a:srgbClr val="FF0000"/>
                </a:solidFill>
                <a:latin typeface="微软雅黑" pitchFamily="34" charset="-122"/>
                <a:ea typeface="微软雅黑" pitchFamily="34" charset="-122"/>
              </a:rPr>
              <a:t>分钟</a:t>
            </a:r>
            <a:r>
              <a:rPr lang="en-US" altLang="zh-CN" sz="2800" b="1" dirty="0">
                <a:solidFill>
                  <a:srgbClr val="FF0000"/>
                </a:solidFill>
                <a:latin typeface="微软雅黑" pitchFamily="34" charset="-122"/>
                <a:ea typeface="微软雅黑" pitchFamily="34" charset="-122"/>
              </a:rPr>
              <a:t>]</a:t>
            </a:r>
          </a:p>
          <a:p>
            <a:pPr>
              <a:lnSpc>
                <a:spcPct val="150000"/>
              </a:lnSpc>
              <a:buNone/>
            </a:pPr>
            <a:r>
              <a:rPr lang="en-US" altLang="zh-CN" sz="2800" b="1" dirty="0">
                <a:solidFill>
                  <a:srgbClr val="FF0000"/>
                </a:solidFill>
                <a:latin typeface="微软雅黑" pitchFamily="34" charset="-122"/>
                <a:ea typeface="微软雅黑" pitchFamily="34" charset="-122"/>
              </a:rPr>
              <a:t>    7</a:t>
            </a:r>
            <a:r>
              <a:rPr lang="zh-CN" altLang="en-US" sz="2800" b="1" dirty="0">
                <a:solidFill>
                  <a:srgbClr val="FF0000"/>
                </a:solidFill>
                <a:latin typeface="微软雅黑" pitchFamily="34" charset="-122"/>
                <a:ea typeface="微软雅黑" pitchFamily="34" charset="-122"/>
              </a:rPr>
              <a:t>、原子核质量经验关系的意见 </a:t>
            </a:r>
            <a:r>
              <a:rPr lang="en-US" altLang="zh-CN" sz="2800" b="1" dirty="0">
                <a:solidFill>
                  <a:srgbClr val="FF0000"/>
                </a:solidFill>
                <a:latin typeface="微软雅黑" pitchFamily="34" charset="-122"/>
                <a:ea typeface="微软雅黑" pitchFamily="34" charset="-122"/>
              </a:rPr>
              <a:t>[5</a:t>
            </a:r>
            <a:r>
              <a:rPr lang="zh-CN" altLang="en-US" sz="2800" b="1" dirty="0">
                <a:solidFill>
                  <a:srgbClr val="FF0000"/>
                </a:solidFill>
                <a:latin typeface="微软雅黑" pitchFamily="34" charset="-122"/>
                <a:ea typeface="微软雅黑" pitchFamily="34" charset="-122"/>
              </a:rPr>
              <a:t>分钟</a:t>
            </a:r>
            <a:r>
              <a:rPr lang="en-US" altLang="zh-CN" sz="2800" b="1" dirty="0">
                <a:solidFill>
                  <a:srgbClr val="FF0000"/>
                </a:solidFill>
                <a:latin typeface="微软雅黑" pitchFamily="34" charset="-122"/>
                <a:ea typeface="微软雅黑" pitchFamily="34" charset="-122"/>
              </a:rPr>
              <a:t>]</a:t>
            </a:r>
          </a:p>
          <a:p>
            <a:pPr>
              <a:lnSpc>
                <a:spcPct val="150000"/>
              </a:lnSpc>
              <a:buNone/>
            </a:pPr>
            <a:r>
              <a:rPr lang="en-US" altLang="zh-CN" sz="2800" dirty="0">
                <a:latin typeface="微软雅黑" pitchFamily="34" charset="-122"/>
                <a:ea typeface="微软雅黑" pitchFamily="34" charset="-122"/>
              </a:rPr>
              <a:t> </a:t>
            </a:r>
          </a:p>
        </p:txBody>
      </p:sp>
    </p:spTree>
    <p:extLst>
      <p:ext uri="{BB962C8B-B14F-4D97-AF65-F5344CB8AC3E}">
        <p14:creationId xmlns:p14="http://schemas.microsoft.com/office/powerpoint/2010/main" val="39346779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2780928"/>
            <a:ext cx="4031873" cy="1015663"/>
          </a:xfrm>
          <a:prstGeom prst="rect">
            <a:avLst/>
          </a:prstGeom>
          <a:noFill/>
        </p:spPr>
        <p:txBody>
          <a:bodyPr wrap="none" rtlCol="0">
            <a:spAutoFit/>
          </a:bodyPr>
          <a:lstStyle/>
          <a:p>
            <a:r>
              <a:rPr lang="zh-CN" altLang="en-US" sz="6000" dirty="0">
                <a:latin typeface="微软雅黑" pitchFamily="34" charset="-122"/>
                <a:ea typeface="微软雅黑" pitchFamily="34" charset="-122"/>
              </a:rPr>
              <a:t>谢谢大家！</a:t>
            </a:r>
            <a:endParaRPr lang="zh-CN" altLang="en-US" dirty="0">
              <a:latin typeface="微软雅黑" pitchFamily="34" charset="-122"/>
              <a:ea typeface="微软雅黑"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941794" y="1588"/>
            <a:ext cx="5202238" cy="6856412"/>
          </a:xfrm>
          <a:prstGeom prst="rect">
            <a:avLst/>
          </a:prstGeom>
          <a:gradFill rotWithShape="0">
            <a:gsLst>
              <a:gs pos="0">
                <a:srgbClr val="215295"/>
              </a:gs>
              <a:gs pos="100000">
                <a:srgbClr val="1E4B88"/>
              </a:gs>
            </a:gsLst>
            <a:path path="shape">
              <a:fillToRect l="50000" t="50000" r="50000" b="50000"/>
            </a:path>
          </a:gradFill>
          <a:ln w="9525">
            <a:noFill/>
            <a:miter lim="800000"/>
            <a:headEnd/>
            <a:tailEnd/>
          </a:ln>
        </p:spPr>
        <p:txBody>
          <a:bodyPr anchor="ctr"/>
          <a:lstStyle/>
          <a:p>
            <a:pPr defTabSz="368300">
              <a:lnSpc>
                <a:spcPct val="200000"/>
              </a:lnSpc>
              <a:defRPr/>
            </a:pPr>
            <a:r>
              <a:rPr lang="zh-CN" altLang="en-US" b="1" dirty="0">
                <a:solidFill>
                  <a:srgbClr val="FFFF00"/>
                </a:solidFill>
                <a:effectLst>
                  <a:outerShdw blurRad="38100" dist="38100" dir="2700000" algn="tl">
                    <a:srgbClr val="000000"/>
                  </a:outerShdw>
                </a:effectLst>
                <a:ea typeface="微软雅黑"/>
                <a:cs typeface="微软雅黑"/>
              </a:rPr>
              <a:t>自1949年建立壳模型，人们一直不懈努力，发展壳模型配对近似理论，已经 </a:t>
            </a:r>
            <a:r>
              <a:rPr lang="en-US" altLang="zh-CN" b="1" dirty="0">
                <a:solidFill>
                  <a:srgbClr val="FFFF00"/>
                </a:solidFill>
                <a:effectLst>
                  <a:outerShdw blurRad="38100" dist="38100" dir="2700000" algn="tl">
                    <a:srgbClr val="000000"/>
                  </a:outerShdw>
                </a:effectLst>
                <a:ea typeface="微软雅黑"/>
                <a:cs typeface="微软雅黑"/>
              </a:rPr>
              <a:t>60 </a:t>
            </a:r>
            <a:r>
              <a:rPr lang="zh-CN" altLang="en-US" b="1" dirty="0">
                <a:solidFill>
                  <a:srgbClr val="FFFF00"/>
                </a:solidFill>
                <a:effectLst>
                  <a:outerShdw blurRad="38100" dist="38100" dir="2700000" algn="tl">
                    <a:srgbClr val="000000"/>
                  </a:outerShdw>
                </a:effectLst>
                <a:ea typeface="微软雅黑"/>
                <a:cs typeface="微软雅黑"/>
              </a:rPr>
              <a:t>余年：</a:t>
            </a:r>
            <a:endParaRPr lang="en-US" altLang="zh-CN" b="1" dirty="0">
              <a:solidFill>
                <a:srgbClr val="FFFF00"/>
              </a:solidFill>
              <a:effectLst>
                <a:outerShdw blurRad="38100" dist="38100" dir="2700000" algn="tl">
                  <a:srgbClr val="000000"/>
                </a:outerShdw>
              </a:effectLst>
              <a:ea typeface="微软雅黑"/>
              <a:cs typeface="微软雅黑"/>
            </a:endParaRPr>
          </a:p>
          <a:p>
            <a:pPr algn="l" defTabSz="368300">
              <a:lnSpc>
                <a:spcPct val="200000"/>
              </a:lnSpc>
              <a:spcBef>
                <a:spcPts val="1200"/>
              </a:spcBef>
              <a:defRPr/>
            </a:pPr>
            <a:r>
              <a:rPr lang="zh-CN" altLang="en-US" sz="1200" dirty="0">
                <a:solidFill>
                  <a:schemeClr val="bg1"/>
                </a:solidFill>
                <a:effectLst>
                  <a:outerShdw blurRad="38100" dist="38100" dir="2700000" algn="tl">
                    <a:srgbClr val="000000"/>
                  </a:outerShdw>
                </a:effectLst>
                <a:ea typeface="微软雅黑"/>
                <a:cs typeface="微软雅黑"/>
              </a:rPr>
              <a:t>     1952年    单轨道</a:t>
            </a:r>
            <a:r>
              <a:rPr lang="zh-CN" altLang="en-US" sz="1200" i="1" dirty="0">
                <a:solidFill>
                  <a:schemeClr val="bg1"/>
                </a:solidFill>
                <a:effectLst>
                  <a:outerShdw blurRad="38100" dist="38100" dir="2700000" algn="tl">
                    <a:srgbClr val="000000"/>
                  </a:outerShdw>
                </a:effectLst>
                <a:ea typeface="微软雅黑"/>
                <a:cs typeface="微软雅黑"/>
              </a:rPr>
              <a:t>S</a:t>
            </a:r>
            <a:r>
              <a:rPr lang="zh-CN" altLang="en-US" sz="1200" dirty="0">
                <a:solidFill>
                  <a:schemeClr val="bg1"/>
                </a:solidFill>
                <a:effectLst>
                  <a:outerShdw blurRad="38100" dist="38100" dir="2700000" algn="tl">
                    <a:srgbClr val="000000"/>
                  </a:outerShdw>
                </a:effectLst>
                <a:ea typeface="微软雅黑"/>
                <a:cs typeface="微软雅黑"/>
              </a:rPr>
              <a:t> 配对理论</a:t>
            </a:r>
            <a:r>
              <a:rPr lang="en-US" altLang="zh-CN" sz="1200" dirty="0">
                <a:solidFill>
                  <a:schemeClr val="bg1"/>
                </a:solidFill>
                <a:effectLst>
                  <a:outerShdw blurRad="38100" dist="38100" dir="2700000" algn="tl">
                    <a:srgbClr val="000000"/>
                  </a:outerShdw>
                </a:effectLst>
                <a:ea typeface="微软雅黑"/>
                <a:cs typeface="微软雅黑"/>
              </a:rPr>
              <a:t>(</a:t>
            </a:r>
            <a:r>
              <a:rPr lang="en-US" altLang="zh-CN" sz="1200" dirty="0" err="1">
                <a:solidFill>
                  <a:schemeClr val="bg1"/>
                </a:solidFill>
                <a:effectLst>
                  <a:outerShdw blurRad="38100" dist="38100" dir="2700000" algn="tl">
                    <a:srgbClr val="000000"/>
                  </a:outerShdw>
                </a:effectLst>
                <a:ea typeface="微软雅黑"/>
                <a:cs typeface="微软雅黑"/>
              </a:rPr>
              <a:t>Racah</a:t>
            </a:r>
            <a:r>
              <a:rPr lang="en-US" altLang="zh-CN" sz="1200" dirty="0">
                <a:solidFill>
                  <a:schemeClr val="bg1"/>
                </a:solidFill>
                <a:effectLst>
                  <a:outerShdw blurRad="38100" dist="38100" dir="2700000" algn="tl">
                    <a:srgbClr val="000000"/>
                  </a:outerShdw>
                </a:effectLst>
                <a:ea typeface="微软雅黑"/>
                <a:cs typeface="微软雅黑"/>
              </a:rPr>
              <a:t>)</a:t>
            </a:r>
            <a:endParaRPr lang="zh-CN" altLang="en-US" sz="1200" dirty="0">
              <a:solidFill>
                <a:schemeClr val="bg1"/>
              </a:solidFill>
              <a:effectLst>
                <a:outerShdw blurRad="38100" dist="38100" dir="2700000" algn="tl">
                  <a:srgbClr val="000000"/>
                </a:outerShdw>
              </a:effectLst>
              <a:ea typeface="微软雅黑"/>
              <a:cs typeface="微软雅黑"/>
            </a:endParaRPr>
          </a:p>
          <a:p>
            <a:pPr algn="l" defTabSz="368300">
              <a:lnSpc>
                <a:spcPct val="200000"/>
              </a:lnSpc>
              <a:defRPr/>
            </a:pPr>
            <a:r>
              <a:rPr lang="zh-CN" altLang="en-US" sz="1200" dirty="0">
                <a:solidFill>
                  <a:schemeClr val="bg1"/>
                </a:solidFill>
                <a:effectLst>
                  <a:outerShdw blurRad="38100" dist="38100" dir="2700000" algn="tl">
                    <a:srgbClr val="000000"/>
                  </a:outerShdw>
                </a:effectLst>
                <a:ea typeface="微软雅黑"/>
                <a:cs typeface="微软雅黑"/>
              </a:rPr>
              <a:t>     1971年    多轨道</a:t>
            </a:r>
            <a:r>
              <a:rPr lang="zh-CN" altLang="en-US" sz="1200" i="1" dirty="0">
                <a:solidFill>
                  <a:schemeClr val="bg1"/>
                </a:solidFill>
                <a:effectLst>
                  <a:outerShdw blurRad="38100" dist="38100" dir="2700000" algn="tl">
                    <a:srgbClr val="000000"/>
                  </a:outerShdw>
                </a:effectLst>
                <a:ea typeface="微软雅黑"/>
                <a:cs typeface="微软雅黑"/>
              </a:rPr>
              <a:t>S</a:t>
            </a:r>
            <a:r>
              <a:rPr lang="zh-CN" altLang="en-US" sz="1200" dirty="0">
                <a:solidFill>
                  <a:schemeClr val="bg1"/>
                </a:solidFill>
                <a:effectLst>
                  <a:outerShdw blurRad="38100" dist="38100" dir="2700000" algn="tl">
                    <a:srgbClr val="000000"/>
                  </a:outerShdw>
                </a:effectLst>
                <a:ea typeface="微软雅黑"/>
                <a:cs typeface="微软雅黑"/>
              </a:rPr>
              <a:t> 配对理论 </a:t>
            </a:r>
            <a:r>
              <a:rPr lang="en-US" altLang="zh-CN" sz="1200" dirty="0">
                <a:solidFill>
                  <a:schemeClr val="bg1"/>
                </a:solidFill>
                <a:effectLst>
                  <a:outerShdw blurRad="38100" dist="38100" dir="2700000" algn="tl">
                    <a:srgbClr val="000000"/>
                  </a:outerShdw>
                </a:effectLst>
                <a:ea typeface="微软雅黑"/>
                <a:cs typeface="微软雅黑"/>
              </a:rPr>
              <a:t>(</a:t>
            </a:r>
            <a:r>
              <a:rPr lang="en-US" altLang="zh-CN" sz="1200" dirty="0" err="1">
                <a:solidFill>
                  <a:schemeClr val="bg1"/>
                </a:solidFill>
                <a:effectLst>
                  <a:outerShdw blurRad="38100" dist="38100" dir="2700000" algn="tl">
                    <a:srgbClr val="000000"/>
                  </a:outerShdw>
                </a:effectLst>
                <a:ea typeface="微软雅黑"/>
                <a:cs typeface="微软雅黑"/>
              </a:rPr>
              <a:t>Talmi</a:t>
            </a:r>
            <a:r>
              <a:rPr lang="en-US" altLang="zh-CN" sz="1200" dirty="0">
                <a:solidFill>
                  <a:schemeClr val="bg1"/>
                </a:solidFill>
                <a:effectLst>
                  <a:outerShdw blurRad="38100" dist="38100" dir="2700000" algn="tl">
                    <a:srgbClr val="000000"/>
                  </a:outerShdw>
                </a:effectLst>
                <a:ea typeface="微软雅黑"/>
                <a:cs typeface="微软雅黑"/>
              </a:rPr>
              <a:t>)</a:t>
            </a:r>
            <a:endParaRPr lang="zh-CN" altLang="en-US" sz="1200" dirty="0">
              <a:solidFill>
                <a:schemeClr val="bg1"/>
              </a:solidFill>
              <a:effectLst>
                <a:outerShdw blurRad="38100" dist="38100" dir="2700000" algn="tl">
                  <a:srgbClr val="000000"/>
                </a:outerShdw>
              </a:effectLst>
              <a:ea typeface="微软雅黑"/>
              <a:cs typeface="微软雅黑"/>
            </a:endParaRPr>
          </a:p>
          <a:p>
            <a:pPr algn="l" defTabSz="368300">
              <a:lnSpc>
                <a:spcPct val="200000"/>
              </a:lnSpc>
              <a:defRPr/>
            </a:pPr>
            <a:r>
              <a:rPr lang="zh-CN" altLang="en-US" sz="1200" dirty="0">
                <a:solidFill>
                  <a:schemeClr val="bg1"/>
                </a:solidFill>
                <a:effectLst>
                  <a:outerShdw blurRad="38100" dist="38100" dir="2700000" algn="tl">
                    <a:srgbClr val="000000"/>
                  </a:outerShdw>
                </a:effectLst>
                <a:ea typeface="微软雅黑"/>
                <a:cs typeface="微软雅黑"/>
              </a:rPr>
              <a:t>     1981年    考虑1个到2个配对破坏贡献的理论 </a:t>
            </a:r>
            <a:r>
              <a:rPr lang="en-US" altLang="zh-CN" sz="1200" dirty="0">
                <a:solidFill>
                  <a:schemeClr val="bg1"/>
                </a:solidFill>
                <a:effectLst>
                  <a:outerShdw blurRad="38100" dist="38100" dir="2700000" algn="tl">
                    <a:srgbClr val="000000"/>
                  </a:outerShdw>
                </a:effectLst>
                <a:ea typeface="微软雅黑"/>
                <a:cs typeface="微软雅黑"/>
              </a:rPr>
              <a:t>(</a:t>
            </a:r>
            <a:r>
              <a:rPr lang="en-US" altLang="zh-CN" sz="1200" dirty="0" err="1">
                <a:solidFill>
                  <a:schemeClr val="bg1"/>
                </a:solidFill>
                <a:effectLst>
                  <a:outerShdw blurRad="38100" dist="38100" dir="2700000" algn="tl">
                    <a:srgbClr val="000000"/>
                  </a:outerShdw>
                </a:effectLst>
                <a:ea typeface="微软雅黑"/>
                <a:cs typeface="微软雅黑"/>
              </a:rPr>
              <a:t>Allart</a:t>
            </a:r>
            <a:r>
              <a:rPr lang="en-US" altLang="zh-CN" sz="1200" dirty="0">
                <a:solidFill>
                  <a:schemeClr val="bg1"/>
                </a:solidFill>
                <a:effectLst>
                  <a:outerShdw blurRad="38100" dist="38100" dir="2700000" algn="tl">
                    <a:srgbClr val="000000"/>
                  </a:outerShdw>
                </a:effectLst>
                <a:ea typeface="微软雅黑"/>
                <a:cs typeface="微软雅黑"/>
              </a:rPr>
              <a:t> </a:t>
            </a:r>
            <a:r>
              <a:rPr lang="zh-CN" altLang="en-US" sz="1200" dirty="0">
                <a:solidFill>
                  <a:schemeClr val="bg1"/>
                </a:solidFill>
                <a:effectLst>
                  <a:outerShdw blurRad="38100" dist="38100" dir="2700000" algn="tl">
                    <a:srgbClr val="000000"/>
                  </a:outerShdw>
                </a:effectLst>
                <a:ea typeface="微软雅黑"/>
                <a:cs typeface="微软雅黑"/>
              </a:rPr>
              <a:t>等</a:t>
            </a:r>
            <a:r>
              <a:rPr lang="en-US" altLang="zh-CN" sz="1200" dirty="0">
                <a:solidFill>
                  <a:schemeClr val="bg1"/>
                </a:solidFill>
                <a:effectLst>
                  <a:outerShdw blurRad="38100" dist="38100" dir="2700000" algn="tl">
                    <a:srgbClr val="000000"/>
                  </a:outerShdw>
                </a:effectLst>
                <a:ea typeface="微软雅黑"/>
                <a:cs typeface="微软雅黑"/>
              </a:rPr>
              <a:t>) </a:t>
            </a:r>
          </a:p>
          <a:p>
            <a:pPr algn="l" defTabSz="368300">
              <a:lnSpc>
                <a:spcPct val="200000"/>
              </a:lnSpc>
              <a:defRPr/>
            </a:pPr>
            <a:r>
              <a:rPr lang="en-US" altLang="zh-CN" sz="1200" dirty="0">
                <a:solidFill>
                  <a:schemeClr val="bg1"/>
                </a:solidFill>
                <a:effectLst>
                  <a:outerShdw blurRad="38100" dist="38100" dir="2700000" algn="tl">
                    <a:srgbClr val="000000"/>
                  </a:outerShdw>
                </a:effectLst>
                <a:ea typeface="微软雅黑"/>
                <a:cs typeface="微软雅黑"/>
              </a:rPr>
              <a:t>     1982-87</a:t>
            </a:r>
            <a:r>
              <a:rPr lang="zh-CN" altLang="en-US" sz="1200" dirty="0">
                <a:solidFill>
                  <a:schemeClr val="bg1"/>
                </a:solidFill>
                <a:effectLst>
                  <a:outerShdw blurRad="38100" dist="38100" dir="2700000" algn="tl">
                    <a:srgbClr val="000000"/>
                  </a:outerShdw>
                </a:effectLst>
                <a:ea typeface="微软雅黑"/>
                <a:cs typeface="微软雅黑"/>
              </a:rPr>
              <a:t>年  带有对称性的配对理论 </a:t>
            </a:r>
            <a:endParaRPr lang="en-US" altLang="zh-CN" sz="1200" dirty="0">
              <a:solidFill>
                <a:schemeClr val="bg1"/>
              </a:solidFill>
              <a:effectLst>
                <a:outerShdw blurRad="38100" dist="38100" dir="2700000" algn="tl">
                  <a:srgbClr val="000000"/>
                </a:outerShdw>
              </a:effectLst>
              <a:ea typeface="微软雅黑"/>
              <a:cs typeface="微软雅黑"/>
            </a:endParaRPr>
          </a:p>
          <a:p>
            <a:pPr algn="l" defTabSz="368300">
              <a:lnSpc>
                <a:spcPct val="200000"/>
              </a:lnSpc>
              <a:defRPr/>
            </a:pPr>
            <a:r>
              <a:rPr lang="en-US" altLang="zh-CN" sz="1200" dirty="0">
                <a:solidFill>
                  <a:schemeClr val="bg1"/>
                </a:solidFill>
                <a:effectLst>
                  <a:outerShdw blurRad="38100" dist="38100" dir="2700000" algn="tl">
                    <a:srgbClr val="000000"/>
                  </a:outerShdw>
                </a:effectLst>
                <a:ea typeface="微软雅黑"/>
                <a:cs typeface="微软雅黑"/>
              </a:rPr>
              <a:t>      (</a:t>
            </a:r>
            <a:r>
              <a:rPr lang="en-US" altLang="zh-CN" sz="1200" dirty="0" err="1">
                <a:solidFill>
                  <a:schemeClr val="bg1"/>
                </a:solidFill>
                <a:effectLst>
                  <a:outerShdw blurRad="38100" dist="38100" dir="2700000" algn="tl">
                    <a:srgbClr val="000000"/>
                  </a:outerShdw>
                </a:effectLst>
                <a:ea typeface="微软雅黑"/>
                <a:cs typeface="微软雅黑"/>
              </a:rPr>
              <a:t>Ginocchio</a:t>
            </a:r>
            <a:r>
              <a:rPr lang="zh-CN" altLang="en-US" sz="1200" dirty="0">
                <a:solidFill>
                  <a:schemeClr val="bg1"/>
                </a:solidFill>
                <a:effectLst>
                  <a:outerShdw blurRad="38100" dist="38100" dir="2700000" algn="tl">
                    <a:srgbClr val="000000"/>
                  </a:outerShdw>
                </a:effectLst>
                <a:ea typeface="微软雅黑"/>
                <a:cs typeface="微软雅黑"/>
              </a:rPr>
              <a:t>、吴成礼、陈选根、陈金全、冯达旋</a:t>
            </a:r>
            <a:r>
              <a:rPr lang="en-US" altLang="zh-CN" sz="1200" dirty="0">
                <a:solidFill>
                  <a:schemeClr val="bg1"/>
                </a:solidFill>
                <a:effectLst>
                  <a:outerShdw blurRad="38100" dist="38100" dir="2700000" algn="tl">
                    <a:srgbClr val="000000"/>
                  </a:outerShdw>
                </a:effectLst>
                <a:ea typeface="微软雅黑"/>
                <a:cs typeface="微软雅黑"/>
              </a:rPr>
              <a:t>)</a:t>
            </a:r>
            <a:r>
              <a:rPr lang="zh-CN" altLang="en-US" sz="1200" dirty="0">
                <a:solidFill>
                  <a:schemeClr val="bg1"/>
                </a:solidFill>
                <a:effectLst>
                  <a:outerShdw blurRad="38100" dist="38100" dir="2700000" algn="tl">
                    <a:srgbClr val="000000"/>
                  </a:outerShdw>
                </a:effectLst>
                <a:ea typeface="微软雅黑"/>
                <a:cs typeface="微软雅黑"/>
              </a:rPr>
              <a:t>   </a:t>
            </a:r>
          </a:p>
          <a:p>
            <a:pPr algn="l" defTabSz="368300">
              <a:lnSpc>
                <a:spcPct val="200000"/>
              </a:lnSpc>
              <a:defRPr/>
            </a:pPr>
            <a:r>
              <a:rPr lang="zh-CN" altLang="en-US" sz="1200" dirty="0">
                <a:solidFill>
                  <a:schemeClr val="bg1"/>
                </a:solidFill>
                <a:effectLst>
                  <a:outerShdw blurRad="38100" dist="38100" dir="2700000" algn="tl">
                    <a:srgbClr val="000000"/>
                  </a:outerShdw>
                </a:effectLst>
                <a:ea typeface="微软雅黑"/>
                <a:cs typeface="微软雅黑"/>
              </a:rPr>
              <a:t>     1992年    偶数核子配对方法，包含 </a:t>
            </a:r>
            <a:r>
              <a:rPr lang="zh-CN" altLang="en-US" sz="1200" i="1" dirty="0">
                <a:solidFill>
                  <a:schemeClr val="bg1"/>
                </a:solidFill>
                <a:effectLst>
                  <a:outerShdw blurRad="38100" dist="38100" dir="2700000" algn="tl">
                    <a:srgbClr val="000000"/>
                  </a:outerShdw>
                </a:effectLst>
                <a:ea typeface="微软雅黑"/>
                <a:cs typeface="微软雅黑"/>
              </a:rPr>
              <a:t>SD</a:t>
            </a:r>
            <a:r>
              <a:rPr lang="zh-CN" altLang="en-US" sz="1200" dirty="0">
                <a:solidFill>
                  <a:schemeClr val="bg1"/>
                </a:solidFill>
                <a:effectLst>
                  <a:outerShdw blurRad="38100" dist="38100" dir="2700000" algn="tl">
                    <a:srgbClr val="000000"/>
                  </a:outerShdw>
                </a:effectLst>
                <a:ea typeface="微软雅黑"/>
                <a:cs typeface="微软雅黑"/>
              </a:rPr>
              <a:t> 配对 </a:t>
            </a:r>
            <a:r>
              <a:rPr lang="en-US" altLang="zh-CN" sz="1200" dirty="0">
                <a:solidFill>
                  <a:schemeClr val="bg1"/>
                </a:solidFill>
                <a:effectLst>
                  <a:outerShdw blurRad="38100" dist="38100" dir="2700000" algn="tl">
                    <a:srgbClr val="000000"/>
                  </a:outerShdw>
                </a:effectLst>
                <a:ea typeface="微软雅黑"/>
                <a:cs typeface="微软雅黑"/>
              </a:rPr>
              <a:t>(</a:t>
            </a:r>
            <a:r>
              <a:rPr lang="zh-CN" altLang="en-US" sz="1200" dirty="0">
                <a:solidFill>
                  <a:schemeClr val="bg1"/>
                </a:solidFill>
                <a:effectLst>
                  <a:outerShdw blurRad="38100" dist="38100" dir="2700000" algn="tl">
                    <a:srgbClr val="000000"/>
                  </a:outerShdw>
                </a:effectLst>
                <a:ea typeface="微软雅黑"/>
                <a:cs typeface="微软雅黑"/>
              </a:rPr>
              <a:t>陈金全</a:t>
            </a:r>
            <a:r>
              <a:rPr lang="en-US" altLang="zh-CN" sz="1200" dirty="0">
                <a:solidFill>
                  <a:schemeClr val="bg1"/>
                </a:solidFill>
                <a:effectLst>
                  <a:outerShdw blurRad="38100" dist="38100" dir="2700000" algn="tl">
                    <a:srgbClr val="000000"/>
                  </a:outerShdw>
                </a:effectLst>
                <a:ea typeface="微软雅黑"/>
                <a:cs typeface="微软雅黑"/>
              </a:rPr>
              <a:t>)</a:t>
            </a:r>
          </a:p>
          <a:p>
            <a:pPr algn="l" defTabSz="368300">
              <a:lnSpc>
                <a:spcPct val="200000"/>
              </a:lnSpc>
              <a:defRPr/>
            </a:pPr>
            <a:r>
              <a:rPr lang="en-US" altLang="zh-CN" sz="1200" dirty="0">
                <a:solidFill>
                  <a:schemeClr val="bg1"/>
                </a:solidFill>
                <a:effectLst>
                  <a:outerShdw blurRad="38100" dist="38100" dir="2700000" algn="tl">
                    <a:srgbClr val="000000"/>
                  </a:outerShdw>
                </a:effectLst>
                <a:ea typeface="微软雅黑"/>
                <a:cs typeface="微软雅黑"/>
              </a:rPr>
              <a:t>     </a:t>
            </a:r>
            <a:r>
              <a:rPr lang="en-US" altLang="zh-CN" sz="1200" dirty="0">
                <a:solidFill>
                  <a:srgbClr val="FF0000"/>
                </a:solidFill>
                <a:effectLst>
                  <a:outerShdw blurRad="38100" dist="38100" dir="2700000" algn="tl">
                    <a:srgbClr val="000000"/>
                  </a:outerShdw>
                </a:effectLst>
                <a:ea typeface="微软雅黑"/>
                <a:cs typeface="微软雅黑"/>
              </a:rPr>
              <a:t>2000</a:t>
            </a:r>
            <a:r>
              <a:rPr lang="zh-CN" altLang="en-US" sz="1200" dirty="0">
                <a:solidFill>
                  <a:srgbClr val="FF0000"/>
                </a:solidFill>
                <a:effectLst>
                  <a:outerShdw blurRad="38100" dist="38100" dir="2700000" algn="tl">
                    <a:srgbClr val="000000"/>
                  </a:outerShdw>
                </a:effectLst>
                <a:ea typeface="微软雅黑"/>
                <a:cs typeface="微软雅黑"/>
              </a:rPr>
              <a:t>年     同类核子配对统一方法 </a:t>
            </a:r>
            <a:r>
              <a:rPr lang="en-US" altLang="zh-CN" sz="1200" dirty="0">
                <a:solidFill>
                  <a:srgbClr val="FF0000"/>
                </a:solidFill>
                <a:effectLst>
                  <a:outerShdw blurRad="38100" dist="38100" dir="2700000" algn="tl">
                    <a:srgbClr val="000000"/>
                  </a:outerShdw>
                </a:effectLst>
                <a:ea typeface="微软雅黑"/>
                <a:cs typeface="微软雅黑"/>
              </a:rPr>
              <a:t> (</a:t>
            </a:r>
            <a:r>
              <a:rPr lang="zh-CN" altLang="en-US" sz="1200" dirty="0">
                <a:solidFill>
                  <a:srgbClr val="FF0000"/>
                </a:solidFill>
                <a:effectLst>
                  <a:outerShdw blurRad="38100" dist="38100" dir="2700000" algn="tl">
                    <a:srgbClr val="000000"/>
                  </a:outerShdw>
                </a:effectLst>
                <a:ea typeface="微软雅黑"/>
                <a:cs typeface="微软雅黑"/>
              </a:rPr>
              <a:t>赵玉民、陈金全、有马朗人等</a:t>
            </a:r>
            <a:r>
              <a:rPr lang="en-US" altLang="zh-CN" sz="1200" dirty="0">
                <a:solidFill>
                  <a:srgbClr val="FF0000"/>
                </a:solidFill>
                <a:effectLst>
                  <a:outerShdw blurRad="38100" dist="38100" dir="2700000" algn="tl">
                    <a:srgbClr val="000000"/>
                  </a:outerShdw>
                </a:effectLst>
                <a:ea typeface="微软雅黑"/>
                <a:cs typeface="微软雅黑"/>
              </a:rPr>
              <a:t>)</a:t>
            </a:r>
          </a:p>
          <a:p>
            <a:pPr algn="l" defTabSz="368300">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2013</a:t>
            </a:r>
            <a:r>
              <a:rPr lang="zh-CN" altLang="en-US" sz="1200" dirty="0">
                <a:solidFill>
                  <a:srgbClr val="FF0000"/>
                </a:solidFill>
                <a:effectLst>
                  <a:outerShdw blurRad="38100" dist="38100" dir="2700000" algn="tl">
                    <a:srgbClr val="000000"/>
                  </a:outerShdw>
                </a:effectLst>
                <a:ea typeface="微软雅黑"/>
                <a:cs typeface="微软雅黑"/>
              </a:rPr>
              <a:t>年     质子中子配对的方法 </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傅冠健、赵玉民、有马朗人等</a:t>
            </a:r>
            <a:r>
              <a:rPr lang="en-US" altLang="zh-CN" sz="1200" dirty="0">
                <a:solidFill>
                  <a:srgbClr val="FF0000"/>
                </a:solidFill>
                <a:effectLst>
                  <a:outerShdw blurRad="38100" dist="38100" dir="2700000" algn="tl">
                    <a:srgbClr val="000000"/>
                  </a:outerShdw>
                </a:effectLst>
                <a:ea typeface="微软雅黑"/>
                <a:cs typeface="微软雅黑"/>
              </a:rPr>
              <a:t>)</a:t>
            </a:r>
          </a:p>
          <a:p>
            <a:pPr algn="l" defTabSz="368300">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2018</a:t>
            </a:r>
            <a:r>
              <a:rPr lang="zh-CN" altLang="en-US" sz="1200" dirty="0">
                <a:solidFill>
                  <a:srgbClr val="FF0000"/>
                </a:solidFill>
                <a:effectLst>
                  <a:outerShdw blurRad="38100" dist="38100" dir="2700000" algn="tl">
                    <a:srgbClr val="000000"/>
                  </a:outerShdw>
                </a:effectLst>
                <a:ea typeface="微软雅黑"/>
                <a:cs typeface="微软雅黑"/>
              </a:rPr>
              <a:t>年    粒子</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空穴的配对理论 （程奕源、赵玉民、有马朗人）</a:t>
            </a:r>
            <a:endParaRPr lang="en-US" altLang="zh-CN" sz="1200" dirty="0">
              <a:solidFill>
                <a:srgbClr val="FF0000"/>
              </a:solidFill>
              <a:effectLst>
                <a:outerShdw blurRad="38100" dist="38100" dir="2700000" algn="tl">
                  <a:srgbClr val="000000"/>
                </a:outerShdw>
              </a:effectLst>
              <a:ea typeface="微软雅黑"/>
              <a:cs typeface="微软雅黑"/>
            </a:endParaRPr>
          </a:p>
          <a:p>
            <a:pPr defTabSz="368300">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a:t>
            </a:r>
            <a:r>
              <a:rPr lang="en-US" altLang="zh-CN" sz="1200" dirty="0">
                <a:solidFill>
                  <a:schemeClr val="bg1"/>
                </a:solidFill>
                <a:effectLst>
                  <a:outerShdw blurRad="38100" dist="38100" dir="2700000" algn="tl">
                    <a:srgbClr val="000000"/>
                  </a:outerShdw>
                </a:effectLst>
                <a:ea typeface="微软雅黑"/>
                <a:cs typeface="微软雅黑"/>
              </a:rPr>
              <a:t>2020</a:t>
            </a:r>
            <a:r>
              <a:rPr lang="zh-CN" altLang="en-US" sz="1200" dirty="0">
                <a:solidFill>
                  <a:schemeClr val="bg1"/>
                </a:solidFill>
                <a:effectLst>
                  <a:outerShdw blurRad="38100" dist="38100" dir="2700000" algn="tl">
                    <a:srgbClr val="000000"/>
                  </a:outerShdw>
                </a:effectLst>
                <a:ea typeface="微软雅黑"/>
                <a:cs typeface="微软雅黑"/>
              </a:rPr>
              <a:t>年    </a:t>
            </a:r>
            <a:r>
              <a:rPr lang="en-US" altLang="zh-CN" sz="1200" dirty="0">
                <a:solidFill>
                  <a:schemeClr val="bg1"/>
                </a:solidFill>
                <a:effectLst>
                  <a:outerShdw blurRad="38100" dist="38100" dir="2700000" algn="tl">
                    <a:srgbClr val="000000"/>
                  </a:outerShdw>
                </a:effectLst>
                <a:ea typeface="微软雅黑"/>
                <a:cs typeface="微软雅黑"/>
              </a:rPr>
              <a:t>J-</a:t>
            </a:r>
            <a:r>
              <a:rPr lang="zh-CN" altLang="en-US" sz="1200" dirty="0">
                <a:solidFill>
                  <a:schemeClr val="bg1"/>
                </a:solidFill>
                <a:effectLst>
                  <a:outerShdw blurRad="38100" dist="38100" dir="2700000" algn="tl">
                    <a:srgbClr val="000000"/>
                  </a:outerShdw>
                </a:effectLst>
                <a:ea typeface="微软雅黑"/>
                <a:cs typeface="微软雅黑"/>
              </a:rPr>
              <a:t>基矢的</a:t>
            </a:r>
            <a:r>
              <a:rPr lang="en-US" altLang="zh-CN" sz="1200" dirty="0">
                <a:solidFill>
                  <a:schemeClr val="bg1"/>
                </a:solidFill>
                <a:effectLst>
                  <a:outerShdw blurRad="38100" dist="38100" dir="2700000" algn="tl">
                    <a:srgbClr val="000000"/>
                  </a:outerShdw>
                </a:effectLst>
                <a:ea typeface="微软雅黑"/>
                <a:cs typeface="微软雅黑"/>
              </a:rPr>
              <a:t>M-</a:t>
            </a:r>
            <a:r>
              <a:rPr lang="zh-CN" altLang="en-US" sz="1200" dirty="0">
                <a:solidFill>
                  <a:schemeClr val="bg1"/>
                </a:solidFill>
                <a:effectLst>
                  <a:outerShdw blurRad="38100" dist="38100" dir="2700000" algn="tl">
                    <a:srgbClr val="000000"/>
                  </a:outerShdw>
                </a:effectLst>
                <a:ea typeface="微软雅黑"/>
                <a:cs typeface="微软雅黑"/>
              </a:rPr>
              <a:t>表象  </a:t>
            </a:r>
            <a:r>
              <a:rPr lang="en-US" altLang="zh-CN" sz="1200" dirty="0">
                <a:solidFill>
                  <a:schemeClr val="bg1"/>
                </a:solidFill>
                <a:effectLst>
                  <a:outerShdw blurRad="38100" dist="38100" dir="2700000" algn="tl">
                    <a:srgbClr val="000000"/>
                  </a:outerShdw>
                </a:effectLst>
                <a:ea typeface="微软雅黑"/>
                <a:cs typeface="微软雅黑"/>
              </a:rPr>
              <a:t>(</a:t>
            </a:r>
            <a:r>
              <a:rPr lang="zh-CN" altLang="en-US" sz="1200" dirty="0">
                <a:solidFill>
                  <a:schemeClr val="bg1"/>
                </a:solidFill>
                <a:effectLst>
                  <a:outerShdw blurRad="38100" dist="38100" dir="2700000" algn="tl">
                    <a:srgbClr val="000000"/>
                  </a:outerShdw>
                </a:effectLst>
                <a:ea typeface="微软雅黑"/>
                <a:cs typeface="微软雅黑"/>
              </a:rPr>
              <a:t>何秉承、罗延安、潘峰、</a:t>
            </a:r>
            <a:r>
              <a:rPr lang="en-US" altLang="zh-CN" sz="1200" dirty="0" err="1">
                <a:solidFill>
                  <a:schemeClr val="bg1"/>
                </a:solidFill>
                <a:effectLst>
                  <a:outerShdw blurRad="38100" dist="38100" dir="2700000" algn="tl">
                    <a:srgbClr val="000000"/>
                  </a:outerShdw>
                </a:effectLst>
                <a:ea typeface="微软雅黑"/>
                <a:cs typeface="微软雅黑"/>
              </a:rPr>
              <a:t>Draayer</a:t>
            </a:r>
            <a:r>
              <a:rPr lang="en-US" altLang="zh-CN" sz="1200" dirty="0">
                <a:solidFill>
                  <a:schemeClr val="bg1"/>
                </a:solidFill>
                <a:effectLst>
                  <a:outerShdw blurRad="38100" dist="38100" dir="2700000" algn="tl">
                    <a:srgbClr val="000000"/>
                  </a:outerShdw>
                </a:effectLst>
                <a:ea typeface="微软雅黑"/>
                <a:cs typeface="微软雅黑"/>
              </a:rPr>
              <a:t> </a:t>
            </a:r>
            <a:r>
              <a:rPr lang="zh-CN" altLang="en-US" sz="1200" dirty="0">
                <a:solidFill>
                  <a:schemeClr val="bg1"/>
                </a:solidFill>
                <a:effectLst>
                  <a:outerShdw blurRad="38100" dist="38100" dir="2700000" algn="tl">
                    <a:srgbClr val="000000"/>
                  </a:outerShdw>
                </a:effectLst>
                <a:ea typeface="微软雅黑"/>
                <a:cs typeface="微软雅黑"/>
              </a:rPr>
              <a:t>等</a:t>
            </a:r>
            <a:r>
              <a:rPr lang="en-US" altLang="zh-CN" sz="1200" dirty="0">
                <a:solidFill>
                  <a:schemeClr val="bg1"/>
                </a:solidFill>
                <a:effectLst>
                  <a:outerShdw blurRad="38100" dist="38100" dir="2700000" algn="tl">
                    <a:srgbClr val="000000"/>
                  </a:outerShdw>
                </a:effectLst>
                <a:ea typeface="微软雅黑"/>
                <a:cs typeface="微软雅黑"/>
              </a:rPr>
              <a:t>)</a:t>
            </a:r>
          </a:p>
          <a:p>
            <a:pPr algn="l" defTabSz="368300">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2021</a:t>
            </a:r>
            <a:r>
              <a:rPr lang="zh-CN" altLang="en-US" sz="1200" dirty="0">
                <a:solidFill>
                  <a:srgbClr val="FF0000"/>
                </a:solidFill>
                <a:effectLst>
                  <a:outerShdw blurRad="38100" dist="38100" dir="2700000" algn="tl">
                    <a:srgbClr val="000000"/>
                  </a:outerShdw>
                </a:effectLst>
                <a:ea typeface="微软雅黑"/>
                <a:cs typeface="微软雅黑"/>
              </a:rPr>
              <a:t>年     配对理论的矩阵表示  </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雷杨、路毅、赵玉民</a:t>
            </a:r>
            <a:r>
              <a:rPr lang="en-US" altLang="zh-CN" sz="1200" dirty="0">
                <a:solidFill>
                  <a:srgbClr val="FF0000"/>
                </a:solidFill>
                <a:effectLst>
                  <a:outerShdw blurRad="38100" dist="38100" dir="2700000" algn="tl">
                    <a:srgbClr val="000000"/>
                  </a:outerShdw>
                </a:effectLst>
                <a:ea typeface="微软雅黑"/>
                <a:cs typeface="微软雅黑"/>
              </a:rPr>
              <a:t>) </a:t>
            </a:r>
          </a:p>
          <a:p>
            <a:pPr algn="l" defTabSz="368300">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2023</a:t>
            </a:r>
            <a:r>
              <a:rPr lang="zh-CN" altLang="en-US" sz="1200" dirty="0">
                <a:solidFill>
                  <a:srgbClr val="FF0000"/>
                </a:solidFill>
                <a:effectLst>
                  <a:outerShdw blurRad="38100" dist="38100" dir="2700000" algn="tl">
                    <a:srgbClr val="000000"/>
                  </a:outerShdw>
                </a:effectLst>
                <a:ea typeface="微软雅黑"/>
                <a:cs typeface="微软雅黑"/>
              </a:rPr>
              <a:t>年     配对理论的混合表象 </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马畅、尹鑫、赵玉民</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     </a:t>
            </a:r>
            <a:endParaRPr lang="en-US" altLang="zh-CN" sz="1200" dirty="0">
              <a:solidFill>
                <a:srgbClr val="FF0000"/>
              </a:solidFill>
              <a:effectLst>
                <a:outerShdw blurRad="38100" dist="38100" dir="2700000" algn="tl">
                  <a:srgbClr val="000000"/>
                </a:outerShdw>
              </a:effectLst>
              <a:ea typeface="微软雅黑"/>
              <a:cs typeface="微软雅黑"/>
            </a:endParaRPr>
          </a:p>
          <a:p>
            <a:pPr algn="l" defTabSz="368300">
              <a:lnSpc>
                <a:spcPct val="150000"/>
              </a:lnSpc>
              <a:spcBef>
                <a:spcPts val="600"/>
              </a:spcBef>
              <a:defRPr/>
            </a:pPr>
            <a:r>
              <a:rPr lang="zh-CN" altLang="en-US" sz="2400" dirty="0">
                <a:solidFill>
                  <a:srgbClr val="FF0000"/>
                </a:solidFill>
                <a:effectLst>
                  <a:outerShdw blurRad="38100" dist="38100" dir="2700000" algn="tl">
                    <a:srgbClr val="000000"/>
                  </a:outerShdw>
                </a:effectLst>
                <a:ea typeface="微软雅黑"/>
                <a:cs typeface="微软雅黑"/>
              </a:rPr>
              <a:t>用配对近似理论作完整的多体计算主要困难来源于多粒子</a:t>
            </a:r>
            <a:r>
              <a:rPr lang="zh-CN" altLang="en-US" sz="2400" b="1" dirty="0">
                <a:solidFill>
                  <a:srgbClr val="FF0000"/>
                </a:solidFill>
                <a:effectLst>
                  <a:outerShdw blurRad="38100" dist="38100" dir="2700000" algn="tl">
                    <a:srgbClr val="000000"/>
                  </a:outerShdw>
                </a:effectLst>
                <a:ea typeface="微软雅黑"/>
                <a:cs typeface="微软雅黑"/>
              </a:rPr>
              <a:t>耦合</a:t>
            </a:r>
            <a:r>
              <a:rPr lang="zh-CN" altLang="en-US" sz="2400" dirty="0">
                <a:solidFill>
                  <a:srgbClr val="FF0000"/>
                </a:solidFill>
                <a:effectLst>
                  <a:outerShdw blurRad="38100" dist="38100" dir="2700000" algn="tl">
                    <a:srgbClr val="000000"/>
                  </a:outerShdw>
                </a:effectLst>
                <a:ea typeface="微软雅黑"/>
                <a:cs typeface="微软雅黑"/>
              </a:rPr>
              <a:t>。</a:t>
            </a:r>
          </a:p>
        </p:txBody>
      </p:sp>
      <p:sp>
        <p:nvSpPr>
          <p:cNvPr id="15363" name="Text Box 4"/>
          <p:cNvSpPr txBox="1">
            <a:spLocks noChangeArrowheads="1"/>
          </p:cNvSpPr>
          <p:nvPr/>
        </p:nvSpPr>
        <p:spPr bwMode="auto">
          <a:xfrm>
            <a:off x="3021013" y="5402263"/>
            <a:ext cx="309562" cy="366712"/>
          </a:xfrm>
          <a:prstGeom prst="rect">
            <a:avLst/>
          </a:prstGeom>
          <a:noFill/>
          <a:ln w="9525">
            <a:noFill/>
            <a:miter lim="800000"/>
            <a:headEnd/>
            <a:tailEnd/>
          </a:ln>
        </p:spPr>
        <p:txBody>
          <a:bodyPr wrap="none">
            <a:spAutoFit/>
          </a:bodyPr>
          <a:lstStyle/>
          <a:p>
            <a:endParaRPr lang="zh-CN" altLang="zh-CN"/>
          </a:p>
        </p:txBody>
      </p:sp>
      <p:sp>
        <p:nvSpPr>
          <p:cNvPr id="6" name="矩形 5"/>
          <p:cNvSpPr/>
          <p:nvPr/>
        </p:nvSpPr>
        <p:spPr>
          <a:xfrm>
            <a:off x="500034" y="4857760"/>
            <a:ext cx="4572000" cy="1323439"/>
          </a:xfrm>
          <a:prstGeom prst="rect">
            <a:avLst/>
          </a:prstGeom>
        </p:spPr>
        <p:txBody>
          <a:bodyPr>
            <a:spAutoFit/>
          </a:bodyPr>
          <a:lstStyle/>
          <a:p>
            <a:pPr algn="l">
              <a:lnSpc>
                <a:spcPct val="200000"/>
              </a:lnSpc>
            </a:pPr>
            <a:r>
              <a:rPr lang="en-US" altLang="zh-CN" b="1" dirty="0">
                <a:solidFill>
                  <a:srgbClr val="002060"/>
                </a:solidFill>
                <a:latin typeface="华文新魏" pitchFamily="2" charset="-122"/>
                <a:ea typeface="华文新魏" pitchFamily="2" charset="-122"/>
              </a:rPr>
              <a:t>Zhao and Arima, </a:t>
            </a:r>
          </a:p>
          <a:p>
            <a:pPr algn="l">
              <a:lnSpc>
                <a:spcPct val="200000"/>
              </a:lnSpc>
            </a:pPr>
            <a:r>
              <a:rPr lang="en-US" altLang="zh-CN" b="1" dirty="0">
                <a:solidFill>
                  <a:srgbClr val="002060"/>
                </a:solidFill>
                <a:latin typeface="华文新魏" pitchFamily="2" charset="-122"/>
                <a:ea typeface="华文新魏" pitchFamily="2" charset="-122"/>
              </a:rPr>
              <a:t>Phys. Rep.  545, 1 (2014). </a:t>
            </a:r>
            <a:endParaRPr lang="zh-CN" altLang="en-US" b="1" dirty="0">
              <a:solidFill>
                <a:srgbClr val="002060"/>
              </a:solidFill>
              <a:latin typeface="华文新魏" pitchFamily="2" charset="-122"/>
              <a:ea typeface="华文新魏" pitchFamily="2" charset="-122"/>
            </a:endParaRPr>
          </a:p>
        </p:txBody>
      </p:sp>
      <p:pic>
        <p:nvPicPr>
          <p:cNvPr id="7" name="图片 6" descr="截图1.JPG"/>
          <p:cNvPicPr>
            <a:picLocks noChangeAspect="1"/>
          </p:cNvPicPr>
          <p:nvPr/>
        </p:nvPicPr>
        <p:blipFill>
          <a:blip r:embed="rId3" cstate="print"/>
          <a:srcRect/>
          <a:stretch>
            <a:fillRect/>
          </a:stretch>
        </p:blipFill>
        <p:spPr bwMode="auto">
          <a:xfrm>
            <a:off x="785786" y="1263070"/>
            <a:ext cx="2505077" cy="33311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956" y="0"/>
            <a:ext cx="8229600" cy="1143000"/>
          </a:xfrm>
        </p:spPr>
        <p:txBody>
          <a:bodyPr/>
          <a:lstStyle/>
          <a:p>
            <a:r>
              <a:rPr lang="zh-CN" altLang="en-US" dirty="0"/>
              <a:t>一个进展</a:t>
            </a:r>
          </a:p>
        </p:txBody>
      </p:sp>
      <p:sp>
        <p:nvSpPr>
          <p:cNvPr id="3" name="内容占位符 2"/>
          <p:cNvSpPr>
            <a:spLocks noGrp="1"/>
          </p:cNvSpPr>
          <p:nvPr>
            <p:ph idx="1"/>
          </p:nvPr>
        </p:nvSpPr>
        <p:spPr>
          <a:xfrm>
            <a:off x="179512" y="1052736"/>
            <a:ext cx="9001000" cy="5904656"/>
          </a:xfrm>
        </p:spPr>
        <p:txBody>
          <a:bodyPr>
            <a:normAutofit fontScale="47500" lnSpcReduction="20000"/>
          </a:bodyPr>
          <a:lstStyle/>
          <a:p>
            <a:pPr algn="l" defTabSz="368300">
              <a:lnSpc>
                <a:spcPct val="200000"/>
              </a:lnSpc>
              <a:defRPr/>
            </a:pPr>
            <a:r>
              <a:rPr lang="zh-CN" altLang="en-US" dirty="0"/>
              <a:t>    </a:t>
            </a:r>
            <a:r>
              <a:rPr lang="en-US" altLang="zh-CN" sz="3200" dirty="0">
                <a:solidFill>
                  <a:srgbClr val="FF0000"/>
                </a:solidFill>
                <a:effectLst>
                  <a:outerShdw blurRad="38100" dist="38100" dir="2700000" algn="tl">
                    <a:srgbClr val="000000"/>
                  </a:outerShdw>
                </a:effectLst>
                <a:ea typeface="微软雅黑"/>
                <a:cs typeface="微软雅黑"/>
              </a:rPr>
              <a:t>2000</a:t>
            </a:r>
            <a:r>
              <a:rPr lang="zh-CN" altLang="en-US" sz="3200" dirty="0">
                <a:solidFill>
                  <a:srgbClr val="FF0000"/>
                </a:solidFill>
                <a:effectLst>
                  <a:outerShdw blurRad="38100" dist="38100" dir="2700000" algn="tl">
                    <a:srgbClr val="000000"/>
                  </a:outerShdw>
                </a:effectLst>
                <a:ea typeface="微软雅黑"/>
                <a:cs typeface="微软雅黑"/>
              </a:rPr>
              <a:t>年     同类核子配对统一方法 </a:t>
            </a:r>
            <a:r>
              <a:rPr lang="en-US" altLang="zh-CN" sz="3200" dirty="0">
                <a:solidFill>
                  <a:srgbClr val="FF0000"/>
                </a:solidFill>
                <a:effectLst>
                  <a:outerShdw blurRad="38100" dist="38100" dir="2700000" algn="tl">
                    <a:srgbClr val="000000"/>
                  </a:outerShdw>
                </a:effectLst>
                <a:ea typeface="微软雅黑"/>
                <a:cs typeface="微软雅黑"/>
              </a:rPr>
              <a:t> (</a:t>
            </a:r>
            <a:r>
              <a:rPr lang="zh-CN" altLang="en-US" sz="3200" dirty="0">
                <a:solidFill>
                  <a:srgbClr val="FF0000"/>
                </a:solidFill>
                <a:effectLst>
                  <a:outerShdw blurRad="38100" dist="38100" dir="2700000" algn="tl">
                    <a:srgbClr val="000000"/>
                  </a:outerShdw>
                </a:effectLst>
                <a:ea typeface="微软雅黑"/>
                <a:cs typeface="微软雅黑"/>
              </a:rPr>
              <a:t>赵玉民、陈金全、有马朗人等</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：比原来效率高，表象简单</a:t>
            </a:r>
            <a:endParaRPr lang="en-US" altLang="zh-CN" sz="3200" dirty="0">
              <a:solidFill>
                <a:srgbClr val="FF0000"/>
              </a:solidFill>
              <a:effectLst>
                <a:outerShdw blurRad="38100" dist="38100" dir="2700000" algn="tl">
                  <a:srgbClr val="000000"/>
                </a:outerShdw>
              </a:effectLst>
              <a:ea typeface="微软雅黑"/>
              <a:cs typeface="微软雅黑"/>
            </a:endParaRPr>
          </a:p>
          <a:p>
            <a:pPr algn="l" defTabSz="368300">
              <a:lnSpc>
                <a:spcPct val="200000"/>
              </a:lnSpc>
              <a:defRPr/>
            </a:pPr>
            <a:r>
              <a:rPr lang="en-US" altLang="zh-CN" sz="3200" dirty="0">
                <a:solidFill>
                  <a:srgbClr val="FF0000"/>
                </a:solidFill>
                <a:effectLst>
                  <a:outerShdw blurRad="38100" dist="38100" dir="2700000" algn="tl">
                    <a:srgbClr val="000000"/>
                  </a:outerShdw>
                </a:effectLst>
                <a:ea typeface="微软雅黑"/>
                <a:cs typeface="微软雅黑"/>
              </a:rPr>
              <a:t>     2013</a:t>
            </a:r>
            <a:r>
              <a:rPr lang="zh-CN" altLang="en-US" sz="3200" dirty="0">
                <a:solidFill>
                  <a:srgbClr val="FF0000"/>
                </a:solidFill>
                <a:effectLst>
                  <a:outerShdw blurRad="38100" dist="38100" dir="2700000" algn="tl">
                    <a:srgbClr val="000000"/>
                  </a:outerShdw>
                </a:effectLst>
                <a:ea typeface="微软雅黑"/>
                <a:cs typeface="微软雅黑"/>
              </a:rPr>
              <a:t>年     质子中子配对的方法 </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傅冠健、赵玉民、有马朗人等</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   </a:t>
            </a:r>
            <a:r>
              <a:rPr lang="en-US" altLang="zh-CN" dirty="0">
                <a:solidFill>
                  <a:srgbClr val="FF0000"/>
                </a:solidFill>
                <a:effectLst>
                  <a:outerShdw blurRad="38100" dist="38100" dir="2700000" algn="tl">
                    <a:srgbClr val="000000"/>
                  </a:outerShdw>
                </a:effectLst>
                <a:ea typeface="微软雅黑"/>
                <a:cs typeface="微软雅黑"/>
              </a:rPr>
              <a:t> </a:t>
            </a:r>
            <a:r>
              <a:rPr lang="zh-CN" altLang="en-US" dirty="0">
                <a:solidFill>
                  <a:srgbClr val="FF0000"/>
                </a:solidFill>
                <a:effectLst>
                  <a:outerShdw blurRad="38100" dist="38100" dir="2700000" algn="tl">
                    <a:srgbClr val="000000"/>
                  </a:outerShdw>
                </a:effectLst>
                <a:ea typeface="微软雅黑"/>
                <a:cs typeface="微软雅黑"/>
              </a:rPr>
              <a:t>考虑同位旋自由度</a:t>
            </a:r>
            <a:endParaRPr lang="en-US" altLang="zh-CN" sz="3200" dirty="0">
              <a:solidFill>
                <a:srgbClr val="FF0000"/>
              </a:solidFill>
              <a:effectLst>
                <a:outerShdw blurRad="38100" dist="38100" dir="2700000" algn="tl">
                  <a:srgbClr val="000000"/>
                </a:outerShdw>
              </a:effectLst>
              <a:ea typeface="微软雅黑"/>
              <a:cs typeface="微软雅黑"/>
            </a:endParaRPr>
          </a:p>
          <a:p>
            <a:pPr algn="l" defTabSz="368300">
              <a:lnSpc>
                <a:spcPct val="200000"/>
              </a:lnSpc>
              <a:defRPr/>
            </a:pPr>
            <a:r>
              <a:rPr lang="en-US" altLang="zh-CN" sz="3200" dirty="0">
                <a:solidFill>
                  <a:srgbClr val="FF0000"/>
                </a:solidFill>
                <a:effectLst>
                  <a:outerShdw blurRad="38100" dist="38100" dir="2700000" algn="tl">
                    <a:srgbClr val="000000"/>
                  </a:outerShdw>
                </a:effectLst>
                <a:ea typeface="微软雅黑"/>
                <a:cs typeface="微软雅黑"/>
              </a:rPr>
              <a:t>     2018</a:t>
            </a:r>
            <a:r>
              <a:rPr lang="zh-CN" altLang="en-US" sz="3200" dirty="0">
                <a:solidFill>
                  <a:srgbClr val="FF0000"/>
                </a:solidFill>
                <a:effectLst>
                  <a:outerShdw blurRad="38100" dist="38100" dir="2700000" algn="tl">
                    <a:srgbClr val="000000"/>
                  </a:outerShdw>
                </a:effectLst>
                <a:ea typeface="微软雅黑"/>
                <a:cs typeface="微软雅黑"/>
              </a:rPr>
              <a:t>年    粒子</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空穴的配对理论 （程奕源、赵玉民、有马朗人</a:t>
            </a:r>
            <a:r>
              <a:rPr lang="en-US" altLang="zh-CN" sz="3200" dirty="0">
                <a:solidFill>
                  <a:srgbClr val="FF0000"/>
                </a:solidFill>
                <a:effectLst>
                  <a:outerShdw blurRad="38100" dist="38100" dir="2700000" algn="tl">
                    <a:srgbClr val="000000"/>
                  </a:outerShdw>
                </a:effectLst>
                <a:ea typeface="微软雅黑"/>
                <a:cs typeface="微软雅黑"/>
              </a:rPr>
              <a:t>):        </a:t>
            </a:r>
            <a:r>
              <a:rPr lang="zh-CN" altLang="en-US" sz="3200" dirty="0">
                <a:solidFill>
                  <a:srgbClr val="FF0000"/>
                </a:solidFill>
                <a:effectLst>
                  <a:outerShdw blurRad="38100" dist="38100" dir="2700000" algn="tl">
                    <a:srgbClr val="000000"/>
                  </a:outerShdw>
                </a:effectLst>
                <a:ea typeface="微软雅黑"/>
                <a:cs typeface="微软雅黑"/>
              </a:rPr>
              <a:t>考虑粒子</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空穴激发</a:t>
            </a:r>
            <a:endParaRPr lang="en-US" altLang="zh-CN" sz="3200" dirty="0">
              <a:solidFill>
                <a:srgbClr val="FF0000"/>
              </a:solidFill>
              <a:effectLst>
                <a:outerShdw blurRad="38100" dist="38100" dir="2700000" algn="tl">
                  <a:srgbClr val="000000"/>
                </a:outerShdw>
              </a:effectLst>
              <a:ea typeface="微软雅黑"/>
              <a:cs typeface="微软雅黑"/>
            </a:endParaRPr>
          </a:p>
          <a:p>
            <a:pPr defTabSz="368300">
              <a:lnSpc>
                <a:spcPct val="200000"/>
              </a:lnSpc>
              <a:defRPr/>
            </a:pPr>
            <a:r>
              <a:rPr lang="en-US" altLang="zh-CN" sz="3200" dirty="0">
                <a:solidFill>
                  <a:srgbClr val="FF0000"/>
                </a:solidFill>
                <a:effectLst>
                  <a:outerShdw blurRad="38100" dist="38100" dir="2700000" algn="tl">
                    <a:srgbClr val="000000"/>
                  </a:outerShdw>
                </a:effectLst>
                <a:ea typeface="微软雅黑"/>
                <a:cs typeface="微软雅黑"/>
              </a:rPr>
              <a:t>    </a:t>
            </a:r>
            <a:r>
              <a:rPr lang="en-US" altLang="zh-CN" sz="3200" dirty="0">
                <a:solidFill>
                  <a:schemeClr val="bg2">
                    <a:lumMod val="25000"/>
                  </a:schemeClr>
                </a:solidFill>
                <a:effectLst>
                  <a:outerShdw blurRad="38100" dist="38100" dir="2700000" algn="tl">
                    <a:srgbClr val="000000"/>
                  </a:outerShdw>
                </a:effectLst>
                <a:ea typeface="微软雅黑"/>
                <a:cs typeface="微软雅黑"/>
              </a:rPr>
              <a:t>2020</a:t>
            </a:r>
            <a:r>
              <a:rPr lang="zh-CN" altLang="en-US" sz="3200" dirty="0">
                <a:solidFill>
                  <a:schemeClr val="bg2">
                    <a:lumMod val="25000"/>
                  </a:schemeClr>
                </a:solidFill>
                <a:effectLst>
                  <a:outerShdw blurRad="38100" dist="38100" dir="2700000" algn="tl">
                    <a:srgbClr val="000000"/>
                  </a:outerShdw>
                </a:effectLst>
                <a:ea typeface="微软雅黑"/>
                <a:cs typeface="微软雅黑"/>
              </a:rPr>
              <a:t>年    </a:t>
            </a:r>
            <a:r>
              <a:rPr lang="en-US" altLang="zh-CN" sz="3200" dirty="0">
                <a:solidFill>
                  <a:schemeClr val="bg2">
                    <a:lumMod val="25000"/>
                  </a:schemeClr>
                </a:solidFill>
                <a:effectLst>
                  <a:outerShdw blurRad="38100" dist="38100" dir="2700000" algn="tl">
                    <a:srgbClr val="000000"/>
                  </a:outerShdw>
                </a:effectLst>
                <a:ea typeface="微软雅黑"/>
                <a:cs typeface="微软雅黑"/>
              </a:rPr>
              <a:t>J-</a:t>
            </a:r>
            <a:r>
              <a:rPr lang="zh-CN" altLang="en-US" sz="3200" dirty="0">
                <a:solidFill>
                  <a:schemeClr val="bg2">
                    <a:lumMod val="25000"/>
                  </a:schemeClr>
                </a:solidFill>
                <a:effectLst>
                  <a:outerShdw blurRad="38100" dist="38100" dir="2700000" algn="tl">
                    <a:srgbClr val="000000"/>
                  </a:outerShdw>
                </a:effectLst>
                <a:ea typeface="微软雅黑"/>
                <a:cs typeface="微软雅黑"/>
              </a:rPr>
              <a:t>基矢的</a:t>
            </a:r>
            <a:r>
              <a:rPr lang="en-US" altLang="zh-CN" sz="3200" dirty="0">
                <a:solidFill>
                  <a:schemeClr val="bg2">
                    <a:lumMod val="25000"/>
                  </a:schemeClr>
                </a:solidFill>
                <a:effectLst>
                  <a:outerShdw blurRad="38100" dist="38100" dir="2700000" algn="tl">
                    <a:srgbClr val="000000"/>
                  </a:outerShdw>
                </a:effectLst>
                <a:ea typeface="微软雅黑"/>
                <a:cs typeface="微软雅黑"/>
              </a:rPr>
              <a:t>M-</a:t>
            </a:r>
            <a:r>
              <a:rPr lang="zh-CN" altLang="en-US" sz="3200" dirty="0">
                <a:solidFill>
                  <a:schemeClr val="bg2">
                    <a:lumMod val="25000"/>
                  </a:schemeClr>
                </a:solidFill>
                <a:effectLst>
                  <a:outerShdw blurRad="38100" dist="38100" dir="2700000" algn="tl">
                    <a:srgbClr val="000000"/>
                  </a:outerShdw>
                </a:effectLst>
                <a:ea typeface="微软雅黑"/>
                <a:cs typeface="微软雅黑"/>
              </a:rPr>
              <a:t>表象  </a:t>
            </a:r>
            <a:r>
              <a:rPr lang="en-US" altLang="zh-CN" sz="3200" dirty="0">
                <a:solidFill>
                  <a:schemeClr val="bg2">
                    <a:lumMod val="25000"/>
                  </a:schemeClr>
                </a:solidFill>
                <a:effectLst>
                  <a:outerShdw blurRad="38100" dist="38100" dir="2700000" algn="tl">
                    <a:srgbClr val="000000"/>
                  </a:outerShdw>
                </a:effectLst>
                <a:ea typeface="微软雅黑"/>
                <a:cs typeface="微软雅黑"/>
              </a:rPr>
              <a:t>(</a:t>
            </a:r>
            <a:r>
              <a:rPr lang="zh-CN" altLang="en-US" sz="3200" dirty="0">
                <a:solidFill>
                  <a:schemeClr val="bg2">
                    <a:lumMod val="25000"/>
                  </a:schemeClr>
                </a:solidFill>
                <a:effectLst>
                  <a:outerShdw blurRad="38100" dist="38100" dir="2700000" algn="tl">
                    <a:srgbClr val="000000"/>
                  </a:outerShdw>
                </a:effectLst>
                <a:ea typeface="微软雅黑"/>
                <a:cs typeface="微软雅黑"/>
              </a:rPr>
              <a:t>何秉承、罗延安、潘峰、</a:t>
            </a:r>
            <a:r>
              <a:rPr lang="en-US" altLang="zh-CN" sz="3200" dirty="0" err="1">
                <a:solidFill>
                  <a:schemeClr val="bg2">
                    <a:lumMod val="25000"/>
                  </a:schemeClr>
                </a:solidFill>
                <a:effectLst>
                  <a:outerShdw blurRad="38100" dist="38100" dir="2700000" algn="tl">
                    <a:srgbClr val="000000"/>
                  </a:outerShdw>
                </a:effectLst>
                <a:ea typeface="微软雅黑"/>
                <a:cs typeface="微软雅黑"/>
              </a:rPr>
              <a:t>Draayer</a:t>
            </a:r>
            <a:r>
              <a:rPr lang="en-US" altLang="zh-CN" sz="3200" dirty="0">
                <a:solidFill>
                  <a:schemeClr val="bg2">
                    <a:lumMod val="25000"/>
                  </a:schemeClr>
                </a:solidFill>
                <a:effectLst>
                  <a:outerShdw blurRad="38100" dist="38100" dir="2700000" algn="tl">
                    <a:srgbClr val="000000"/>
                  </a:outerShdw>
                </a:effectLst>
                <a:ea typeface="微软雅黑"/>
                <a:cs typeface="微软雅黑"/>
              </a:rPr>
              <a:t> </a:t>
            </a:r>
            <a:r>
              <a:rPr lang="zh-CN" altLang="en-US" sz="3200" dirty="0">
                <a:solidFill>
                  <a:schemeClr val="bg2">
                    <a:lumMod val="25000"/>
                  </a:schemeClr>
                </a:solidFill>
                <a:effectLst>
                  <a:outerShdw blurRad="38100" dist="38100" dir="2700000" algn="tl">
                    <a:srgbClr val="000000"/>
                  </a:outerShdw>
                </a:effectLst>
                <a:ea typeface="微软雅黑"/>
                <a:cs typeface="微软雅黑"/>
              </a:rPr>
              <a:t>等</a:t>
            </a:r>
            <a:r>
              <a:rPr lang="en-US" altLang="zh-CN" sz="3200" dirty="0">
                <a:solidFill>
                  <a:schemeClr val="bg2">
                    <a:lumMod val="25000"/>
                  </a:schemeClr>
                </a:solidFill>
                <a:effectLst>
                  <a:outerShdw blurRad="38100" dist="38100" dir="2700000" algn="tl">
                    <a:srgbClr val="000000"/>
                  </a:outerShdw>
                </a:effectLst>
                <a:ea typeface="微软雅黑"/>
                <a:cs typeface="微软雅黑"/>
              </a:rPr>
              <a:t>)</a:t>
            </a:r>
          </a:p>
          <a:p>
            <a:pPr marL="0" indent="0" defTabSz="368300">
              <a:lnSpc>
                <a:spcPct val="200000"/>
              </a:lnSpc>
              <a:buNone/>
              <a:defRPr/>
            </a:pPr>
            <a:r>
              <a:rPr lang="en-US" altLang="zh-CN" sz="3200" dirty="0">
                <a:solidFill>
                  <a:schemeClr val="bg1"/>
                </a:solidFill>
                <a:effectLst>
                  <a:outerShdw blurRad="38100" dist="38100" dir="2700000" algn="tl">
                    <a:srgbClr val="000000"/>
                  </a:outerShdw>
                </a:effectLst>
                <a:ea typeface="微软雅黑"/>
                <a:cs typeface="微软雅黑"/>
              </a:rPr>
              <a:t>            </a:t>
            </a:r>
            <a:r>
              <a:rPr lang="zh-CN" altLang="en-US" sz="3200" dirty="0">
                <a:solidFill>
                  <a:schemeClr val="bg2">
                    <a:lumMod val="25000"/>
                  </a:schemeClr>
                </a:solidFill>
                <a:effectLst>
                  <a:outerShdw blurRad="38100" dist="38100" dir="2700000" algn="tl">
                    <a:srgbClr val="000000"/>
                  </a:outerShdw>
                </a:effectLst>
                <a:ea typeface="微软雅黑"/>
                <a:cs typeface="微软雅黑"/>
              </a:rPr>
              <a:t>配对有好角动量、基矢非耦合表象 </a:t>
            </a:r>
            <a:r>
              <a:rPr lang="en-US" altLang="zh-CN" sz="3200" dirty="0">
                <a:solidFill>
                  <a:schemeClr val="bg2">
                    <a:lumMod val="25000"/>
                  </a:schemeClr>
                </a:solidFill>
                <a:effectLst>
                  <a:outerShdw blurRad="38100" dist="38100" dir="2700000" algn="tl">
                    <a:srgbClr val="000000"/>
                  </a:outerShdw>
                </a:effectLst>
                <a:ea typeface="微软雅黑"/>
                <a:cs typeface="微软雅黑"/>
              </a:rPr>
              <a:t>【</a:t>
            </a:r>
            <a:r>
              <a:rPr lang="zh-CN" altLang="en-US" sz="3200" dirty="0">
                <a:solidFill>
                  <a:schemeClr val="bg2">
                    <a:lumMod val="25000"/>
                  </a:schemeClr>
                </a:solidFill>
                <a:effectLst>
                  <a:outerShdw blurRad="38100" dist="38100" dir="2700000" algn="tl">
                    <a:srgbClr val="000000"/>
                  </a:outerShdw>
                </a:effectLst>
                <a:ea typeface="微软雅黑"/>
                <a:cs typeface="微软雅黑"/>
              </a:rPr>
              <a:t>计算提高一个量级</a:t>
            </a:r>
            <a:r>
              <a:rPr lang="en-US" altLang="zh-CN" sz="3200" dirty="0">
                <a:solidFill>
                  <a:schemeClr val="bg2">
                    <a:lumMod val="25000"/>
                  </a:schemeClr>
                </a:solidFill>
                <a:effectLst>
                  <a:outerShdw blurRad="38100" dist="38100" dir="2700000" algn="tl">
                    <a:srgbClr val="000000"/>
                  </a:outerShdw>
                </a:effectLst>
                <a:ea typeface="微软雅黑"/>
                <a:cs typeface="微软雅黑"/>
              </a:rPr>
              <a:t>】 </a:t>
            </a:r>
          </a:p>
          <a:p>
            <a:pPr algn="l" defTabSz="368300">
              <a:lnSpc>
                <a:spcPct val="200000"/>
              </a:lnSpc>
              <a:defRPr/>
            </a:pPr>
            <a:r>
              <a:rPr lang="en-US" altLang="zh-CN" sz="3200" dirty="0">
                <a:solidFill>
                  <a:srgbClr val="FF0000"/>
                </a:solidFill>
                <a:effectLst>
                  <a:outerShdw blurRad="38100" dist="38100" dir="2700000" algn="tl">
                    <a:srgbClr val="000000"/>
                  </a:outerShdw>
                </a:effectLst>
                <a:ea typeface="微软雅黑"/>
                <a:cs typeface="微软雅黑"/>
              </a:rPr>
              <a:t>     2021</a:t>
            </a:r>
            <a:r>
              <a:rPr lang="zh-CN" altLang="en-US" sz="3200" dirty="0">
                <a:solidFill>
                  <a:srgbClr val="FF0000"/>
                </a:solidFill>
                <a:effectLst>
                  <a:outerShdw blurRad="38100" dist="38100" dir="2700000" algn="tl">
                    <a:srgbClr val="000000"/>
                  </a:outerShdw>
                </a:effectLst>
                <a:ea typeface="微软雅黑"/>
                <a:cs typeface="微软雅黑"/>
              </a:rPr>
              <a:t>年     配对理论的矩阵表象  </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雷杨、路毅、赵玉民</a:t>
            </a:r>
            <a:r>
              <a:rPr lang="en-US" altLang="zh-CN" sz="3200" dirty="0">
                <a:solidFill>
                  <a:srgbClr val="FF0000"/>
                </a:solidFill>
                <a:effectLst>
                  <a:outerShdw blurRad="38100" dist="38100" dir="2700000" algn="tl">
                    <a:srgbClr val="000000"/>
                  </a:outerShdw>
                </a:effectLst>
                <a:ea typeface="微软雅黑"/>
                <a:cs typeface="微软雅黑"/>
              </a:rPr>
              <a:t>) </a:t>
            </a:r>
          </a:p>
          <a:p>
            <a:pPr marL="0" indent="0" algn="l" defTabSz="368300">
              <a:lnSpc>
                <a:spcPct val="200000"/>
              </a:lnSpc>
              <a:buNone/>
              <a:defRPr/>
            </a:pPr>
            <a:r>
              <a:rPr lang="en-US" altLang="zh-CN" dirty="0">
                <a:solidFill>
                  <a:srgbClr val="FF0000"/>
                </a:solidFill>
                <a:effectLst>
                  <a:outerShdw blurRad="38100" dist="38100" dir="2700000" algn="tl">
                    <a:srgbClr val="000000"/>
                  </a:outerShdw>
                </a:effectLst>
                <a:ea typeface="微软雅黑"/>
                <a:cs typeface="微软雅黑"/>
              </a:rPr>
              <a:t>             </a:t>
            </a:r>
            <a:r>
              <a:rPr lang="zh-CN" altLang="en-US" dirty="0">
                <a:solidFill>
                  <a:srgbClr val="FF0000"/>
                </a:solidFill>
                <a:effectLst>
                  <a:outerShdw blurRad="38100" dist="38100" dir="2700000" algn="tl">
                    <a:srgbClr val="000000"/>
                  </a:outerShdw>
                </a:effectLst>
                <a:ea typeface="微软雅黑"/>
                <a:cs typeface="微软雅黑"/>
              </a:rPr>
              <a:t>没有角动量的全部非耦合表象 </a:t>
            </a:r>
            <a:r>
              <a:rPr lang="en-US" altLang="zh-CN" dirty="0">
                <a:solidFill>
                  <a:srgbClr val="FF0000"/>
                </a:solidFill>
                <a:effectLst>
                  <a:outerShdw blurRad="38100" dist="38100" dir="2700000" algn="tl">
                    <a:srgbClr val="000000"/>
                  </a:outerShdw>
                </a:effectLst>
                <a:ea typeface="微软雅黑"/>
                <a:cs typeface="微软雅黑"/>
              </a:rPr>
              <a:t>【</a:t>
            </a:r>
            <a:r>
              <a:rPr lang="zh-CN" altLang="en-US" dirty="0">
                <a:solidFill>
                  <a:srgbClr val="FF0000"/>
                </a:solidFill>
                <a:effectLst>
                  <a:outerShdw blurRad="38100" dist="38100" dir="2700000" algn="tl">
                    <a:srgbClr val="000000"/>
                  </a:outerShdw>
                </a:effectLst>
                <a:ea typeface="微软雅黑"/>
                <a:cs typeface="微软雅黑"/>
              </a:rPr>
              <a:t>比</a:t>
            </a:r>
            <a:r>
              <a:rPr lang="en-US" altLang="zh-CN" dirty="0">
                <a:solidFill>
                  <a:srgbClr val="FF0000"/>
                </a:solidFill>
                <a:effectLst>
                  <a:outerShdw blurRad="38100" dist="38100" dir="2700000" algn="tl">
                    <a:srgbClr val="000000"/>
                  </a:outerShdw>
                </a:effectLst>
                <a:ea typeface="微软雅黑"/>
                <a:cs typeface="微软雅黑"/>
              </a:rPr>
              <a:t>J-</a:t>
            </a:r>
            <a:r>
              <a:rPr lang="zh-CN" altLang="en-US" dirty="0">
                <a:solidFill>
                  <a:srgbClr val="FF0000"/>
                </a:solidFill>
                <a:effectLst>
                  <a:outerShdw blurRad="38100" dist="38100" dir="2700000" algn="tl">
                    <a:srgbClr val="000000"/>
                  </a:outerShdw>
                </a:effectLst>
                <a:ea typeface="微软雅黑"/>
                <a:cs typeface="微软雅黑"/>
              </a:rPr>
              <a:t>基矢</a:t>
            </a:r>
            <a:r>
              <a:rPr lang="en-US" altLang="zh-CN" dirty="0">
                <a:solidFill>
                  <a:srgbClr val="FF0000"/>
                </a:solidFill>
                <a:effectLst>
                  <a:outerShdw blurRad="38100" dist="38100" dir="2700000" algn="tl">
                    <a:srgbClr val="000000"/>
                  </a:outerShdw>
                </a:effectLst>
                <a:ea typeface="微软雅黑"/>
                <a:cs typeface="微软雅黑"/>
              </a:rPr>
              <a:t>M</a:t>
            </a:r>
            <a:r>
              <a:rPr lang="zh-CN" altLang="en-US" dirty="0">
                <a:solidFill>
                  <a:srgbClr val="FF0000"/>
                </a:solidFill>
                <a:effectLst>
                  <a:outerShdw blurRad="38100" dist="38100" dir="2700000" algn="tl">
                    <a:srgbClr val="000000"/>
                  </a:outerShdw>
                </a:effectLst>
                <a:ea typeface="微软雅黑"/>
                <a:cs typeface="微软雅黑"/>
              </a:rPr>
              <a:t>表象计算效率再提高一个量级</a:t>
            </a:r>
            <a:r>
              <a:rPr lang="en-US" altLang="zh-CN" dirty="0">
                <a:solidFill>
                  <a:srgbClr val="FF0000"/>
                </a:solidFill>
                <a:effectLst>
                  <a:outerShdw blurRad="38100" dist="38100" dir="2700000" algn="tl">
                    <a:srgbClr val="000000"/>
                  </a:outerShdw>
                </a:effectLst>
                <a:ea typeface="微软雅黑"/>
                <a:cs typeface="微软雅黑"/>
              </a:rPr>
              <a:t>】</a:t>
            </a:r>
            <a:endParaRPr lang="en-US" altLang="zh-CN" sz="3200" dirty="0">
              <a:solidFill>
                <a:srgbClr val="FF0000"/>
              </a:solidFill>
              <a:effectLst>
                <a:outerShdw blurRad="38100" dist="38100" dir="2700000" algn="tl">
                  <a:srgbClr val="000000"/>
                </a:outerShdw>
              </a:effectLst>
              <a:ea typeface="微软雅黑"/>
              <a:cs typeface="微软雅黑"/>
            </a:endParaRPr>
          </a:p>
          <a:p>
            <a:pPr algn="l" defTabSz="368300">
              <a:lnSpc>
                <a:spcPct val="200000"/>
              </a:lnSpc>
              <a:defRPr/>
            </a:pPr>
            <a:r>
              <a:rPr lang="en-US" altLang="zh-CN" sz="3200" dirty="0">
                <a:solidFill>
                  <a:srgbClr val="FF0000"/>
                </a:solidFill>
                <a:effectLst>
                  <a:outerShdw blurRad="38100" dist="38100" dir="2700000" algn="tl">
                    <a:srgbClr val="000000"/>
                  </a:outerShdw>
                </a:effectLst>
                <a:ea typeface="微软雅黑"/>
                <a:cs typeface="微软雅黑"/>
              </a:rPr>
              <a:t>     2023</a:t>
            </a:r>
            <a:r>
              <a:rPr lang="zh-CN" altLang="en-US" sz="3200" dirty="0">
                <a:solidFill>
                  <a:srgbClr val="FF0000"/>
                </a:solidFill>
                <a:effectLst>
                  <a:outerShdw blurRad="38100" dist="38100" dir="2700000" algn="tl">
                    <a:srgbClr val="000000"/>
                  </a:outerShdw>
                </a:effectLst>
                <a:ea typeface="微软雅黑"/>
                <a:cs typeface="微软雅黑"/>
              </a:rPr>
              <a:t>年     配对理论的混合表象 </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马畅、尹鑫、赵玉民</a:t>
            </a:r>
            <a:r>
              <a:rPr lang="en-US" altLang="zh-CN" sz="3200" dirty="0">
                <a:solidFill>
                  <a:srgbClr val="FF0000"/>
                </a:solidFill>
                <a:effectLst>
                  <a:outerShdw blurRad="38100" dist="38100" dir="2700000" algn="tl">
                    <a:srgbClr val="000000"/>
                  </a:outerShdw>
                </a:effectLst>
                <a:ea typeface="微软雅黑"/>
                <a:cs typeface="微软雅黑"/>
              </a:rPr>
              <a:t>)</a:t>
            </a:r>
            <a:r>
              <a:rPr lang="zh-CN" altLang="en-US" sz="3200" dirty="0">
                <a:solidFill>
                  <a:srgbClr val="FF0000"/>
                </a:solidFill>
                <a:effectLst>
                  <a:outerShdw blurRad="38100" dist="38100" dir="2700000" algn="tl">
                    <a:srgbClr val="000000"/>
                  </a:outerShdw>
                </a:effectLst>
                <a:ea typeface="微软雅黑"/>
                <a:cs typeface="微软雅黑"/>
              </a:rPr>
              <a:t>     </a:t>
            </a:r>
            <a:endParaRPr lang="en-US" altLang="zh-CN" sz="3200" dirty="0">
              <a:solidFill>
                <a:srgbClr val="FF0000"/>
              </a:solidFill>
              <a:effectLst>
                <a:outerShdw blurRad="38100" dist="38100" dir="2700000" algn="tl">
                  <a:srgbClr val="000000"/>
                </a:outerShdw>
              </a:effectLst>
              <a:ea typeface="微软雅黑"/>
              <a:cs typeface="微软雅黑"/>
            </a:endParaRPr>
          </a:p>
          <a:p>
            <a:pPr marL="0" indent="0" defTabSz="368300">
              <a:lnSpc>
                <a:spcPct val="200000"/>
              </a:lnSpc>
              <a:buNone/>
              <a:defRPr/>
            </a:pPr>
            <a:r>
              <a:rPr lang="en-US" altLang="zh-CN" dirty="0">
                <a:solidFill>
                  <a:srgbClr val="FF0000"/>
                </a:solidFill>
                <a:effectLst>
                  <a:outerShdw blurRad="38100" dist="38100" dir="2700000" algn="tl">
                    <a:srgbClr val="000000"/>
                  </a:outerShdw>
                </a:effectLst>
                <a:ea typeface="微软雅黑"/>
                <a:cs typeface="微软雅黑"/>
              </a:rPr>
              <a:t>             </a:t>
            </a:r>
            <a:r>
              <a:rPr lang="zh-CN" altLang="en-US" dirty="0">
                <a:effectLst>
                  <a:outerShdw blurRad="38100" dist="38100" dir="2700000" algn="tl">
                    <a:srgbClr val="000000"/>
                  </a:outerShdw>
                </a:effectLst>
                <a:ea typeface="微软雅黑"/>
                <a:cs typeface="微软雅黑"/>
              </a:rPr>
              <a:t>用</a:t>
            </a:r>
            <a:r>
              <a:rPr lang="en-US" altLang="zh-CN" dirty="0">
                <a:effectLst>
                  <a:outerShdw blurRad="38100" dist="38100" dir="2700000" algn="tl">
                    <a:srgbClr val="000000"/>
                  </a:outerShdw>
                </a:effectLst>
                <a:ea typeface="微软雅黑"/>
                <a:cs typeface="微软雅黑"/>
              </a:rPr>
              <a:t>J-scheme </a:t>
            </a:r>
            <a:r>
              <a:rPr lang="zh-CN" altLang="en-US" dirty="0">
                <a:effectLst>
                  <a:outerShdw blurRad="38100" dist="38100" dir="2700000" algn="tl">
                    <a:srgbClr val="000000"/>
                  </a:outerShdw>
                </a:effectLst>
                <a:ea typeface="微软雅黑"/>
                <a:cs typeface="微软雅黑"/>
              </a:rPr>
              <a:t>的基矢</a:t>
            </a:r>
            <a:r>
              <a:rPr lang="zh-CN" altLang="en-US" dirty="0">
                <a:solidFill>
                  <a:srgbClr val="FF0000"/>
                </a:solidFill>
                <a:effectLst>
                  <a:outerShdw blurRad="38100" dist="38100" dir="2700000" algn="tl">
                    <a:srgbClr val="000000"/>
                  </a:outerShdw>
                </a:effectLst>
                <a:ea typeface="微软雅黑"/>
                <a:cs typeface="微软雅黑"/>
              </a:rPr>
              <a:t>、用</a:t>
            </a:r>
            <a:r>
              <a:rPr lang="en-US" altLang="zh-CN" dirty="0">
                <a:solidFill>
                  <a:srgbClr val="FF0000"/>
                </a:solidFill>
                <a:effectLst>
                  <a:outerShdw blurRad="38100" dist="38100" dir="2700000" algn="tl">
                    <a:srgbClr val="000000"/>
                  </a:outerShdw>
                </a:effectLst>
                <a:ea typeface="微软雅黑"/>
                <a:cs typeface="微软雅黑"/>
              </a:rPr>
              <a:t>M-scheme </a:t>
            </a:r>
            <a:r>
              <a:rPr lang="zh-CN" altLang="en-US" dirty="0">
                <a:solidFill>
                  <a:srgbClr val="FF0000"/>
                </a:solidFill>
                <a:effectLst>
                  <a:outerShdw blurRad="38100" dist="38100" dir="2700000" algn="tl">
                    <a:srgbClr val="000000"/>
                  </a:outerShdw>
                </a:effectLst>
                <a:ea typeface="微软雅黑"/>
                <a:cs typeface="微软雅黑"/>
              </a:rPr>
              <a:t>的技术</a:t>
            </a:r>
            <a:r>
              <a:rPr lang="en-US" altLang="zh-CN" dirty="0">
                <a:solidFill>
                  <a:srgbClr val="FF0000"/>
                </a:solidFill>
                <a:effectLst>
                  <a:outerShdw blurRad="38100" dist="38100" dir="2700000" algn="tl">
                    <a:srgbClr val="000000"/>
                  </a:outerShdw>
                </a:effectLst>
                <a:ea typeface="微软雅黑"/>
                <a:cs typeface="微软雅黑"/>
              </a:rPr>
              <a:t>【</a:t>
            </a:r>
            <a:r>
              <a:rPr lang="zh-CN" altLang="en-US" dirty="0">
                <a:solidFill>
                  <a:srgbClr val="FF0000"/>
                </a:solidFill>
                <a:effectLst>
                  <a:outerShdw blurRad="38100" dist="38100" dir="2700000" algn="tl">
                    <a:srgbClr val="000000"/>
                  </a:outerShdw>
                </a:effectLst>
                <a:ea typeface="微软雅黑"/>
                <a:cs typeface="微软雅黑"/>
              </a:rPr>
              <a:t>比矩阵表象计算效率再提高一个量级，</a:t>
            </a:r>
            <a:r>
              <a:rPr lang="zh-CN" altLang="en-US" sz="5100" b="1" dirty="0">
                <a:effectLst>
                  <a:outerShdw blurRad="38100" dist="38100" dir="2700000" algn="tl">
                    <a:srgbClr val="000000"/>
                  </a:outerShdw>
                </a:effectLst>
                <a:ea typeface="微软雅黑"/>
                <a:cs typeface="微软雅黑"/>
              </a:rPr>
              <a:t>三级跳</a:t>
            </a:r>
            <a:r>
              <a:rPr lang="en-US" altLang="zh-CN" dirty="0">
                <a:solidFill>
                  <a:srgbClr val="FF0000"/>
                </a:solidFill>
                <a:effectLst>
                  <a:outerShdw blurRad="38100" dist="38100" dir="2700000" algn="tl">
                    <a:srgbClr val="000000"/>
                  </a:outerShdw>
                </a:effectLst>
                <a:ea typeface="微软雅黑"/>
                <a:cs typeface="微软雅黑"/>
              </a:rPr>
              <a:t>】</a:t>
            </a:r>
          </a:p>
          <a:p>
            <a:pPr marL="0" indent="0" defTabSz="368300">
              <a:lnSpc>
                <a:spcPct val="200000"/>
              </a:lnSpc>
              <a:buNone/>
              <a:defRPr/>
            </a:pPr>
            <a:r>
              <a:rPr lang="en-US" altLang="zh-CN" sz="4500" b="1" dirty="0">
                <a:solidFill>
                  <a:srgbClr val="FF0000"/>
                </a:solidFill>
                <a:effectLst>
                  <a:outerShdw blurRad="38100" dist="38100" dir="2700000" algn="tl">
                    <a:srgbClr val="000000"/>
                  </a:outerShdw>
                </a:effectLst>
                <a:ea typeface="微软雅黑"/>
              </a:rPr>
              <a:t>       </a:t>
            </a:r>
            <a:r>
              <a:rPr lang="zh-CN" altLang="en-US" sz="4500" b="1" dirty="0">
                <a:solidFill>
                  <a:srgbClr val="FF0000"/>
                </a:solidFill>
                <a:effectLst>
                  <a:outerShdw blurRad="38100" dist="38100" dir="2700000" algn="tl">
                    <a:srgbClr val="000000"/>
                  </a:outerShdw>
                </a:effectLst>
                <a:ea typeface="微软雅黑"/>
              </a:rPr>
              <a:t>我们的目标是基于壳模型近似研究重核结构，现在配对理论越来越</a:t>
            </a:r>
            <a:endParaRPr lang="en-US" altLang="zh-CN" sz="4500" b="1" dirty="0">
              <a:solidFill>
                <a:srgbClr val="FF0000"/>
              </a:solidFill>
              <a:effectLst>
                <a:outerShdw blurRad="38100" dist="38100" dir="2700000" algn="tl">
                  <a:srgbClr val="000000"/>
                </a:outerShdw>
              </a:effectLst>
              <a:ea typeface="微软雅黑"/>
            </a:endParaRPr>
          </a:p>
          <a:p>
            <a:pPr marL="0" indent="0" defTabSz="368300">
              <a:lnSpc>
                <a:spcPct val="200000"/>
              </a:lnSpc>
              <a:buNone/>
              <a:defRPr/>
            </a:pPr>
            <a:r>
              <a:rPr lang="zh-CN" altLang="en-US" sz="4500" b="1" dirty="0">
                <a:solidFill>
                  <a:srgbClr val="FF0000"/>
                </a:solidFill>
                <a:effectLst>
                  <a:outerShdw blurRad="38100" dist="38100" dir="2700000" algn="tl">
                    <a:srgbClr val="000000"/>
                  </a:outerShdw>
                </a:effectLst>
                <a:ea typeface="微软雅黑"/>
              </a:rPr>
              <a:t>       具有现实意义。</a:t>
            </a:r>
            <a:endParaRPr lang="zh-CN" altLang="en-US" sz="4500"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5616" y="1412776"/>
            <a:ext cx="8229600" cy="4525963"/>
          </a:xfrm>
        </p:spPr>
        <p:txBody>
          <a:bodyPr>
            <a:normAutofit/>
          </a:bodyPr>
          <a:lstStyle/>
          <a:p>
            <a:pPr>
              <a:buNone/>
            </a:pPr>
            <a:endParaRPr lang="en-US" altLang="zh-CN" dirty="0"/>
          </a:p>
          <a:p>
            <a:pPr>
              <a:buNone/>
            </a:pPr>
            <a:r>
              <a:rPr lang="zh-CN" altLang="en-US" b="1" dirty="0">
                <a:solidFill>
                  <a:srgbClr val="FF0000"/>
                </a:solidFill>
                <a:latin typeface="黑体" pitchFamily="49" charset="-122"/>
                <a:ea typeface="黑体" pitchFamily="49" charset="-122"/>
              </a:rPr>
              <a:t>横看成岭侧成峰，远近高低各不同</a:t>
            </a:r>
            <a:endParaRPr lang="en-US" altLang="zh-CN" b="1" dirty="0">
              <a:solidFill>
                <a:srgbClr val="FF0000"/>
              </a:solidFill>
              <a:latin typeface="黑体" pitchFamily="49" charset="-122"/>
              <a:ea typeface="黑体" pitchFamily="49" charset="-122"/>
            </a:endParaRPr>
          </a:p>
          <a:p>
            <a:pPr>
              <a:buNone/>
            </a:pPr>
            <a:endParaRPr lang="en-US" altLang="zh-CN" dirty="0"/>
          </a:p>
          <a:p>
            <a:pPr>
              <a:buNone/>
            </a:pPr>
            <a:r>
              <a:rPr lang="zh-CN" altLang="en-US" dirty="0"/>
              <a:t>这些配对态：在配对空间非常简单，</a:t>
            </a:r>
            <a:endParaRPr lang="en-US" altLang="zh-CN" dirty="0"/>
          </a:p>
          <a:p>
            <a:pPr>
              <a:buNone/>
            </a:pPr>
            <a:r>
              <a:rPr lang="zh-CN" altLang="en-US" dirty="0"/>
              <a:t>对于这些状态，配对的分类基矢是</a:t>
            </a:r>
            <a:endParaRPr lang="en-US" altLang="zh-CN" dirty="0"/>
          </a:p>
          <a:p>
            <a:pPr>
              <a:buNone/>
            </a:pPr>
            <a:r>
              <a:rPr lang="zh-CN" altLang="en-US" dirty="0"/>
              <a:t>很好的基矢。</a:t>
            </a:r>
            <a:endParaRPr lang="en-US" altLang="zh-CN" dirty="0"/>
          </a:p>
          <a:p>
            <a:pPr>
              <a:buNone/>
            </a:pPr>
            <a:r>
              <a:rPr lang="zh-CN" altLang="en-US" dirty="0"/>
              <a:t>在其它观点看这些状态还是很复杂。</a:t>
            </a:r>
            <a:endParaRPr lang="en-US" altLang="zh-CN" dirty="0"/>
          </a:p>
          <a:p>
            <a:pPr>
              <a:buNone/>
            </a:pPr>
            <a:endParaRPr lang="en-US" altLang="zh-CN" dirty="0"/>
          </a:p>
          <a:p>
            <a:pPr>
              <a:buNone/>
            </a:pP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00068" y="3033091"/>
            <a:ext cx="3822862" cy="511943"/>
          </a:xfrm>
          <a:prstGeom prst="rect">
            <a:avLst/>
          </a:prstGeom>
        </p:spPr>
      </p:pic>
      <p:pic>
        <p:nvPicPr>
          <p:cNvPr id="5" name="图片 4"/>
          <p:cNvPicPr>
            <a:picLocks noChangeAspect="1"/>
          </p:cNvPicPr>
          <p:nvPr/>
        </p:nvPicPr>
        <p:blipFill>
          <a:blip r:embed="rId3"/>
          <a:stretch>
            <a:fillRect/>
          </a:stretch>
        </p:blipFill>
        <p:spPr>
          <a:xfrm>
            <a:off x="2382096" y="3791143"/>
            <a:ext cx="2557486" cy="508964"/>
          </a:xfrm>
          <a:prstGeom prst="rect">
            <a:avLst/>
          </a:prstGeom>
        </p:spPr>
      </p:pic>
      <p:pic>
        <p:nvPicPr>
          <p:cNvPr id="6" name="图片 5"/>
          <p:cNvPicPr>
            <a:picLocks noChangeAspect="1"/>
          </p:cNvPicPr>
          <p:nvPr/>
        </p:nvPicPr>
        <p:blipFill>
          <a:blip r:embed="rId4"/>
          <a:stretch>
            <a:fillRect/>
          </a:stretch>
        </p:blipFill>
        <p:spPr>
          <a:xfrm>
            <a:off x="4811554" y="3729198"/>
            <a:ext cx="2930838" cy="550125"/>
          </a:xfrm>
          <a:prstGeom prst="rect">
            <a:avLst/>
          </a:prstGeom>
        </p:spPr>
      </p:pic>
      <p:pic>
        <p:nvPicPr>
          <p:cNvPr id="7" name="图片 6"/>
          <p:cNvPicPr>
            <a:picLocks noChangeAspect="1"/>
          </p:cNvPicPr>
          <p:nvPr/>
        </p:nvPicPr>
        <p:blipFill>
          <a:blip r:embed="rId5"/>
          <a:stretch>
            <a:fillRect/>
          </a:stretch>
        </p:blipFill>
        <p:spPr>
          <a:xfrm>
            <a:off x="1790755" y="4915775"/>
            <a:ext cx="3037886" cy="6450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矩形 7"/>
          <p:cNvSpPr/>
          <p:nvPr/>
        </p:nvSpPr>
        <p:spPr>
          <a:xfrm>
            <a:off x="1503219" y="2886943"/>
            <a:ext cx="6463145" cy="169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p:nvSpPr>
        <p:spPr>
          <a:xfrm>
            <a:off x="924367" y="188640"/>
            <a:ext cx="7808548" cy="752385"/>
          </a:xfrm>
          <a:prstGeom prst="rect">
            <a:avLst/>
          </a:prstGeom>
          <a:solidFill>
            <a:schemeClr val="bg1">
              <a:lumMod val="95000"/>
            </a:schemeClr>
          </a:solidFill>
        </p:spPr>
        <p:txBody>
          <a:bodyPr wrap="none" rtlCol="0">
            <a:spAutoFit/>
          </a:bodyPr>
          <a:lstStyle/>
          <a:p>
            <a:pPr>
              <a:lnSpc>
                <a:spcPct val="150000"/>
              </a:lnSpc>
            </a:pPr>
            <a:r>
              <a:rPr lang="en-US" altLang="zh-CN" sz="3200" dirty="0">
                <a:latin typeface="微软雅黑" pitchFamily="34" charset="-122"/>
                <a:ea typeface="微软雅黑" pitchFamily="34" charset="-122"/>
              </a:rPr>
              <a:t>2</a:t>
            </a:r>
            <a:r>
              <a:rPr lang="zh-CN" altLang="en-US" sz="3200" dirty="0">
                <a:latin typeface="微软雅黑" pitchFamily="34" charset="-122"/>
                <a:ea typeface="微软雅黑" pitchFamily="34" charset="-122"/>
              </a:rPr>
              <a:t>、关于 </a:t>
            </a:r>
            <a:r>
              <a:rPr lang="en-US" altLang="zh-CN" sz="3200" dirty="0">
                <a:latin typeface="微软雅黑" pitchFamily="34" charset="-122"/>
                <a:ea typeface="微软雅黑" pitchFamily="34" charset="-122"/>
              </a:rPr>
              <a:t>delta </a:t>
            </a:r>
            <a:r>
              <a:rPr lang="zh-CN" altLang="en-US" sz="3200" dirty="0">
                <a:latin typeface="微软雅黑" pitchFamily="34" charset="-122"/>
                <a:ea typeface="微软雅黑" pitchFamily="34" charset="-122"/>
              </a:rPr>
              <a:t>相互作用矩阵元的最近结果</a:t>
            </a:r>
            <a:endParaRPr lang="zh-CN" altLang="en-US" sz="1600" b="1" dirty="0"/>
          </a:p>
        </p:txBody>
      </p:sp>
      <p:sp>
        <p:nvSpPr>
          <p:cNvPr id="10" name="文本框 9"/>
          <p:cNvSpPr txBox="1"/>
          <p:nvPr/>
        </p:nvSpPr>
        <p:spPr>
          <a:xfrm>
            <a:off x="5097348" y="4995948"/>
            <a:ext cx="3767378" cy="507831"/>
          </a:xfrm>
          <a:prstGeom prst="rect">
            <a:avLst/>
          </a:prstGeom>
          <a:solidFill>
            <a:schemeClr val="bg1">
              <a:lumMod val="95000"/>
            </a:schemeClr>
          </a:solidFill>
        </p:spPr>
        <p:txBody>
          <a:bodyPr wrap="none" rtlCol="0">
            <a:spAutoFit/>
          </a:bodyPr>
          <a:lstStyle/>
          <a:p>
            <a:r>
              <a:rPr lang="zh-CN" altLang="en-US" sz="1350" dirty="0"/>
              <a:t>非对角元是两个</a:t>
            </a:r>
            <a:r>
              <a:rPr lang="en-US" altLang="zh-CN" sz="1350" dirty="0" err="1"/>
              <a:t>Clebsch-Gordan</a:t>
            </a:r>
            <a:r>
              <a:rPr lang="en-US" altLang="zh-CN" sz="1350" dirty="0"/>
              <a:t> </a:t>
            </a:r>
            <a:r>
              <a:rPr lang="zh-CN" altLang="en-US" sz="1350" dirty="0"/>
              <a:t>系数，</a:t>
            </a:r>
            <a:endParaRPr lang="en-US" altLang="zh-CN" sz="1350" dirty="0"/>
          </a:p>
          <a:p>
            <a:r>
              <a:rPr lang="zh-CN" altLang="en-US" sz="1350" dirty="0"/>
              <a:t>如果包含同位旋，则有四个</a:t>
            </a:r>
            <a:r>
              <a:rPr lang="en-US" altLang="zh-CN" sz="1350" dirty="0" err="1"/>
              <a:t>Clebsch-Gordan</a:t>
            </a:r>
            <a:r>
              <a:rPr lang="en-US" altLang="zh-CN" sz="1350" dirty="0"/>
              <a:t> </a:t>
            </a:r>
            <a:r>
              <a:rPr lang="zh-CN" altLang="en-US" sz="1350" dirty="0"/>
              <a:t>系数</a:t>
            </a:r>
          </a:p>
        </p:txBody>
      </p:sp>
      <p:pic>
        <p:nvPicPr>
          <p:cNvPr id="11" name="Picture 4">
            <a:extLst>
              <a:ext uri="{FF2B5EF4-FFF2-40B4-BE49-F238E27FC236}">
                <a16:creationId xmlns:a16="http://schemas.microsoft.com/office/drawing/2014/main" id="{0D548051-25E6-4912-984D-BCFFC1CBBD4A}"/>
              </a:ext>
            </a:extLst>
          </p:cNvPr>
          <p:cNvPicPr>
            <a:picLocks noChangeAspect="1" noChangeArrowheads="1"/>
          </p:cNvPicPr>
          <p:nvPr/>
        </p:nvPicPr>
        <p:blipFill>
          <a:blip r:embed="rId6" cstate="print"/>
          <a:srcRect/>
          <a:stretch>
            <a:fillRect/>
          </a:stretch>
        </p:blipFill>
        <p:spPr bwMode="auto">
          <a:xfrm>
            <a:off x="2763119" y="1451075"/>
            <a:ext cx="4352925" cy="1085850"/>
          </a:xfrm>
          <a:prstGeom prst="rect">
            <a:avLst/>
          </a:prstGeom>
          <a:noFill/>
          <a:ln w="9525">
            <a:noFill/>
            <a:miter lim="800000"/>
            <a:headEnd/>
            <a:tailEnd/>
          </a:ln>
        </p:spPr>
      </p:pic>
    </p:spTree>
    <p:extLst>
      <p:ext uri="{BB962C8B-B14F-4D97-AF65-F5344CB8AC3E}">
        <p14:creationId xmlns:p14="http://schemas.microsoft.com/office/powerpoint/2010/main" val="293496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004" y="892872"/>
            <a:ext cx="3449781" cy="507225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92872"/>
            <a:ext cx="3449782" cy="5072256"/>
          </a:xfrm>
          <a:prstGeom prst="rect">
            <a:avLst/>
          </a:prstGeom>
        </p:spPr>
      </p:pic>
    </p:spTree>
    <p:extLst>
      <p:ext uri="{BB962C8B-B14F-4D97-AF65-F5344CB8AC3E}">
        <p14:creationId xmlns:p14="http://schemas.microsoft.com/office/powerpoint/2010/main" val="306442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9882" y="857250"/>
            <a:ext cx="3498236"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792" y="857250"/>
            <a:ext cx="3498236" cy="5143500"/>
          </a:xfrm>
          <a:prstGeom prst="rect">
            <a:avLst/>
          </a:prstGeom>
        </p:spPr>
      </p:pic>
    </p:spTree>
    <p:extLst>
      <p:ext uri="{BB962C8B-B14F-4D97-AF65-F5344CB8AC3E}">
        <p14:creationId xmlns:p14="http://schemas.microsoft.com/office/powerpoint/2010/main" val="291598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528" y="1700808"/>
            <a:ext cx="8948988" cy="4870564"/>
          </a:xfrm>
          <a:prstGeom prst="rect">
            <a:avLst/>
          </a:prstGeom>
          <a:noFill/>
        </p:spPr>
        <p:txBody>
          <a:bodyPr wrap="none" rtlCol="0">
            <a:spAutoFit/>
          </a:bodyPr>
          <a:lstStyle/>
          <a:p>
            <a:pPr>
              <a:lnSpc>
                <a:spcPct val="150000"/>
              </a:lnSpc>
            </a:pPr>
            <a:r>
              <a:rPr lang="en-US" altLang="zh-CN" sz="2100" dirty="0" err="1"/>
              <a:t>Casten</a:t>
            </a:r>
            <a:r>
              <a:rPr lang="en-US" altLang="zh-CN" sz="2100" dirty="0"/>
              <a:t> </a:t>
            </a:r>
            <a:r>
              <a:rPr lang="zh-CN" altLang="en-US" sz="2100" dirty="0"/>
              <a:t>非常漂亮地关于这个量的经验规律，但是为什么能够</a:t>
            </a:r>
            <a:endParaRPr lang="en-US" altLang="zh-CN" sz="2100" dirty="0"/>
          </a:p>
          <a:p>
            <a:pPr>
              <a:lnSpc>
                <a:spcPct val="150000"/>
              </a:lnSpc>
            </a:pPr>
            <a:r>
              <a:rPr lang="zh-CN" altLang="en-US" sz="2100" dirty="0"/>
              <a:t>有这样漂亮的规律以及能级次序、很大能隙，则没有很好的解释；</a:t>
            </a:r>
            <a:endParaRPr lang="en-US" altLang="zh-CN" sz="2100" dirty="0"/>
          </a:p>
          <a:p>
            <a:pPr>
              <a:lnSpc>
                <a:spcPct val="150000"/>
              </a:lnSpc>
            </a:pPr>
            <a:r>
              <a:rPr lang="zh-CN" altLang="en-US" sz="2100" dirty="0"/>
              <a:t>同时这种“解释”还有很大漏洞</a:t>
            </a:r>
            <a:r>
              <a:rPr lang="en-US" altLang="zh-CN" sz="2100" dirty="0"/>
              <a:t>(</a:t>
            </a:r>
            <a:r>
              <a:rPr lang="zh-CN" altLang="en-US" sz="2100" dirty="0"/>
              <a:t>他没有讲、因为他只想告诉大家结果</a:t>
            </a:r>
            <a:endParaRPr lang="en-US" altLang="zh-CN" sz="2100" dirty="0"/>
          </a:p>
          <a:p>
            <a:pPr>
              <a:lnSpc>
                <a:spcPct val="150000"/>
              </a:lnSpc>
            </a:pPr>
            <a:r>
              <a:rPr lang="zh-CN" altLang="en-US" sz="2100" dirty="0"/>
              <a:t>是什么，有什么可能的直观图像 </a:t>
            </a:r>
            <a:r>
              <a:rPr lang="en-US" altLang="zh-CN" sz="2100" dirty="0"/>
              <a:t>//</a:t>
            </a:r>
            <a:r>
              <a:rPr lang="en-US" altLang="zh-CN" sz="2100" dirty="0" err="1">
                <a:solidFill>
                  <a:srgbClr val="FF0000"/>
                </a:solidFill>
              </a:rPr>
              <a:t>Casten</a:t>
            </a:r>
            <a:r>
              <a:rPr lang="en-US" altLang="zh-CN" sz="2100" dirty="0">
                <a:solidFill>
                  <a:srgbClr val="FF0000"/>
                </a:solidFill>
              </a:rPr>
              <a:t> </a:t>
            </a:r>
            <a:r>
              <a:rPr lang="zh-CN" altLang="en-US" sz="2100" dirty="0">
                <a:solidFill>
                  <a:srgbClr val="FF0000"/>
                </a:solidFill>
              </a:rPr>
              <a:t>经验规则</a:t>
            </a:r>
            <a:r>
              <a:rPr lang="en-US" altLang="zh-CN" sz="2100" dirty="0"/>
              <a:t>)</a:t>
            </a:r>
            <a:r>
              <a:rPr lang="zh-CN" altLang="en-US" sz="2100" dirty="0"/>
              <a:t> </a:t>
            </a:r>
            <a:r>
              <a:rPr lang="en-US" altLang="zh-CN" sz="2100" dirty="0"/>
              <a:t>--- </a:t>
            </a:r>
            <a:r>
              <a:rPr lang="zh-CN" altLang="en-US" sz="2100" dirty="0"/>
              <a:t>很遗憾，这个</a:t>
            </a:r>
            <a:endParaRPr lang="en-US" altLang="zh-CN" sz="2100" dirty="0"/>
          </a:p>
          <a:p>
            <a:pPr>
              <a:lnSpc>
                <a:spcPct val="150000"/>
              </a:lnSpc>
            </a:pPr>
            <a:r>
              <a:rPr lang="zh-CN" altLang="en-US" sz="2100" dirty="0"/>
              <a:t>直观图像不完整。</a:t>
            </a:r>
            <a:r>
              <a:rPr lang="en-US" altLang="zh-CN" sz="2100" dirty="0" err="1"/>
              <a:t>Casten</a:t>
            </a:r>
            <a:r>
              <a:rPr lang="en-US" altLang="zh-CN" sz="2100" dirty="0"/>
              <a:t> </a:t>
            </a:r>
            <a:r>
              <a:rPr lang="zh-CN" altLang="en-US" sz="2100" dirty="0"/>
              <a:t>的图象是短程吸引</a:t>
            </a:r>
            <a:r>
              <a:rPr lang="en-US" altLang="zh-CN" sz="2100" dirty="0"/>
              <a:t>—</a:t>
            </a:r>
            <a:r>
              <a:rPr lang="zh-CN" altLang="en-US" sz="2100" dirty="0"/>
              <a:t>他把这一点作为这本书</a:t>
            </a:r>
            <a:endParaRPr lang="en-US" altLang="zh-CN" sz="2100" dirty="0"/>
          </a:p>
          <a:p>
            <a:pPr>
              <a:lnSpc>
                <a:spcPct val="150000"/>
              </a:lnSpc>
            </a:pPr>
            <a:r>
              <a:rPr lang="zh-CN" altLang="en-US" sz="2100" dirty="0"/>
              <a:t>强调的核心内容之一，非常好。在这个地方他也用同样的图象。</a:t>
            </a:r>
            <a:endParaRPr lang="en-US" altLang="zh-CN" sz="2100" dirty="0"/>
          </a:p>
          <a:p>
            <a:pPr>
              <a:lnSpc>
                <a:spcPct val="150000"/>
              </a:lnSpc>
            </a:pPr>
            <a:r>
              <a:rPr lang="zh-CN" altLang="en-US" sz="2100" dirty="0"/>
              <a:t>问题是：假如 </a:t>
            </a:r>
            <a:r>
              <a:rPr lang="en-US" altLang="zh-CN" sz="2100" dirty="0"/>
              <a:t>J-min </a:t>
            </a:r>
            <a:r>
              <a:rPr lang="zh-CN" altLang="en-US" sz="2100" dirty="0"/>
              <a:t>最低，次低的能级应该是</a:t>
            </a:r>
            <a:r>
              <a:rPr lang="en-US" altLang="zh-CN" sz="2100" dirty="0"/>
              <a:t>J-max, </a:t>
            </a:r>
            <a:r>
              <a:rPr lang="zh-CN" altLang="en-US" sz="2100" dirty="0"/>
              <a:t>然后是 </a:t>
            </a:r>
            <a:r>
              <a:rPr lang="en-US" altLang="zh-CN" sz="2100" dirty="0"/>
              <a:t>J-min+2, </a:t>
            </a:r>
            <a:r>
              <a:rPr lang="zh-CN" altLang="en-US" sz="2100" dirty="0"/>
              <a:t>再次是 </a:t>
            </a:r>
            <a:endParaRPr lang="en-US" altLang="zh-CN" sz="2100" dirty="0"/>
          </a:p>
          <a:p>
            <a:pPr>
              <a:lnSpc>
                <a:spcPct val="150000"/>
              </a:lnSpc>
            </a:pPr>
            <a:r>
              <a:rPr lang="en-US" altLang="zh-CN" sz="2100" dirty="0"/>
              <a:t>J-max – 2</a:t>
            </a:r>
            <a:r>
              <a:rPr lang="zh-CN" altLang="en-US" sz="2100" dirty="0"/>
              <a:t>， 以此类推。但是他的结果是 </a:t>
            </a:r>
            <a:r>
              <a:rPr lang="en-US" altLang="zh-CN" sz="2100" dirty="0"/>
              <a:t>J-min </a:t>
            </a:r>
            <a:r>
              <a:rPr lang="zh-CN" altLang="en-US" sz="2100" dirty="0"/>
              <a:t>最低，那么 </a:t>
            </a:r>
            <a:r>
              <a:rPr lang="en-US" altLang="zh-CN" sz="2100" dirty="0"/>
              <a:t>J-max </a:t>
            </a:r>
            <a:r>
              <a:rPr lang="zh-CN" altLang="en-US" sz="2100" dirty="0"/>
              <a:t>则最高！</a:t>
            </a:r>
            <a:endParaRPr lang="en-US" altLang="zh-CN" sz="2100" dirty="0"/>
          </a:p>
          <a:p>
            <a:pPr>
              <a:lnSpc>
                <a:spcPct val="150000"/>
              </a:lnSpc>
            </a:pPr>
            <a:r>
              <a:rPr lang="zh-CN" altLang="en-US" sz="2100" dirty="0"/>
              <a:t>这与他的图像不符。</a:t>
            </a:r>
            <a:r>
              <a:rPr lang="zh-CN" altLang="en-US" sz="2100" dirty="0">
                <a:solidFill>
                  <a:srgbClr val="FF0000"/>
                </a:solidFill>
              </a:rPr>
              <a:t>至于能隙则是</a:t>
            </a:r>
            <a:r>
              <a:rPr lang="en-US" altLang="zh-CN" sz="2100" dirty="0">
                <a:solidFill>
                  <a:srgbClr val="FF0000"/>
                </a:solidFill>
              </a:rPr>
              <a:t>observation !!! </a:t>
            </a:r>
            <a:r>
              <a:rPr lang="en-US" altLang="zh-CN" sz="2100" dirty="0"/>
              <a:t> </a:t>
            </a:r>
            <a:endParaRPr lang="en-US" altLang="zh-CN" sz="2100" dirty="0">
              <a:solidFill>
                <a:srgbClr val="FF0000"/>
              </a:solidFill>
            </a:endParaRPr>
          </a:p>
          <a:p>
            <a:endParaRPr lang="en-US" altLang="zh-CN" sz="1350" dirty="0"/>
          </a:p>
          <a:p>
            <a:endParaRPr lang="zh-CN" altLang="en-US" sz="1350" dirty="0"/>
          </a:p>
        </p:txBody>
      </p:sp>
      <p:pic>
        <p:nvPicPr>
          <p:cNvPr id="3" name="图片 2"/>
          <p:cNvPicPr>
            <a:picLocks noChangeAspect="1"/>
          </p:cNvPicPr>
          <p:nvPr/>
        </p:nvPicPr>
        <p:blipFill>
          <a:blip r:embed="rId2"/>
          <a:stretch>
            <a:fillRect/>
          </a:stretch>
        </p:blipFill>
        <p:spPr>
          <a:xfrm>
            <a:off x="2576814" y="989545"/>
            <a:ext cx="3822862" cy="511943"/>
          </a:xfrm>
          <a:prstGeom prst="rect">
            <a:avLst/>
          </a:prstGeom>
        </p:spPr>
      </p:pic>
    </p:spTree>
    <p:extLst>
      <p:ext uri="{BB962C8B-B14F-4D97-AF65-F5344CB8AC3E}">
        <p14:creationId xmlns:p14="http://schemas.microsoft.com/office/powerpoint/2010/main" val="26237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692696"/>
            <a:ext cx="7847726" cy="5015091"/>
          </a:xfrm>
          <a:prstGeom prst="rect">
            <a:avLst/>
          </a:prstGeom>
          <a:noFill/>
        </p:spPr>
        <p:txBody>
          <a:bodyPr wrap="none" rtlCol="0">
            <a:spAutoFit/>
          </a:bodyPr>
          <a:lstStyle/>
          <a:p>
            <a:pPr>
              <a:lnSpc>
                <a:spcPct val="150000"/>
              </a:lnSpc>
            </a:pPr>
            <a:r>
              <a:rPr lang="zh-CN" altLang="en-US" sz="2400" dirty="0"/>
              <a:t>我说明一下：</a:t>
            </a:r>
            <a:endParaRPr lang="en-US" altLang="zh-CN" sz="2400" dirty="0"/>
          </a:p>
          <a:p>
            <a:pPr>
              <a:lnSpc>
                <a:spcPct val="150000"/>
              </a:lnSpc>
            </a:pPr>
            <a:r>
              <a:rPr lang="zh-CN" altLang="en-US" sz="2400" dirty="0"/>
              <a:t>迄今为止关于这个量规律的讨论只有</a:t>
            </a:r>
            <a:r>
              <a:rPr lang="en-US" altLang="zh-CN" sz="2400" dirty="0" err="1"/>
              <a:t>Casten</a:t>
            </a:r>
            <a:r>
              <a:rPr lang="en-US" altLang="zh-CN" sz="2400" dirty="0"/>
              <a:t> </a:t>
            </a:r>
            <a:r>
              <a:rPr lang="zh-CN" altLang="en-US" sz="2400" dirty="0"/>
              <a:t>书上才有，</a:t>
            </a:r>
            <a:endParaRPr lang="en-US" altLang="zh-CN" sz="2400" dirty="0"/>
          </a:p>
          <a:p>
            <a:pPr>
              <a:lnSpc>
                <a:spcPct val="150000"/>
              </a:lnSpc>
            </a:pPr>
            <a:r>
              <a:rPr lang="zh-CN" altLang="en-US" sz="2400" dirty="0"/>
              <a:t>其它人没有讨论过！</a:t>
            </a:r>
            <a:endParaRPr lang="en-US" altLang="zh-CN" sz="2400" dirty="0"/>
          </a:p>
          <a:p>
            <a:pPr>
              <a:lnSpc>
                <a:spcPct val="150000"/>
              </a:lnSpc>
            </a:pPr>
            <a:r>
              <a:rPr lang="zh-CN" altLang="en-US" sz="2400" b="1" dirty="0">
                <a:solidFill>
                  <a:srgbClr val="FF0000"/>
                </a:solidFill>
              </a:rPr>
              <a:t>假如一个东西被理解了而且又简单又舒服，</a:t>
            </a:r>
            <a:endParaRPr lang="en-US" altLang="zh-CN" sz="2400" b="1" dirty="0">
              <a:solidFill>
                <a:srgbClr val="FF0000"/>
              </a:solidFill>
            </a:endParaRPr>
          </a:p>
          <a:p>
            <a:pPr>
              <a:lnSpc>
                <a:spcPct val="150000"/>
              </a:lnSpc>
            </a:pPr>
            <a:r>
              <a:rPr lang="zh-CN" altLang="en-US" sz="2400" b="1" dirty="0">
                <a:solidFill>
                  <a:srgbClr val="FF0000"/>
                </a:solidFill>
              </a:rPr>
              <a:t>所有教科书都愿意讲。</a:t>
            </a:r>
            <a:endParaRPr lang="en-US" altLang="zh-CN" sz="2400" b="1" dirty="0">
              <a:solidFill>
                <a:srgbClr val="FF0000"/>
              </a:solidFill>
            </a:endParaRPr>
          </a:p>
          <a:p>
            <a:pPr>
              <a:lnSpc>
                <a:spcPct val="150000"/>
              </a:lnSpc>
            </a:pPr>
            <a:r>
              <a:rPr lang="zh-CN" altLang="en-US" sz="2400" dirty="0"/>
              <a:t>这个物理量推导得最好的是</a:t>
            </a:r>
            <a:r>
              <a:rPr lang="en-US" altLang="zh-CN" sz="2400" dirty="0" err="1"/>
              <a:t>Talmi</a:t>
            </a:r>
            <a:r>
              <a:rPr lang="zh-CN" altLang="en-US" sz="2400" dirty="0"/>
              <a:t>书，但是</a:t>
            </a:r>
            <a:r>
              <a:rPr lang="en-US" altLang="zh-CN" sz="2400" dirty="0" err="1"/>
              <a:t>Talmi</a:t>
            </a:r>
            <a:r>
              <a:rPr lang="en-US" altLang="zh-CN" sz="2400" dirty="0"/>
              <a:t> </a:t>
            </a:r>
            <a:r>
              <a:rPr lang="zh-CN" altLang="en-US" sz="2400" dirty="0"/>
              <a:t>也是停留</a:t>
            </a:r>
            <a:endParaRPr lang="en-US" altLang="zh-CN" sz="2400" dirty="0"/>
          </a:p>
          <a:p>
            <a:pPr>
              <a:lnSpc>
                <a:spcPct val="150000"/>
              </a:lnSpc>
            </a:pPr>
            <a:r>
              <a:rPr lang="zh-CN" altLang="en-US" sz="2400" dirty="0"/>
              <a:t>在 </a:t>
            </a:r>
            <a:r>
              <a:rPr lang="en-US" altLang="zh-CN" sz="2400" dirty="0" err="1"/>
              <a:t>Clebsch-Gordan</a:t>
            </a:r>
            <a:r>
              <a:rPr lang="en-US" altLang="zh-CN" sz="2400" dirty="0"/>
              <a:t> </a:t>
            </a:r>
            <a:r>
              <a:rPr lang="zh-CN" altLang="en-US" sz="2400" dirty="0"/>
              <a:t>系数那里。其它的数值计算就可以了。</a:t>
            </a:r>
            <a:endParaRPr lang="en-US" altLang="zh-CN" sz="2400" dirty="0"/>
          </a:p>
          <a:p>
            <a:pPr>
              <a:lnSpc>
                <a:spcPct val="150000"/>
              </a:lnSpc>
            </a:pPr>
            <a:r>
              <a:rPr lang="en-US" altLang="zh-CN" sz="2400" dirty="0"/>
              <a:t>We know the facts, but without simple understandings. </a:t>
            </a:r>
          </a:p>
          <a:p>
            <a:pPr>
              <a:lnSpc>
                <a:spcPct val="150000"/>
              </a:lnSpc>
            </a:pPr>
            <a:r>
              <a:rPr lang="zh-CN" altLang="en-US" sz="2400" dirty="0"/>
              <a:t>这是目前我们的情况！</a:t>
            </a:r>
            <a:endParaRPr lang="en-US" altLang="zh-CN" sz="2400" dirty="0"/>
          </a:p>
        </p:txBody>
      </p:sp>
      <p:sp>
        <p:nvSpPr>
          <p:cNvPr id="3" name="矩形 2"/>
          <p:cNvSpPr/>
          <p:nvPr/>
        </p:nvSpPr>
        <p:spPr>
          <a:xfrm>
            <a:off x="611560" y="5949280"/>
            <a:ext cx="4515980" cy="583108"/>
          </a:xfrm>
          <a:prstGeom prst="rect">
            <a:avLst/>
          </a:prstGeom>
          <a:solidFill>
            <a:schemeClr val="accent6">
              <a:lumMod val="40000"/>
              <a:lumOff val="60000"/>
            </a:schemeClr>
          </a:solidFill>
        </p:spPr>
        <p:txBody>
          <a:bodyPr wrap="none">
            <a:spAutoFit/>
          </a:bodyPr>
          <a:lstStyle/>
          <a:p>
            <a:pPr>
              <a:lnSpc>
                <a:spcPct val="150000"/>
              </a:lnSpc>
            </a:pPr>
            <a:r>
              <a:rPr lang="zh-CN" altLang="en-US" sz="2400" b="1" u="sng" dirty="0">
                <a:solidFill>
                  <a:srgbClr val="FF0000"/>
                </a:solidFill>
              </a:rPr>
              <a:t>为什么没有人继续讲下去？？？</a:t>
            </a:r>
          </a:p>
        </p:txBody>
      </p:sp>
    </p:spTree>
    <p:extLst>
      <p:ext uri="{BB962C8B-B14F-4D97-AF65-F5344CB8AC3E}">
        <p14:creationId xmlns:p14="http://schemas.microsoft.com/office/powerpoint/2010/main" val="47271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5384" y="2443885"/>
            <a:ext cx="8491011" cy="2839889"/>
          </a:xfrm>
          <a:prstGeom prst="rect">
            <a:avLst/>
          </a:prstGeom>
        </p:spPr>
      </p:pic>
      <p:sp>
        <p:nvSpPr>
          <p:cNvPr id="3" name="文本框 2"/>
          <p:cNvSpPr txBox="1"/>
          <p:nvPr/>
        </p:nvSpPr>
        <p:spPr>
          <a:xfrm>
            <a:off x="362076" y="1315934"/>
            <a:ext cx="1810111" cy="1006494"/>
          </a:xfrm>
          <a:prstGeom prst="rect">
            <a:avLst/>
          </a:prstGeom>
          <a:solidFill>
            <a:schemeClr val="accent6">
              <a:lumMod val="40000"/>
              <a:lumOff val="60000"/>
            </a:schemeClr>
          </a:solidFill>
        </p:spPr>
        <p:txBody>
          <a:bodyPr wrap="none" rtlCol="0">
            <a:spAutoFit/>
          </a:bodyPr>
          <a:lstStyle/>
          <a:p>
            <a:pPr>
              <a:lnSpc>
                <a:spcPct val="150000"/>
              </a:lnSpc>
            </a:pPr>
            <a:r>
              <a:rPr lang="zh-CN" altLang="en-US" sz="2100" b="1" dirty="0">
                <a:solidFill>
                  <a:srgbClr val="FF0000"/>
                </a:solidFill>
              </a:rPr>
              <a:t>因为解析解是</a:t>
            </a:r>
            <a:endParaRPr lang="en-US" altLang="zh-CN" sz="2100" b="1" dirty="0">
              <a:solidFill>
                <a:srgbClr val="FF0000"/>
              </a:solidFill>
            </a:endParaRPr>
          </a:p>
          <a:p>
            <a:pPr>
              <a:lnSpc>
                <a:spcPct val="150000"/>
              </a:lnSpc>
            </a:pPr>
            <a:r>
              <a:rPr lang="zh-CN" altLang="en-US" sz="2100" b="1" dirty="0">
                <a:solidFill>
                  <a:srgbClr val="FF0000"/>
                </a:solidFill>
              </a:rPr>
              <a:t>这个样子：</a:t>
            </a:r>
          </a:p>
        </p:txBody>
      </p:sp>
      <p:pic>
        <p:nvPicPr>
          <p:cNvPr id="4" name="图片 3"/>
          <p:cNvPicPr>
            <a:picLocks noChangeAspect="1"/>
          </p:cNvPicPr>
          <p:nvPr/>
        </p:nvPicPr>
        <p:blipFill>
          <a:blip r:embed="rId3"/>
          <a:stretch>
            <a:fillRect/>
          </a:stretch>
        </p:blipFill>
        <p:spPr>
          <a:xfrm>
            <a:off x="2549104" y="1059204"/>
            <a:ext cx="3822862" cy="511943"/>
          </a:xfrm>
          <a:prstGeom prst="rect">
            <a:avLst/>
          </a:prstGeom>
        </p:spPr>
      </p:pic>
      <p:pic>
        <p:nvPicPr>
          <p:cNvPr id="5" name="图片 4"/>
          <p:cNvPicPr>
            <a:picLocks noChangeAspect="1"/>
          </p:cNvPicPr>
          <p:nvPr/>
        </p:nvPicPr>
        <p:blipFill>
          <a:blip r:embed="rId4"/>
          <a:stretch>
            <a:fillRect/>
          </a:stretch>
        </p:blipFill>
        <p:spPr>
          <a:xfrm>
            <a:off x="3331131" y="1817256"/>
            <a:ext cx="2557486" cy="508964"/>
          </a:xfrm>
          <a:prstGeom prst="rect">
            <a:avLst/>
          </a:prstGeom>
        </p:spPr>
      </p:pic>
      <p:pic>
        <p:nvPicPr>
          <p:cNvPr id="6" name="图片 5"/>
          <p:cNvPicPr>
            <a:picLocks noChangeAspect="1"/>
          </p:cNvPicPr>
          <p:nvPr/>
        </p:nvPicPr>
        <p:blipFill>
          <a:blip r:embed="rId5"/>
          <a:stretch>
            <a:fillRect/>
          </a:stretch>
        </p:blipFill>
        <p:spPr>
          <a:xfrm>
            <a:off x="5760590" y="1755311"/>
            <a:ext cx="2930838" cy="550125"/>
          </a:xfrm>
          <a:prstGeom prst="rect">
            <a:avLst/>
          </a:prstGeom>
        </p:spPr>
      </p:pic>
      <p:sp>
        <p:nvSpPr>
          <p:cNvPr id="7" name="矩形 6"/>
          <p:cNvSpPr/>
          <p:nvPr/>
        </p:nvSpPr>
        <p:spPr>
          <a:xfrm>
            <a:off x="2452255" y="913056"/>
            <a:ext cx="6463145" cy="169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p:nvSpPr>
        <p:spPr>
          <a:xfrm>
            <a:off x="1399309" y="5422223"/>
            <a:ext cx="5534400" cy="415498"/>
          </a:xfrm>
          <a:prstGeom prst="rect">
            <a:avLst/>
          </a:prstGeom>
          <a:solidFill>
            <a:schemeClr val="accent6">
              <a:lumMod val="40000"/>
              <a:lumOff val="60000"/>
            </a:schemeClr>
          </a:solidFill>
        </p:spPr>
        <p:txBody>
          <a:bodyPr wrap="none" rtlCol="0">
            <a:spAutoFit/>
          </a:bodyPr>
          <a:lstStyle/>
          <a:p>
            <a:r>
              <a:rPr lang="en-US" altLang="zh-CN" sz="2100" b="1" dirty="0">
                <a:solidFill>
                  <a:srgbClr val="FF0000"/>
                </a:solidFill>
              </a:rPr>
              <a:t>It seems that there is nothing more we can say !</a:t>
            </a:r>
            <a:endParaRPr lang="zh-CN" altLang="en-US" sz="2100" b="1" dirty="0">
              <a:solidFill>
                <a:srgbClr val="FF0000"/>
              </a:solidFill>
            </a:endParaRPr>
          </a:p>
        </p:txBody>
      </p:sp>
    </p:spTree>
    <p:extLst>
      <p:ext uri="{BB962C8B-B14F-4D97-AF65-F5344CB8AC3E}">
        <p14:creationId xmlns:p14="http://schemas.microsoft.com/office/powerpoint/2010/main" val="72410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620688"/>
            <a:ext cx="8129302" cy="5371535"/>
          </a:xfrm>
          <a:prstGeom prst="rect">
            <a:avLst/>
          </a:prstGeom>
        </p:spPr>
        <p:txBody>
          <a:bodyPr wrap="square">
            <a:spAutoFit/>
          </a:bodyPr>
          <a:lstStyle/>
          <a:p>
            <a:pPr>
              <a:lnSpc>
                <a:spcPct val="150000"/>
              </a:lnSpc>
            </a:pPr>
            <a:r>
              <a:rPr lang="zh-CN" altLang="en-US" sz="3600" b="1" dirty="0">
                <a:latin typeface="微软雅黑" pitchFamily="34" charset="-122"/>
                <a:ea typeface="微软雅黑" pitchFamily="34" charset="-122"/>
              </a:rPr>
              <a:t>很早就渴望有机会到同济大学访问：</a:t>
            </a:r>
            <a:endParaRPr lang="en-US" altLang="zh-CN" sz="3600" b="1" dirty="0">
              <a:latin typeface="微软雅黑" pitchFamily="34" charset="-122"/>
              <a:ea typeface="微软雅黑" pitchFamily="34" charset="-122"/>
            </a:endParaRPr>
          </a:p>
          <a:p>
            <a:pPr>
              <a:lnSpc>
                <a:spcPct val="150000"/>
              </a:lnSpc>
            </a:pPr>
            <a:r>
              <a:rPr lang="zh-CN" altLang="en-US" sz="2800" dirty="0">
                <a:latin typeface="微软雅黑" pitchFamily="34" charset="-122"/>
                <a:ea typeface="微软雅黑" pitchFamily="34" charset="-122"/>
              </a:rPr>
              <a:t>王占山 （</a:t>
            </a:r>
            <a:r>
              <a:rPr lang="en-US" altLang="zh-CN" sz="2800" dirty="0">
                <a:latin typeface="微软雅黑" pitchFamily="34" charset="-122"/>
                <a:ea typeface="微软雅黑" pitchFamily="34" charset="-122"/>
              </a:rPr>
              <a:t>1985</a:t>
            </a:r>
            <a:r>
              <a:rPr lang="zh-CN" altLang="en-US" sz="2800" dirty="0">
                <a:latin typeface="微软雅黑" pitchFamily="34" charset="-122"/>
                <a:ea typeface="微软雅黑" pitchFamily="34" charset="-122"/>
              </a:rPr>
              <a:t>、擦肩而过的南开学长</a:t>
            </a:r>
            <a:r>
              <a:rPr lang="en-US" altLang="zh-CN" sz="2800" dirty="0">
                <a:latin typeface="微软雅黑" pitchFamily="34" charset="-122"/>
                <a:ea typeface="微软雅黑" pitchFamily="34" charset="-122"/>
              </a:rPr>
              <a:t>) </a:t>
            </a:r>
          </a:p>
          <a:p>
            <a:pPr>
              <a:lnSpc>
                <a:spcPct val="150000"/>
              </a:lnSpc>
            </a:pPr>
            <a:r>
              <a:rPr lang="zh-CN" altLang="en-US" sz="2800" dirty="0">
                <a:latin typeface="微软雅黑" pitchFamily="34" charset="-122"/>
                <a:ea typeface="微软雅黑" pitchFamily="34" charset="-122"/>
              </a:rPr>
              <a:t>羊亚平   </a:t>
            </a:r>
            <a:r>
              <a:rPr lang="en-US" altLang="zh-CN" sz="2800" dirty="0">
                <a:latin typeface="微软雅黑" pitchFamily="34" charset="-122"/>
                <a:ea typeface="微软雅黑" pitchFamily="34" charset="-122"/>
              </a:rPr>
              <a:t>(1990</a:t>
            </a:r>
            <a:r>
              <a:rPr lang="zh-CN" altLang="en-US" sz="2800" dirty="0">
                <a:latin typeface="微软雅黑" pitchFamily="34" charset="-122"/>
                <a:ea typeface="微软雅黑" pitchFamily="34" charset="-122"/>
              </a:rPr>
              <a:t>、大连会议 同龄朋友</a:t>
            </a:r>
            <a:r>
              <a:rPr lang="en-US" altLang="zh-CN" sz="2800" dirty="0">
                <a:latin typeface="微软雅黑" pitchFamily="34" charset="-122"/>
                <a:ea typeface="微软雅黑" pitchFamily="34" charset="-122"/>
              </a:rPr>
              <a:t>) </a:t>
            </a:r>
          </a:p>
          <a:p>
            <a:pPr>
              <a:lnSpc>
                <a:spcPct val="150000"/>
              </a:lnSpc>
            </a:pPr>
            <a:r>
              <a:rPr lang="zh-CN" altLang="en-US" sz="2800" dirty="0">
                <a:latin typeface="微软雅黑" pitchFamily="34" charset="-122"/>
                <a:ea typeface="微软雅黑" pitchFamily="34" charset="-122"/>
              </a:rPr>
              <a:t>于祖荣   </a:t>
            </a:r>
            <a:r>
              <a:rPr lang="en-US" altLang="zh-CN" sz="2800" dirty="0">
                <a:latin typeface="微软雅黑" pitchFamily="34" charset="-122"/>
                <a:ea typeface="微软雅黑" pitchFamily="34" charset="-122"/>
              </a:rPr>
              <a:t>(1991</a:t>
            </a:r>
            <a:r>
              <a:rPr lang="zh-CN" altLang="en-US" sz="2800" dirty="0">
                <a:latin typeface="微软雅黑" pitchFamily="34" charset="-122"/>
                <a:ea typeface="微软雅黑" pitchFamily="34" charset="-122"/>
              </a:rPr>
              <a:t>、长辈老师，潘峰答辩主席</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 </a:t>
            </a:r>
            <a:endParaRPr lang="en-US" altLang="zh-CN" sz="2800" dirty="0">
              <a:latin typeface="微软雅黑" pitchFamily="34" charset="-122"/>
              <a:ea typeface="微软雅黑" pitchFamily="34" charset="-122"/>
            </a:endParaRPr>
          </a:p>
          <a:p>
            <a:pPr>
              <a:lnSpc>
                <a:spcPct val="150000"/>
              </a:lnSpc>
            </a:pPr>
            <a:r>
              <a:rPr lang="zh-CN" altLang="en-US" sz="2800" dirty="0">
                <a:latin typeface="微软雅黑" pitchFamily="34" charset="-122"/>
                <a:ea typeface="微软雅黑" pitchFamily="34" charset="-122"/>
              </a:rPr>
              <a:t>任中洲 （</a:t>
            </a:r>
            <a:r>
              <a:rPr lang="en-US" altLang="zh-CN" sz="2800" dirty="0">
                <a:latin typeface="微软雅黑" pitchFamily="34" charset="-122"/>
                <a:ea typeface="微软雅黑" pitchFamily="34" charset="-122"/>
              </a:rPr>
              <a:t>1993</a:t>
            </a:r>
            <a:r>
              <a:rPr lang="zh-CN" altLang="en-US" sz="2800" dirty="0">
                <a:latin typeface="微软雅黑" pitchFamily="34" charset="-122"/>
                <a:ea typeface="微软雅黑" pitchFamily="34" charset="-122"/>
              </a:rPr>
              <a:t>、参加了我博士论文答辩会</a:t>
            </a:r>
            <a:r>
              <a:rPr lang="en-US" altLang="zh-CN" sz="2800" dirty="0">
                <a:latin typeface="微软雅黑" pitchFamily="34" charset="-122"/>
                <a:ea typeface="微软雅黑" pitchFamily="34" charset="-122"/>
              </a:rPr>
              <a:t>)  </a:t>
            </a:r>
          </a:p>
          <a:p>
            <a:pPr>
              <a:lnSpc>
                <a:spcPct val="150000"/>
              </a:lnSpc>
            </a:pPr>
            <a:r>
              <a:rPr lang="zh-CN" altLang="en-US" sz="2800" dirty="0">
                <a:latin typeface="微软雅黑" pitchFamily="34" charset="-122"/>
                <a:ea typeface="微软雅黑" pitchFamily="34" charset="-122"/>
              </a:rPr>
              <a:t>傅冠健 （</a:t>
            </a:r>
            <a:r>
              <a:rPr lang="en-US" altLang="zh-CN" sz="2800" dirty="0">
                <a:latin typeface="微软雅黑" pitchFamily="34" charset="-122"/>
                <a:ea typeface="微软雅黑" pitchFamily="34" charset="-122"/>
              </a:rPr>
              <a:t>2009</a:t>
            </a:r>
            <a:r>
              <a:rPr lang="zh-CN" altLang="en-US" sz="2800" dirty="0">
                <a:latin typeface="微软雅黑" pitchFamily="34" charset="-122"/>
                <a:ea typeface="微软雅黑" pitchFamily="34" charset="-122"/>
              </a:rPr>
              <a:t>、学术新秀）</a:t>
            </a:r>
            <a:endParaRPr lang="en-US" altLang="zh-CN" sz="2800" dirty="0">
              <a:latin typeface="微软雅黑" pitchFamily="34" charset="-122"/>
              <a:ea typeface="微软雅黑" pitchFamily="34" charset="-122"/>
            </a:endParaRPr>
          </a:p>
          <a:p>
            <a:pPr>
              <a:lnSpc>
                <a:spcPct val="150000"/>
              </a:lnSpc>
            </a:pPr>
            <a:r>
              <a:rPr lang="zh-CN" altLang="en-US" sz="2800" dirty="0">
                <a:latin typeface="微软雅黑" pitchFamily="34" charset="-122"/>
                <a:ea typeface="微软雅黑" pitchFamily="34" charset="-122"/>
              </a:rPr>
              <a:t>谢双媛 （</a:t>
            </a:r>
            <a:r>
              <a:rPr lang="en-US" altLang="zh-CN" sz="2800" dirty="0">
                <a:latin typeface="微软雅黑" pitchFamily="34" charset="-122"/>
                <a:ea typeface="微软雅黑" pitchFamily="34" charset="-122"/>
              </a:rPr>
              <a:t>2018</a:t>
            </a:r>
            <a:r>
              <a:rPr lang="zh-CN" altLang="en-US" sz="2800" dirty="0">
                <a:latin typeface="微软雅黑" pitchFamily="34" charset="-122"/>
                <a:ea typeface="微软雅黑" pitchFamily="34" charset="-122"/>
              </a:rPr>
              <a:t>、学术新秀）</a:t>
            </a:r>
            <a:endParaRPr lang="en-US" altLang="zh-CN" sz="2800" dirty="0">
              <a:latin typeface="微软雅黑" pitchFamily="34" charset="-122"/>
              <a:ea typeface="微软雅黑" pitchFamily="34" charset="-122"/>
            </a:endParaRPr>
          </a:p>
          <a:p>
            <a:pPr>
              <a:lnSpc>
                <a:spcPct val="150000"/>
              </a:lnSpc>
            </a:pPr>
            <a:r>
              <a:rPr lang="zh-CN" altLang="en-US" sz="2800" dirty="0">
                <a:latin typeface="微软雅黑" pitchFamily="34" charset="-122"/>
                <a:ea typeface="微软雅黑" pitchFamily="34" charset="-122"/>
              </a:rPr>
              <a:t>金   磊  （</a:t>
            </a:r>
            <a:r>
              <a:rPr lang="en-US" altLang="zh-CN" sz="2800" dirty="0">
                <a:latin typeface="微软雅黑" pitchFamily="34" charset="-122"/>
                <a:ea typeface="微软雅黑" pitchFamily="34" charset="-122"/>
              </a:rPr>
              <a:t>2019</a:t>
            </a:r>
            <a:r>
              <a:rPr lang="zh-CN" altLang="en-US" sz="2800" dirty="0">
                <a:latin typeface="微软雅黑" pitchFamily="34" charset="-122"/>
                <a:ea typeface="微软雅黑" pitchFamily="34" charset="-122"/>
              </a:rPr>
              <a:t>、学术新秀）</a:t>
            </a:r>
            <a:endParaRPr lang="en-US" altLang="zh-CN" sz="2800" dirty="0">
              <a:latin typeface="微软雅黑" pitchFamily="34" charset="-122"/>
              <a:ea typeface="微软雅黑"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18036" y="1268662"/>
            <a:ext cx="1695673" cy="287480"/>
          </a:xfrm>
          <a:prstGeom prst="rect">
            <a:avLst/>
          </a:prstGeom>
        </p:spPr>
      </p:pic>
      <p:pic>
        <p:nvPicPr>
          <p:cNvPr id="3" name="图片 2"/>
          <p:cNvPicPr>
            <a:picLocks noChangeAspect="1"/>
          </p:cNvPicPr>
          <p:nvPr/>
        </p:nvPicPr>
        <p:blipFill>
          <a:blip r:embed="rId3"/>
          <a:stretch>
            <a:fillRect/>
          </a:stretch>
        </p:blipFill>
        <p:spPr>
          <a:xfrm>
            <a:off x="541837" y="1708630"/>
            <a:ext cx="8196854" cy="2847784"/>
          </a:xfrm>
          <a:prstGeom prst="rect">
            <a:avLst/>
          </a:prstGeom>
        </p:spPr>
      </p:pic>
      <p:sp>
        <p:nvSpPr>
          <p:cNvPr id="4" name="文本框 3"/>
          <p:cNvSpPr txBox="1"/>
          <p:nvPr/>
        </p:nvSpPr>
        <p:spPr>
          <a:xfrm>
            <a:off x="257707" y="4941168"/>
            <a:ext cx="8480984" cy="1091581"/>
          </a:xfrm>
          <a:prstGeom prst="rect">
            <a:avLst/>
          </a:prstGeom>
          <a:solidFill>
            <a:schemeClr val="bg1">
              <a:lumMod val="95000"/>
            </a:schemeClr>
          </a:solidFill>
        </p:spPr>
        <p:txBody>
          <a:bodyPr wrap="square" rtlCol="0">
            <a:spAutoFit/>
          </a:bodyPr>
          <a:lstStyle/>
          <a:p>
            <a:pPr>
              <a:lnSpc>
                <a:spcPct val="150000"/>
              </a:lnSpc>
            </a:pPr>
            <a:r>
              <a:rPr lang="zh-CN" altLang="en-US" sz="1500" b="1" dirty="0">
                <a:solidFill>
                  <a:srgbClr val="FF0000"/>
                </a:solidFill>
              </a:rPr>
              <a:t>这些是所有人都知道的结果，</a:t>
            </a:r>
            <a:r>
              <a:rPr lang="en-US" altLang="zh-CN" sz="1500" b="1" dirty="0" err="1">
                <a:solidFill>
                  <a:srgbClr val="FF0000"/>
                </a:solidFill>
              </a:rPr>
              <a:t>Talmi</a:t>
            </a:r>
            <a:r>
              <a:rPr lang="zh-CN" altLang="en-US" sz="1500" b="1" dirty="0">
                <a:solidFill>
                  <a:srgbClr val="FF0000"/>
                </a:solidFill>
              </a:rPr>
              <a:t>、</a:t>
            </a:r>
            <a:r>
              <a:rPr lang="en-US" altLang="zh-CN" sz="1500" b="1" dirty="0" err="1">
                <a:solidFill>
                  <a:srgbClr val="FF0000"/>
                </a:solidFill>
              </a:rPr>
              <a:t>Arima</a:t>
            </a:r>
            <a:r>
              <a:rPr lang="zh-CN" altLang="en-US" sz="1500" b="1" dirty="0">
                <a:solidFill>
                  <a:srgbClr val="FF0000"/>
                </a:solidFill>
              </a:rPr>
              <a:t>、</a:t>
            </a:r>
            <a:r>
              <a:rPr lang="en-US" altLang="zh-CN" sz="1500" b="1" dirty="0">
                <a:solidFill>
                  <a:srgbClr val="FF0000"/>
                </a:solidFill>
              </a:rPr>
              <a:t>Cohen</a:t>
            </a:r>
            <a:r>
              <a:rPr lang="zh-CN" altLang="en-US" sz="1500" b="1" dirty="0">
                <a:solidFill>
                  <a:srgbClr val="FF0000"/>
                </a:solidFill>
              </a:rPr>
              <a:t>、</a:t>
            </a:r>
            <a:r>
              <a:rPr lang="en-US" altLang="zh-CN" sz="1500" b="1" dirty="0">
                <a:solidFill>
                  <a:srgbClr val="FF0000"/>
                </a:solidFill>
              </a:rPr>
              <a:t>Lawson</a:t>
            </a:r>
            <a:r>
              <a:rPr lang="zh-CN" altLang="en-US" sz="1500" b="1" dirty="0">
                <a:solidFill>
                  <a:srgbClr val="FF0000"/>
                </a:solidFill>
              </a:rPr>
              <a:t>、</a:t>
            </a:r>
            <a:r>
              <a:rPr lang="en-US" altLang="zh-CN" sz="1500" b="1" dirty="0" err="1">
                <a:solidFill>
                  <a:srgbClr val="FF0000"/>
                </a:solidFill>
              </a:rPr>
              <a:t>Wildenthal</a:t>
            </a:r>
            <a:r>
              <a:rPr lang="zh-CN" altLang="en-US" sz="1500" b="1" dirty="0">
                <a:solidFill>
                  <a:srgbClr val="FF0000"/>
                </a:solidFill>
              </a:rPr>
              <a:t>、郭子斯、</a:t>
            </a:r>
            <a:r>
              <a:rPr lang="en-US" altLang="zh-CN" sz="1500" b="1" dirty="0">
                <a:solidFill>
                  <a:srgbClr val="FF0000"/>
                </a:solidFill>
              </a:rPr>
              <a:t>Brown </a:t>
            </a:r>
          </a:p>
          <a:p>
            <a:pPr>
              <a:lnSpc>
                <a:spcPct val="150000"/>
              </a:lnSpc>
            </a:pPr>
            <a:r>
              <a:rPr lang="zh-CN" altLang="en-US" sz="1500" b="1" dirty="0">
                <a:solidFill>
                  <a:srgbClr val="FF0000"/>
                </a:solidFill>
              </a:rPr>
              <a:t>甚至</a:t>
            </a:r>
            <a:r>
              <a:rPr lang="en-US" altLang="zh-CN" sz="1500" b="1" dirty="0">
                <a:solidFill>
                  <a:srgbClr val="FF0000"/>
                </a:solidFill>
              </a:rPr>
              <a:t> </a:t>
            </a:r>
            <a:r>
              <a:rPr lang="en-US" altLang="zh-CN" sz="1500" b="1" dirty="0" err="1">
                <a:solidFill>
                  <a:srgbClr val="FF0000"/>
                </a:solidFill>
              </a:rPr>
              <a:t>Casten</a:t>
            </a:r>
            <a:r>
              <a:rPr lang="zh-CN" altLang="en-US" sz="1500" b="1" dirty="0">
                <a:solidFill>
                  <a:srgbClr val="FF0000"/>
                </a:solidFill>
              </a:rPr>
              <a:t> 等对此一定非常熟悉！！ 但是我们能从中看出任何 </a:t>
            </a:r>
            <a:r>
              <a:rPr lang="en-US" altLang="zh-CN" sz="1500" b="1" dirty="0">
                <a:solidFill>
                  <a:srgbClr val="FF0000"/>
                </a:solidFill>
              </a:rPr>
              <a:t>E </a:t>
            </a:r>
            <a:r>
              <a:rPr lang="en-US" altLang="zh-CN" sz="1500" b="1" dirty="0" err="1">
                <a:solidFill>
                  <a:srgbClr val="FF0000"/>
                </a:solidFill>
              </a:rPr>
              <a:t>versu</a:t>
            </a:r>
            <a:r>
              <a:rPr lang="en-US" altLang="zh-CN" sz="1500" b="1" dirty="0">
                <a:solidFill>
                  <a:srgbClr val="FF0000"/>
                </a:solidFill>
              </a:rPr>
              <a:t> J </a:t>
            </a:r>
            <a:r>
              <a:rPr lang="zh-CN" altLang="en-US" sz="1500" b="1" dirty="0">
                <a:solidFill>
                  <a:srgbClr val="FF0000"/>
                </a:solidFill>
              </a:rPr>
              <a:t>的关系吗？ 当然不能！</a:t>
            </a:r>
            <a:endParaRPr lang="en-US" altLang="zh-CN" sz="1500" b="1" dirty="0">
              <a:solidFill>
                <a:srgbClr val="FF0000"/>
              </a:solidFill>
            </a:endParaRPr>
          </a:p>
          <a:p>
            <a:pPr>
              <a:lnSpc>
                <a:spcPct val="150000"/>
              </a:lnSpc>
            </a:pPr>
            <a:r>
              <a:rPr lang="en-US" altLang="zh-CN" sz="1500" b="1" dirty="0" err="1">
                <a:solidFill>
                  <a:srgbClr val="FF0000"/>
                </a:solidFill>
              </a:rPr>
              <a:t>Casten</a:t>
            </a:r>
            <a:r>
              <a:rPr lang="en-US" altLang="zh-CN" sz="1500" b="1" dirty="0">
                <a:solidFill>
                  <a:srgbClr val="FF0000"/>
                </a:solidFill>
              </a:rPr>
              <a:t> </a:t>
            </a:r>
            <a:r>
              <a:rPr lang="zh-CN" altLang="en-US" sz="1500" b="1" dirty="0">
                <a:solidFill>
                  <a:srgbClr val="FF0000"/>
                </a:solidFill>
              </a:rPr>
              <a:t>善于总结，因此他总结出了漂亮的经验规律，但是他的结果也只能是经验的。</a:t>
            </a:r>
          </a:p>
        </p:txBody>
      </p:sp>
    </p:spTree>
    <p:extLst>
      <p:ext uri="{BB962C8B-B14F-4D97-AF65-F5344CB8AC3E}">
        <p14:creationId xmlns:p14="http://schemas.microsoft.com/office/powerpoint/2010/main" val="272648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8783" y="918932"/>
            <a:ext cx="6980822" cy="991682"/>
          </a:xfrm>
          <a:prstGeom prst="rect">
            <a:avLst/>
          </a:prstGeom>
          <a:noFill/>
        </p:spPr>
        <p:txBody>
          <a:bodyPr wrap="none" rtlCol="0">
            <a:spAutoFit/>
          </a:bodyPr>
          <a:lstStyle/>
          <a:p>
            <a:pPr>
              <a:lnSpc>
                <a:spcPct val="150000"/>
              </a:lnSpc>
            </a:pPr>
            <a:r>
              <a:rPr lang="zh-CN" altLang="en-US" sz="1350" dirty="0"/>
              <a:t>我向大家报告一下：我们从根本上完整地解决了这个问题。</a:t>
            </a:r>
            <a:endParaRPr lang="en-US" altLang="zh-CN" sz="1350" dirty="0"/>
          </a:p>
          <a:p>
            <a:pPr>
              <a:lnSpc>
                <a:spcPct val="150000"/>
              </a:lnSpc>
            </a:pPr>
            <a:r>
              <a:rPr lang="zh-CN" altLang="en-US" sz="1350" dirty="0"/>
              <a:t>为什么能够解决？其实还是看到了</a:t>
            </a:r>
            <a:r>
              <a:rPr lang="en-US" altLang="zh-CN" sz="1350" dirty="0" err="1"/>
              <a:t>Casten</a:t>
            </a:r>
            <a:r>
              <a:rPr lang="en-US" altLang="zh-CN" sz="1350" dirty="0"/>
              <a:t> </a:t>
            </a:r>
            <a:r>
              <a:rPr lang="zh-CN" altLang="en-US" sz="1350" dirty="0"/>
              <a:t>的经验规则。既然</a:t>
            </a:r>
            <a:r>
              <a:rPr lang="en-US" altLang="zh-CN" sz="1350" dirty="0"/>
              <a:t>E_J </a:t>
            </a:r>
            <a:r>
              <a:rPr lang="zh-CN" altLang="en-US" sz="1350" dirty="0"/>
              <a:t>与 </a:t>
            </a:r>
            <a:r>
              <a:rPr lang="en-US" altLang="zh-CN" sz="1350" dirty="0"/>
              <a:t>J </a:t>
            </a:r>
            <a:r>
              <a:rPr lang="zh-CN" altLang="en-US" sz="1350" dirty="0"/>
              <a:t>的变化是单调的，那么</a:t>
            </a:r>
            <a:endParaRPr lang="en-US" altLang="zh-CN" sz="1350" dirty="0"/>
          </a:p>
          <a:p>
            <a:pPr>
              <a:lnSpc>
                <a:spcPct val="150000"/>
              </a:lnSpc>
            </a:pPr>
            <a:r>
              <a:rPr lang="zh-CN" altLang="en-US" sz="1350" dirty="0"/>
              <a:t>我们计算一下</a:t>
            </a:r>
            <a:r>
              <a:rPr lang="en-US" altLang="zh-CN" sz="1350" dirty="0" err="1"/>
              <a:t>r_J</a:t>
            </a:r>
            <a:r>
              <a:rPr lang="en-US" altLang="zh-CN" sz="1350" dirty="0"/>
              <a:t>= </a:t>
            </a:r>
            <a:r>
              <a:rPr lang="zh-CN" altLang="en-US" sz="1350" dirty="0"/>
              <a:t> </a:t>
            </a:r>
            <a:r>
              <a:rPr lang="en-US" altLang="zh-CN" sz="1350" dirty="0"/>
              <a:t>E(J)/ E(J-2) </a:t>
            </a:r>
            <a:r>
              <a:rPr lang="zh-CN" altLang="en-US" sz="1350" dirty="0"/>
              <a:t>就可以把那些阶乘消去！！！ 就可以极大化简这个结果。</a:t>
            </a:r>
          </a:p>
        </p:txBody>
      </p:sp>
      <p:pic>
        <p:nvPicPr>
          <p:cNvPr id="3" name="图片 2"/>
          <p:cNvPicPr>
            <a:picLocks noChangeAspect="1"/>
          </p:cNvPicPr>
          <p:nvPr/>
        </p:nvPicPr>
        <p:blipFill>
          <a:blip r:embed="rId2"/>
          <a:stretch>
            <a:fillRect/>
          </a:stretch>
        </p:blipFill>
        <p:spPr>
          <a:xfrm>
            <a:off x="1281283" y="2798025"/>
            <a:ext cx="6475823" cy="1315043"/>
          </a:xfrm>
          <a:prstGeom prst="rect">
            <a:avLst/>
          </a:prstGeom>
        </p:spPr>
      </p:pic>
      <p:pic>
        <p:nvPicPr>
          <p:cNvPr id="4" name="图片 3"/>
          <p:cNvPicPr>
            <a:picLocks noChangeAspect="1"/>
          </p:cNvPicPr>
          <p:nvPr/>
        </p:nvPicPr>
        <p:blipFill>
          <a:blip r:embed="rId3"/>
          <a:stretch>
            <a:fillRect/>
          </a:stretch>
        </p:blipFill>
        <p:spPr>
          <a:xfrm>
            <a:off x="1392881" y="2476826"/>
            <a:ext cx="3260549" cy="321198"/>
          </a:xfrm>
          <a:prstGeom prst="rect">
            <a:avLst/>
          </a:prstGeom>
        </p:spPr>
      </p:pic>
      <p:sp>
        <p:nvSpPr>
          <p:cNvPr id="6" name="矩形 5"/>
          <p:cNvSpPr/>
          <p:nvPr/>
        </p:nvSpPr>
        <p:spPr>
          <a:xfrm>
            <a:off x="1226128" y="2318907"/>
            <a:ext cx="6530978" cy="1794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7" name="图片 6"/>
          <p:cNvPicPr>
            <a:picLocks noChangeAspect="1"/>
          </p:cNvPicPr>
          <p:nvPr/>
        </p:nvPicPr>
        <p:blipFill>
          <a:blip r:embed="rId4"/>
          <a:stretch>
            <a:fillRect/>
          </a:stretch>
        </p:blipFill>
        <p:spPr>
          <a:xfrm>
            <a:off x="1315196" y="4686757"/>
            <a:ext cx="6287516" cy="1026512"/>
          </a:xfrm>
          <a:prstGeom prst="rect">
            <a:avLst/>
          </a:prstGeom>
        </p:spPr>
      </p:pic>
      <p:pic>
        <p:nvPicPr>
          <p:cNvPr id="8" name="图片 7"/>
          <p:cNvPicPr>
            <a:picLocks noChangeAspect="1"/>
          </p:cNvPicPr>
          <p:nvPr/>
        </p:nvPicPr>
        <p:blipFill>
          <a:blip r:embed="rId5"/>
          <a:stretch>
            <a:fillRect/>
          </a:stretch>
        </p:blipFill>
        <p:spPr>
          <a:xfrm>
            <a:off x="1315196" y="4394805"/>
            <a:ext cx="2383968" cy="414330"/>
          </a:xfrm>
          <a:prstGeom prst="rect">
            <a:avLst/>
          </a:prstGeom>
        </p:spPr>
      </p:pic>
      <p:sp>
        <p:nvSpPr>
          <p:cNvPr id="9" name="矩形 8"/>
          <p:cNvSpPr/>
          <p:nvPr/>
        </p:nvSpPr>
        <p:spPr>
          <a:xfrm>
            <a:off x="1226128" y="4300335"/>
            <a:ext cx="6530978" cy="1606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18728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39969" y="1252105"/>
            <a:ext cx="2865143" cy="804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图片 2"/>
          <p:cNvPicPr>
            <a:picLocks noChangeAspect="1"/>
          </p:cNvPicPr>
          <p:nvPr/>
        </p:nvPicPr>
        <p:blipFill>
          <a:blip r:embed="rId3"/>
          <a:stretch>
            <a:fillRect/>
          </a:stretch>
        </p:blipFill>
        <p:spPr>
          <a:xfrm>
            <a:off x="5022141" y="1252105"/>
            <a:ext cx="3424849" cy="804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文本框 3"/>
          <p:cNvSpPr txBox="1"/>
          <p:nvPr/>
        </p:nvSpPr>
        <p:spPr>
          <a:xfrm>
            <a:off x="1039969" y="2488380"/>
            <a:ext cx="6575839" cy="415498"/>
          </a:xfrm>
          <a:prstGeom prst="rect">
            <a:avLst/>
          </a:prstGeom>
          <a:noFill/>
        </p:spPr>
        <p:txBody>
          <a:bodyPr wrap="none" rtlCol="0">
            <a:spAutoFit/>
          </a:bodyPr>
          <a:lstStyle/>
          <a:p>
            <a:r>
              <a:rPr lang="zh-CN" altLang="en-US" sz="2100" dirty="0"/>
              <a:t>容易证明二者都大于</a:t>
            </a:r>
            <a:r>
              <a:rPr lang="en-US" altLang="zh-CN" sz="2100" dirty="0"/>
              <a:t>1 </a:t>
            </a:r>
            <a:r>
              <a:rPr lang="zh-CN" altLang="en-US" sz="2100" dirty="0"/>
              <a:t>！这样就会存在一个很大能隙！</a:t>
            </a:r>
          </a:p>
        </p:txBody>
      </p:sp>
      <p:pic>
        <p:nvPicPr>
          <p:cNvPr id="5" name="图片 4"/>
          <p:cNvPicPr>
            <a:picLocks noChangeAspect="1"/>
          </p:cNvPicPr>
          <p:nvPr/>
        </p:nvPicPr>
        <p:blipFill>
          <a:blip r:embed="rId4"/>
          <a:stretch>
            <a:fillRect/>
          </a:stretch>
        </p:blipFill>
        <p:spPr>
          <a:xfrm>
            <a:off x="467544" y="3269084"/>
            <a:ext cx="2665116" cy="2572706"/>
          </a:xfrm>
          <a:prstGeom prst="rect">
            <a:avLst/>
          </a:prstGeom>
        </p:spPr>
      </p:pic>
      <p:sp>
        <p:nvSpPr>
          <p:cNvPr id="8" name="文本框 7"/>
          <p:cNvSpPr txBox="1"/>
          <p:nvPr/>
        </p:nvSpPr>
        <p:spPr>
          <a:xfrm>
            <a:off x="3775364" y="3157105"/>
            <a:ext cx="4820550" cy="1398332"/>
          </a:xfrm>
          <a:prstGeom prst="rect">
            <a:avLst/>
          </a:prstGeom>
          <a:solidFill>
            <a:schemeClr val="accent6">
              <a:lumMod val="20000"/>
              <a:lumOff val="80000"/>
            </a:schemeClr>
          </a:solidFill>
        </p:spPr>
        <p:txBody>
          <a:bodyPr wrap="none" rtlCol="0">
            <a:spAutoFit/>
          </a:bodyPr>
          <a:lstStyle/>
          <a:p>
            <a:pPr>
              <a:lnSpc>
                <a:spcPct val="150000"/>
              </a:lnSpc>
            </a:pPr>
            <a:r>
              <a:rPr lang="zh-CN" altLang="en-US" sz="3000" b="1" dirty="0">
                <a:solidFill>
                  <a:srgbClr val="FF0000"/>
                </a:solidFill>
              </a:rPr>
              <a:t>现在一切都变得那么自然、</a:t>
            </a:r>
            <a:endParaRPr lang="en-US" altLang="zh-CN" sz="3000" b="1" dirty="0">
              <a:solidFill>
                <a:srgbClr val="FF0000"/>
              </a:solidFill>
            </a:endParaRPr>
          </a:p>
          <a:p>
            <a:pPr>
              <a:lnSpc>
                <a:spcPct val="150000"/>
              </a:lnSpc>
            </a:pPr>
            <a:r>
              <a:rPr lang="zh-CN" altLang="en-US" sz="3000" b="1" dirty="0">
                <a:solidFill>
                  <a:srgbClr val="FF0000"/>
                </a:solidFill>
              </a:rPr>
              <a:t>那么美妙了！！！</a:t>
            </a:r>
          </a:p>
        </p:txBody>
      </p:sp>
      <p:sp>
        <p:nvSpPr>
          <p:cNvPr id="7" name="文本框 6"/>
          <p:cNvSpPr txBox="1"/>
          <p:nvPr/>
        </p:nvSpPr>
        <p:spPr>
          <a:xfrm>
            <a:off x="3775365" y="4950097"/>
            <a:ext cx="4681731" cy="705834"/>
          </a:xfrm>
          <a:prstGeom prst="rect">
            <a:avLst/>
          </a:prstGeom>
          <a:solidFill>
            <a:schemeClr val="accent6">
              <a:lumMod val="20000"/>
              <a:lumOff val="80000"/>
            </a:schemeClr>
          </a:solidFill>
        </p:spPr>
        <p:txBody>
          <a:bodyPr wrap="none" rtlCol="0">
            <a:spAutoFit/>
          </a:bodyPr>
          <a:lstStyle/>
          <a:p>
            <a:pPr>
              <a:lnSpc>
                <a:spcPct val="150000"/>
              </a:lnSpc>
            </a:pPr>
            <a:r>
              <a:rPr lang="zh-CN" altLang="en-US" sz="3000" b="1" dirty="0"/>
              <a:t>其实是受</a:t>
            </a:r>
            <a:r>
              <a:rPr lang="en-US" altLang="zh-CN" sz="3000" b="1" dirty="0" err="1"/>
              <a:t>Casten</a:t>
            </a:r>
            <a:r>
              <a:rPr lang="en-US" altLang="zh-CN" sz="3000" b="1" dirty="0"/>
              <a:t> </a:t>
            </a:r>
            <a:r>
              <a:rPr lang="zh-CN" altLang="en-US" sz="3000" b="1" dirty="0"/>
              <a:t>启发的</a:t>
            </a:r>
            <a:r>
              <a:rPr lang="en-US" altLang="zh-CN" sz="3000" b="1" dirty="0"/>
              <a:t>… …</a:t>
            </a:r>
            <a:endParaRPr lang="zh-CN" altLang="en-US" sz="3000" b="1" dirty="0"/>
          </a:p>
        </p:txBody>
      </p:sp>
    </p:spTree>
    <p:extLst>
      <p:ext uri="{BB962C8B-B14F-4D97-AF65-F5344CB8AC3E}">
        <p14:creationId xmlns:p14="http://schemas.microsoft.com/office/powerpoint/2010/main" val="99021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520" y="2276872"/>
            <a:ext cx="9022022" cy="2198935"/>
          </a:xfrm>
          <a:prstGeom prst="rect">
            <a:avLst/>
          </a:prstGeom>
          <a:noFill/>
        </p:spPr>
        <p:txBody>
          <a:bodyPr wrap="none" rtlCol="0">
            <a:spAutoFit/>
          </a:bodyPr>
          <a:lstStyle/>
          <a:p>
            <a:pPr>
              <a:lnSpc>
                <a:spcPct val="200000"/>
              </a:lnSpc>
            </a:pPr>
            <a:r>
              <a:rPr lang="zh-CN" altLang="en-US" sz="2400" dirty="0"/>
              <a:t>另一个例子是关于 </a:t>
            </a:r>
            <a:r>
              <a:rPr lang="en-US" altLang="zh-CN" sz="2400" dirty="0" err="1"/>
              <a:t>j^n</a:t>
            </a:r>
            <a:r>
              <a:rPr lang="en-US" altLang="zh-CN" sz="2400" dirty="0"/>
              <a:t> </a:t>
            </a:r>
            <a:r>
              <a:rPr lang="zh-CN" altLang="en-US" sz="2400" dirty="0"/>
              <a:t>组态空间的维数问题。</a:t>
            </a:r>
            <a:endParaRPr lang="en-US" altLang="zh-CN" sz="2400" dirty="0"/>
          </a:p>
          <a:p>
            <a:pPr>
              <a:lnSpc>
                <a:spcPct val="200000"/>
              </a:lnSpc>
            </a:pPr>
            <a:r>
              <a:rPr lang="zh-CN" altLang="en-US" sz="2400" dirty="0"/>
              <a:t>我其实也只是 </a:t>
            </a:r>
            <a:r>
              <a:rPr lang="en-US" altLang="zh-CN" sz="2400" dirty="0"/>
              <a:t>Lawson </a:t>
            </a:r>
            <a:r>
              <a:rPr lang="zh-CN" altLang="en-US" sz="2400" dirty="0"/>
              <a:t>的信徒，但是我比他走得远。这为我挣了</a:t>
            </a:r>
            <a:endParaRPr lang="en-US" altLang="zh-CN" sz="2400" dirty="0"/>
          </a:p>
          <a:p>
            <a:pPr>
              <a:lnSpc>
                <a:spcPct val="200000"/>
              </a:lnSpc>
            </a:pPr>
            <a:r>
              <a:rPr lang="zh-CN" altLang="en-US" sz="2400" dirty="0"/>
              <a:t>不少作为理论工作者的面子。</a:t>
            </a:r>
            <a:r>
              <a:rPr lang="en-US" altLang="zh-CN" sz="2400" dirty="0"/>
              <a:t>Lawson </a:t>
            </a:r>
            <a:r>
              <a:rPr lang="zh-CN" altLang="en-US" sz="2400" dirty="0"/>
              <a:t>书第一章，我</a:t>
            </a:r>
            <a:r>
              <a:rPr lang="en-US" altLang="zh-CN" sz="2400" dirty="0"/>
              <a:t>play the game. </a:t>
            </a:r>
          </a:p>
        </p:txBody>
      </p:sp>
    </p:spTree>
    <p:extLst>
      <p:ext uri="{BB962C8B-B14F-4D97-AF65-F5344CB8AC3E}">
        <p14:creationId xmlns:p14="http://schemas.microsoft.com/office/powerpoint/2010/main" val="230012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D69B98-0162-4051-9872-5114DB1F08E4}"/>
              </a:ext>
            </a:extLst>
          </p:cNvPr>
          <p:cNvSpPr>
            <a:spLocks noGrp="1"/>
          </p:cNvSpPr>
          <p:nvPr>
            <p:ph type="title"/>
          </p:nvPr>
        </p:nvSpPr>
        <p:spPr>
          <a:xfrm>
            <a:off x="755576" y="2708920"/>
            <a:ext cx="8229600" cy="1143000"/>
          </a:xfrm>
        </p:spPr>
        <p:txBody>
          <a:bodyPr>
            <a:normAutofit/>
          </a:bodyPr>
          <a:lstStyle/>
          <a:p>
            <a:r>
              <a:rPr lang="en-US" altLang="zh-CN" sz="3600" dirty="0">
                <a:latin typeface="微软雅黑" pitchFamily="34" charset="-122"/>
                <a:ea typeface="微软雅黑" pitchFamily="34" charset="-122"/>
              </a:rPr>
              <a:t>3</a:t>
            </a:r>
            <a:r>
              <a:rPr lang="zh-CN" altLang="en-US" sz="3600" dirty="0">
                <a:latin typeface="微软雅黑" pitchFamily="34" charset="-122"/>
                <a:ea typeface="微软雅黑" pitchFamily="34" charset="-122"/>
              </a:rPr>
              <a:t>、随机相互作用的原子核结构理论</a:t>
            </a:r>
            <a:endParaRPr lang="zh-CN" altLang="en-US" sz="3600" dirty="0"/>
          </a:p>
        </p:txBody>
      </p:sp>
    </p:spTree>
    <p:extLst>
      <p:ext uri="{BB962C8B-B14F-4D97-AF65-F5344CB8AC3E}">
        <p14:creationId xmlns:p14="http://schemas.microsoft.com/office/powerpoint/2010/main" val="37067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3">
            <a:extLst>
              <a:ext uri="{FF2B5EF4-FFF2-40B4-BE49-F238E27FC236}">
                <a16:creationId xmlns:a16="http://schemas.microsoft.com/office/drawing/2014/main" id="{1C107280-0839-493B-ACCF-CA59A58F3761}"/>
              </a:ext>
            </a:extLst>
          </p:cNvPr>
          <p:cNvSpPr>
            <a:spLocks noGrp="1" noChangeArrowheads="1"/>
          </p:cNvSpPr>
          <p:nvPr>
            <p:ph type="body" idx="1"/>
          </p:nvPr>
        </p:nvSpPr>
        <p:spPr>
          <a:xfrm>
            <a:off x="179388" y="981075"/>
            <a:ext cx="8686800" cy="5616575"/>
          </a:xfrm>
        </p:spPr>
        <p:txBody>
          <a:bodyPr/>
          <a:lstStyle/>
          <a:p>
            <a:pPr>
              <a:lnSpc>
                <a:spcPct val="145000"/>
              </a:lnSpc>
              <a:buFontTx/>
              <a:buNone/>
            </a:pPr>
            <a:r>
              <a:rPr lang="en-US" altLang="zh-CN" sz="2000"/>
              <a:t>     In many-body systems such as molecules and atomic nuclei, the interactions by themselves have no trace of symmetry groups for vibrational  or rotational modes. However, the low-lying states often exhibit a pattern suggestive of symmetries for these modes. One may ask to what extent the low-lying states acquire order from the basic properties of  interactions such as rotational invariance and possibly other symmetries such as isospin invariance. In other  words, some properties such as vibration  or rotation might  dominantly occur in the low-lying states of many-body systems while the others might occur only with  small probabilities. </a:t>
            </a:r>
            <a:endParaRPr lang="en-US" altLang="zh-CN"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E9FB6C-DEAC-4178-B0A2-6E1C80E611D8}"/>
              </a:ext>
            </a:extLst>
          </p:cNvPr>
          <p:cNvSpPr>
            <a:spLocks noGrp="1"/>
          </p:cNvSpPr>
          <p:nvPr>
            <p:ph type="title"/>
          </p:nvPr>
        </p:nvSpPr>
        <p:spPr/>
        <p:txBody>
          <a:bodyPr/>
          <a:lstStyle/>
          <a:p>
            <a:r>
              <a:rPr lang="zh-CN" altLang="en-US" dirty="0"/>
              <a:t>随机相互作用的原子核结构理论</a:t>
            </a:r>
          </a:p>
        </p:txBody>
      </p:sp>
      <p:sp>
        <p:nvSpPr>
          <p:cNvPr id="3" name="文本框 2">
            <a:extLst>
              <a:ext uri="{FF2B5EF4-FFF2-40B4-BE49-F238E27FC236}">
                <a16:creationId xmlns:a16="http://schemas.microsoft.com/office/drawing/2014/main" id="{0E537C1C-AAB3-4B31-99D2-9A7D1B06458C}"/>
              </a:ext>
            </a:extLst>
          </p:cNvPr>
          <p:cNvSpPr txBox="1"/>
          <p:nvPr/>
        </p:nvSpPr>
        <p:spPr>
          <a:xfrm>
            <a:off x="1368110" y="1571371"/>
            <a:ext cx="2074151" cy="461665"/>
          </a:xfrm>
          <a:prstGeom prst="rect">
            <a:avLst/>
          </a:prstGeom>
          <a:solidFill>
            <a:schemeClr val="bg1">
              <a:lumMod val="95000"/>
            </a:schemeClr>
          </a:solidFill>
        </p:spPr>
        <p:txBody>
          <a:bodyPr wrap="square" rtlCol="0">
            <a:spAutoFit/>
          </a:bodyPr>
          <a:lstStyle/>
          <a:p>
            <a:r>
              <a:rPr lang="zh-CN" altLang="en-US" sz="2400" b="1" dirty="0">
                <a:solidFill>
                  <a:srgbClr val="FF0000"/>
                </a:solidFill>
                <a:latin typeface="黑体" panose="02010609060101010101" pitchFamily="49" charset="-122"/>
                <a:ea typeface="黑体" panose="02010609060101010101" pitchFamily="49" charset="-122"/>
              </a:rPr>
              <a:t>随机的输入量</a:t>
            </a:r>
          </a:p>
        </p:txBody>
      </p:sp>
      <p:sp>
        <p:nvSpPr>
          <p:cNvPr id="4" name="文本框 3">
            <a:extLst>
              <a:ext uri="{FF2B5EF4-FFF2-40B4-BE49-F238E27FC236}">
                <a16:creationId xmlns:a16="http://schemas.microsoft.com/office/drawing/2014/main" id="{E4A477C6-A83B-4747-B659-6633D5F355BC}"/>
              </a:ext>
            </a:extLst>
          </p:cNvPr>
          <p:cNvSpPr txBox="1"/>
          <p:nvPr/>
        </p:nvSpPr>
        <p:spPr>
          <a:xfrm>
            <a:off x="5565231" y="1569503"/>
            <a:ext cx="2895201" cy="461665"/>
          </a:xfrm>
          <a:prstGeom prst="rect">
            <a:avLst/>
          </a:prstGeom>
          <a:solidFill>
            <a:schemeClr val="bg1">
              <a:lumMod val="95000"/>
            </a:schemeClr>
          </a:solidFill>
        </p:spPr>
        <p:txBody>
          <a:bodyPr wrap="square" rtlCol="0">
            <a:spAutoFit/>
          </a:bodyPr>
          <a:lstStyle/>
          <a:p>
            <a:r>
              <a:rPr lang="zh-CN" altLang="en-US" sz="2400" b="1" dirty="0">
                <a:solidFill>
                  <a:srgbClr val="FF0000"/>
                </a:solidFill>
                <a:latin typeface="黑体" panose="02010609060101010101" pitchFamily="49" charset="-122"/>
                <a:ea typeface="黑体" panose="02010609060101010101" pitchFamily="49" charset="-122"/>
              </a:rPr>
              <a:t>随机的输出量？？？</a:t>
            </a:r>
          </a:p>
        </p:txBody>
      </p:sp>
      <p:sp>
        <p:nvSpPr>
          <p:cNvPr id="5" name="箭头: 右 4">
            <a:extLst>
              <a:ext uri="{FF2B5EF4-FFF2-40B4-BE49-F238E27FC236}">
                <a16:creationId xmlns:a16="http://schemas.microsoft.com/office/drawing/2014/main" id="{43172A94-3CD3-4A23-BAA6-015C99238B67}"/>
              </a:ext>
            </a:extLst>
          </p:cNvPr>
          <p:cNvSpPr/>
          <p:nvPr/>
        </p:nvSpPr>
        <p:spPr>
          <a:xfrm>
            <a:off x="4032406" y="1715387"/>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78964ED-9F98-49C0-B01A-2C60D03D05F9}"/>
              </a:ext>
            </a:extLst>
          </p:cNvPr>
          <p:cNvSpPr/>
          <p:nvPr/>
        </p:nvSpPr>
        <p:spPr>
          <a:xfrm>
            <a:off x="4086539" y="1370292"/>
            <a:ext cx="881973" cy="369332"/>
          </a:xfrm>
          <a:prstGeom prst="rect">
            <a:avLst/>
          </a:prstGeom>
        </p:spPr>
        <p:txBody>
          <a:bodyPr wrap="none">
            <a:spAutoFit/>
          </a:bodyPr>
          <a:lstStyle/>
          <a:p>
            <a:r>
              <a:rPr lang="zh-CN" altLang="en-US" b="1" dirty="0">
                <a:solidFill>
                  <a:srgbClr val="FF0000"/>
                </a:solidFill>
                <a:latin typeface="黑体" panose="02010609060101010101" pitchFamily="49" charset="-122"/>
                <a:ea typeface="黑体" panose="02010609060101010101" pitchFamily="49" charset="-122"/>
              </a:rPr>
              <a:t>？？？</a:t>
            </a:r>
            <a:endParaRPr lang="zh-CN" altLang="en-US" dirty="0"/>
          </a:p>
        </p:txBody>
      </p:sp>
      <p:sp>
        <p:nvSpPr>
          <p:cNvPr id="7" name="文本框 6">
            <a:extLst>
              <a:ext uri="{FF2B5EF4-FFF2-40B4-BE49-F238E27FC236}">
                <a16:creationId xmlns:a16="http://schemas.microsoft.com/office/drawing/2014/main" id="{507A61F5-FF57-4652-B6C2-70958B91E4F2}"/>
              </a:ext>
            </a:extLst>
          </p:cNvPr>
          <p:cNvSpPr txBox="1"/>
          <p:nvPr/>
        </p:nvSpPr>
        <p:spPr>
          <a:xfrm>
            <a:off x="1973476" y="2789112"/>
            <a:ext cx="6264696" cy="400110"/>
          </a:xfrm>
          <a:prstGeom prst="rect">
            <a:avLst/>
          </a:prstGeom>
          <a:solidFill>
            <a:schemeClr val="accent3">
              <a:lumMod val="20000"/>
              <a:lumOff val="80000"/>
            </a:schemeClr>
          </a:solidFill>
        </p:spPr>
        <p:txBody>
          <a:bodyPr wrap="square" rtlCol="0">
            <a:spAutoFit/>
          </a:bodyPr>
          <a:lstStyle/>
          <a:p>
            <a:r>
              <a:rPr lang="zh-CN" altLang="en-US" sz="2000" b="1" dirty="0"/>
              <a:t>简单结果：基态自旋、能级次序、宇称、集体运动</a:t>
            </a:r>
          </a:p>
        </p:txBody>
      </p:sp>
      <p:sp>
        <p:nvSpPr>
          <p:cNvPr id="8" name="文本框 7">
            <a:extLst>
              <a:ext uri="{FF2B5EF4-FFF2-40B4-BE49-F238E27FC236}">
                <a16:creationId xmlns:a16="http://schemas.microsoft.com/office/drawing/2014/main" id="{AF4A6B18-0E78-46B2-994A-D37146071781}"/>
              </a:ext>
            </a:extLst>
          </p:cNvPr>
          <p:cNvSpPr txBox="1"/>
          <p:nvPr/>
        </p:nvSpPr>
        <p:spPr>
          <a:xfrm>
            <a:off x="3949225" y="3275692"/>
            <a:ext cx="1156599" cy="369332"/>
          </a:xfrm>
          <a:prstGeom prst="rect">
            <a:avLst/>
          </a:prstGeom>
          <a:solidFill>
            <a:schemeClr val="accent3">
              <a:lumMod val="40000"/>
              <a:lumOff val="60000"/>
            </a:schemeClr>
          </a:solidFill>
        </p:spPr>
        <p:txBody>
          <a:bodyPr wrap="none" rtlCol="0">
            <a:spAutoFit/>
          </a:bodyPr>
          <a:lstStyle/>
          <a:p>
            <a:r>
              <a:rPr lang="en-US" altLang="zh-CN" dirty="0"/>
              <a:t>&amp; why ???</a:t>
            </a:r>
            <a:endParaRPr lang="zh-CN" altLang="en-US" dirty="0"/>
          </a:p>
        </p:txBody>
      </p:sp>
      <p:sp>
        <p:nvSpPr>
          <p:cNvPr id="9" name="箭头: 下 8">
            <a:extLst>
              <a:ext uri="{FF2B5EF4-FFF2-40B4-BE49-F238E27FC236}">
                <a16:creationId xmlns:a16="http://schemas.microsoft.com/office/drawing/2014/main" id="{E16E723C-5948-4E31-9359-73276AF6B606}"/>
              </a:ext>
            </a:extLst>
          </p:cNvPr>
          <p:cNvSpPr/>
          <p:nvPr/>
        </p:nvSpPr>
        <p:spPr>
          <a:xfrm>
            <a:off x="4032406" y="2291451"/>
            <a:ext cx="936106" cy="425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descr="1_0001">
            <a:extLst>
              <a:ext uri="{FF2B5EF4-FFF2-40B4-BE49-F238E27FC236}">
                <a16:creationId xmlns:a16="http://schemas.microsoft.com/office/drawing/2014/main" id="{37685150-27F0-4DBC-9623-2BC03A45F875}"/>
              </a:ext>
            </a:extLst>
          </p:cNvPr>
          <p:cNvPicPr>
            <a:picLocks noChangeAspect="1" noChangeArrowheads="1"/>
          </p:cNvPicPr>
          <p:nvPr/>
        </p:nvPicPr>
        <p:blipFill>
          <a:blip r:embed="rId2" cstate="print"/>
          <a:srcRect/>
          <a:stretch>
            <a:fillRect/>
          </a:stretch>
        </p:blipFill>
        <p:spPr bwMode="auto">
          <a:xfrm>
            <a:off x="107504" y="3765168"/>
            <a:ext cx="2304256" cy="2959625"/>
          </a:xfrm>
          <a:prstGeom prst="rect">
            <a:avLst/>
          </a:prstGeom>
          <a:noFill/>
          <a:ln w="9525">
            <a:noFill/>
            <a:miter lim="800000"/>
            <a:headEnd/>
            <a:tailEnd/>
          </a:ln>
        </p:spPr>
      </p:pic>
      <p:sp>
        <p:nvSpPr>
          <p:cNvPr id="11" name="文本框 10">
            <a:extLst>
              <a:ext uri="{FF2B5EF4-FFF2-40B4-BE49-F238E27FC236}">
                <a16:creationId xmlns:a16="http://schemas.microsoft.com/office/drawing/2014/main" id="{78BC9D76-A5D1-4B8B-9481-314B5BF0C696}"/>
              </a:ext>
            </a:extLst>
          </p:cNvPr>
          <p:cNvSpPr txBox="1"/>
          <p:nvPr/>
        </p:nvSpPr>
        <p:spPr>
          <a:xfrm>
            <a:off x="2779853" y="4557896"/>
            <a:ext cx="5570756" cy="1688219"/>
          </a:xfrm>
          <a:prstGeom prst="rect">
            <a:avLst/>
          </a:prstGeom>
          <a:solidFill>
            <a:schemeClr val="bg1">
              <a:lumMod val="95000"/>
            </a:schemeClr>
          </a:solidFill>
        </p:spPr>
        <p:txBody>
          <a:bodyPr wrap="none" rtlCol="0">
            <a:spAutoFit/>
          </a:bodyPr>
          <a:lstStyle/>
          <a:p>
            <a:pPr>
              <a:lnSpc>
                <a:spcPct val="200000"/>
              </a:lnSpc>
            </a:pPr>
            <a:r>
              <a:rPr lang="zh-CN" altLang="en-US" sz="2800" dirty="0"/>
              <a:t>知道许多结果和问题，而对于这些</a:t>
            </a:r>
            <a:endParaRPr lang="en-US" altLang="zh-CN" sz="2800" dirty="0"/>
          </a:p>
          <a:p>
            <a:pPr>
              <a:lnSpc>
                <a:spcPct val="200000"/>
              </a:lnSpc>
            </a:pPr>
            <a:r>
              <a:rPr lang="zh-CN" altLang="en-US" sz="2800" dirty="0"/>
              <a:t>计算结果规律性的理解还很肤浅。</a:t>
            </a:r>
          </a:p>
        </p:txBody>
      </p:sp>
    </p:spTree>
    <p:extLst>
      <p:ext uri="{BB962C8B-B14F-4D97-AF65-F5344CB8AC3E}">
        <p14:creationId xmlns:p14="http://schemas.microsoft.com/office/powerpoint/2010/main" val="259459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1" name="Rectangle 3">
            <a:extLst>
              <a:ext uri="{FF2B5EF4-FFF2-40B4-BE49-F238E27FC236}">
                <a16:creationId xmlns:a16="http://schemas.microsoft.com/office/drawing/2014/main" id="{0A5DEC7E-DAEC-4B9E-9241-39B99D66CF1B}"/>
              </a:ext>
            </a:extLst>
          </p:cNvPr>
          <p:cNvSpPr>
            <a:spLocks noGrp="1" noChangeArrowheads="1"/>
          </p:cNvSpPr>
          <p:nvPr>
            <p:ph type="body" idx="1"/>
          </p:nvPr>
        </p:nvSpPr>
        <p:spPr>
          <a:xfrm>
            <a:off x="179388" y="620713"/>
            <a:ext cx="8785225" cy="6237287"/>
          </a:xfrm>
        </p:spPr>
        <p:txBody>
          <a:bodyPr/>
          <a:lstStyle/>
          <a:p>
            <a:pPr>
              <a:lnSpc>
                <a:spcPct val="140000"/>
              </a:lnSpc>
              <a:buFontTx/>
              <a:buNone/>
            </a:pPr>
            <a:r>
              <a:rPr lang="en-US" altLang="zh-CN"/>
              <a:t>   Spin-zero &amp; parity-plus ground states for even-even nuclei, odd-even staggering of binding energies, collective motion, … </a:t>
            </a:r>
          </a:p>
          <a:p>
            <a:pPr>
              <a:lnSpc>
                <a:spcPct val="140000"/>
              </a:lnSpc>
              <a:buFontTx/>
              <a:buNone/>
            </a:pPr>
            <a:endParaRPr lang="en-US" altLang="zh-CN"/>
          </a:p>
          <a:p>
            <a:pPr>
              <a:lnSpc>
                <a:spcPct val="140000"/>
              </a:lnSpc>
              <a:buFontTx/>
              <a:buNone/>
            </a:pPr>
            <a:r>
              <a:rPr lang="en-US" altLang="zh-CN"/>
              <a:t>   One can ask whether these  features are robust for general many-body systems.  This can be studied by permitting interactions to be more and more arbitrary.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Rectangle 3">
            <a:extLst>
              <a:ext uri="{FF2B5EF4-FFF2-40B4-BE49-F238E27FC236}">
                <a16:creationId xmlns:a16="http://schemas.microsoft.com/office/drawing/2014/main" id="{1B73A74B-9A92-48B8-99CB-2F4A0817B25B}"/>
              </a:ext>
            </a:extLst>
          </p:cNvPr>
          <p:cNvSpPr>
            <a:spLocks noGrp="1" noChangeArrowheads="1"/>
          </p:cNvSpPr>
          <p:nvPr>
            <p:ph type="body" idx="1"/>
          </p:nvPr>
        </p:nvSpPr>
        <p:spPr>
          <a:xfrm>
            <a:off x="1258888" y="2205038"/>
            <a:ext cx="6696075" cy="2520950"/>
          </a:xfrm>
        </p:spPr>
        <p:txBody>
          <a:bodyPr/>
          <a:lstStyle/>
          <a:p>
            <a:pPr algn="ctr">
              <a:buFontTx/>
              <a:buNone/>
            </a:pPr>
            <a:r>
              <a:rPr lang="en-US" altLang="zh-CN" sz="4400"/>
              <a:t>II. </a:t>
            </a:r>
            <a:r>
              <a:rPr lang="en-US" altLang="zh-CN" sz="4400">
                <a:ea typeface="隶书" panose="02010509060101010101" pitchFamily="49" charset="-122"/>
              </a:rPr>
              <a:t>Two examples </a:t>
            </a:r>
          </a:p>
          <a:p>
            <a:pPr algn="ctr">
              <a:buFontTx/>
              <a:buNone/>
            </a:pPr>
            <a:endParaRPr lang="en-US" altLang="zh-CN" sz="4400">
              <a:ea typeface="隶书" panose="02010509060101010101" pitchFamily="49" charset="-122"/>
            </a:endParaRPr>
          </a:p>
          <a:p>
            <a:pPr algn="ctr">
              <a:buFontTx/>
              <a:buNone/>
            </a:pPr>
            <a:r>
              <a:rPr lang="en-US" altLang="zh-CN" sz="4400">
                <a:ea typeface="隶书" panose="02010509060101010101" pitchFamily="49" charset="-122"/>
              </a:rPr>
              <a:t>(open questions</a:t>
            </a:r>
            <a:r>
              <a:rPr lang="en-US" altLang="zh-CN" sz="4400" b="1">
                <a:ea typeface="隶书" panose="02010509060101010101" pitchFamily="49" charset="-122"/>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a:extLst>
              <a:ext uri="{FF2B5EF4-FFF2-40B4-BE49-F238E27FC236}">
                <a16:creationId xmlns:a16="http://schemas.microsoft.com/office/drawing/2014/main" id="{7B27E487-A477-473D-93E2-27AE9CF04657}"/>
              </a:ext>
            </a:extLst>
          </p:cNvPr>
          <p:cNvSpPr>
            <a:spLocks noGrp="1" noChangeArrowheads="1"/>
          </p:cNvSpPr>
          <p:nvPr>
            <p:ph type="body" idx="1"/>
          </p:nvPr>
        </p:nvSpPr>
        <p:spPr>
          <a:xfrm>
            <a:off x="142875" y="1268413"/>
            <a:ext cx="8893175" cy="4535487"/>
          </a:xfrm>
        </p:spPr>
        <p:txBody>
          <a:bodyPr/>
          <a:lstStyle/>
          <a:p>
            <a:pPr>
              <a:buFontTx/>
              <a:buNone/>
            </a:pPr>
            <a:r>
              <a:rPr lang="en-US" altLang="zh-CN"/>
              <a:t>                           </a:t>
            </a:r>
            <a:r>
              <a:rPr lang="en-US" altLang="zh-CN" sz="4800" b="1"/>
              <a:t>      </a:t>
            </a:r>
          </a:p>
          <a:p>
            <a:pPr algn="ctr">
              <a:buFontTx/>
              <a:buNone/>
            </a:pPr>
            <a:r>
              <a:rPr lang="en-US" altLang="zh-CN" sz="2800" b="1"/>
              <a:t>1</a:t>
            </a:r>
            <a:r>
              <a:rPr lang="zh-CN" altLang="en-US" sz="2800" b="1"/>
              <a:t>、 </a:t>
            </a:r>
            <a:r>
              <a:rPr lang="en-US" altLang="zh-CN" sz="2800" b="1"/>
              <a:t>A famous puzzle</a:t>
            </a:r>
          </a:p>
          <a:p>
            <a:pPr algn="ctr">
              <a:buFontTx/>
              <a:buNone/>
            </a:pPr>
            <a:endParaRPr lang="en-US" altLang="zh-CN" sz="2800" b="1"/>
          </a:p>
          <a:p>
            <a:pPr algn="ctr">
              <a:buFontTx/>
              <a:buNone/>
            </a:pPr>
            <a:r>
              <a:rPr lang="en-US" altLang="zh-CN" sz="3600" b="1"/>
              <a:t>spin zero ground state dominance</a:t>
            </a:r>
            <a:r>
              <a:rPr lang="en-US" altLang="zh-CN" sz="4000" b="1"/>
              <a:t> </a:t>
            </a:r>
          </a:p>
          <a:p>
            <a:pPr algn="ctr">
              <a:buFontTx/>
              <a:buNone/>
            </a:pPr>
            <a:r>
              <a:rPr lang="en-US" altLang="zh-CN" sz="4000" b="1"/>
              <a:t>(still an open problem)</a:t>
            </a:r>
          </a:p>
        </p:txBody>
      </p:sp>
      <p:sp>
        <p:nvSpPr>
          <p:cNvPr id="313348" name="Text Box 4">
            <a:extLst>
              <a:ext uri="{FF2B5EF4-FFF2-40B4-BE49-F238E27FC236}">
                <a16:creationId xmlns:a16="http://schemas.microsoft.com/office/drawing/2014/main" id="{5EDD6781-CB21-4105-90FB-15D8CA535D5E}"/>
              </a:ext>
            </a:extLst>
          </p:cNvPr>
          <p:cNvSpPr txBox="1">
            <a:spLocks noChangeArrowheads="1"/>
          </p:cNvSpPr>
          <p:nvPr/>
        </p:nvSpPr>
        <p:spPr bwMode="auto">
          <a:xfrm>
            <a:off x="755650" y="4149725"/>
            <a:ext cx="26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zh-CN" altLang="zh-CN"/>
          </a:p>
        </p:txBody>
      </p:sp>
      <p:sp>
        <p:nvSpPr>
          <p:cNvPr id="313349" name="Text Box 5">
            <a:extLst>
              <a:ext uri="{FF2B5EF4-FFF2-40B4-BE49-F238E27FC236}">
                <a16:creationId xmlns:a16="http://schemas.microsoft.com/office/drawing/2014/main" id="{F3D79C4C-7B71-4451-A162-9C61521D3727}"/>
              </a:ext>
            </a:extLst>
          </p:cNvPr>
          <p:cNvSpPr txBox="1">
            <a:spLocks noChangeArrowheads="1"/>
          </p:cNvSpPr>
          <p:nvPr/>
        </p:nvSpPr>
        <p:spPr bwMode="auto">
          <a:xfrm>
            <a:off x="1258888" y="4292600"/>
            <a:ext cx="6408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提纲</a:t>
            </a:r>
          </a:p>
        </p:txBody>
      </p:sp>
      <p:sp>
        <p:nvSpPr>
          <p:cNvPr id="3" name="内容占位符 2"/>
          <p:cNvSpPr>
            <a:spLocks noGrp="1"/>
          </p:cNvSpPr>
          <p:nvPr>
            <p:ph idx="1"/>
          </p:nvPr>
        </p:nvSpPr>
        <p:spPr>
          <a:xfrm>
            <a:off x="323528" y="1268760"/>
            <a:ext cx="8682136" cy="5184576"/>
          </a:xfrm>
        </p:spPr>
        <p:txBody>
          <a:bodyPr>
            <a:noAutofit/>
          </a:bodyPr>
          <a:lstStyle/>
          <a:p>
            <a:pPr>
              <a:lnSpc>
                <a:spcPct val="150000"/>
              </a:lnSpc>
              <a:buNone/>
            </a:pPr>
            <a:r>
              <a:rPr lang="zh-CN" altLang="en-US" sz="2800" dirty="0">
                <a:solidFill>
                  <a:schemeClr val="bg1">
                    <a:lumMod val="50000"/>
                  </a:schemeClr>
                </a:solidFill>
                <a:latin typeface="微软雅黑" pitchFamily="34" charset="-122"/>
                <a:ea typeface="微软雅黑" pitchFamily="34" charset="-122"/>
              </a:rPr>
              <a:t>    </a:t>
            </a:r>
            <a:r>
              <a:rPr lang="en-US" altLang="zh-CN" sz="2800" dirty="0">
                <a:solidFill>
                  <a:schemeClr val="bg1">
                    <a:lumMod val="50000"/>
                  </a:schemeClr>
                </a:solidFill>
                <a:latin typeface="微软雅黑" pitchFamily="34" charset="-122"/>
                <a:ea typeface="微软雅黑" pitchFamily="34" charset="-122"/>
              </a:rPr>
              <a:t>1</a:t>
            </a:r>
            <a:r>
              <a:rPr lang="zh-CN" altLang="en-US" sz="2800" dirty="0">
                <a:solidFill>
                  <a:schemeClr val="bg1">
                    <a:lumMod val="50000"/>
                  </a:schemeClr>
                </a:solidFill>
                <a:latin typeface="微软雅黑" pitchFamily="34" charset="-122"/>
                <a:ea typeface="微软雅黑" pitchFamily="34" charset="-122"/>
              </a:rPr>
              <a:t>、配对理论：简单概要 和 新进展 </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a:t>
            </a:r>
            <a:r>
              <a:rPr lang="en-US" altLang="zh-CN" sz="2800" dirty="0">
                <a:solidFill>
                  <a:schemeClr val="bg1">
                    <a:lumMod val="85000"/>
                  </a:schemeClr>
                </a:solidFill>
                <a:latin typeface="微软雅黑" pitchFamily="34" charset="-122"/>
                <a:ea typeface="微软雅黑" pitchFamily="34" charset="-122"/>
              </a:rPr>
              <a:t>2</a:t>
            </a:r>
            <a:r>
              <a:rPr lang="zh-CN" altLang="en-US" sz="2800" dirty="0">
                <a:solidFill>
                  <a:schemeClr val="bg1">
                    <a:lumMod val="85000"/>
                  </a:schemeClr>
                </a:solidFill>
                <a:latin typeface="微软雅黑" pitchFamily="34" charset="-122"/>
                <a:ea typeface="微软雅黑" pitchFamily="34" charset="-122"/>
              </a:rPr>
              <a:t>、关于 </a:t>
            </a:r>
            <a:r>
              <a:rPr lang="en-US" altLang="zh-CN" sz="2800" dirty="0">
                <a:solidFill>
                  <a:schemeClr val="bg1">
                    <a:lumMod val="85000"/>
                  </a:schemeClr>
                </a:solidFill>
                <a:latin typeface="微软雅黑" pitchFamily="34" charset="-122"/>
                <a:ea typeface="微软雅黑" pitchFamily="34" charset="-122"/>
              </a:rPr>
              <a:t>delta </a:t>
            </a:r>
            <a:r>
              <a:rPr lang="zh-CN" altLang="en-US" sz="2800" dirty="0">
                <a:solidFill>
                  <a:schemeClr val="bg1">
                    <a:lumMod val="85000"/>
                  </a:schemeClr>
                </a:solidFill>
                <a:latin typeface="微软雅黑" pitchFamily="34" charset="-122"/>
                <a:ea typeface="微软雅黑" pitchFamily="34" charset="-122"/>
              </a:rPr>
              <a:t>相互作用矩阵元的最近结果</a:t>
            </a:r>
            <a:r>
              <a:rPr lang="en-US" altLang="zh-CN" sz="2800" dirty="0">
                <a:solidFill>
                  <a:schemeClr val="bg1">
                    <a:lumMod val="85000"/>
                  </a:schemeClr>
                </a:solidFill>
                <a:latin typeface="微软雅黑" pitchFamily="34" charset="-122"/>
                <a:ea typeface="微软雅黑" pitchFamily="34" charset="-122"/>
              </a:rPr>
              <a:t>[5</a:t>
            </a:r>
            <a:r>
              <a:rPr lang="zh-CN" altLang="en-US" sz="2800" dirty="0">
                <a:solidFill>
                  <a:schemeClr val="bg1">
                    <a:lumMod val="85000"/>
                  </a:schemeClr>
                </a:solidFill>
                <a:latin typeface="微软雅黑" pitchFamily="34" charset="-122"/>
                <a:ea typeface="微软雅黑" pitchFamily="34" charset="-122"/>
              </a:rPr>
              <a:t>分钟</a:t>
            </a:r>
            <a:r>
              <a:rPr lang="en-US" altLang="zh-CN" sz="2800" dirty="0">
                <a:solidFill>
                  <a:schemeClr val="bg1">
                    <a:lumMod val="85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3</a:t>
            </a:r>
            <a:r>
              <a:rPr lang="zh-CN" altLang="en-US" sz="2800" dirty="0">
                <a:solidFill>
                  <a:schemeClr val="bg1">
                    <a:lumMod val="50000"/>
                  </a:schemeClr>
                </a:solidFill>
                <a:latin typeface="微软雅黑" pitchFamily="34" charset="-122"/>
                <a:ea typeface="微软雅黑" pitchFamily="34" charset="-122"/>
              </a:rPr>
              <a:t>、随机相互作用的原子核结构</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4</a:t>
            </a:r>
            <a:r>
              <a:rPr lang="zh-CN" altLang="en-US" sz="2800" dirty="0">
                <a:solidFill>
                  <a:schemeClr val="bg1">
                    <a:lumMod val="50000"/>
                  </a:schemeClr>
                </a:solidFill>
                <a:latin typeface="微软雅黑" pitchFamily="34" charset="-122"/>
                <a:ea typeface="微软雅黑" pitchFamily="34" charset="-122"/>
              </a:rPr>
              <a:t>、壳模型组态的维数问题 </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a:t>
            </a:r>
            <a:r>
              <a:rPr lang="en-US" altLang="zh-CN" sz="2800" dirty="0">
                <a:latin typeface="微软雅黑" pitchFamily="34" charset="-122"/>
                <a:ea typeface="微软雅黑" pitchFamily="34" charset="-122"/>
              </a:rPr>
              <a:t>   </a:t>
            </a:r>
            <a:r>
              <a:rPr lang="en-US" altLang="zh-CN" sz="2800" dirty="0">
                <a:solidFill>
                  <a:schemeClr val="bg1">
                    <a:lumMod val="50000"/>
                  </a:schemeClr>
                </a:solidFill>
                <a:latin typeface="微软雅黑" pitchFamily="34" charset="-122"/>
                <a:ea typeface="微软雅黑" pitchFamily="34" charset="-122"/>
              </a:rPr>
              <a:t>5</a:t>
            </a:r>
            <a:r>
              <a:rPr lang="zh-CN" altLang="en-US" sz="2800" dirty="0">
                <a:solidFill>
                  <a:schemeClr val="bg1">
                    <a:lumMod val="50000"/>
                  </a:schemeClr>
                </a:solidFill>
                <a:latin typeface="微软雅黑" pitchFamily="34" charset="-122"/>
                <a:ea typeface="微软雅黑" pitchFamily="34" charset="-122"/>
              </a:rPr>
              <a:t>、镜像核质量关系</a:t>
            </a:r>
            <a:r>
              <a:rPr lang="en-US" altLang="zh-CN" sz="2800" dirty="0">
                <a:solidFill>
                  <a:schemeClr val="bg1">
                    <a:lumMod val="50000"/>
                  </a:schemeClr>
                </a:solidFill>
                <a:latin typeface="微软雅黑" pitchFamily="34" charset="-122"/>
                <a:ea typeface="微软雅黑" pitchFamily="34" charset="-122"/>
              </a:rPr>
              <a:t>[10</a:t>
            </a:r>
            <a:r>
              <a:rPr lang="zh-CN" altLang="en-US" sz="2800" dirty="0">
                <a:solidFill>
                  <a:schemeClr val="bg1">
                    <a:lumMod val="50000"/>
                  </a:schemeClr>
                </a:solidFill>
                <a:latin typeface="微软雅黑" pitchFamily="34" charset="-122"/>
                <a:ea typeface="微软雅黑" pitchFamily="34" charset="-122"/>
              </a:rPr>
              <a:t>分钟</a:t>
            </a:r>
            <a:r>
              <a:rPr lang="en-US" altLang="zh-CN" sz="2800" dirty="0">
                <a:solidFill>
                  <a:schemeClr val="bg1">
                    <a:lumMod val="50000"/>
                  </a:schemeClr>
                </a:solidFill>
                <a:latin typeface="微软雅黑" pitchFamily="34" charset="-122"/>
                <a:ea typeface="微软雅黑" pitchFamily="34" charset="-122"/>
              </a:rPr>
              <a:t>]   </a:t>
            </a:r>
          </a:p>
          <a:p>
            <a:pPr>
              <a:lnSpc>
                <a:spcPct val="150000"/>
              </a:lnSpc>
              <a:buNone/>
            </a:pPr>
            <a:r>
              <a:rPr lang="en-US" altLang="zh-CN" sz="2800" dirty="0">
                <a:solidFill>
                  <a:schemeClr val="bg1">
                    <a:lumMod val="50000"/>
                  </a:schemeClr>
                </a:solidFill>
                <a:latin typeface="微软雅黑" pitchFamily="34" charset="-122"/>
                <a:ea typeface="微软雅黑" pitchFamily="34" charset="-122"/>
              </a:rPr>
              <a:t>    </a:t>
            </a:r>
            <a:r>
              <a:rPr lang="en-US" altLang="zh-CN" sz="2800" dirty="0">
                <a:solidFill>
                  <a:srgbClr val="FF0000"/>
                </a:solidFill>
                <a:latin typeface="微软雅黑" pitchFamily="34" charset="-122"/>
                <a:ea typeface="微软雅黑" pitchFamily="34" charset="-122"/>
              </a:rPr>
              <a:t>6</a:t>
            </a:r>
            <a:r>
              <a:rPr lang="zh-CN" altLang="en-US" sz="2800"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经验的中子</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质子相互作用及其应用</a:t>
            </a:r>
            <a:r>
              <a:rPr lang="en-US" altLang="zh-CN" sz="2800" b="1" dirty="0">
                <a:solidFill>
                  <a:srgbClr val="FF0000"/>
                </a:solidFill>
                <a:latin typeface="微软雅黑" pitchFamily="34" charset="-122"/>
                <a:ea typeface="微软雅黑" pitchFamily="34" charset="-122"/>
              </a:rPr>
              <a:t>[30</a:t>
            </a:r>
            <a:r>
              <a:rPr lang="zh-CN" altLang="en-US" sz="2800" b="1" dirty="0">
                <a:solidFill>
                  <a:srgbClr val="FF0000"/>
                </a:solidFill>
                <a:latin typeface="微软雅黑" pitchFamily="34" charset="-122"/>
                <a:ea typeface="微软雅黑" pitchFamily="34" charset="-122"/>
              </a:rPr>
              <a:t>分钟</a:t>
            </a:r>
            <a:r>
              <a:rPr lang="en-US" altLang="zh-CN" sz="2800" b="1" dirty="0">
                <a:solidFill>
                  <a:srgbClr val="FF0000"/>
                </a:solidFill>
                <a:latin typeface="微软雅黑" pitchFamily="34" charset="-122"/>
                <a:ea typeface="微软雅黑" pitchFamily="34" charset="-122"/>
              </a:rPr>
              <a:t>]</a:t>
            </a:r>
          </a:p>
          <a:p>
            <a:pPr>
              <a:lnSpc>
                <a:spcPct val="150000"/>
              </a:lnSpc>
              <a:buNone/>
            </a:pPr>
            <a:r>
              <a:rPr lang="en-US" altLang="zh-CN" sz="2800" b="1" dirty="0">
                <a:solidFill>
                  <a:srgbClr val="FF0000"/>
                </a:solidFill>
                <a:latin typeface="微软雅黑" pitchFamily="34" charset="-122"/>
                <a:ea typeface="微软雅黑" pitchFamily="34" charset="-122"/>
              </a:rPr>
              <a:t>    7</a:t>
            </a:r>
            <a:r>
              <a:rPr lang="zh-CN" altLang="en-US" sz="2800" b="1" dirty="0">
                <a:solidFill>
                  <a:srgbClr val="FF0000"/>
                </a:solidFill>
                <a:latin typeface="微软雅黑" pitchFamily="34" charset="-122"/>
                <a:ea typeface="微软雅黑" pitchFamily="34" charset="-122"/>
              </a:rPr>
              <a:t>、原子核质量经验关系的意见 </a:t>
            </a:r>
            <a:r>
              <a:rPr lang="en-US" altLang="zh-CN" sz="2800" b="1" dirty="0">
                <a:solidFill>
                  <a:srgbClr val="FF0000"/>
                </a:solidFill>
                <a:latin typeface="微软雅黑" pitchFamily="34" charset="-122"/>
                <a:ea typeface="微软雅黑" pitchFamily="34" charset="-122"/>
              </a:rPr>
              <a:t>[5</a:t>
            </a:r>
            <a:r>
              <a:rPr lang="zh-CN" altLang="en-US" sz="2800" b="1" dirty="0">
                <a:solidFill>
                  <a:srgbClr val="FF0000"/>
                </a:solidFill>
                <a:latin typeface="微软雅黑" pitchFamily="34" charset="-122"/>
                <a:ea typeface="微软雅黑" pitchFamily="34" charset="-122"/>
              </a:rPr>
              <a:t>分钟</a:t>
            </a:r>
            <a:r>
              <a:rPr lang="en-US" altLang="zh-CN" sz="2800" b="1" dirty="0">
                <a:solidFill>
                  <a:srgbClr val="FF0000"/>
                </a:solidFill>
                <a:latin typeface="微软雅黑" pitchFamily="34" charset="-122"/>
                <a:ea typeface="微软雅黑" pitchFamily="34" charset="-122"/>
              </a:rPr>
              <a:t>]</a:t>
            </a:r>
          </a:p>
          <a:p>
            <a:pPr>
              <a:lnSpc>
                <a:spcPct val="150000"/>
              </a:lnSpc>
              <a:buNone/>
            </a:pPr>
            <a:r>
              <a:rPr lang="en-US" altLang="zh-CN" sz="2800" dirty="0">
                <a:latin typeface="微软雅黑" pitchFamily="34" charset="-122"/>
                <a:ea typeface="微软雅黑" pitchFamily="34" charset="-122"/>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ECD5C17-08E9-4672-9925-1A345B151566}"/>
              </a:ext>
            </a:extLst>
          </p:cNvPr>
          <p:cNvSpPr>
            <a:spLocks noGrp="1" noChangeArrowheads="1"/>
          </p:cNvSpPr>
          <p:nvPr>
            <p:ph type="body" sz="half" idx="1"/>
          </p:nvPr>
        </p:nvSpPr>
        <p:spPr/>
        <p:txBody>
          <a:bodyPr/>
          <a:lstStyle/>
          <a:p>
            <a:pPr>
              <a:buFontTx/>
              <a:buNone/>
            </a:pPr>
            <a:r>
              <a:rPr lang="en-US" altLang="zh-CN" sz="2800"/>
              <a:t>       </a:t>
            </a:r>
          </a:p>
        </p:txBody>
      </p:sp>
      <p:sp>
        <p:nvSpPr>
          <p:cNvPr id="504835" name="Text Box 3">
            <a:extLst>
              <a:ext uri="{FF2B5EF4-FFF2-40B4-BE49-F238E27FC236}">
                <a16:creationId xmlns:a16="http://schemas.microsoft.com/office/drawing/2014/main" id="{B5948746-E58E-4E7F-9E63-00A2C3830477}"/>
              </a:ext>
            </a:extLst>
          </p:cNvPr>
          <p:cNvSpPr txBox="1">
            <a:spLocks noChangeArrowheads="1"/>
          </p:cNvSpPr>
          <p:nvPr/>
        </p:nvSpPr>
        <p:spPr bwMode="auto">
          <a:xfrm>
            <a:off x="179388" y="242888"/>
            <a:ext cx="8713787" cy="6011862"/>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AutoNum type="arabicPeriod"/>
            </a:pPr>
            <a:endParaRPr lang="en-US" altLang="zh-CN" sz="2800">
              <a:solidFill>
                <a:srgbClr val="000000"/>
              </a:solidFill>
            </a:endParaRPr>
          </a:p>
          <a:p>
            <a:pPr>
              <a:buFontTx/>
              <a:buAutoNum type="arabicPeriod"/>
            </a:pPr>
            <a:r>
              <a:rPr lang="en-US" altLang="zh-CN" sz="2800">
                <a:solidFill>
                  <a:srgbClr val="000000"/>
                </a:solidFill>
              </a:rPr>
              <a:t>What does 0 g.s. dominance mean ?</a:t>
            </a:r>
          </a:p>
          <a:p>
            <a:endParaRPr lang="en-US" altLang="zh-CN" sz="2800">
              <a:solidFill>
                <a:srgbClr val="000000"/>
              </a:solidFill>
            </a:endParaRPr>
          </a:p>
          <a:p>
            <a:r>
              <a:rPr lang="en-US" altLang="zh-CN" sz="2800"/>
              <a:t>    In 1998, Johnson, Bertsch, and Dean discovered that spin  zero ground state dominance  can be obtained by using random </a:t>
            </a:r>
            <a:r>
              <a:rPr lang="en-US" altLang="zh-CN" sz="2800">
                <a:solidFill>
                  <a:srgbClr val="000000"/>
                </a:solidFill>
              </a:rPr>
              <a:t>two-body i</a:t>
            </a:r>
            <a:r>
              <a:rPr lang="en-US" altLang="zh-CN" sz="2800"/>
              <a:t>nteractions (Phys. Rev. Lett. 80, 2749)</a:t>
            </a:r>
            <a:r>
              <a:rPr lang="zh-CN" altLang="en-US" sz="2800"/>
              <a:t>．</a:t>
            </a:r>
          </a:p>
          <a:p>
            <a:endParaRPr lang="zh-CN" altLang="en-US" sz="2800"/>
          </a:p>
          <a:p>
            <a:r>
              <a:rPr lang="en-US" altLang="zh-CN" sz="2800"/>
              <a:t>This result is called the </a:t>
            </a:r>
            <a:r>
              <a:rPr lang="en-US" altLang="zh-CN" sz="2800">
                <a:solidFill>
                  <a:srgbClr val="FF0000"/>
                </a:solidFill>
              </a:rPr>
              <a:t>0 g.s. dominance</a:t>
            </a:r>
            <a:r>
              <a:rPr lang="en-US" altLang="zh-CN" sz="2800"/>
              <a:t>. </a:t>
            </a:r>
          </a:p>
          <a:p>
            <a:endParaRPr lang="en-US" altLang="zh-CN" sz="2800"/>
          </a:p>
          <a:p>
            <a:r>
              <a:rPr lang="en-US" altLang="zh-CN" sz="2800"/>
              <a:t>Similar phenomenon was found in other systems, say, sd-boson systems. </a:t>
            </a:r>
          </a:p>
          <a:p>
            <a:endParaRPr lang="en-US" altLang="zh-CN" sz="2800"/>
          </a:p>
          <a:p>
            <a:r>
              <a:rPr lang="en-US" altLang="zh-CN" sz="2000"/>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378" name="Object 1026">
            <a:extLst>
              <a:ext uri="{FF2B5EF4-FFF2-40B4-BE49-F238E27FC236}">
                <a16:creationId xmlns:a16="http://schemas.microsoft.com/office/drawing/2014/main" id="{5E5CBDE4-2A44-4EAE-B709-73DCC3CD2DB6}"/>
              </a:ext>
            </a:extLst>
          </p:cNvPr>
          <p:cNvGraphicFramePr>
            <a:graphicFrameLocks noChangeAspect="1"/>
          </p:cNvGraphicFramePr>
          <p:nvPr/>
        </p:nvGraphicFramePr>
        <p:xfrm>
          <a:off x="6659563" y="981075"/>
          <a:ext cx="1909762" cy="4171950"/>
        </p:xfrm>
        <a:graphic>
          <a:graphicData uri="http://schemas.openxmlformats.org/presentationml/2006/ole">
            <mc:AlternateContent xmlns:mc="http://schemas.openxmlformats.org/markup-compatibility/2006">
              <mc:Choice xmlns:v="urn:schemas-microsoft-com:vml" Requires="v">
                <p:oleObj spid="_x0000_s530458" name="Equation" r:id="rId3" imgW="1244520" imgH="2920680" progId="Equation.DSMT4">
                  <p:embed/>
                </p:oleObj>
              </mc:Choice>
              <mc:Fallback>
                <p:oleObj name="Equation" r:id="rId3" imgW="1244520" imgH="2920680" progId="Equation.DSMT4">
                  <p:embed/>
                  <p:pic>
                    <p:nvPicPr>
                      <p:cNvPr id="229378" name="Object 1026">
                        <a:extLst>
                          <a:ext uri="{FF2B5EF4-FFF2-40B4-BE49-F238E27FC236}">
                            <a16:creationId xmlns:a16="http://schemas.microsoft.com/office/drawing/2014/main" id="{5E5CBDE4-2A44-4EAE-B709-73DCC3CD2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981075"/>
                        <a:ext cx="1909762"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9379" name="Object 1027">
            <a:extLst>
              <a:ext uri="{FF2B5EF4-FFF2-40B4-BE49-F238E27FC236}">
                <a16:creationId xmlns:a16="http://schemas.microsoft.com/office/drawing/2014/main" id="{3E8E4FF7-619A-4DFC-BC5B-75A57B537E0C}"/>
              </a:ext>
            </a:extLst>
          </p:cNvPr>
          <p:cNvGraphicFramePr>
            <a:graphicFrameLocks noChangeAspect="1"/>
          </p:cNvGraphicFramePr>
          <p:nvPr/>
        </p:nvGraphicFramePr>
        <p:xfrm>
          <a:off x="2268538" y="404813"/>
          <a:ext cx="2159000" cy="815975"/>
        </p:xfrm>
        <a:graphic>
          <a:graphicData uri="http://schemas.openxmlformats.org/presentationml/2006/ole">
            <mc:AlternateContent xmlns:mc="http://schemas.openxmlformats.org/markup-compatibility/2006">
              <mc:Choice xmlns:v="urn:schemas-microsoft-com:vml" Requires="v">
                <p:oleObj spid="_x0000_s530459" name="Equation" r:id="rId5" imgW="1041120" imgH="393480" progId="Equation.DSMT4">
                  <p:embed/>
                </p:oleObj>
              </mc:Choice>
              <mc:Fallback>
                <p:oleObj name="Equation" r:id="rId5" imgW="1041120" imgH="393480" progId="Equation.DSMT4">
                  <p:embed/>
                  <p:pic>
                    <p:nvPicPr>
                      <p:cNvPr id="229379" name="Object 1027">
                        <a:extLst>
                          <a:ext uri="{FF2B5EF4-FFF2-40B4-BE49-F238E27FC236}">
                            <a16:creationId xmlns:a16="http://schemas.microsoft.com/office/drawing/2014/main" id="{3E8E4FF7-619A-4DFC-BC5B-75A57B537E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404813"/>
                        <a:ext cx="2159000"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9380" name="Picture 1028">
            <a:extLst>
              <a:ext uri="{FF2B5EF4-FFF2-40B4-BE49-F238E27FC236}">
                <a16:creationId xmlns:a16="http://schemas.microsoft.com/office/drawing/2014/main" id="{2AEE3B37-B95E-460C-AEEC-CF031C879457}"/>
              </a:ext>
            </a:extLst>
          </p:cNvPr>
          <p:cNvPicPr>
            <a:picLocks noGrp="1" noChangeAspect="1" noChangeArrowheads="1"/>
          </p:cNvPicPr>
          <p:nvPr>
            <p:ph/>
          </p:nvPr>
        </p:nvPicPr>
        <p:blipFill>
          <a:blip r:embed="rId7" cstate="print">
            <a:extLst>
              <a:ext uri="{28A0092B-C50C-407E-A947-70E740481C1C}">
                <a14:useLocalDpi xmlns:a14="http://schemas.microsoft.com/office/drawing/2010/main" val="0"/>
              </a:ext>
            </a:extLst>
          </a:blip>
          <a:srcRect/>
          <a:stretch>
            <a:fillRect/>
          </a:stretch>
        </p:blipFill>
        <p:spPr>
          <a:xfrm>
            <a:off x="611188" y="1343025"/>
            <a:ext cx="5759450" cy="3884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9381" name="Text Box 1029">
            <a:extLst>
              <a:ext uri="{FF2B5EF4-FFF2-40B4-BE49-F238E27FC236}">
                <a16:creationId xmlns:a16="http://schemas.microsoft.com/office/drawing/2014/main" id="{FCE30C75-1F20-427E-A199-19B511594748}"/>
              </a:ext>
            </a:extLst>
          </p:cNvPr>
          <p:cNvSpPr txBox="1">
            <a:spLocks noChangeArrowheads="1"/>
          </p:cNvSpPr>
          <p:nvPr/>
        </p:nvSpPr>
        <p:spPr bwMode="auto">
          <a:xfrm>
            <a:off x="900113" y="5661025"/>
            <a:ext cx="7248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4000"/>
              <a:t>Why is this result interesting?</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026">
            <a:extLst>
              <a:ext uri="{FF2B5EF4-FFF2-40B4-BE49-F238E27FC236}">
                <a16:creationId xmlns:a16="http://schemas.microsoft.com/office/drawing/2014/main" id="{AE16AFE8-FA54-47D3-9608-DCD2411D85C1}"/>
              </a:ext>
            </a:extLst>
          </p:cNvPr>
          <p:cNvSpPr>
            <a:spLocks noGrp="1" noChangeArrowheads="1"/>
          </p:cNvSpPr>
          <p:nvPr>
            <p:ph type="title"/>
          </p:nvPr>
        </p:nvSpPr>
        <p:spPr/>
        <p:txBody>
          <a:bodyPr/>
          <a:lstStyle/>
          <a:p>
            <a:r>
              <a:rPr lang="en-US" altLang="zh-CN" sz="6000">
                <a:latin typeface="华文新魏" panose="02010800040101010101" pitchFamily="2" charset="-122"/>
                <a:ea typeface="华文新魏" panose="02010800040101010101" pitchFamily="2" charset="-122"/>
              </a:rPr>
              <a:t>Available Results</a:t>
            </a:r>
          </a:p>
        </p:txBody>
      </p:sp>
      <p:sp>
        <p:nvSpPr>
          <p:cNvPr id="230403" name="Rectangle 1027">
            <a:extLst>
              <a:ext uri="{FF2B5EF4-FFF2-40B4-BE49-F238E27FC236}">
                <a16:creationId xmlns:a16="http://schemas.microsoft.com/office/drawing/2014/main" id="{E2361EF3-9102-4AB0-B62E-FF841E134F2C}"/>
              </a:ext>
            </a:extLst>
          </p:cNvPr>
          <p:cNvSpPr>
            <a:spLocks noGrp="1" noChangeArrowheads="1"/>
          </p:cNvSpPr>
          <p:nvPr>
            <p:ph type="body" sz="half" idx="1"/>
          </p:nvPr>
        </p:nvSpPr>
        <p:spPr>
          <a:xfrm>
            <a:off x="107950" y="1341438"/>
            <a:ext cx="9359900" cy="5194300"/>
          </a:xfrm>
        </p:spPr>
        <p:txBody>
          <a:bodyPr/>
          <a:lstStyle/>
          <a:p>
            <a:pPr>
              <a:buFontTx/>
              <a:buNone/>
            </a:pPr>
            <a:r>
              <a:rPr lang="en-US" altLang="zh-CN" sz="2800" b="1" u="sng">
                <a:solidFill>
                  <a:srgbClr val="FF0066"/>
                </a:solidFill>
              </a:rPr>
              <a:t>Empircal method  </a:t>
            </a:r>
            <a:r>
              <a:rPr lang="en-US" altLang="zh-CN" sz="2800" b="1"/>
              <a:t>Zhao&amp;Arima&amp;Yoshinaga (2002)</a:t>
            </a:r>
          </a:p>
          <a:p>
            <a:pPr>
              <a:buFontTx/>
              <a:buNone/>
            </a:pPr>
            <a:r>
              <a:rPr lang="en-US" altLang="zh-CN" sz="2800" b="1" u="sng">
                <a:solidFill>
                  <a:srgbClr val="FF0066"/>
                </a:solidFill>
              </a:rPr>
              <a:t>Mean-field method </a:t>
            </a:r>
            <a:r>
              <a:rPr lang="en-US" altLang="zh-CN" sz="2800" b="1"/>
              <a:t>Bijker-Frank (2003)</a:t>
            </a:r>
          </a:p>
          <a:p>
            <a:pPr>
              <a:buFontTx/>
              <a:buNone/>
            </a:pPr>
            <a:r>
              <a:rPr lang="en-US" altLang="zh-CN" sz="2800" b="1" u="sng">
                <a:solidFill>
                  <a:srgbClr val="FF0066"/>
                </a:solidFill>
              </a:rPr>
              <a:t>Geometrid method </a:t>
            </a:r>
            <a:r>
              <a:rPr lang="en-US" altLang="zh-CN" sz="2800" b="1"/>
              <a:t>Chau et al. (2003) </a:t>
            </a:r>
          </a:p>
          <a:p>
            <a:pPr>
              <a:buFontTx/>
              <a:buNone/>
            </a:pPr>
            <a:r>
              <a:rPr lang="en-US" altLang="zh-CN" sz="2800" b="1" u="sng">
                <a:solidFill>
                  <a:srgbClr val="FF0066"/>
                </a:solidFill>
              </a:rPr>
              <a:t>Spectral Radius</a:t>
            </a:r>
            <a:r>
              <a:rPr lang="en-US" altLang="zh-CN" sz="2800"/>
              <a:t> </a:t>
            </a:r>
            <a:r>
              <a:rPr lang="en-US" altLang="zh-CN" sz="2800" b="1"/>
              <a:t>Papenbrock &amp; Weidenmueller (2004)</a:t>
            </a:r>
            <a:r>
              <a:rPr lang="en-US" altLang="zh-CN" sz="2800"/>
              <a:t> </a:t>
            </a:r>
          </a:p>
          <a:p>
            <a:pPr>
              <a:buFontTx/>
              <a:buNone/>
            </a:pPr>
            <a:r>
              <a:rPr lang="en-US" altLang="zh-CN" sz="2800" b="1"/>
              <a:t>------------------------------------------------------------</a:t>
            </a:r>
          </a:p>
          <a:p>
            <a:pPr>
              <a:buFontTx/>
              <a:buNone/>
            </a:pPr>
            <a:r>
              <a:rPr lang="en-US" altLang="zh-CN" sz="2000" b="1" u="sng">
                <a:solidFill>
                  <a:srgbClr val="FF0066"/>
                </a:solidFill>
              </a:rPr>
              <a:t>Time reversal invariance (TRI)</a:t>
            </a:r>
            <a:r>
              <a:rPr lang="en-US" altLang="zh-CN" sz="2000"/>
              <a:t> Zuker et al. (2002);</a:t>
            </a:r>
          </a:p>
          <a:p>
            <a:pPr>
              <a:buFontTx/>
              <a:buNone/>
            </a:pPr>
            <a:r>
              <a:rPr lang="en-US" altLang="zh-CN" sz="2000" b="1" u="sng">
                <a:solidFill>
                  <a:srgbClr val="FF0066"/>
                </a:solidFill>
              </a:rPr>
              <a:t>Time reversal invariance? </a:t>
            </a:r>
            <a:r>
              <a:rPr lang="en-US" altLang="zh-CN" sz="2000"/>
              <a:t>Bijker&amp;Frank&amp;Pittel (1999);</a:t>
            </a:r>
          </a:p>
          <a:p>
            <a:pPr>
              <a:buFontTx/>
              <a:buNone/>
            </a:pPr>
            <a:r>
              <a:rPr lang="en-US" altLang="zh-CN" sz="2000" b="1" u="sng">
                <a:solidFill>
                  <a:srgbClr val="FF0066"/>
                </a:solidFill>
              </a:rPr>
              <a:t>Width ?</a:t>
            </a:r>
            <a:r>
              <a:rPr lang="en-US" altLang="zh-CN" sz="2000"/>
              <a:t>    Bijker&amp;Frank (2000);</a:t>
            </a:r>
          </a:p>
          <a:p>
            <a:pPr>
              <a:buFontTx/>
              <a:buNone/>
            </a:pPr>
            <a:r>
              <a:rPr lang="en-US" altLang="zh-CN" sz="2000" b="1" u="sng">
                <a:solidFill>
                  <a:srgbClr val="FF0066"/>
                </a:solidFill>
              </a:rPr>
              <a:t>off-diagonal matrix elements for I=0 states </a:t>
            </a:r>
            <a:r>
              <a:rPr lang="en-US" altLang="zh-CN" sz="2000"/>
              <a:t>Drozdz et al. (2001) </a:t>
            </a:r>
          </a:p>
          <a:p>
            <a:pPr>
              <a:buFontTx/>
              <a:buNone/>
            </a:pPr>
            <a:r>
              <a:rPr lang="en-US" altLang="zh-CN" sz="2000" b="1" u="sng">
                <a:solidFill>
                  <a:srgbClr val="FF0066"/>
                </a:solidFill>
              </a:rPr>
              <a:t>Highest symmetry &amp;Time Reversal </a:t>
            </a:r>
            <a:r>
              <a:rPr lang="en-US" altLang="zh-CN" sz="2000"/>
              <a:t>Otsuka&amp;Shimizu(2004-2007) </a:t>
            </a:r>
          </a:p>
          <a:p>
            <a:pPr>
              <a:buFontTx/>
              <a:buNone/>
            </a:pPr>
            <a:r>
              <a:rPr lang="en-US" altLang="zh-CN" sz="2000" b="1" u="sng">
                <a:solidFill>
                  <a:srgbClr val="FF0066"/>
                </a:solidFill>
              </a:rPr>
              <a:t>Semi-empirical formula</a:t>
            </a:r>
            <a:r>
              <a:rPr lang="en-US" altLang="zh-CN" sz="2000"/>
              <a:t> Shen, Zhao, Arima, and Yoshinaga(2006-2010)</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a:extLst>
              <a:ext uri="{FF2B5EF4-FFF2-40B4-BE49-F238E27FC236}">
                <a16:creationId xmlns:a16="http://schemas.microsoft.com/office/drawing/2014/main" id="{25F58204-E0B1-49DA-91D4-4EF394A4041E}"/>
              </a:ext>
            </a:extLst>
          </p:cNvPr>
          <p:cNvSpPr>
            <a:spLocks noGrp="1" noChangeArrowheads="1"/>
          </p:cNvSpPr>
          <p:nvPr>
            <p:ph type="body" idx="1"/>
          </p:nvPr>
        </p:nvSpPr>
        <p:spPr>
          <a:xfrm>
            <a:off x="142875" y="1268413"/>
            <a:ext cx="8893175" cy="4535487"/>
          </a:xfrm>
        </p:spPr>
        <p:txBody>
          <a:bodyPr/>
          <a:lstStyle/>
          <a:p>
            <a:pPr>
              <a:buFontTx/>
              <a:buNone/>
            </a:pPr>
            <a:r>
              <a:rPr lang="en-US" altLang="zh-CN"/>
              <a:t>                           </a:t>
            </a:r>
            <a:r>
              <a:rPr lang="en-US" altLang="zh-CN" sz="4800" b="1"/>
              <a:t>      </a:t>
            </a:r>
          </a:p>
          <a:p>
            <a:pPr algn="ctr">
              <a:buFontTx/>
              <a:buNone/>
            </a:pPr>
            <a:r>
              <a:rPr lang="en-US" altLang="zh-CN" sz="2800" b="1"/>
              <a:t>2</a:t>
            </a:r>
            <a:r>
              <a:rPr lang="zh-CN" altLang="en-US" sz="2800" b="1"/>
              <a:t>、 </a:t>
            </a:r>
            <a:r>
              <a:rPr lang="en-US" altLang="zh-CN" sz="2800" b="1"/>
              <a:t>A simple and similar pattern</a:t>
            </a:r>
          </a:p>
          <a:p>
            <a:pPr algn="ctr">
              <a:buFontTx/>
              <a:buNone/>
            </a:pPr>
            <a:endParaRPr lang="en-US" altLang="zh-CN" sz="2800" b="1"/>
          </a:p>
          <a:p>
            <a:pPr algn="ctr">
              <a:buFontTx/>
              <a:buNone/>
            </a:pPr>
            <a:r>
              <a:rPr lang="en-US" altLang="zh-CN" sz="3600" b="1"/>
              <a:t>Positive parity dominance</a:t>
            </a:r>
            <a:r>
              <a:rPr lang="en-US" altLang="zh-CN" sz="4000" b="1"/>
              <a:t> </a:t>
            </a:r>
          </a:p>
          <a:p>
            <a:pPr algn="ctr">
              <a:buFontTx/>
              <a:buNone/>
            </a:pPr>
            <a:r>
              <a:rPr lang="en-US" altLang="zh-CN" sz="4000" b="1"/>
              <a:t>(an open problem)</a:t>
            </a:r>
          </a:p>
        </p:txBody>
      </p:sp>
      <p:sp>
        <p:nvSpPr>
          <p:cNvPr id="622595" name="Text Box 3">
            <a:extLst>
              <a:ext uri="{FF2B5EF4-FFF2-40B4-BE49-F238E27FC236}">
                <a16:creationId xmlns:a16="http://schemas.microsoft.com/office/drawing/2014/main" id="{8B929DBC-90BA-46D6-8F7D-D091A9813EA7}"/>
              </a:ext>
            </a:extLst>
          </p:cNvPr>
          <p:cNvSpPr txBox="1">
            <a:spLocks noChangeArrowheads="1"/>
          </p:cNvSpPr>
          <p:nvPr/>
        </p:nvSpPr>
        <p:spPr bwMode="auto">
          <a:xfrm>
            <a:off x="755650" y="4149725"/>
            <a:ext cx="26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zh-CN" altLang="zh-CN"/>
          </a:p>
        </p:txBody>
      </p:sp>
      <p:sp>
        <p:nvSpPr>
          <p:cNvPr id="622596" name="Text Box 4">
            <a:extLst>
              <a:ext uri="{FF2B5EF4-FFF2-40B4-BE49-F238E27FC236}">
                <a16:creationId xmlns:a16="http://schemas.microsoft.com/office/drawing/2014/main" id="{1932D752-3E77-4EBC-B6D4-93AF911891CA}"/>
              </a:ext>
            </a:extLst>
          </p:cNvPr>
          <p:cNvSpPr txBox="1">
            <a:spLocks noChangeArrowheads="1"/>
          </p:cNvSpPr>
          <p:nvPr/>
        </p:nvSpPr>
        <p:spPr bwMode="auto">
          <a:xfrm>
            <a:off x="1258888" y="4292600"/>
            <a:ext cx="6408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a:extLst>
              <a:ext uri="{FF2B5EF4-FFF2-40B4-BE49-F238E27FC236}">
                <a16:creationId xmlns:a16="http://schemas.microsoft.com/office/drawing/2014/main" id="{22672BF7-5BAF-4B44-8185-E37EC86FDEEF}"/>
              </a:ext>
            </a:extLst>
          </p:cNvPr>
          <p:cNvSpPr>
            <a:spLocks noGrp="1" noChangeArrowheads="1"/>
          </p:cNvSpPr>
          <p:nvPr>
            <p:ph type="body" idx="1"/>
          </p:nvPr>
        </p:nvSpPr>
        <p:spPr/>
        <p:txBody>
          <a:bodyPr/>
          <a:lstStyle/>
          <a:p>
            <a:pPr>
              <a:lnSpc>
                <a:spcPct val="140000"/>
              </a:lnSpc>
              <a:buFontTx/>
              <a:buNone/>
            </a:pPr>
            <a:r>
              <a:rPr lang="en-US" altLang="zh-CN" sz="2000"/>
              <a:t>  </a:t>
            </a:r>
            <a:r>
              <a:rPr lang="en-US" altLang="zh-CN" sz="2400"/>
              <a:t>  Let us choose ANY configuration spaces in which we have a few single-particle levels, some of them have positive parity, the other have negative parity.  </a:t>
            </a:r>
          </a:p>
          <a:p>
            <a:pPr>
              <a:lnSpc>
                <a:spcPct val="140000"/>
              </a:lnSpc>
              <a:buFontTx/>
              <a:buNone/>
            </a:pPr>
            <a:endParaRPr lang="en-US" altLang="zh-CN" sz="2400"/>
          </a:p>
          <a:p>
            <a:pPr>
              <a:lnSpc>
                <a:spcPct val="140000"/>
              </a:lnSpc>
              <a:buFontTx/>
              <a:buNone/>
            </a:pPr>
            <a:r>
              <a:rPr lang="en-US" altLang="zh-CN" sz="2400"/>
              <a:t>   Then the number of states with positive parity and that with negative parity are very close to each other, roughly 50%-50%.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459E422A-8910-4F14-A2DC-1CAF004DEDD4}"/>
              </a:ext>
            </a:extLst>
          </p:cNvPr>
          <p:cNvSpPr>
            <a:spLocks noGrp="1" noChangeArrowheads="1"/>
          </p:cNvSpPr>
          <p:nvPr>
            <p:ph type="body" sz="half" idx="1"/>
          </p:nvPr>
        </p:nvSpPr>
        <p:spPr/>
        <p:txBody>
          <a:bodyPr/>
          <a:lstStyle/>
          <a:p>
            <a:pPr>
              <a:buFontTx/>
              <a:buNone/>
            </a:pPr>
            <a:r>
              <a:rPr lang="en-US" altLang="zh-CN" sz="2800"/>
              <a:t> </a:t>
            </a:r>
          </a:p>
          <a:p>
            <a:pPr>
              <a:buFontTx/>
              <a:buNone/>
            </a:pPr>
            <a:endParaRPr lang="en-US" altLang="zh-CN" sz="2800"/>
          </a:p>
          <a:p>
            <a:pPr>
              <a:buFontTx/>
              <a:buNone/>
            </a:pPr>
            <a:endParaRPr lang="en-US" altLang="zh-CN" sz="2800"/>
          </a:p>
          <a:p>
            <a:pPr>
              <a:buFontTx/>
              <a:buNone/>
            </a:pPr>
            <a:endParaRPr lang="en-US" altLang="zh-CN" sz="2800"/>
          </a:p>
          <a:p>
            <a:pPr>
              <a:buFontTx/>
              <a:buNone/>
            </a:pPr>
            <a:endParaRPr lang="en-US" altLang="zh-CN" sz="2800"/>
          </a:p>
          <a:p>
            <a:pPr>
              <a:buFontTx/>
              <a:buNone/>
            </a:pPr>
            <a:endParaRPr lang="en-US" altLang="zh-CN" sz="2800"/>
          </a:p>
          <a:p>
            <a:pPr>
              <a:buFontTx/>
              <a:buNone/>
            </a:pPr>
            <a:endParaRPr lang="en-US" altLang="zh-CN" sz="2800"/>
          </a:p>
          <a:p>
            <a:pPr>
              <a:buFontTx/>
              <a:buNone/>
            </a:pPr>
            <a:endParaRPr lang="en-US" altLang="zh-CN" sz="2800"/>
          </a:p>
          <a:p>
            <a:pPr>
              <a:buFontTx/>
              <a:buNone/>
            </a:pPr>
            <a:endParaRPr lang="en-US" altLang="zh-CN" sz="2800"/>
          </a:p>
        </p:txBody>
      </p:sp>
      <p:graphicFrame>
        <p:nvGraphicFramePr>
          <p:cNvPr id="519171" name="Object 3">
            <a:extLst>
              <a:ext uri="{FF2B5EF4-FFF2-40B4-BE49-F238E27FC236}">
                <a16:creationId xmlns:a16="http://schemas.microsoft.com/office/drawing/2014/main" id="{60CB0EBC-EC6A-45C8-ADB8-B56E2CC69525}"/>
              </a:ext>
            </a:extLst>
          </p:cNvPr>
          <p:cNvGraphicFramePr>
            <a:graphicFrameLocks noChangeAspect="1"/>
          </p:cNvGraphicFramePr>
          <p:nvPr/>
        </p:nvGraphicFramePr>
        <p:xfrm>
          <a:off x="2771775" y="2205038"/>
          <a:ext cx="914400" cy="179387"/>
        </p:xfrm>
        <a:graphic>
          <a:graphicData uri="http://schemas.openxmlformats.org/presentationml/2006/ole">
            <mc:AlternateContent xmlns:mc="http://schemas.openxmlformats.org/markup-compatibility/2006">
              <mc:Choice xmlns:v="urn:schemas-microsoft-com:vml" Requires="v">
                <p:oleObj spid="_x0000_s531530" name="Equation" r:id="rId3" imgW="914400" imgH="179640" progId="Equation.DSMT4">
                  <p:embed/>
                </p:oleObj>
              </mc:Choice>
              <mc:Fallback>
                <p:oleObj name="Equation" r:id="rId3" imgW="914400" imgH="179640" progId="Equation.DSMT4">
                  <p:embed/>
                  <p:pic>
                    <p:nvPicPr>
                      <p:cNvPr id="519171" name="Object 3">
                        <a:extLst>
                          <a:ext uri="{FF2B5EF4-FFF2-40B4-BE49-F238E27FC236}">
                            <a16:creationId xmlns:a16="http://schemas.microsoft.com/office/drawing/2014/main" id="{60CB0EBC-EC6A-45C8-ADB8-B56E2CC69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205038"/>
                        <a:ext cx="914400" cy="17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9172" name="Object 4">
            <a:extLst>
              <a:ext uri="{FF2B5EF4-FFF2-40B4-BE49-F238E27FC236}">
                <a16:creationId xmlns:a16="http://schemas.microsoft.com/office/drawing/2014/main" id="{E6A7F79B-5C3D-41AE-B48A-1C8CD250DB25}"/>
              </a:ext>
            </a:extLst>
          </p:cNvPr>
          <p:cNvGraphicFramePr>
            <a:graphicFrameLocks noChangeAspect="1"/>
          </p:cNvGraphicFramePr>
          <p:nvPr/>
        </p:nvGraphicFramePr>
        <p:xfrm>
          <a:off x="493713" y="404813"/>
          <a:ext cx="8372475" cy="5807075"/>
        </p:xfrm>
        <a:graphic>
          <a:graphicData uri="http://schemas.openxmlformats.org/presentationml/2006/ole">
            <mc:AlternateContent xmlns:mc="http://schemas.openxmlformats.org/markup-compatibility/2006">
              <mc:Choice xmlns:v="urn:schemas-microsoft-com:vml" Requires="v">
                <p:oleObj spid="_x0000_s531531" name="Equation" r:id="rId5" imgW="3746160" imgH="4952880" progId="Equation.DSMT4">
                  <p:embed/>
                </p:oleObj>
              </mc:Choice>
              <mc:Fallback>
                <p:oleObj name="Equation" r:id="rId5" imgW="3746160" imgH="4952880" progId="Equation.DSMT4">
                  <p:embed/>
                  <p:pic>
                    <p:nvPicPr>
                      <p:cNvPr id="519172" name="Object 4">
                        <a:extLst>
                          <a:ext uri="{FF2B5EF4-FFF2-40B4-BE49-F238E27FC236}">
                            <a16:creationId xmlns:a16="http://schemas.microsoft.com/office/drawing/2014/main" id="{E6A7F79B-5C3D-41AE-B48A-1C8CD250D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13" y="404813"/>
                        <a:ext cx="8372475" cy="580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9173" name="Object 5">
            <a:extLst>
              <a:ext uri="{FF2B5EF4-FFF2-40B4-BE49-F238E27FC236}">
                <a16:creationId xmlns:a16="http://schemas.microsoft.com/office/drawing/2014/main" id="{BFA1CA5C-7E5F-465A-96D9-3F8EAACBCC53}"/>
              </a:ext>
            </a:extLst>
          </p:cNvPr>
          <p:cNvGraphicFramePr>
            <a:graphicFrameLocks noChangeAspect="1"/>
          </p:cNvGraphicFramePr>
          <p:nvPr/>
        </p:nvGraphicFramePr>
        <p:xfrm>
          <a:off x="7092950" y="981075"/>
          <a:ext cx="576263" cy="403225"/>
        </p:xfrm>
        <a:graphic>
          <a:graphicData uri="http://schemas.openxmlformats.org/presentationml/2006/ole">
            <mc:AlternateContent xmlns:mc="http://schemas.openxmlformats.org/markup-compatibility/2006">
              <mc:Choice xmlns:v="urn:schemas-microsoft-com:vml" Requires="v">
                <p:oleObj spid="_x0000_s531532" name="Equation" r:id="rId7" imgW="190440" imgH="152280" progId="Equation.DSMT4">
                  <p:embed/>
                </p:oleObj>
              </mc:Choice>
              <mc:Fallback>
                <p:oleObj name="Equation" r:id="rId7" imgW="190440" imgH="152280" progId="Equation.DSMT4">
                  <p:embed/>
                  <p:pic>
                    <p:nvPicPr>
                      <p:cNvPr id="519173" name="Object 5">
                        <a:extLst>
                          <a:ext uri="{FF2B5EF4-FFF2-40B4-BE49-F238E27FC236}">
                            <a16:creationId xmlns:a16="http://schemas.microsoft.com/office/drawing/2014/main" id="{BFA1CA5C-7E5F-465A-96D9-3F8EAACBCC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981075"/>
                        <a:ext cx="5762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9174" name="Object 6">
            <a:extLst>
              <a:ext uri="{FF2B5EF4-FFF2-40B4-BE49-F238E27FC236}">
                <a16:creationId xmlns:a16="http://schemas.microsoft.com/office/drawing/2014/main" id="{E2B92B28-2237-43E0-B4F7-764E05CB680F}"/>
              </a:ext>
            </a:extLst>
          </p:cNvPr>
          <p:cNvGraphicFramePr>
            <a:graphicFrameLocks noChangeAspect="1"/>
          </p:cNvGraphicFramePr>
          <p:nvPr/>
        </p:nvGraphicFramePr>
        <p:xfrm>
          <a:off x="7092950" y="2276475"/>
          <a:ext cx="576263" cy="403225"/>
        </p:xfrm>
        <a:graphic>
          <a:graphicData uri="http://schemas.openxmlformats.org/presentationml/2006/ole">
            <mc:AlternateContent xmlns:mc="http://schemas.openxmlformats.org/markup-compatibility/2006">
              <mc:Choice xmlns:v="urn:schemas-microsoft-com:vml" Requires="v">
                <p:oleObj spid="_x0000_s531533" name="Equation" r:id="rId9" imgW="190440" imgH="152280" progId="Equation.DSMT4">
                  <p:embed/>
                </p:oleObj>
              </mc:Choice>
              <mc:Fallback>
                <p:oleObj name="Equation" r:id="rId9" imgW="190440" imgH="152280" progId="Equation.DSMT4">
                  <p:embed/>
                  <p:pic>
                    <p:nvPicPr>
                      <p:cNvPr id="519174" name="Object 6">
                        <a:extLst>
                          <a:ext uri="{FF2B5EF4-FFF2-40B4-BE49-F238E27FC236}">
                            <a16:creationId xmlns:a16="http://schemas.microsoft.com/office/drawing/2014/main" id="{E2B92B28-2237-43E0-B4F7-764E05CB68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2276475"/>
                        <a:ext cx="5762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9175" name="Object 7">
            <a:extLst>
              <a:ext uri="{FF2B5EF4-FFF2-40B4-BE49-F238E27FC236}">
                <a16:creationId xmlns:a16="http://schemas.microsoft.com/office/drawing/2014/main" id="{F4E109D3-E212-4DD8-B762-FC15F5DCDA19}"/>
              </a:ext>
            </a:extLst>
          </p:cNvPr>
          <p:cNvGraphicFramePr>
            <a:graphicFrameLocks noChangeAspect="1"/>
          </p:cNvGraphicFramePr>
          <p:nvPr/>
        </p:nvGraphicFramePr>
        <p:xfrm>
          <a:off x="7092950" y="3573463"/>
          <a:ext cx="576263" cy="403225"/>
        </p:xfrm>
        <a:graphic>
          <a:graphicData uri="http://schemas.openxmlformats.org/presentationml/2006/ole">
            <mc:AlternateContent xmlns:mc="http://schemas.openxmlformats.org/markup-compatibility/2006">
              <mc:Choice xmlns:v="urn:schemas-microsoft-com:vml" Requires="v">
                <p:oleObj spid="_x0000_s531534" name="Equation" r:id="rId10" imgW="190440" imgH="152280" progId="Equation.DSMT4">
                  <p:embed/>
                </p:oleObj>
              </mc:Choice>
              <mc:Fallback>
                <p:oleObj name="Equation" r:id="rId10" imgW="190440" imgH="152280" progId="Equation.DSMT4">
                  <p:embed/>
                  <p:pic>
                    <p:nvPicPr>
                      <p:cNvPr id="519175" name="Object 7">
                        <a:extLst>
                          <a:ext uri="{FF2B5EF4-FFF2-40B4-BE49-F238E27FC236}">
                            <a16:creationId xmlns:a16="http://schemas.microsoft.com/office/drawing/2014/main" id="{F4E109D3-E212-4DD8-B762-FC15F5DCDA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3573463"/>
                        <a:ext cx="5762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9176" name="Object 8">
            <a:extLst>
              <a:ext uri="{FF2B5EF4-FFF2-40B4-BE49-F238E27FC236}">
                <a16:creationId xmlns:a16="http://schemas.microsoft.com/office/drawing/2014/main" id="{5A8FA3AA-A9E0-4855-A50C-5F0B1DFA3B53}"/>
              </a:ext>
            </a:extLst>
          </p:cNvPr>
          <p:cNvGraphicFramePr>
            <a:graphicFrameLocks noChangeAspect="1"/>
          </p:cNvGraphicFramePr>
          <p:nvPr/>
        </p:nvGraphicFramePr>
        <p:xfrm>
          <a:off x="7092950" y="4868863"/>
          <a:ext cx="576263" cy="403225"/>
        </p:xfrm>
        <a:graphic>
          <a:graphicData uri="http://schemas.openxmlformats.org/presentationml/2006/ole">
            <mc:AlternateContent xmlns:mc="http://schemas.openxmlformats.org/markup-compatibility/2006">
              <mc:Choice xmlns:v="urn:schemas-microsoft-com:vml" Requires="v">
                <p:oleObj spid="_x0000_s531535" name="Equation" r:id="rId11" imgW="190440" imgH="152280" progId="Equation.DSMT4">
                  <p:embed/>
                </p:oleObj>
              </mc:Choice>
              <mc:Fallback>
                <p:oleObj name="Equation" r:id="rId11" imgW="190440" imgH="152280" progId="Equation.DSMT4">
                  <p:embed/>
                  <p:pic>
                    <p:nvPicPr>
                      <p:cNvPr id="519176" name="Object 8">
                        <a:extLst>
                          <a:ext uri="{FF2B5EF4-FFF2-40B4-BE49-F238E27FC236}">
                            <a16:creationId xmlns:a16="http://schemas.microsoft.com/office/drawing/2014/main" id="{5A8FA3AA-A9E0-4855-A50C-5F0B1DFA3B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4868863"/>
                        <a:ext cx="5762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2051">
            <a:extLst>
              <a:ext uri="{FF2B5EF4-FFF2-40B4-BE49-F238E27FC236}">
                <a16:creationId xmlns:a16="http://schemas.microsoft.com/office/drawing/2014/main" id="{5EB67ABE-B394-4AA7-9044-97B86509EE8A}"/>
              </a:ext>
            </a:extLst>
          </p:cNvPr>
          <p:cNvSpPr>
            <a:spLocks noGrp="1" noChangeArrowheads="1"/>
          </p:cNvSpPr>
          <p:nvPr>
            <p:ph type="body" idx="1"/>
          </p:nvPr>
        </p:nvSpPr>
        <p:spPr>
          <a:xfrm>
            <a:off x="179388" y="1484313"/>
            <a:ext cx="8748712" cy="4608512"/>
          </a:xfrm>
        </p:spPr>
        <p:txBody>
          <a:bodyPr/>
          <a:lstStyle/>
          <a:p>
            <a:pPr>
              <a:lnSpc>
                <a:spcPct val="150000"/>
              </a:lnSpc>
            </a:pPr>
            <a:r>
              <a:rPr lang="en-US" altLang="zh-CN" sz="3600"/>
              <a:t>The worst case is P(+)=67%</a:t>
            </a:r>
            <a:r>
              <a:rPr lang="zh-CN" altLang="en-US" sz="3600"/>
              <a:t>，</a:t>
            </a:r>
            <a:r>
              <a:rPr lang="en-US" altLang="zh-CN" sz="3600"/>
              <a:t>the best case is 99.9%</a:t>
            </a:r>
            <a:r>
              <a:rPr lang="zh-CN" altLang="en-US" sz="3600"/>
              <a:t>。</a:t>
            </a:r>
          </a:p>
          <a:p>
            <a:pPr>
              <a:lnSpc>
                <a:spcPct val="150000"/>
              </a:lnSpc>
              <a:buFontTx/>
              <a:buNone/>
            </a:pPr>
            <a:r>
              <a:rPr lang="zh-CN" altLang="en-US" sz="3600" b="1">
                <a:solidFill>
                  <a:srgbClr val="FF0066"/>
                </a:solidFill>
              </a:rPr>
              <a:t>   </a:t>
            </a:r>
            <a:r>
              <a:rPr lang="en-US" altLang="zh-CN" sz="3600" b="1" u="sng">
                <a:solidFill>
                  <a:srgbClr val="FF0066"/>
                </a:solidFill>
              </a:rPr>
              <a:t>On average P(+)~86%</a:t>
            </a:r>
            <a:r>
              <a:rPr lang="zh-CN" altLang="en-US" sz="3600" b="1" u="sng">
                <a:solidFill>
                  <a:srgbClr val="FF0066"/>
                </a:solidFill>
              </a:rPr>
              <a:t>。</a:t>
            </a:r>
          </a:p>
          <a:p>
            <a:pPr>
              <a:lnSpc>
                <a:spcPct val="150000"/>
              </a:lnSpc>
            </a:pPr>
            <a:endParaRPr lang="zh-CN" altLang="en-US" sz="3600"/>
          </a:p>
          <a:p>
            <a:pPr>
              <a:lnSpc>
                <a:spcPct val="150000"/>
              </a:lnSpc>
            </a:pPr>
            <a:r>
              <a:rPr lang="en-US" altLang="zh-CN" sz="3600"/>
              <a:t>No counter example has been found </a:t>
            </a:r>
            <a:r>
              <a:rPr lang="zh-CN" altLang="en-US" sz="3600"/>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A772D3-9889-488A-936E-9E277056770E}"/>
              </a:ext>
            </a:extLst>
          </p:cNvPr>
          <p:cNvSpPr txBox="1"/>
          <p:nvPr/>
        </p:nvSpPr>
        <p:spPr>
          <a:xfrm>
            <a:off x="611560" y="764704"/>
            <a:ext cx="8161209" cy="4878900"/>
          </a:xfrm>
          <a:prstGeom prst="rect">
            <a:avLst/>
          </a:prstGeom>
          <a:noFill/>
        </p:spPr>
        <p:txBody>
          <a:bodyPr wrap="none" rtlCol="0">
            <a:spAutoFit/>
          </a:bodyPr>
          <a:lstStyle/>
          <a:p>
            <a:pPr>
              <a:lnSpc>
                <a:spcPct val="200000"/>
              </a:lnSpc>
            </a:pPr>
            <a:r>
              <a:rPr lang="en-US" altLang="zh-CN" sz="3200" dirty="0"/>
              <a:t>Review Articles: </a:t>
            </a:r>
          </a:p>
          <a:p>
            <a:pPr>
              <a:lnSpc>
                <a:spcPct val="200000"/>
              </a:lnSpc>
            </a:pPr>
            <a:r>
              <a:rPr lang="en-US" altLang="zh-CN" sz="3200" dirty="0"/>
              <a:t>Y. M.</a:t>
            </a:r>
            <a:r>
              <a:rPr lang="zh-CN" altLang="en-US" sz="3200" dirty="0"/>
              <a:t> </a:t>
            </a:r>
            <a:r>
              <a:rPr lang="en-US" altLang="zh-CN" sz="3200" dirty="0"/>
              <a:t>Zhao,</a:t>
            </a:r>
            <a:r>
              <a:rPr lang="zh-CN" altLang="en-US" sz="3200" dirty="0"/>
              <a:t> </a:t>
            </a:r>
            <a:r>
              <a:rPr lang="en-US" altLang="zh-CN" sz="3200" dirty="0"/>
              <a:t>A.</a:t>
            </a:r>
            <a:r>
              <a:rPr lang="zh-CN" altLang="en-US" sz="3200" dirty="0"/>
              <a:t> </a:t>
            </a:r>
            <a:r>
              <a:rPr lang="en-US" altLang="zh-CN" sz="3200" dirty="0"/>
              <a:t>Arima,</a:t>
            </a:r>
            <a:r>
              <a:rPr lang="zh-CN" altLang="en-US" sz="3200" dirty="0"/>
              <a:t> </a:t>
            </a:r>
            <a:r>
              <a:rPr lang="en-US" altLang="zh-CN" sz="3200" dirty="0"/>
              <a:t>and</a:t>
            </a:r>
            <a:r>
              <a:rPr lang="zh-CN" altLang="en-US" sz="3200" dirty="0"/>
              <a:t> </a:t>
            </a:r>
            <a:r>
              <a:rPr lang="en-US" altLang="zh-CN" sz="3200" dirty="0"/>
              <a:t>N.</a:t>
            </a:r>
            <a:r>
              <a:rPr lang="zh-CN" altLang="en-US" sz="3200" dirty="0"/>
              <a:t> </a:t>
            </a:r>
            <a:r>
              <a:rPr lang="en-US" altLang="zh-CN" sz="3200" dirty="0"/>
              <a:t>Yoshinaga,</a:t>
            </a:r>
            <a:r>
              <a:rPr lang="zh-CN" altLang="en-US" sz="3200" dirty="0"/>
              <a:t> </a:t>
            </a:r>
            <a:endParaRPr lang="en-US" altLang="zh-CN" sz="3200" dirty="0"/>
          </a:p>
          <a:p>
            <a:pPr>
              <a:lnSpc>
                <a:spcPct val="200000"/>
              </a:lnSpc>
            </a:pPr>
            <a:r>
              <a:rPr lang="en-US" altLang="zh-CN" sz="3200" dirty="0"/>
              <a:t>                  Physics</a:t>
            </a:r>
            <a:r>
              <a:rPr lang="zh-CN" altLang="en-US" sz="3200" dirty="0"/>
              <a:t> </a:t>
            </a:r>
            <a:r>
              <a:rPr lang="en-US" altLang="zh-CN" sz="3200" dirty="0"/>
              <a:t>Reports</a:t>
            </a:r>
            <a:r>
              <a:rPr lang="zh-CN" altLang="en-US" sz="3200" dirty="0"/>
              <a:t> </a:t>
            </a:r>
            <a:r>
              <a:rPr lang="en-US" altLang="zh-CN" sz="3200" dirty="0"/>
              <a:t>Vol.</a:t>
            </a:r>
            <a:r>
              <a:rPr lang="zh-CN" altLang="en-US" sz="3200" dirty="0"/>
              <a:t> </a:t>
            </a:r>
            <a:r>
              <a:rPr lang="en-US" altLang="zh-CN" sz="3200" dirty="0"/>
              <a:t>400,</a:t>
            </a:r>
            <a:r>
              <a:rPr lang="zh-CN" altLang="en-US" sz="3200" dirty="0"/>
              <a:t> </a:t>
            </a:r>
            <a:r>
              <a:rPr lang="en-US" altLang="zh-CN" sz="3200" dirty="0"/>
              <a:t>1</a:t>
            </a:r>
            <a:r>
              <a:rPr lang="zh-CN" altLang="en-US" sz="3200" dirty="0"/>
              <a:t> </a:t>
            </a:r>
            <a:r>
              <a:rPr lang="en-US" altLang="zh-CN" sz="3200" dirty="0"/>
              <a:t>(2004).</a:t>
            </a:r>
            <a:r>
              <a:rPr lang="zh-CN" altLang="en-US" sz="3200" dirty="0"/>
              <a:t> </a:t>
            </a:r>
            <a:endParaRPr lang="en-US" altLang="zh-CN" sz="3200" dirty="0"/>
          </a:p>
          <a:p>
            <a:pPr>
              <a:lnSpc>
                <a:spcPct val="200000"/>
              </a:lnSpc>
            </a:pPr>
            <a:r>
              <a:rPr lang="en-US" altLang="zh-CN" sz="3200" dirty="0"/>
              <a:t>Y. M. Zhao,  Frontiers of Physics Vol. 13, Issue 6, </a:t>
            </a:r>
          </a:p>
          <a:p>
            <a:pPr>
              <a:lnSpc>
                <a:spcPct val="200000"/>
              </a:lnSpc>
            </a:pPr>
            <a:r>
              <a:rPr lang="en-US" altLang="zh-CN" sz="3200" dirty="0"/>
              <a:t>                  132114 (2018). </a:t>
            </a:r>
            <a:endParaRPr lang="zh-CN" altLang="en-US" sz="3200" dirty="0"/>
          </a:p>
        </p:txBody>
      </p:sp>
    </p:spTree>
    <p:extLst>
      <p:ext uri="{BB962C8B-B14F-4D97-AF65-F5344CB8AC3E}">
        <p14:creationId xmlns:p14="http://schemas.microsoft.com/office/powerpoint/2010/main" val="560369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D69B98-0162-4051-9872-5114DB1F08E4}"/>
              </a:ext>
            </a:extLst>
          </p:cNvPr>
          <p:cNvSpPr>
            <a:spLocks noGrp="1"/>
          </p:cNvSpPr>
          <p:nvPr>
            <p:ph type="title"/>
          </p:nvPr>
        </p:nvSpPr>
        <p:spPr>
          <a:xfrm>
            <a:off x="755576" y="2708920"/>
            <a:ext cx="8229600" cy="1143000"/>
          </a:xfrm>
        </p:spPr>
        <p:txBody>
          <a:bodyPr>
            <a:normAutofit/>
          </a:bodyPr>
          <a:lstStyle/>
          <a:p>
            <a:r>
              <a:rPr lang="en-US" altLang="zh-CN" sz="3600" dirty="0">
                <a:latin typeface="微软雅黑" pitchFamily="34" charset="-122"/>
                <a:ea typeface="微软雅黑" pitchFamily="34" charset="-122"/>
              </a:rPr>
              <a:t>4</a:t>
            </a:r>
            <a:r>
              <a:rPr lang="zh-CN" altLang="en-US" sz="3600" dirty="0">
                <a:latin typeface="微软雅黑" pitchFamily="34" charset="-122"/>
                <a:ea typeface="微软雅黑" pitchFamily="34" charset="-122"/>
              </a:rPr>
              <a:t>、壳模型组态的维数问题</a:t>
            </a:r>
            <a:endParaRPr lang="zh-CN" altLang="en-US" sz="3600" dirty="0"/>
          </a:p>
        </p:txBody>
      </p:sp>
    </p:spTree>
    <p:extLst>
      <p:ext uri="{BB962C8B-B14F-4D97-AF65-F5344CB8AC3E}">
        <p14:creationId xmlns:p14="http://schemas.microsoft.com/office/powerpoint/2010/main" val="1174950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520" y="2276872"/>
            <a:ext cx="9022022" cy="2198935"/>
          </a:xfrm>
          <a:prstGeom prst="rect">
            <a:avLst/>
          </a:prstGeom>
          <a:noFill/>
        </p:spPr>
        <p:txBody>
          <a:bodyPr wrap="none" rtlCol="0">
            <a:spAutoFit/>
          </a:bodyPr>
          <a:lstStyle/>
          <a:p>
            <a:pPr>
              <a:lnSpc>
                <a:spcPct val="200000"/>
              </a:lnSpc>
            </a:pPr>
            <a:r>
              <a:rPr lang="zh-CN" altLang="en-US" sz="2400" dirty="0"/>
              <a:t>关于 </a:t>
            </a:r>
            <a:r>
              <a:rPr lang="en-US" altLang="zh-CN" sz="2400" dirty="0" err="1"/>
              <a:t>j^n</a:t>
            </a:r>
            <a:r>
              <a:rPr lang="en-US" altLang="zh-CN" sz="2400" dirty="0"/>
              <a:t> </a:t>
            </a:r>
            <a:r>
              <a:rPr lang="zh-CN" altLang="en-US" sz="2400" dirty="0"/>
              <a:t>组态空间的维数问题 </a:t>
            </a:r>
            <a:r>
              <a:rPr lang="en-US" altLang="zh-CN" sz="2400" dirty="0"/>
              <a:t>&amp; </a:t>
            </a:r>
            <a:r>
              <a:rPr lang="zh-CN" altLang="en-US" sz="2400" dirty="0"/>
              <a:t>角动量求和规则。</a:t>
            </a:r>
            <a:endParaRPr lang="en-US" altLang="zh-CN" sz="2400" dirty="0"/>
          </a:p>
          <a:p>
            <a:pPr>
              <a:lnSpc>
                <a:spcPct val="200000"/>
              </a:lnSpc>
            </a:pPr>
            <a:r>
              <a:rPr lang="zh-CN" altLang="en-US" sz="2400" dirty="0"/>
              <a:t>我其实也只是 </a:t>
            </a:r>
            <a:r>
              <a:rPr lang="en-US" altLang="zh-CN" sz="2400" dirty="0"/>
              <a:t>Lawson </a:t>
            </a:r>
            <a:r>
              <a:rPr lang="zh-CN" altLang="en-US" sz="2400" dirty="0"/>
              <a:t>的信徒，但是我比他走得远。这为我挣了</a:t>
            </a:r>
            <a:endParaRPr lang="en-US" altLang="zh-CN" sz="2400" dirty="0"/>
          </a:p>
          <a:p>
            <a:pPr>
              <a:lnSpc>
                <a:spcPct val="200000"/>
              </a:lnSpc>
            </a:pPr>
            <a:r>
              <a:rPr lang="zh-CN" altLang="en-US" sz="2400" dirty="0"/>
              <a:t>不少作为理论工作者的面子。</a:t>
            </a:r>
            <a:r>
              <a:rPr lang="en-US" altLang="zh-CN" sz="2400" dirty="0"/>
              <a:t>Lawson </a:t>
            </a:r>
            <a:r>
              <a:rPr lang="zh-CN" altLang="en-US" sz="2400" dirty="0"/>
              <a:t>书第一章，我</a:t>
            </a:r>
            <a:r>
              <a:rPr lang="en-US" altLang="zh-CN" sz="2400" dirty="0"/>
              <a:t>play the game. </a:t>
            </a:r>
          </a:p>
        </p:txBody>
      </p:sp>
    </p:spTree>
    <p:extLst>
      <p:ext uri="{BB962C8B-B14F-4D97-AF65-F5344CB8AC3E}">
        <p14:creationId xmlns:p14="http://schemas.microsoft.com/office/powerpoint/2010/main" val="277528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016784"/>
            <a:ext cx="8229600" cy="1143000"/>
          </a:xfrm>
        </p:spPr>
        <p:txBody>
          <a:bodyPr/>
          <a:lstStyle/>
          <a:p>
            <a:r>
              <a:rPr lang="zh-CN" altLang="en-US" dirty="0"/>
              <a:t>壳模型的重要性</a:t>
            </a:r>
          </a:p>
        </p:txBody>
      </p:sp>
      <p:sp>
        <p:nvSpPr>
          <p:cNvPr id="3" name="内容占位符 2"/>
          <p:cNvSpPr>
            <a:spLocks noGrp="1"/>
          </p:cNvSpPr>
          <p:nvPr>
            <p:ph idx="1"/>
          </p:nvPr>
        </p:nvSpPr>
        <p:spPr>
          <a:xfrm>
            <a:off x="734888" y="2359421"/>
            <a:ext cx="8229600" cy="4525963"/>
          </a:xfrm>
        </p:spPr>
        <p:txBody>
          <a:bodyPr/>
          <a:lstStyle/>
          <a:p>
            <a:pPr>
              <a:lnSpc>
                <a:spcPct val="150000"/>
              </a:lnSpc>
              <a:buNone/>
            </a:pPr>
            <a:r>
              <a:rPr lang="zh-CN" altLang="en-US" dirty="0"/>
              <a:t>   </a:t>
            </a:r>
            <a:r>
              <a:rPr lang="zh-CN" altLang="en-US" dirty="0">
                <a:latin typeface="微软雅黑" pitchFamily="34" charset="-122"/>
                <a:ea typeface="微软雅黑" pitchFamily="34" charset="-122"/>
              </a:rPr>
              <a:t>在很大程度上，在考虑比较低的激发态结构时，我们可以只考虑满壳层以外的价核子的贡献，在激发态能和跃迁计算中忽略哪些满壳层内核子的贡献。</a:t>
            </a:r>
            <a:endParaRPr lang="en-US" altLang="zh-CN" dirty="0">
              <a:latin typeface="微软雅黑" pitchFamily="34" charset="-122"/>
              <a:ea typeface="微软雅黑" pitchFamily="34" charset="-122"/>
            </a:endParaRPr>
          </a:p>
          <a:p>
            <a:pPr>
              <a:lnSpc>
                <a:spcPct val="150000"/>
              </a:lnSpc>
              <a:buNone/>
            </a:pP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  </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第一个</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系统的微观模型理论</a:t>
            </a:r>
            <a:endParaRPr lang="en-US" altLang="zh-CN" dirty="0">
              <a:solidFill>
                <a:srgbClr val="FF0000"/>
              </a:solidFill>
              <a:latin typeface="微软雅黑" pitchFamily="34" charset="-122"/>
              <a:ea typeface="微软雅黑" pitchFamily="34" charset="-122"/>
            </a:endParaRPr>
          </a:p>
        </p:txBody>
      </p:sp>
      <p:pic>
        <p:nvPicPr>
          <p:cNvPr id="4" name="Picture 4">
            <a:extLst>
              <a:ext uri="{FF2B5EF4-FFF2-40B4-BE49-F238E27FC236}">
                <a16:creationId xmlns:a16="http://schemas.microsoft.com/office/drawing/2014/main" id="{6C95091B-2DBD-4EC7-B491-A011A9E667D6}"/>
              </a:ext>
            </a:extLst>
          </p:cNvPr>
          <p:cNvPicPr>
            <a:picLocks noChangeAspect="1" noChangeArrowheads="1"/>
          </p:cNvPicPr>
          <p:nvPr/>
        </p:nvPicPr>
        <p:blipFill>
          <a:blip r:embed="rId2" cstate="print"/>
          <a:srcRect l="2483" t="32852" r="34768"/>
          <a:stretch>
            <a:fillRect/>
          </a:stretch>
        </p:blipFill>
        <p:spPr bwMode="auto">
          <a:xfrm>
            <a:off x="179512" y="234950"/>
            <a:ext cx="1719124" cy="1946513"/>
          </a:xfrm>
          <a:prstGeom prst="rect">
            <a:avLst/>
          </a:prstGeom>
          <a:solidFill>
            <a:schemeClr val="accent5">
              <a:lumMod val="20000"/>
              <a:lumOff val="80000"/>
            </a:schemeClr>
          </a:solid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5ED27299-E60F-4CBB-A4CC-21FDB211DAA0}"/>
              </a:ext>
            </a:extLst>
          </p:cNvPr>
          <p:cNvSpPr>
            <a:spLocks noGrp="1" noChangeArrowheads="1"/>
          </p:cNvSpPr>
          <p:nvPr>
            <p:ph type="title"/>
          </p:nvPr>
        </p:nvSpPr>
        <p:spPr>
          <a:xfrm>
            <a:off x="457200" y="44450"/>
            <a:ext cx="8229600" cy="1143000"/>
          </a:xfrm>
        </p:spPr>
        <p:txBody>
          <a:bodyPr/>
          <a:lstStyle/>
          <a:p>
            <a:r>
              <a:rPr lang="en-US" altLang="zh-CN"/>
              <a:t>Introduction -1</a:t>
            </a:r>
          </a:p>
        </p:txBody>
      </p:sp>
      <p:sp>
        <p:nvSpPr>
          <p:cNvPr id="335875" name="Rectangle 3">
            <a:extLst>
              <a:ext uri="{FF2B5EF4-FFF2-40B4-BE49-F238E27FC236}">
                <a16:creationId xmlns:a16="http://schemas.microsoft.com/office/drawing/2014/main" id="{4207A03B-0C3E-493C-92A2-0B078B9C01CF}"/>
              </a:ext>
            </a:extLst>
          </p:cNvPr>
          <p:cNvSpPr>
            <a:spLocks noGrp="1" noChangeArrowheads="1"/>
          </p:cNvSpPr>
          <p:nvPr>
            <p:ph type="body" idx="1"/>
          </p:nvPr>
        </p:nvSpPr>
        <p:spPr>
          <a:xfrm>
            <a:off x="250825" y="1125538"/>
            <a:ext cx="8893175" cy="5184775"/>
          </a:xfrm>
        </p:spPr>
        <p:txBody>
          <a:bodyPr/>
          <a:lstStyle/>
          <a:p>
            <a:pPr>
              <a:lnSpc>
                <a:spcPct val="120000"/>
              </a:lnSpc>
            </a:pPr>
            <a:r>
              <a:rPr lang="en-US" altLang="zh-CN" sz="2800" b="1">
                <a:latin typeface="Times New Roman" panose="02020603050405020304" pitchFamily="18" charset="0"/>
              </a:rPr>
              <a:t>The enumeration of states of the nuclear shell model configurations  with given spin (and isospin) is a fundamental practice in the shell model theory.  Usually this is done by computer by iterations. </a:t>
            </a:r>
          </a:p>
          <a:p>
            <a:pPr>
              <a:lnSpc>
                <a:spcPct val="120000"/>
              </a:lnSpc>
              <a:buFontTx/>
              <a:buNone/>
            </a:pPr>
            <a:endParaRPr lang="en-US" altLang="zh-CN" sz="2800" b="1">
              <a:latin typeface="Times New Roman" panose="02020603050405020304" pitchFamily="18" charset="0"/>
            </a:endParaRPr>
          </a:p>
          <a:p>
            <a:pPr>
              <a:lnSpc>
                <a:spcPct val="120000"/>
              </a:lnSpc>
            </a:pPr>
            <a:r>
              <a:rPr lang="en-US" altLang="zh-CN" sz="2800" b="1">
                <a:latin typeface="Times New Roman" panose="02020603050405020304" pitchFamily="18" charset="0"/>
              </a:rPr>
              <a:t>Can we know the number of states with given spin by simple formulas [without computer enumerations]?</a:t>
            </a:r>
          </a:p>
          <a:p>
            <a:endParaRPr lang="en-US" altLang="zh-CN">
              <a:latin typeface="Times New Roman" panose="02020603050405020304" pitchFamily="18" charset="0"/>
            </a:endParaRPr>
          </a:p>
          <a:p>
            <a:r>
              <a:rPr lang="en-US" altLang="zh-CN" b="1">
                <a:solidFill>
                  <a:srgbClr val="FF0000"/>
                </a:solidFill>
                <a:latin typeface="Times New Roman" panose="02020603050405020304" pitchFamily="18" charset="0"/>
              </a:rPr>
              <a:t>Answer: yes</a:t>
            </a:r>
            <a:r>
              <a:rPr lang="zh-CN" altLang="en-US" b="1">
                <a:solidFill>
                  <a:srgbClr val="FF0000"/>
                </a:solidFill>
                <a:latin typeface="Times New Roman" panose="02020603050405020304" pitchFamily="18" charset="0"/>
              </a:rPr>
              <a:t>，</a:t>
            </a:r>
            <a:r>
              <a:rPr lang="en-US" altLang="zh-CN" b="1">
                <a:solidFill>
                  <a:srgbClr val="FF0000"/>
                </a:solidFill>
                <a:latin typeface="Times New Roman" panose="02020603050405020304" pitchFamily="18" charset="0"/>
              </a:rPr>
              <a:t>sometimes !</a:t>
            </a:r>
            <a:endParaRPr lang="en-US" altLang="zh-CN">
              <a:solidFill>
                <a:srgbClr val="FF0000"/>
              </a:solidFill>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BD19F445-879B-4938-9482-392C5C7C5EA4}"/>
              </a:ext>
            </a:extLst>
          </p:cNvPr>
          <p:cNvSpPr>
            <a:spLocks noGrp="1" noChangeArrowheads="1"/>
          </p:cNvSpPr>
          <p:nvPr>
            <p:ph type="title"/>
          </p:nvPr>
        </p:nvSpPr>
        <p:spPr/>
        <p:txBody>
          <a:bodyPr/>
          <a:lstStyle/>
          <a:p>
            <a:r>
              <a:rPr lang="en-US" altLang="zh-CN"/>
              <a:t>Introduction -2</a:t>
            </a:r>
          </a:p>
        </p:txBody>
      </p:sp>
      <p:sp>
        <p:nvSpPr>
          <p:cNvPr id="336899" name="Rectangle 3">
            <a:extLst>
              <a:ext uri="{FF2B5EF4-FFF2-40B4-BE49-F238E27FC236}">
                <a16:creationId xmlns:a16="http://schemas.microsoft.com/office/drawing/2014/main" id="{3FDDB15C-BD4E-44D7-A77F-891BC7E42148}"/>
              </a:ext>
            </a:extLst>
          </p:cNvPr>
          <p:cNvSpPr>
            <a:spLocks noGrp="1" noChangeArrowheads="1"/>
          </p:cNvSpPr>
          <p:nvPr>
            <p:ph type="body" idx="1"/>
          </p:nvPr>
        </p:nvSpPr>
        <p:spPr>
          <a:xfrm>
            <a:off x="457200" y="1600200"/>
            <a:ext cx="8435975" cy="4997450"/>
          </a:xfrm>
        </p:spPr>
        <p:txBody>
          <a:bodyPr/>
          <a:lstStyle/>
          <a:p>
            <a:pPr>
              <a:lnSpc>
                <a:spcPct val="120000"/>
              </a:lnSpc>
            </a:pPr>
            <a:r>
              <a:rPr lang="en-US" altLang="zh-CN" sz="2800" b="1">
                <a:latin typeface="Times New Roman" panose="02020603050405020304" pitchFamily="18" charset="0"/>
              </a:rPr>
              <a:t>Seniority scheme simplifies greatly the problem for single-j systems with only monopole pairing interaction. </a:t>
            </a:r>
          </a:p>
          <a:p>
            <a:pPr>
              <a:lnSpc>
                <a:spcPct val="120000"/>
              </a:lnSpc>
            </a:pPr>
            <a:endParaRPr lang="en-US" altLang="zh-CN" sz="2800" b="1">
              <a:latin typeface="Times New Roman" panose="02020603050405020304" pitchFamily="18" charset="0"/>
            </a:endParaRPr>
          </a:p>
          <a:p>
            <a:pPr>
              <a:lnSpc>
                <a:spcPct val="120000"/>
              </a:lnSpc>
            </a:pPr>
            <a:r>
              <a:rPr lang="en-US" altLang="zh-CN" sz="2800" b="1">
                <a:latin typeface="Times New Roman" panose="02020603050405020304" pitchFamily="18" charset="0"/>
              </a:rPr>
              <a:t>Can we generalize this for other cases [non-monopole pairing interactions]?</a:t>
            </a:r>
          </a:p>
          <a:p>
            <a:pPr>
              <a:lnSpc>
                <a:spcPct val="120000"/>
              </a:lnSpc>
            </a:pPr>
            <a:endParaRPr lang="en-US" altLang="zh-CN" sz="2800" b="1">
              <a:latin typeface="Times New Roman" panose="02020603050405020304" pitchFamily="18" charset="0"/>
            </a:endParaRPr>
          </a:p>
          <a:p>
            <a:pPr>
              <a:lnSpc>
                <a:spcPct val="120000"/>
              </a:lnSpc>
            </a:pPr>
            <a:r>
              <a:rPr lang="en-US" altLang="zh-CN" b="1">
                <a:solidFill>
                  <a:srgbClr val="FF0000"/>
                </a:solidFill>
              </a:rPr>
              <a:t>Answer: yes, sometimes!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1EB63775-7988-42B6-A392-DA4F2CD8E7FE}"/>
              </a:ext>
            </a:extLst>
          </p:cNvPr>
          <p:cNvSpPr>
            <a:spLocks noGrp="1" noChangeArrowheads="1"/>
          </p:cNvSpPr>
          <p:nvPr>
            <p:ph type="title"/>
          </p:nvPr>
        </p:nvSpPr>
        <p:spPr/>
        <p:txBody>
          <a:bodyPr/>
          <a:lstStyle/>
          <a:p>
            <a:r>
              <a:rPr lang="en-US" altLang="zh-CN"/>
              <a:t>Introduction -3</a:t>
            </a:r>
          </a:p>
        </p:txBody>
      </p:sp>
      <p:sp>
        <p:nvSpPr>
          <p:cNvPr id="337923" name="Rectangle 3">
            <a:extLst>
              <a:ext uri="{FF2B5EF4-FFF2-40B4-BE49-F238E27FC236}">
                <a16:creationId xmlns:a16="http://schemas.microsoft.com/office/drawing/2014/main" id="{85698606-2FAD-4710-BED4-308A46C30C2B}"/>
              </a:ext>
            </a:extLst>
          </p:cNvPr>
          <p:cNvSpPr>
            <a:spLocks noGrp="1" noChangeArrowheads="1"/>
          </p:cNvSpPr>
          <p:nvPr>
            <p:ph type="body" idx="1"/>
          </p:nvPr>
        </p:nvSpPr>
        <p:spPr>
          <a:xfrm>
            <a:off x="349250" y="1600200"/>
            <a:ext cx="8686800" cy="4565650"/>
          </a:xfrm>
        </p:spPr>
        <p:txBody>
          <a:bodyPr/>
          <a:lstStyle/>
          <a:p>
            <a:r>
              <a:rPr lang="en-US" altLang="zh-CN" b="1">
                <a:latin typeface="Times New Roman" panose="02020603050405020304" pitchFamily="18" charset="0"/>
              </a:rPr>
              <a:t>Can you imagine, somehow, matrix elements of J-pairing interaction, sum rules of angular momentum coupling coefficients, and number of states in the shell model configurations, are related closely ?  </a:t>
            </a:r>
          </a:p>
          <a:p>
            <a:endParaRPr lang="en-US" altLang="zh-CN" b="1">
              <a:latin typeface="Times New Roman" panose="02020603050405020304" pitchFamily="18" charset="0"/>
            </a:endParaRPr>
          </a:p>
          <a:p>
            <a:r>
              <a:rPr lang="en-US" altLang="zh-CN">
                <a:solidFill>
                  <a:srgbClr val="FF0000"/>
                </a:solidFill>
              </a:rPr>
              <a:t>The answer is yes, sometimes !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a:extLst>
              <a:ext uri="{FF2B5EF4-FFF2-40B4-BE49-F238E27FC236}">
                <a16:creationId xmlns:a16="http://schemas.microsoft.com/office/drawing/2014/main" id="{D1446D44-2699-4D17-AB12-809159AEA91C}"/>
              </a:ext>
            </a:extLst>
          </p:cNvPr>
          <p:cNvSpPr>
            <a:spLocks noGrp="1" noChangeArrowheads="1"/>
          </p:cNvSpPr>
          <p:nvPr>
            <p:ph type="body" idx="1"/>
          </p:nvPr>
        </p:nvSpPr>
        <p:spPr>
          <a:xfrm>
            <a:off x="468313" y="981075"/>
            <a:ext cx="8351837" cy="5543550"/>
          </a:xfrm>
        </p:spPr>
        <p:txBody>
          <a:bodyPr/>
          <a:lstStyle/>
          <a:p>
            <a:pPr>
              <a:lnSpc>
                <a:spcPct val="125000"/>
              </a:lnSpc>
              <a:buFontTx/>
              <a:buNone/>
            </a:pPr>
            <a:r>
              <a:rPr lang="en-US" altLang="zh-CN" b="1">
                <a:latin typeface="Times New Roman" panose="02020603050405020304" pitchFamily="18" charset="0"/>
              </a:rPr>
              <a:t>   We would like to reply the above questions, including what these “sometimes”mean.</a:t>
            </a:r>
          </a:p>
          <a:p>
            <a:pPr>
              <a:lnSpc>
                <a:spcPct val="125000"/>
              </a:lnSpc>
              <a:buFontTx/>
              <a:buNone/>
            </a:pPr>
            <a:endParaRPr lang="en-US" altLang="zh-CN" b="1">
              <a:latin typeface="Times New Roman" panose="02020603050405020304" pitchFamily="18" charset="0"/>
            </a:endParaRPr>
          </a:p>
          <a:p>
            <a:pPr>
              <a:lnSpc>
                <a:spcPct val="125000"/>
              </a:lnSpc>
              <a:buFontTx/>
              <a:buNone/>
            </a:pPr>
            <a:r>
              <a:rPr lang="en-US" altLang="zh-CN" b="1">
                <a:latin typeface="Times New Roman" panose="02020603050405020304" pitchFamily="18" charset="0"/>
              </a:rPr>
              <a:t>[1]  Number of states for n&lt;=5, single-j;</a:t>
            </a:r>
          </a:p>
          <a:p>
            <a:pPr>
              <a:lnSpc>
                <a:spcPct val="125000"/>
              </a:lnSpc>
              <a:buFontTx/>
              <a:buNone/>
            </a:pPr>
            <a:r>
              <a:rPr lang="en-US" altLang="zh-CN" b="1">
                <a:latin typeface="Times New Roman" panose="02020603050405020304" pitchFamily="18" charset="0"/>
              </a:rPr>
              <a:t>[2]  The Jmax-pairing interaction;</a:t>
            </a:r>
          </a:p>
          <a:p>
            <a:pPr>
              <a:lnSpc>
                <a:spcPct val="125000"/>
              </a:lnSpc>
              <a:buFontTx/>
              <a:buNone/>
            </a:pPr>
            <a:r>
              <a:rPr lang="en-US" altLang="zh-CN" b="1">
                <a:latin typeface="Times New Roman" panose="02020603050405020304" pitchFamily="18" charset="0"/>
              </a:rPr>
              <a:t>[3]  three-j and four-j recoupling coefficients. </a:t>
            </a:r>
          </a:p>
          <a:p>
            <a:pPr>
              <a:lnSpc>
                <a:spcPct val="125000"/>
              </a:lnSpc>
              <a:buFontTx/>
              <a:buNone/>
            </a:pPr>
            <a:r>
              <a:rPr lang="en-US" altLang="zh-CN" b="1">
                <a:latin typeface="Times New Roman" panose="02020603050405020304" pitchFamily="18" charset="0"/>
              </a:rPr>
              <a:t>      (i.e., 6-j and 9-j symbols)</a:t>
            </a:r>
            <a:r>
              <a:rPr lang="en-US" altLang="zh-CN"/>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E59FDD3-2706-4D6D-8B76-D2F7E4AA13B1}"/>
              </a:ext>
            </a:extLst>
          </p:cNvPr>
          <p:cNvSpPr>
            <a:spLocks noGrp="1" noChangeArrowheads="1"/>
          </p:cNvSpPr>
          <p:nvPr>
            <p:ph type="title"/>
          </p:nvPr>
        </p:nvSpPr>
        <p:spPr/>
        <p:txBody>
          <a:bodyPr/>
          <a:lstStyle/>
          <a:p>
            <a:r>
              <a:rPr lang="en-US" altLang="zh-CN" sz="3200"/>
              <a:t>Part </a:t>
            </a:r>
            <a:r>
              <a:rPr lang="en-US" altLang="zh-CN" sz="3200">
                <a:latin typeface="华文仿宋" panose="02010600040101010101" pitchFamily="2" charset="-122"/>
                <a:ea typeface="华文仿宋" panose="02010600040101010101" pitchFamily="2" charset="-122"/>
              </a:rPr>
              <a:t>II  </a:t>
            </a:r>
            <a:r>
              <a:rPr lang="en-US" altLang="zh-CN" sz="3200"/>
              <a:t>Number of states for identical particles in a single-j shell</a:t>
            </a:r>
          </a:p>
        </p:txBody>
      </p:sp>
      <p:sp>
        <p:nvSpPr>
          <p:cNvPr id="338947" name="Rectangle 3">
            <a:extLst>
              <a:ext uri="{FF2B5EF4-FFF2-40B4-BE49-F238E27FC236}">
                <a16:creationId xmlns:a16="http://schemas.microsoft.com/office/drawing/2014/main" id="{8FEECB47-DE0D-4BBE-B1B3-67AC1121B93E}"/>
              </a:ext>
            </a:extLst>
          </p:cNvPr>
          <p:cNvSpPr>
            <a:spLocks noGrp="1" noChangeArrowheads="1"/>
          </p:cNvSpPr>
          <p:nvPr>
            <p:ph type="body" idx="1"/>
          </p:nvPr>
        </p:nvSpPr>
        <p:spPr>
          <a:xfrm>
            <a:off x="395288" y="1628775"/>
            <a:ext cx="8497887" cy="4968875"/>
          </a:xfrm>
        </p:spPr>
        <p:txBody>
          <a:bodyPr/>
          <a:lstStyle/>
          <a:p>
            <a:pPr>
              <a:lnSpc>
                <a:spcPct val="135000"/>
              </a:lnSpc>
              <a:buFontTx/>
              <a:buNone/>
            </a:pPr>
            <a:r>
              <a:rPr lang="en-US" altLang="zh-CN" sz="2800" b="1">
                <a:latin typeface="Times New Roman" panose="02020603050405020304" pitchFamily="18" charset="0"/>
              </a:rPr>
              <a:t>   We actually came to this problem </a:t>
            </a:r>
            <a:r>
              <a:rPr lang="en-US" altLang="zh-CN" sz="2800" b="1">
                <a:solidFill>
                  <a:srgbClr val="FF0000"/>
                </a:solidFill>
                <a:latin typeface="Times New Roman" panose="02020603050405020304" pitchFamily="18" charset="0"/>
              </a:rPr>
              <a:t>very accidentally:</a:t>
            </a:r>
            <a:r>
              <a:rPr lang="en-US" altLang="zh-CN" sz="2800" b="1">
                <a:latin typeface="Times New Roman" panose="02020603050405020304" pitchFamily="18" charset="0"/>
              </a:rPr>
              <a:t> </a:t>
            </a:r>
          </a:p>
          <a:p>
            <a:pPr>
              <a:lnSpc>
                <a:spcPct val="135000"/>
              </a:lnSpc>
            </a:pPr>
            <a:endParaRPr lang="en-US" altLang="zh-CN" sz="2800" b="1">
              <a:latin typeface="Times New Roman" panose="02020603050405020304" pitchFamily="18" charset="0"/>
            </a:endParaRPr>
          </a:p>
          <a:p>
            <a:pPr>
              <a:lnSpc>
                <a:spcPct val="135000"/>
              </a:lnSpc>
              <a:buFontTx/>
              <a:buNone/>
            </a:pPr>
            <a:r>
              <a:rPr lang="en-US" altLang="zh-CN" sz="2800" b="1">
                <a:latin typeface="Times New Roman" panose="02020603050405020304" pitchFamily="18" charset="0"/>
              </a:rPr>
              <a:t>    In summer of 2000, Prof. Arima gave a talk in American-Japanese joint nuclear physics symposium on random interactions. In that conference Prof. Arima showed a figure as follows.  </a:t>
            </a:r>
          </a:p>
          <a:p>
            <a:endParaRPr lang="en-US" altLang="zh-CN" sz="2800" b="1">
              <a:latin typeface="Times New Roman" panose="02020603050405020304" pitchFamily="18" charset="0"/>
            </a:endParaRPr>
          </a:p>
          <a:p>
            <a:pPr>
              <a:buFontTx/>
              <a:buNone/>
            </a:pPr>
            <a:r>
              <a:rPr lang="en-US" altLang="zh-CN" sz="2800"/>
              <a:t> </a:t>
            </a:r>
          </a:p>
          <a:p>
            <a:endParaRPr lang="en-US" altLang="zh-CN" sz="28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6" name="Picture 4">
            <a:extLst>
              <a:ext uri="{FF2B5EF4-FFF2-40B4-BE49-F238E27FC236}">
                <a16:creationId xmlns:a16="http://schemas.microsoft.com/office/drawing/2014/main" id="{7880056E-AF96-4EC6-94E5-2492E89B2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988"/>
            <a:ext cx="7705725"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97" name="Text Box 5">
            <a:extLst>
              <a:ext uri="{FF2B5EF4-FFF2-40B4-BE49-F238E27FC236}">
                <a16:creationId xmlns:a16="http://schemas.microsoft.com/office/drawing/2014/main" id="{DDFE8EDF-2813-4CAE-AC2D-CA73365589C5}"/>
              </a:ext>
            </a:extLst>
          </p:cNvPr>
          <p:cNvSpPr txBox="1">
            <a:spLocks noChangeArrowheads="1"/>
          </p:cNvSpPr>
          <p:nvPr/>
        </p:nvSpPr>
        <p:spPr bwMode="auto">
          <a:xfrm>
            <a:off x="179388" y="4508500"/>
            <a:ext cx="87947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FF0000"/>
                </a:solidFill>
                <a:latin typeface="Times New Roman" panose="02020603050405020304" pitchFamily="18" charset="0"/>
              </a:rPr>
              <a:t>A fax from Joe Ginocchio: </a:t>
            </a:r>
          </a:p>
          <a:p>
            <a:endParaRPr lang="en-US" altLang="zh-CN" b="1">
              <a:solidFill>
                <a:srgbClr val="FF0000"/>
              </a:solidFill>
              <a:latin typeface="Times New Roman" panose="02020603050405020304" pitchFamily="18" charset="0"/>
            </a:endParaRPr>
          </a:p>
          <a:p>
            <a:r>
              <a:rPr lang="en-US" altLang="zh-CN" b="1">
                <a:latin typeface="Times New Roman" panose="02020603050405020304" pitchFamily="18" charset="0"/>
              </a:rPr>
              <a:t>Akito,  Nice to see you in Hawaii.  </a:t>
            </a:r>
          </a:p>
          <a:p>
            <a:r>
              <a:rPr lang="en-US" altLang="zh-CN" b="1">
                <a:latin typeface="Times New Roman" panose="02020603050405020304" pitchFamily="18" charset="0"/>
              </a:rPr>
              <a:t>I know why there is a staggering for your P(0).  This coincides with the number of states for J=0.  I derived the formulas for n=4 when I studied the fractional quantum hall effect with Wick Haxton.  Igal used this in his book.     Joe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a:extLst>
              <a:ext uri="{FF2B5EF4-FFF2-40B4-BE49-F238E27FC236}">
                <a16:creationId xmlns:a16="http://schemas.microsoft.com/office/drawing/2014/main" id="{C0205018-957E-4B7F-AB48-4E4935B258B2}"/>
              </a:ext>
            </a:extLst>
          </p:cNvPr>
          <p:cNvSpPr>
            <a:spLocks noGrp="1" noChangeArrowheads="1"/>
          </p:cNvSpPr>
          <p:nvPr>
            <p:ph type="body" idx="1"/>
          </p:nvPr>
        </p:nvSpPr>
        <p:spPr>
          <a:xfrm>
            <a:off x="457200" y="620713"/>
            <a:ext cx="8229600" cy="5976937"/>
          </a:xfrm>
        </p:spPr>
        <p:txBody>
          <a:bodyPr/>
          <a:lstStyle/>
          <a:p>
            <a:pPr>
              <a:lnSpc>
                <a:spcPct val="130000"/>
              </a:lnSpc>
              <a:buFontTx/>
              <a:buNone/>
            </a:pPr>
            <a:r>
              <a:rPr lang="en-US" altLang="zh-CN" b="1">
                <a:latin typeface="Times New Roman" panose="02020603050405020304" pitchFamily="18" charset="0"/>
              </a:rPr>
              <a:t>   At that time,  we actually had known this fact (also Zelevinsky and collaborators knew this coincidence). However, I did not know the Ginocchio-Haxton formula: </a:t>
            </a:r>
          </a:p>
          <a:p>
            <a:pPr>
              <a:lnSpc>
                <a:spcPct val="130000"/>
              </a:lnSpc>
              <a:buFontTx/>
              <a:buNone/>
            </a:pPr>
            <a:r>
              <a:rPr lang="en-US" altLang="zh-CN" b="1">
                <a:latin typeface="Times New Roman" panose="02020603050405020304" pitchFamily="18" charset="0"/>
              </a:rPr>
              <a:t>   The number of states with spin J=0 for four fermions in a single-j shell is [(2j+3)/6], where “[ ]” means to take the largest integer inside.   </a:t>
            </a:r>
            <a:r>
              <a:rPr lang="en-US" altLang="zh-CN" b="1">
                <a:solidFill>
                  <a:srgbClr val="FF0000"/>
                </a:solidFill>
                <a:latin typeface="Times New Roman" panose="02020603050405020304" pitchFamily="18" charset="0"/>
              </a:rPr>
              <a:t>It is nice !</a:t>
            </a:r>
            <a:r>
              <a:rPr lang="en-US" altLang="zh-CN" b="1">
                <a:latin typeface="Times New Roman" panose="02020603050405020304" pitchFamily="18"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a:extLst>
              <a:ext uri="{FF2B5EF4-FFF2-40B4-BE49-F238E27FC236}">
                <a16:creationId xmlns:a16="http://schemas.microsoft.com/office/drawing/2014/main" id="{BD26DC8E-DB28-4465-B8E9-83C1B7D461CC}"/>
              </a:ext>
            </a:extLst>
          </p:cNvPr>
          <p:cNvSpPr>
            <a:spLocks noGrp="1" noChangeArrowheads="1"/>
          </p:cNvSpPr>
          <p:nvPr>
            <p:ph type="body" idx="1"/>
          </p:nvPr>
        </p:nvSpPr>
        <p:spPr>
          <a:xfrm>
            <a:off x="107950" y="358775"/>
            <a:ext cx="8893175" cy="6165850"/>
          </a:xfrm>
        </p:spPr>
        <p:txBody>
          <a:bodyPr/>
          <a:lstStyle/>
          <a:p>
            <a:pPr>
              <a:lnSpc>
                <a:spcPct val="130000"/>
              </a:lnSpc>
              <a:buFontTx/>
              <a:buNone/>
            </a:pPr>
            <a:r>
              <a:rPr lang="en-US" altLang="zh-CN" sz="2400"/>
              <a:t>   </a:t>
            </a:r>
            <a:r>
              <a:rPr lang="en-US" altLang="zh-CN" sz="2400" b="1">
                <a:latin typeface="Times New Roman" panose="02020603050405020304" pitchFamily="18" charset="0"/>
              </a:rPr>
              <a:t>After some time I thought of something naive, which is as follows.  We all know for n=2, the number of states is 1 for J=even and 0 for J=odd. One might be able to construct simple formulas for n=3, 4, 5, for single-j shells. Probably one gets some hint by simply looking at the systematics of those numbers. </a:t>
            </a:r>
          </a:p>
          <a:p>
            <a:pPr>
              <a:lnSpc>
                <a:spcPct val="130000"/>
              </a:lnSpc>
              <a:buFontTx/>
              <a:buNone/>
            </a:pPr>
            <a:endParaRPr lang="en-US" altLang="zh-CN" sz="2400" b="1">
              <a:latin typeface="Times New Roman" panose="02020603050405020304" pitchFamily="18" charset="0"/>
            </a:endParaRPr>
          </a:p>
          <a:p>
            <a:pPr>
              <a:lnSpc>
                <a:spcPct val="130000"/>
              </a:lnSpc>
              <a:buFontTx/>
              <a:buNone/>
            </a:pPr>
            <a:r>
              <a:rPr lang="en-US" altLang="zh-CN" sz="2400" b="1">
                <a:latin typeface="Times New Roman" panose="02020603050405020304" pitchFamily="18" charset="0"/>
              </a:rPr>
              <a:t>   Then I tried and found the empirical formulas for them.  I could not prove them at that time, however, I made numerical experiments by computers as much as possible.  </a:t>
            </a:r>
          </a:p>
          <a:p>
            <a:pPr>
              <a:lnSpc>
                <a:spcPct val="130000"/>
              </a:lnSpc>
              <a:buFontTx/>
              <a:buNone/>
            </a:pPr>
            <a:endParaRPr lang="en-US" altLang="zh-CN" sz="2400" b="1">
              <a:latin typeface="Times New Roman" panose="02020603050405020304" pitchFamily="18" charset="0"/>
            </a:endParaRPr>
          </a:p>
          <a:p>
            <a:pPr>
              <a:lnSpc>
                <a:spcPct val="130000"/>
              </a:lnSpc>
              <a:buFontTx/>
              <a:buNone/>
            </a:pPr>
            <a:r>
              <a:rPr lang="en-US" altLang="zh-CN" sz="2400" b="1">
                <a:latin typeface="Times New Roman" panose="02020603050405020304" pitchFamily="18" charset="0"/>
              </a:rPr>
              <a:t>    Zhao and Arima,  Phys. Rev. C68, 044310 (2003) </a:t>
            </a:r>
          </a:p>
          <a:p>
            <a:pPr>
              <a:lnSpc>
                <a:spcPct val="130000"/>
              </a:lnSpc>
              <a:buFontTx/>
              <a:buNone/>
            </a:pPr>
            <a:r>
              <a:rPr lang="en-US" altLang="zh-CN" sz="2400" b="1">
                <a:solidFill>
                  <a:srgbClr val="FF0000"/>
                </a:solidFill>
                <a:latin typeface="Times New Roman" panose="02020603050405020304" pitchFamily="18" charset="0"/>
              </a:rPr>
              <a:t>   They must be correct, yet without mathematical proof.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640EFC0A-50CC-4D4C-A203-4FF6B467E32B}"/>
              </a:ext>
            </a:extLst>
          </p:cNvPr>
          <p:cNvSpPr>
            <a:spLocks noGrp="1" noChangeArrowheads="1"/>
          </p:cNvSpPr>
          <p:nvPr>
            <p:ph type="title"/>
          </p:nvPr>
        </p:nvSpPr>
        <p:spPr/>
        <p:txBody>
          <a:bodyPr/>
          <a:lstStyle/>
          <a:p>
            <a:r>
              <a:rPr lang="en-US" altLang="zh-CN"/>
              <a:t>Empirical formulas</a:t>
            </a:r>
          </a:p>
        </p:txBody>
      </p:sp>
      <p:graphicFrame>
        <p:nvGraphicFramePr>
          <p:cNvPr id="228356" name="Object 4">
            <a:extLst>
              <a:ext uri="{FF2B5EF4-FFF2-40B4-BE49-F238E27FC236}">
                <a16:creationId xmlns:a16="http://schemas.microsoft.com/office/drawing/2014/main" id="{6718858C-E643-4CC9-A685-E17EB95ADF10}"/>
              </a:ext>
            </a:extLst>
          </p:cNvPr>
          <p:cNvGraphicFramePr>
            <a:graphicFrameLocks noChangeAspect="1"/>
          </p:cNvGraphicFramePr>
          <p:nvPr/>
        </p:nvGraphicFramePr>
        <p:xfrm>
          <a:off x="827088" y="2124075"/>
          <a:ext cx="7777162" cy="2673350"/>
        </p:xfrm>
        <a:graphic>
          <a:graphicData uri="http://schemas.openxmlformats.org/presentationml/2006/ole">
            <mc:AlternateContent xmlns:mc="http://schemas.openxmlformats.org/markup-compatibility/2006">
              <mc:Choice xmlns:v="urn:schemas-microsoft-com:vml" Requires="v">
                <p:oleObj spid="_x0000_s536589" name="Equation" r:id="rId3" imgW="3251160" imgH="1117440" progId="Equation.DSMT4">
                  <p:embed/>
                </p:oleObj>
              </mc:Choice>
              <mc:Fallback>
                <p:oleObj name="Equation" r:id="rId3" imgW="3251160" imgH="1117440" progId="Equation.DSMT4">
                  <p:embed/>
                  <p:pic>
                    <p:nvPicPr>
                      <p:cNvPr id="228356" name="Object 4">
                        <a:extLst>
                          <a:ext uri="{FF2B5EF4-FFF2-40B4-BE49-F238E27FC236}">
                            <a16:creationId xmlns:a16="http://schemas.microsoft.com/office/drawing/2014/main" id="{6718858C-E643-4CC9-A685-E17EB95AD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124075"/>
                        <a:ext cx="7777162" cy="267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8357" name="Rectangle 5">
            <a:extLst>
              <a:ext uri="{FF2B5EF4-FFF2-40B4-BE49-F238E27FC236}">
                <a16:creationId xmlns:a16="http://schemas.microsoft.com/office/drawing/2014/main" id="{CA1D1CBE-C0CB-4DBE-8F2C-E78F842D3D6D}"/>
              </a:ext>
            </a:extLst>
          </p:cNvPr>
          <p:cNvSpPr>
            <a:spLocks noChangeArrowheads="1"/>
          </p:cNvSpPr>
          <p:nvPr/>
        </p:nvSpPr>
        <p:spPr bwMode="auto">
          <a:xfrm>
            <a:off x="684213" y="5516563"/>
            <a:ext cx="79200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Font typeface="Wingdings" panose="05000000000000000000" pitchFamily="2" charset="2"/>
              <a:buNone/>
            </a:pPr>
            <a:r>
              <a:rPr lang="en-US" altLang="zh-CN" sz="2800"/>
              <a:t>For </a:t>
            </a:r>
            <a:r>
              <a:rPr lang="en-US" altLang="zh-CN" sz="2800" i="1"/>
              <a:t>n=4 </a:t>
            </a:r>
            <a:r>
              <a:rPr lang="en-US" altLang="zh-CN" sz="2800"/>
              <a:t>and</a:t>
            </a:r>
            <a:r>
              <a:rPr lang="en-US" altLang="zh-CN" sz="2800" i="1"/>
              <a:t> 5,  </a:t>
            </a:r>
            <a:r>
              <a:rPr lang="en-US" altLang="zh-CN" sz="2800"/>
              <a:t>results are more complicated (omitted)</a:t>
            </a:r>
            <a:r>
              <a:rPr lang="en-US" altLang="zh-CN" sz="1800"/>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085665C6-AC91-4E77-813B-15DBB9C0AFEF}"/>
              </a:ext>
            </a:extLst>
          </p:cNvPr>
          <p:cNvSpPr>
            <a:spLocks noGrp="1" noChangeArrowheads="1"/>
          </p:cNvSpPr>
          <p:nvPr>
            <p:ph type="title"/>
          </p:nvPr>
        </p:nvSpPr>
        <p:spPr>
          <a:xfrm>
            <a:off x="207963" y="188913"/>
            <a:ext cx="8540750" cy="1143000"/>
          </a:xfrm>
        </p:spPr>
        <p:txBody>
          <a:bodyPr/>
          <a:lstStyle/>
          <a:p>
            <a:r>
              <a:rPr lang="en-US" altLang="zh-CN" sz="3200"/>
              <a:t>A simple method in the text-book</a:t>
            </a:r>
          </a:p>
        </p:txBody>
      </p:sp>
      <p:sp>
        <p:nvSpPr>
          <p:cNvPr id="230403" name="Rectangle 3">
            <a:extLst>
              <a:ext uri="{FF2B5EF4-FFF2-40B4-BE49-F238E27FC236}">
                <a16:creationId xmlns:a16="http://schemas.microsoft.com/office/drawing/2014/main" id="{1AD9CEB9-351A-4A09-A9CA-C42BF62BDDC6}"/>
              </a:ext>
            </a:extLst>
          </p:cNvPr>
          <p:cNvSpPr>
            <a:spLocks noGrp="1" noChangeArrowheads="1"/>
          </p:cNvSpPr>
          <p:nvPr>
            <p:ph type="body" idx="1"/>
          </p:nvPr>
        </p:nvSpPr>
        <p:spPr/>
        <p:txBody>
          <a:bodyPr/>
          <a:lstStyle/>
          <a:p>
            <a:endParaRPr lang="en-US" altLang="zh-CN"/>
          </a:p>
          <a:p>
            <a:endParaRPr lang="en-US" altLang="zh-CN"/>
          </a:p>
          <a:p>
            <a:endParaRPr lang="en-US" altLang="zh-CN"/>
          </a:p>
        </p:txBody>
      </p:sp>
      <p:graphicFrame>
        <p:nvGraphicFramePr>
          <p:cNvPr id="230405" name="Object 5">
            <a:extLst>
              <a:ext uri="{FF2B5EF4-FFF2-40B4-BE49-F238E27FC236}">
                <a16:creationId xmlns:a16="http://schemas.microsoft.com/office/drawing/2014/main" id="{C8825FA0-C756-4F2A-9128-BBF19A6E2AB5}"/>
              </a:ext>
            </a:extLst>
          </p:cNvPr>
          <p:cNvGraphicFramePr>
            <a:graphicFrameLocks noChangeAspect="1"/>
          </p:cNvGraphicFramePr>
          <p:nvPr/>
        </p:nvGraphicFramePr>
        <p:xfrm>
          <a:off x="682625" y="1425575"/>
          <a:ext cx="8424863" cy="4833938"/>
        </p:xfrm>
        <a:graphic>
          <a:graphicData uri="http://schemas.openxmlformats.org/presentationml/2006/ole">
            <mc:AlternateContent xmlns:mc="http://schemas.openxmlformats.org/markup-compatibility/2006">
              <mc:Choice xmlns:v="urn:schemas-microsoft-com:vml" Requires="v">
                <p:oleObj spid="_x0000_s537613" name="Equation" r:id="rId3" imgW="4533840" imgH="2539800" progId="Equation.DSMT4">
                  <p:embed/>
                </p:oleObj>
              </mc:Choice>
              <mc:Fallback>
                <p:oleObj name="Equation" r:id="rId3" imgW="4533840" imgH="2539800" progId="Equation.DSMT4">
                  <p:embed/>
                  <p:pic>
                    <p:nvPicPr>
                      <p:cNvPr id="230405" name="Object 5">
                        <a:extLst>
                          <a:ext uri="{FF2B5EF4-FFF2-40B4-BE49-F238E27FC236}">
                            <a16:creationId xmlns:a16="http://schemas.microsoft.com/office/drawing/2014/main" id="{C8825FA0-C756-4F2A-9128-BBF19A6E2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425575"/>
                        <a:ext cx="8424863"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9155972"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F45FB974-B74B-4078-98A9-C5253A795B17}"/>
              </a:ext>
            </a:extLst>
          </p:cNvPr>
          <p:cNvSpPr>
            <a:spLocks noGrp="1" noChangeArrowheads="1"/>
          </p:cNvSpPr>
          <p:nvPr>
            <p:ph type="title"/>
          </p:nvPr>
        </p:nvSpPr>
        <p:spPr>
          <a:xfrm>
            <a:off x="457200" y="274638"/>
            <a:ext cx="7445375" cy="671512"/>
          </a:xfrm>
        </p:spPr>
        <p:txBody>
          <a:bodyPr>
            <a:normAutofit fontScale="90000"/>
          </a:bodyPr>
          <a:lstStyle/>
          <a:p>
            <a:r>
              <a:rPr lang="en-US" altLang="zh-CN" sz="4000"/>
              <a:t>A new method</a:t>
            </a:r>
          </a:p>
        </p:txBody>
      </p:sp>
      <p:graphicFrame>
        <p:nvGraphicFramePr>
          <p:cNvPr id="231428" name="Object 4">
            <a:extLst>
              <a:ext uri="{FF2B5EF4-FFF2-40B4-BE49-F238E27FC236}">
                <a16:creationId xmlns:a16="http://schemas.microsoft.com/office/drawing/2014/main" id="{E1D1A329-6898-4BF5-B2BF-D402FE27C7FC}"/>
              </a:ext>
            </a:extLst>
          </p:cNvPr>
          <p:cNvGraphicFramePr>
            <a:graphicFrameLocks noChangeAspect="1"/>
          </p:cNvGraphicFramePr>
          <p:nvPr/>
        </p:nvGraphicFramePr>
        <p:xfrm>
          <a:off x="531813" y="836613"/>
          <a:ext cx="8612187" cy="5008562"/>
        </p:xfrm>
        <a:graphic>
          <a:graphicData uri="http://schemas.openxmlformats.org/presentationml/2006/ole">
            <mc:AlternateContent xmlns:mc="http://schemas.openxmlformats.org/markup-compatibility/2006">
              <mc:Choice xmlns:v="urn:schemas-microsoft-com:vml" Requires="v">
                <p:oleObj spid="_x0000_s538637" name="Equation" r:id="rId3" imgW="3911400" imgH="2273040" progId="Equation.DSMT4">
                  <p:embed/>
                </p:oleObj>
              </mc:Choice>
              <mc:Fallback>
                <p:oleObj name="Equation" r:id="rId3" imgW="3911400" imgH="2273040" progId="Equation.DSMT4">
                  <p:embed/>
                  <p:pic>
                    <p:nvPicPr>
                      <p:cNvPr id="231428" name="Object 4">
                        <a:extLst>
                          <a:ext uri="{FF2B5EF4-FFF2-40B4-BE49-F238E27FC236}">
                            <a16:creationId xmlns:a16="http://schemas.microsoft.com/office/drawing/2014/main" id="{E1D1A329-6898-4BF5-B2BF-D402FE27C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836613"/>
                        <a:ext cx="8612187" cy="500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1425" name="Text Box 1">
            <a:extLst>
              <a:ext uri="{FF2B5EF4-FFF2-40B4-BE49-F238E27FC236}">
                <a16:creationId xmlns:a16="http://schemas.microsoft.com/office/drawing/2014/main" id="{7D4D9077-2E0D-4F24-9558-422A50EFA7B4}"/>
              </a:ext>
            </a:extLst>
          </p:cNvPr>
          <p:cNvSpPr txBox="1">
            <a:spLocks noChangeArrowheads="1"/>
          </p:cNvSpPr>
          <p:nvPr/>
        </p:nvSpPr>
        <p:spPr bwMode="auto">
          <a:xfrm>
            <a:off x="468313" y="5876925"/>
            <a:ext cx="1944687"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0000"/>
                </a:solidFill>
              </a:rPr>
              <a:t>m</a:t>
            </a:r>
            <a:r>
              <a:rPr lang="en-US" altLang="zh-CN" sz="1400">
                <a:solidFill>
                  <a:srgbClr val="FF0000"/>
                </a:solidFill>
              </a:rPr>
              <a:t>1</a:t>
            </a:r>
            <a:r>
              <a:rPr lang="en-US" altLang="zh-CN" sz="2400">
                <a:solidFill>
                  <a:srgbClr val="FF0000"/>
                </a:solidFill>
              </a:rPr>
              <a:t>,m</a:t>
            </a:r>
            <a:r>
              <a:rPr lang="en-US" altLang="zh-CN" sz="1600">
                <a:solidFill>
                  <a:srgbClr val="FF0000"/>
                </a:solidFill>
              </a:rPr>
              <a:t>2</a:t>
            </a:r>
            <a:r>
              <a:rPr lang="en-US" altLang="zh-CN" sz="2400">
                <a:solidFill>
                  <a:srgbClr val="FF0000"/>
                </a:solidFill>
              </a:rPr>
              <a:t>,m</a:t>
            </a:r>
            <a:r>
              <a:rPr lang="en-US" altLang="zh-CN" sz="1400">
                <a:solidFill>
                  <a:srgbClr val="FF0000"/>
                </a:solidFill>
              </a:rPr>
              <a:t>3</a:t>
            </a:r>
            <a:r>
              <a:rPr lang="en-US" altLang="zh-CN" sz="2400">
                <a:solidFill>
                  <a:srgbClr val="FF0000"/>
                </a:solidFill>
              </a:rPr>
              <a:t>, m</a:t>
            </a:r>
            <a:r>
              <a:rPr lang="en-US" altLang="zh-CN" sz="1400">
                <a:solidFill>
                  <a:srgbClr val="FF0000"/>
                </a:solidFill>
              </a:rPr>
              <a:t>4</a:t>
            </a:r>
          </a:p>
        </p:txBody>
      </p:sp>
      <p:sp>
        <p:nvSpPr>
          <p:cNvPr id="2" name="Text Box 2">
            <a:extLst>
              <a:ext uri="{FF2B5EF4-FFF2-40B4-BE49-F238E27FC236}">
                <a16:creationId xmlns:a16="http://schemas.microsoft.com/office/drawing/2014/main" id="{151B2BF4-A794-4E71-955F-D2A19D6878F9}"/>
              </a:ext>
            </a:extLst>
          </p:cNvPr>
          <p:cNvSpPr txBox="1">
            <a:spLocks noChangeArrowheads="1"/>
          </p:cNvSpPr>
          <p:nvPr/>
        </p:nvSpPr>
        <p:spPr bwMode="auto">
          <a:xfrm>
            <a:off x="2916238" y="5924550"/>
            <a:ext cx="1309687" cy="3968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FF0000"/>
                </a:solidFill>
              </a:rPr>
              <a:t>k</a:t>
            </a:r>
            <a:r>
              <a:rPr lang="en-US" altLang="zh-CN" sz="1400">
                <a:solidFill>
                  <a:srgbClr val="FF0000"/>
                </a:solidFill>
              </a:rPr>
              <a:t>1</a:t>
            </a:r>
            <a:r>
              <a:rPr lang="en-US" altLang="zh-CN">
                <a:solidFill>
                  <a:srgbClr val="FF0000"/>
                </a:solidFill>
              </a:rPr>
              <a:t>,k</a:t>
            </a:r>
            <a:r>
              <a:rPr lang="en-US" altLang="zh-CN" sz="1600">
                <a:solidFill>
                  <a:srgbClr val="FF0000"/>
                </a:solidFill>
              </a:rPr>
              <a:t>2</a:t>
            </a:r>
            <a:r>
              <a:rPr lang="en-US" altLang="zh-CN">
                <a:solidFill>
                  <a:srgbClr val="FF0000"/>
                </a:solidFill>
              </a:rPr>
              <a:t>,k</a:t>
            </a:r>
            <a:r>
              <a:rPr lang="en-US" altLang="zh-CN" sz="1400">
                <a:solidFill>
                  <a:srgbClr val="FF0000"/>
                </a:solidFill>
              </a:rPr>
              <a:t>3</a:t>
            </a:r>
            <a:r>
              <a:rPr lang="en-US" altLang="zh-CN">
                <a:solidFill>
                  <a:srgbClr val="FF0000"/>
                </a:solidFill>
              </a:rPr>
              <a:t>,k</a:t>
            </a:r>
            <a:r>
              <a:rPr lang="en-US" altLang="zh-CN" sz="1400">
                <a:solidFill>
                  <a:srgbClr val="FF0000"/>
                </a:solidFill>
              </a:rPr>
              <a:t>4</a:t>
            </a:r>
          </a:p>
        </p:txBody>
      </p:sp>
      <p:sp>
        <p:nvSpPr>
          <p:cNvPr id="231427" name="Line 3">
            <a:extLst>
              <a:ext uri="{FF2B5EF4-FFF2-40B4-BE49-F238E27FC236}">
                <a16:creationId xmlns:a16="http://schemas.microsoft.com/office/drawing/2014/main" id="{9ADA8768-6D26-409E-8BC6-2B39F325DEAC}"/>
              </a:ext>
            </a:extLst>
          </p:cNvPr>
          <p:cNvSpPr>
            <a:spLocks noChangeShapeType="1"/>
          </p:cNvSpPr>
          <p:nvPr/>
        </p:nvSpPr>
        <p:spPr bwMode="auto">
          <a:xfrm>
            <a:off x="2484438" y="6165850"/>
            <a:ext cx="431800" cy="0"/>
          </a:xfrm>
          <a:prstGeom prst="line">
            <a:avLst/>
          </a:prstGeom>
          <a:noFill/>
          <a:ln w="666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1429" name="Text Box 5">
            <a:extLst>
              <a:ext uri="{FF2B5EF4-FFF2-40B4-BE49-F238E27FC236}">
                <a16:creationId xmlns:a16="http://schemas.microsoft.com/office/drawing/2014/main" id="{C9A97075-FB40-4546-B8B0-A4AB58CA74E9}"/>
              </a:ext>
            </a:extLst>
          </p:cNvPr>
          <p:cNvSpPr txBox="1">
            <a:spLocks noChangeArrowheads="1"/>
          </p:cNvSpPr>
          <p:nvPr/>
        </p:nvSpPr>
        <p:spPr bwMode="auto">
          <a:xfrm>
            <a:off x="6372225" y="3363913"/>
            <a:ext cx="1866900" cy="641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i="1">
                <a:solidFill>
                  <a:srgbClr val="FF0000"/>
                </a:solidFill>
              </a:rPr>
              <a:t>I</a:t>
            </a:r>
            <a:r>
              <a:rPr lang="en-US" altLang="zh-CN" sz="2400" i="1">
                <a:solidFill>
                  <a:srgbClr val="FF0000"/>
                </a:solidFill>
              </a:rPr>
              <a:t>0</a:t>
            </a:r>
            <a:r>
              <a:rPr lang="en-US" altLang="zh-CN" sz="3600" i="1">
                <a:solidFill>
                  <a:srgbClr val="FF0000"/>
                </a:solidFill>
              </a:rPr>
              <a:t>=I</a:t>
            </a:r>
            <a:r>
              <a:rPr lang="en-US" altLang="zh-CN" sz="2800" b="1">
                <a:solidFill>
                  <a:srgbClr val="FF0000"/>
                </a:solidFill>
              </a:rPr>
              <a:t>max</a:t>
            </a:r>
            <a:r>
              <a:rPr lang="en-US" altLang="zh-CN" sz="3600" i="1">
                <a:solidFill>
                  <a:srgbClr val="FF0000"/>
                </a:solidFill>
              </a:rPr>
              <a:t>-I</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a:extLst>
              <a:ext uri="{FF2B5EF4-FFF2-40B4-BE49-F238E27FC236}">
                <a16:creationId xmlns:a16="http://schemas.microsoft.com/office/drawing/2014/main" id="{97AF9369-D7B7-4DFE-A99B-59F2E163884C}"/>
              </a:ext>
            </a:extLst>
          </p:cNvPr>
          <p:cNvSpPr>
            <a:spLocks noGrp="1" noChangeArrowheads="1"/>
          </p:cNvSpPr>
          <p:nvPr>
            <p:ph type="body" idx="1"/>
          </p:nvPr>
        </p:nvSpPr>
        <p:spPr>
          <a:xfrm>
            <a:off x="179388" y="765175"/>
            <a:ext cx="8785225" cy="5472113"/>
          </a:xfrm>
        </p:spPr>
        <p:txBody>
          <a:bodyPr/>
          <a:lstStyle/>
          <a:p>
            <a:r>
              <a:rPr lang="en-US" altLang="zh-CN"/>
              <a:t>Conjugates of </a:t>
            </a:r>
          </a:p>
        </p:txBody>
      </p:sp>
      <p:graphicFrame>
        <p:nvGraphicFramePr>
          <p:cNvPr id="232452" name="Object 4">
            <a:extLst>
              <a:ext uri="{FF2B5EF4-FFF2-40B4-BE49-F238E27FC236}">
                <a16:creationId xmlns:a16="http://schemas.microsoft.com/office/drawing/2014/main" id="{FDB6A4F9-C6D6-420D-993B-E417A08E9623}"/>
              </a:ext>
            </a:extLst>
          </p:cNvPr>
          <p:cNvGraphicFramePr>
            <a:graphicFrameLocks noChangeAspect="1"/>
          </p:cNvGraphicFramePr>
          <p:nvPr/>
        </p:nvGraphicFramePr>
        <p:xfrm>
          <a:off x="3348038" y="692150"/>
          <a:ext cx="1223962" cy="735013"/>
        </p:xfrm>
        <a:graphic>
          <a:graphicData uri="http://schemas.openxmlformats.org/presentationml/2006/ole">
            <mc:AlternateContent xmlns:mc="http://schemas.openxmlformats.org/markup-compatibility/2006">
              <mc:Choice xmlns:v="urn:schemas-microsoft-com:vml" Requires="v">
                <p:oleObj spid="_x0000_s539672" name="Equation" r:id="rId3" imgW="380880" imgH="228600" progId="Equation.DSMT4">
                  <p:embed/>
                </p:oleObj>
              </mc:Choice>
              <mc:Fallback>
                <p:oleObj name="Equation" r:id="rId3" imgW="380880" imgH="228600" progId="Equation.DSMT4">
                  <p:embed/>
                  <p:pic>
                    <p:nvPicPr>
                      <p:cNvPr id="232452" name="Object 4">
                        <a:extLst>
                          <a:ext uri="{FF2B5EF4-FFF2-40B4-BE49-F238E27FC236}">
                            <a16:creationId xmlns:a16="http://schemas.microsoft.com/office/drawing/2014/main" id="{FDB6A4F9-C6D6-420D-993B-E417A08E9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692150"/>
                        <a:ext cx="1223962"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3" name="Object 5">
            <a:extLst>
              <a:ext uri="{FF2B5EF4-FFF2-40B4-BE49-F238E27FC236}">
                <a16:creationId xmlns:a16="http://schemas.microsoft.com/office/drawing/2014/main" id="{B8AE21E6-2B1D-456B-9031-32590CB52789}"/>
              </a:ext>
            </a:extLst>
          </p:cNvPr>
          <p:cNvGraphicFramePr>
            <a:graphicFrameLocks noChangeAspect="1"/>
          </p:cNvGraphicFramePr>
          <p:nvPr/>
        </p:nvGraphicFramePr>
        <p:xfrm>
          <a:off x="468313" y="1916113"/>
          <a:ext cx="8424862" cy="3732212"/>
        </p:xfrm>
        <a:graphic>
          <a:graphicData uri="http://schemas.openxmlformats.org/presentationml/2006/ole">
            <mc:AlternateContent xmlns:mc="http://schemas.openxmlformats.org/markup-compatibility/2006">
              <mc:Choice xmlns:v="urn:schemas-microsoft-com:vml" Requires="v">
                <p:oleObj spid="_x0000_s539673" name="Equation" r:id="rId5" imgW="5562360" imgH="2247840" progId="Equation.DSMT4">
                  <p:embed/>
                </p:oleObj>
              </mc:Choice>
              <mc:Fallback>
                <p:oleObj name="Equation" r:id="rId5" imgW="5562360" imgH="2247840" progId="Equation.DSMT4">
                  <p:embed/>
                  <p:pic>
                    <p:nvPicPr>
                      <p:cNvPr id="232453" name="Object 5">
                        <a:extLst>
                          <a:ext uri="{FF2B5EF4-FFF2-40B4-BE49-F238E27FC236}">
                            <a16:creationId xmlns:a16="http://schemas.microsoft.com/office/drawing/2014/main" id="{B8AE21E6-2B1D-456B-9031-32590CB527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916113"/>
                        <a:ext cx="8424862" cy="373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454863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a:extLst>
              <a:ext uri="{FF2B5EF4-FFF2-40B4-BE49-F238E27FC236}">
                <a16:creationId xmlns:a16="http://schemas.microsoft.com/office/drawing/2014/main" id="{C061B015-A476-49E3-BA65-3069D6ABE2B1}"/>
              </a:ext>
            </a:extLst>
          </p:cNvPr>
          <p:cNvSpPr>
            <a:spLocks noGrp="1" noChangeArrowheads="1"/>
          </p:cNvSpPr>
          <p:nvPr>
            <p:ph type="body" idx="1"/>
          </p:nvPr>
        </p:nvSpPr>
        <p:spPr>
          <a:xfrm>
            <a:off x="323850" y="476250"/>
            <a:ext cx="8640763" cy="6121400"/>
          </a:xfrm>
        </p:spPr>
        <p:txBody>
          <a:bodyPr/>
          <a:lstStyle/>
          <a:p>
            <a:pPr>
              <a:lnSpc>
                <a:spcPct val="135000"/>
              </a:lnSpc>
              <a:buFontTx/>
              <a:buNone/>
            </a:pPr>
            <a:r>
              <a:rPr lang="en-US" altLang="zh-CN" sz="1800" b="1">
                <a:latin typeface="Times New Roman" panose="02020603050405020304" pitchFamily="18" charset="0"/>
              </a:rPr>
              <a:t>               </a:t>
            </a:r>
            <a:r>
              <a:rPr lang="en-US" altLang="zh-CN" sz="2800" b="1">
                <a:latin typeface="Times New Roman" panose="02020603050405020304" pitchFamily="18" charset="0"/>
              </a:rPr>
              <a:t>We can look at this problem in terms of Young boxes. We need the number of Young boxes in </a:t>
            </a:r>
            <a:r>
              <a:rPr lang="en-US" altLang="zh-CN" sz="2800" b="1" i="1">
                <a:latin typeface="Times New Roman" panose="02020603050405020304" pitchFamily="18" charset="0"/>
              </a:rPr>
              <a:t>n</a:t>
            </a:r>
            <a:r>
              <a:rPr lang="en-US" altLang="zh-CN" sz="2800" b="1">
                <a:latin typeface="Times New Roman" panose="02020603050405020304" pitchFamily="18" charset="0"/>
              </a:rPr>
              <a:t> columns. In each column, the maximum of boxes is </a:t>
            </a:r>
            <a:r>
              <a:rPr lang="en-US" altLang="zh-CN" sz="2800" b="1" i="1">
                <a:latin typeface="Times New Roman" panose="02020603050405020304" pitchFamily="18" charset="0"/>
              </a:rPr>
              <a:t>2j+1-n</a:t>
            </a:r>
            <a:r>
              <a:rPr lang="en-US" altLang="zh-CN" sz="2800" b="1">
                <a:latin typeface="Times New Roman" panose="02020603050405020304" pitchFamily="18" charset="0"/>
              </a:rPr>
              <a:t> for fermions or </a:t>
            </a:r>
            <a:r>
              <a:rPr lang="en-US" altLang="zh-CN" sz="2800" b="1" i="1">
                <a:latin typeface="Times New Roman" panose="02020603050405020304" pitchFamily="18" charset="0"/>
              </a:rPr>
              <a:t>L</a:t>
            </a:r>
            <a:r>
              <a:rPr lang="en-US" altLang="zh-CN" sz="2800" b="1">
                <a:latin typeface="Times New Roman" panose="02020603050405020304" pitchFamily="18" charset="0"/>
              </a:rPr>
              <a:t> for bosons. </a:t>
            </a:r>
          </a:p>
          <a:p>
            <a:pPr>
              <a:lnSpc>
                <a:spcPct val="135000"/>
              </a:lnSpc>
              <a:buFontTx/>
              <a:buNone/>
            </a:pPr>
            <a:endParaRPr lang="en-US" altLang="zh-CN" sz="2800" b="1">
              <a:latin typeface="Times New Roman" panose="02020603050405020304" pitchFamily="18" charset="0"/>
            </a:endParaRPr>
          </a:p>
          <a:p>
            <a:pPr>
              <a:lnSpc>
                <a:spcPct val="135000"/>
              </a:lnSpc>
              <a:buFontTx/>
              <a:buNone/>
            </a:pPr>
            <a:r>
              <a:rPr lang="en-US" altLang="zh-CN" sz="2800" b="1">
                <a:latin typeface="Times New Roman" panose="02020603050405020304" pitchFamily="18" charset="0"/>
              </a:rPr>
              <a:t>                The number of Young diagrams  always equals the number of their joint Young diagrams, apparently.  Now in this case, the number of boxes in each column becomes n, while the maximal number of columns is </a:t>
            </a:r>
            <a:r>
              <a:rPr lang="en-US" altLang="zh-CN" sz="2800" b="1" i="1">
                <a:latin typeface="Times New Roman" panose="02020603050405020304" pitchFamily="18" charset="0"/>
              </a:rPr>
              <a:t>2j+1-n</a:t>
            </a:r>
            <a:r>
              <a:rPr lang="en-US" altLang="zh-CN" sz="2800" b="1">
                <a:latin typeface="Times New Roman" panose="02020603050405020304" pitchFamily="18" charset="0"/>
              </a:rPr>
              <a:t> for fermions and </a:t>
            </a:r>
            <a:r>
              <a:rPr lang="en-US" altLang="zh-CN" sz="2800" b="1" i="1">
                <a:latin typeface="Times New Roman" panose="02020603050405020304" pitchFamily="18" charset="0"/>
              </a:rPr>
              <a:t>2L</a:t>
            </a:r>
            <a:r>
              <a:rPr lang="en-US" altLang="zh-CN" sz="2800" b="1">
                <a:latin typeface="Times New Roman" panose="02020603050405020304" pitchFamily="18" charset="0"/>
              </a:rPr>
              <a:t> for bosons. </a:t>
            </a:r>
            <a:endParaRPr lang="en-US" altLang="zh-CN" sz="4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a:extLst>
              <a:ext uri="{FF2B5EF4-FFF2-40B4-BE49-F238E27FC236}">
                <a16:creationId xmlns:a16="http://schemas.microsoft.com/office/drawing/2014/main" id="{7C9D89CA-7647-4F8A-8BBB-8DDAAA84624C}"/>
              </a:ext>
            </a:extLst>
          </p:cNvPr>
          <p:cNvSpPr>
            <a:spLocks noChangeArrowheads="1"/>
          </p:cNvSpPr>
          <p:nvPr/>
        </p:nvSpPr>
        <p:spPr bwMode="auto">
          <a:xfrm>
            <a:off x="1403350" y="90805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093" name="Rectangle 5">
            <a:extLst>
              <a:ext uri="{FF2B5EF4-FFF2-40B4-BE49-F238E27FC236}">
                <a16:creationId xmlns:a16="http://schemas.microsoft.com/office/drawing/2014/main" id="{8AF5527C-D992-40D8-8BF9-7EA13DABA48B}"/>
              </a:ext>
            </a:extLst>
          </p:cNvPr>
          <p:cNvSpPr>
            <a:spLocks noChangeArrowheads="1"/>
          </p:cNvSpPr>
          <p:nvPr/>
        </p:nvSpPr>
        <p:spPr bwMode="auto">
          <a:xfrm>
            <a:off x="1835150" y="90805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094" name="Rectangle 6">
            <a:extLst>
              <a:ext uri="{FF2B5EF4-FFF2-40B4-BE49-F238E27FC236}">
                <a16:creationId xmlns:a16="http://schemas.microsoft.com/office/drawing/2014/main" id="{FB7F5988-94B3-4964-B9F6-461287FBDB05}"/>
              </a:ext>
            </a:extLst>
          </p:cNvPr>
          <p:cNvSpPr>
            <a:spLocks noChangeArrowheads="1"/>
          </p:cNvSpPr>
          <p:nvPr/>
        </p:nvSpPr>
        <p:spPr bwMode="auto">
          <a:xfrm>
            <a:off x="2268538" y="90805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095" name="Rectangle 7">
            <a:extLst>
              <a:ext uri="{FF2B5EF4-FFF2-40B4-BE49-F238E27FC236}">
                <a16:creationId xmlns:a16="http://schemas.microsoft.com/office/drawing/2014/main" id="{901706F3-CAEF-41E4-BE52-EF7F0C26ED4E}"/>
              </a:ext>
            </a:extLst>
          </p:cNvPr>
          <p:cNvSpPr>
            <a:spLocks noChangeArrowheads="1"/>
          </p:cNvSpPr>
          <p:nvPr/>
        </p:nvSpPr>
        <p:spPr bwMode="auto">
          <a:xfrm>
            <a:off x="1835150" y="1412875"/>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096" name="Rectangle 8">
            <a:extLst>
              <a:ext uri="{FF2B5EF4-FFF2-40B4-BE49-F238E27FC236}">
                <a16:creationId xmlns:a16="http://schemas.microsoft.com/office/drawing/2014/main" id="{CE072D4A-94E1-4977-AB18-517AB246A28D}"/>
              </a:ext>
            </a:extLst>
          </p:cNvPr>
          <p:cNvSpPr>
            <a:spLocks noChangeArrowheads="1"/>
          </p:cNvSpPr>
          <p:nvPr/>
        </p:nvSpPr>
        <p:spPr bwMode="auto">
          <a:xfrm>
            <a:off x="2268538" y="1412875"/>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097" name="Rectangle 9">
            <a:extLst>
              <a:ext uri="{FF2B5EF4-FFF2-40B4-BE49-F238E27FC236}">
                <a16:creationId xmlns:a16="http://schemas.microsoft.com/office/drawing/2014/main" id="{2C01A20B-7BE3-4D73-B66D-CA8D2BE197D3}"/>
              </a:ext>
            </a:extLst>
          </p:cNvPr>
          <p:cNvSpPr>
            <a:spLocks noChangeArrowheads="1"/>
          </p:cNvSpPr>
          <p:nvPr/>
        </p:nvSpPr>
        <p:spPr bwMode="auto">
          <a:xfrm>
            <a:off x="1403350" y="1844675"/>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098" name="Rectangle 10">
            <a:extLst>
              <a:ext uri="{FF2B5EF4-FFF2-40B4-BE49-F238E27FC236}">
                <a16:creationId xmlns:a16="http://schemas.microsoft.com/office/drawing/2014/main" id="{5AD9D7EB-CDC3-4F19-9A39-1C7DC9F14185}"/>
              </a:ext>
            </a:extLst>
          </p:cNvPr>
          <p:cNvSpPr>
            <a:spLocks noChangeArrowheads="1"/>
          </p:cNvSpPr>
          <p:nvPr/>
        </p:nvSpPr>
        <p:spPr bwMode="auto">
          <a:xfrm>
            <a:off x="2268538" y="1844675"/>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099" name="Rectangle 11">
            <a:extLst>
              <a:ext uri="{FF2B5EF4-FFF2-40B4-BE49-F238E27FC236}">
                <a16:creationId xmlns:a16="http://schemas.microsoft.com/office/drawing/2014/main" id="{BF601F31-B7FE-4F75-8502-1D0AD1CC276F}"/>
              </a:ext>
            </a:extLst>
          </p:cNvPr>
          <p:cNvSpPr>
            <a:spLocks noChangeArrowheads="1"/>
          </p:cNvSpPr>
          <p:nvPr/>
        </p:nvSpPr>
        <p:spPr bwMode="auto">
          <a:xfrm>
            <a:off x="1403350" y="1412875"/>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0" name="Rectangle 12">
            <a:extLst>
              <a:ext uri="{FF2B5EF4-FFF2-40B4-BE49-F238E27FC236}">
                <a16:creationId xmlns:a16="http://schemas.microsoft.com/office/drawing/2014/main" id="{C05D96D9-A5E7-46A7-BF35-7317FC63AE8C}"/>
              </a:ext>
            </a:extLst>
          </p:cNvPr>
          <p:cNvSpPr>
            <a:spLocks noChangeArrowheads="1"/>
          </p:cNvSpPr>
          <p:nvPr/>
        </p:nvSpPr>
        <p:spPr bwMode="auto">
          <a:xfrm>
            <a:off x="1403350" y="234950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1" name="Rectangle 13">
            <a:extLst>
              <a:ext uri="{FF2B5EF4-FFF2-40B4-BE49-F238E27FC236}">
                <a16:creationId xmlns:a16="http://schemas.microsoft.com/office/drawing/2014/main" id="{2894F832-F07D-4C7D-ADCA-56A1979E1ABD}"/>
              </a:ext>
            </a:extLst>
          </p:cNvPr>
          <p:cNvSpPr>
            <a:spLocks noChangeArrowheads="1"/>
          </p:cNvSpPr>
          <p:nvPr/>
        </p:nvSpPr>
        <p:spPr bwMode="auto">
          <a:xfrm>
            <a:off x="1835150" y="1844675"/>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2" name="Rectangle 14">
            <a:extLst>
              <a:ext uri="{FF2B5EF4-FFF2-40B4-BE49-F238E27FC236}">
                <a16:creationId xmlns:a16="http://schemas.microsoft.com/office/drawing/2014/main" id="{BF824E0D-B892-4DE7-B2FA-F11DB3138876}"/>
              </a:ext>
            </a:extLst>
          </p:cNvPr>
          <p:cNvSpPr>
            <a:spLocks noChangeArrowheads="1"/>
          </p:cNvSpPr>
          <p:nvPr/>
        </p:nvSpPr>
        <p:spPr bwMode="auto">
          <a:xfrm>
            <a:off x="1835150" y="234950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3" name="Rectangle 15">
            <a:extLst>
              <a:ext uri="{FF2B5EF4-FFF2-40B4-BE49-F238E27FC236}">
                <a16:creationId xmlns:a16="http://schemas.microsoft.com/office/drawing/2014/main" id="{4CEBAFFF-1836-4454-95C1-A03FFA4131D9}"/>
              </a:ext>
            </a:extLst>
          </p:cNvPr>
          <p:cNvSpPr>
            <a:spLocks noChangeArrowheads="1"/>
          </p:cNvSpPr>
          <p:nvPr/>
        </p:nvSpPr>
        <p:spPr bwMode="auto">
          <a:xfrm>
            <a:off x="1403350" y="278130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4" name="Rectangle 16">
            <a:extLst>
              <a:ext uri="{FF2B5EF4-FFF2-40B4-BE49-F238E27FC236}">
                <a16:creationId xmlns:a16="http://schemas.microsoft.com/office/drawing/2014/main" id="{55445C0D-EC0A-4052-85FD-6D15D8726F47}"/>
              </a:ext>
            </a:extLst>
          </p:cNvPr>
          <p:cNvSpPr>
            <a:spLocks noChangeArrowheads="1"/>
          </p:cNvSpPr>
          <p:nvPr/>
        </p:nvSpPr>
        <p:spPr bwMode="auto">
          <a:xfrm>
            <a:off x="1835150" y="278130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5" name="Rectangle 17">
            <a:extLst>
              <a:ext uri="{FF2B5EF4-FFF2-40B4-BE49-F238E27FC236}">
                <a16:creationId xmlns:a16="http://schemas.microsoft.com/office/drawing/2014/main" id="{2E39CD74-ACD7-4960-880D-0E5066D19887}"/>
              </a:ext>
            </a:extLst>
          </p:cNvPr>
          <p:cNvSpPr>
            <a:spLocks noChangeArrowheads="1"/>
          </p:cNvSpPr>
          <p:nvPr/>
        </p:nvSpPr>
        <p:spPr bwMode="auto">
          <a:xfrm>
            <a:off x="1403350" y="3284538"/>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6" name="Rectangle 18">
            <a:extLst>
              <a:ext uri="{FF2B5EF4-FFF2-40B4-BE49-F238E27FC236}">
                <a16:creationId xmlns:a16="http://schemas.microsoft.com/office/drawing/2014/main" id="{EB65EDEC-1CA1-44DD-AA9D-0FF54C0E92A0}"/>
              </a:ext>
            </a:extLst>
          </p:cNvPr>
          <p:cNvSpPr>
            <a:spLocks noChangeArrowheads="1"/>
          </p:cNvSpPr>
          <p:nvPr/>
        </p:nvSpPr>
        <p:spPr bwMode="auto">
          <a:xfrm>
            <a:off x="2700338" y="90805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7" name="Rectangle 19">
            <a:extLst>
              <a:ext uri="{FF2B5EF4-FFF2-40B4-BE49-F238E27FC236}">
                <a16:creationId xmlns:a16="http://schemas.microsoft.com/office/drawing/2014/main" id="{7B6416EA-9606-4029-965C-2DD073B5C076}"/>
              </a:ext>
            </a:extLst>
          </p:cNvPr>
          <p:cNvSpPr>
            <a:spLocks noChangeArrowheads="1"/>
          </p:cNvSpPr>
          <p:nvPr/>
        </p:nvSpPr>
        <p:spPr bwMode="auto">
          <a:xfrm>
            <a:off x="7739063" y="10525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8" name="Rectangle 20">
            <a:extLst>
              <a:ext uri="{FF2B5EF4-FFF2-40B4-BE49-F238E27FC236}">
                <a16:creationId xmlns:a16="http://schemas.microsoft.com/office/drawing/2014/main" id="{C81DCEDD-ABDE-4E9B-9475-085BF57169DD}"/>
              </a:ext>
            </a:extLst>
          </p:cNvPr>
          <p:cNvSpPr>
            <a:spLocks noChangeArrowheads="1"/>
          </p:cNvSpPr>
          <p:nvPr/>
        </p:nvSpPr>
        <p:spPr bwMode="auto">
          <a:xfrm>
            <a:off x="6731000" y="10525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09" name="Rectangle 21">
            <a:extLst>
              <a:ext uri="{FF2B5EF4-FFF2-40B4-BE49-F238E27FC236}">
                <a16:creationId xmlns:a16="http://schemas.microsoft.com/office/drawing/2014/main" id="{78D98989-62F3-4B45-8C58-284D3A4BD7CB}"/>
              </a:ext>
            </a:extLst>
          </p:cNvPr>
          <p:cNvSpPr>
            <a:spLocks noChangeArrowheads="1"/>
          </p:cNvSpPr>
          <p:nvPr/>
        </p:nvSpPr>
        <p:spPr bwMode="auto">
          <a:xfrm>
            <a:off x="7235825" y="10525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0" name="Rectangle 22">
            <a:extLst>
              <a:ext uri="{FF2B5EF4-FFF2-40B4-BE49-F238E27FC236}">
                <a16:creationId xmlns:a16="http://schemas.microsoft.com/office/drawing/2014/main" id="{BF8876BA-6038-40B6-B5BF-90E696E36EE7}"/>
              </a:ext>
            </a:extLst>
          </p:cNvPr>
          <p:cNvSpPr>
            <a:spLocks noChangeArrowheads="1"/>
          </p:cNvSpPr>
          <p:nvPr/>
        </p:nvSpPr>
        <p:spPr bwMode="auto">
          <a:xfrm>
            <a:off x="6226175" y="10525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1" name="Rectangle 23">
            <a:extLst>
              <a:ext uri="{FF2B5EF4-FFF2-40B4-BE49-F238E27FC236}">
                <a16:creationId xmlns:a16="http://schemas.microsoft.com/office/drawing/2014/main" id="{3E5D0200-818E-41D4-87DF-F1682A7B0B86}"/>
              </a:ext>
            </a:extLst>
          </p:cNvPr>
          <p:cNvSpPr>
            <a:spLocks noChangeArrowheads="1"/>
          </p:cNvSpPr>
          <p:nvPr/>
        </p:nvSpPr>
        <p:spPr bwMode="auto">
          <a:xfrm>
            <a:off x="5722938" y="10525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2" name="Rectangle 24">
            <a:extLst>
              <a:ext uri="{FF2B5EF4-FFF2-40B4-BE49-F238E27FC236}">
                <a16:creationId xmlns:a16="http://schemas.microsoft.com/office/drawing/2014/main" id="{E7211A47-A6C4-4BD0-92A0-404FA9D85DFD}"/>
              </a:ext>
            </a:extLst>
          </p:cNvPr>
          <p:cNvSpPr>
            <a:spLocks noChangeArrowheads="1"/>
          </p:cNvSpPr>
          <p:nvPr/>
        </p:nvSpPr>
        <p:spPr bwMode="auto">
          <a:xfrm>
            <a:off x="8170863" y="10525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3" name="Rectangle 25">
            <a:extLst>
              <a:ext uri="{FF2B5EF4-FFF2-40B4-BE49-F238E27FC236}">
                <a16:creationId xmlns:a16="http://schemas.microsoft.com/office/drawing/2014/main" id="{E34E5BE4-A5D6-4461-AE73-D704F44F2ED4}"/>
              </a:ext>
            </a:extLst>
          </p:cNvPr>
          <p:cNvSpPr>
            <a:spLocks noChangeArrowheads="1"/>
          </p:cNvSpPr>
          <p:nvPr/>
        </p:nvSpPr>
        <p:spPr bwMode="auto">
          <a:xfrm>
            <a:off x="5722938" y="148590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4" name="Rectangle 26">
            <a:extLst>
              <a:ext uri="{FF2B5EF4-FFF2-40B4-BE49-F238E27FC236}">
                <a16:creationId xmlns:a16="http://schemas.microsoft.com/office/drawing/2014/main" id="{FE47908E-CBDA-4D94-9A67-084BCA2932D3}"/>
              </a:ext>
            </a:extLst>
          </p:cNvPr>
          <p:cNvSpPr>
            <a:spLocks noChangeArrowheads="1"/>
          </p:cNvSpPr>
          <p:nvPr/>
        </p:nvSpPr>
        <p:spPr bwMode="auto">
          <a:xfrm>
            <a:off x="6227763" y="14843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5" name="Rectangle 27">
            <a:extLst>
              <a:ext uri="{FF2B5EF4-FFF2-40B4-BE49-F238E27FC236}">
                <a16:creationId xmlns:a16="http://schemas.microsoft.com/office/drawing/2014/main" id="{86A82ADF-7070-4E9C-897F-EB654106B4BB}"/>
              </a:ext>
            </a:extLst>
          </p:cNvPr>
          <p:cNvSpPr>
            <a:spLocks noChangeArrowheads="1"/>
          </p:cNvSpPr>
          <p:nvPr/>
        </p:nvSpPr>
        <p:spPr bwMode="auto">
          <a:xfrm>
            <a:off x="6731000" y="14843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6" name="Rectangle 28">
            <a:extLst>
              <a:ext uri="{FF2B5EF4-FFF2-40B4-BE49-F238E27FC236}">
                <a16:creationId xmlns:a16="http://schemas.microsoft.com/office/drawing/2014/main" id="{ADD8314C-7346-408A-ACE2-70DD251B533A}"/>
              </a:ext>
            </a:extLst>
          </p:cNvPr>
          <p:cNvSpPr>
            <a:spLocks noChangeArrowheads="1"/>
          </p:cNvSpPr>
          <p:nvPr/>
        </p:nvSpPr>
        <p:spPr bwMode="auto">
          <a:xfrm>
            <a:off x="7235825" y="14843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17" name="Rectangle 29">
            <a:extLst>
              <a:ext uri="{FF2B5EF4-FFF2-40B4-BE49-F238E27FC236}">
                <a16:creationId xmlns:a16="http://schemas.microsoft.com/office/drawing/2014/main" id="{212ED126-C926-4972-A683-08538F5AE972}"/>
              </a:ext>
            </a:extLst>
          </p:cNvPr>
          <p:cNvSpPr>
            <a:spLocks noChangeArrowheads="1"/>
          </p:cNvSpPr>
          <p:nvPr/>
        </p:nvSpPr>
        <p:spPr bwMode="auto">
          <a:xfrm>
            <a:off x="7739063" y="14843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27" name="Rectangle 39">
            <a:extLst>
              <a:ext uri="{FF2B5EF4-FFF2-40B4-BE49-F238E27FC236}">
                <a16:creationId xmlns:a16="http://schemas.microsoft.com/office/drawing/2014/main" id="{F3780C63-8E3C-4F85-BC0D-49FBBEF6A92A}"/>
              </a:ext>
            </a:extLst>
          </p:cNvPr>
          <p:cNvSpPr>
            <a:spLocks noChangeArrowheads="1"/>
          </p:cNvSpPr>
          <p:nvPr/>
        </p:nvSpPr>
        <p:spPr bwMode="auto">
          <a:xfrm>
            <a:off x="5722938" y="19161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28" name="Rectangle 40">
            <a:extLst>
              <a:ext uri="{FF2B5EF4-FFF2-40B4-BE49-F238E27FC236}">
                <a16:creationId xmlns:a16="http://schemas.microsoft.com/office/drawing/2014/main" id="{EE9F61BD-6A02-4F63-8E32-97A751E92261}"/>
              </a:ext>
            </a:extLst>
          </p:cNvPr>
          <p:cNvSpPr>
            <a:spLocks noChangeArrowheads="1"/>
          </p:cNvSpPr>
          <p:nvPr/>
        </p:nvSpPr>
        <p:spPr bwMode="auto">
          <a:xfrm>
            <a:off x="6227763" y="19161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29" name="Rectangle 41">
            <a:extLst>
              <a:ext uri="{FF2B5EF4-FFF2-40B4-BE49-F238E27FC236}">
                <a16:creationId xmlns:a16="http://schemas.microsoft.com/office/drawing/2014/main" id="{3CB2C277-3DEC-432A-83CE-F88B0CD7C2B4}"/>
              </a:ext>
            </a:extLst>
          </p:cNvPr>
          <p:cNvSpPr>
            <a:spLocks noChangeArrowheads="1"/>
          </p:cNvSpPr>
          <p:nvPr/>
        </p:nvSpPr>
        <p:spPr bwMode="auto">
          <a:xfrm>
            <a:off x="6731000" y="19161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30" name="Rectangle 42">
            <a:extLst>
              <a:ext uri="{FF2B5EF4-FFF2-40B4-BE49-F238E27FC236}">
                <a16:creationId xmlns:a16="http://schemas.microsoft.com/office/drawing/2014/main" id="{4FB8EA44-D705-4396-B6DC-E2D5D228A912}"/>
              </a:ext>
            </a:extLst>
          </p:cNvPr>
          <p:cNvSpPr>
            <a:spLocks noChangeArrowheads="1"/>
          </p:cNvSpPr>
          <p:nvPr/>
        </p:nvSpPr>
        <p:spPr bwMode="auto">
          <a:xfrm>
            <a:off x="5722938" y="2349500"/>
            <a:ext cx="2889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134" name="Line 46">
            <a:extLst>
              <a:ext uri="{FF2B5EF4-FFF2-40B4-BE49-F238E27FC236}">
                <a16:creationId xmlns:a16="http://schemas.microsoft.com/office/drawing/2014/main" id="{FD912F69-EDD5-43EF-B500-6982E3B46F69}"/>
              </a:ext>
            </a:extLst>
          </p:cNvPr>
          <p:cNvSpPr>
            <a:spLocks noChangeShapeType="1"/>
          </p:cNvSpPr>
          <p:nvPr/>
        </p:nvSpPr>
        <p:spPr bwMode="auto">
          <a:xfrm>
            <a:off x="3563938" y="2060575"/>
            <a:ext cx="1295400" cy="0"/>
          </a:xfrm>
          <a:prstGeom prst="line">
            <a:avLst/>
          </a:prstGeom>
          <a:noFill/>
          <a:ln w="2063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5135" name="Text Box 47">
            <a:extLst>
              <a:ext uri="{FF2B5EF4-FFF2-40B4-BE49-F238E27FC236}">
                <a16:creationId xmlns:a16="http://schemas.microsoft.com/office/drawing/2014/main" id="{9C84BF2C-9DB3-4602-A7A5-6992275F5687}"/>
              </a:ext>
            </a:extLst>
          </p:cNvPr>
          <p:cNvSpPr txBox="1">
            <a:spLocks noChangeArrowheads="1"/>
          </p:cNvSpPr>
          <p:nvPr/>
        </p:nvSpPr>
        <p:spPr bwMode="auto">
          <a:xfrm>
            <a:off x="684213" y="3933825"/>
            <a:ext cx="3360737" cy="1373188"/>
          </a:xfrm>
          <a:prstGeom prst="rect">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i="1">
                <a:solidFill>
                  <a:srgbClr val="FF0000"/>
                </a:solidFill>
              </a:rPr>
              <a:t>n</a:t>
            </a:r>
            <a:r>
              <a:rPr lang="en-US" altLang="zh-CN" sz="2800">
                <a:solidFill>
                  <a:srgbClr val="FF0000"/>
                </a:solidFill>
              </a:rPr>
              <a:t>=4, </a:t>
            </a:r>
            <a:r>
              <a:rPr lang="en-US" altLang="zh-CN" sz="2800" i="1">
                <a:solidFill>
                  <a:srgbClr val="FF0000"/>
                </a:solidFill>
              </a:rPr>
              <a:t>j </a:t>
            </a:r>
            <a:r>
              <a:rPr lang="en-US" altLang="zh-CN" sz="2800">
                <a:solidFill>
                  <a:srgbClr val="FF0000"/>
                </a:solidFill>
              </a:rPr>
              <a:t>or </a:t>
            </a:r>
            <a:r>
              <a:rPr lang="en-US" altLang="zh-CN" sz="2800" i="1">
                <a:solidFill>
                  <a:srgbClr val="FF0000"/>
                </a:solidFill>
              </a:rPr>
              <a:t>L</a:t>
            </a:r>
          </a:p>
          <a:p>
            <a:r>
              <a:rPr lang="en-US" altLang="zh-CN" sz="2800" i="1">
                <a:solidFill>
                  <a:srgbClr val="FF0000"/>
                </a:solidFill>
              </a:rPr>
              <a:t># row: 2j+1-n, 2L</a:t>
            </a:r>
          </a:p>
          <a:p>
            <a:r>
              <a:rPr lang="en-US" altLang="zh-CN" sz="2800" i="1">
                <a:solidFill>
                  <a:srgbClr val="FF0000"/>
                </a:solidFill>
              </a:rPr>
              <a:t># column: n</a:t>
            </a:r>
          </a:p>
        </p:txBody>
      </p:sp>
      <p:sp>
        <p:nvSpPr>
          <p:cNvPr id="345136" name="Text Box 48">
            <a:extLst>
              <a:ext uri="{FF2B5EF4-FFF2-40B4-BE49-F238E27FC236}">
                <a16:creationId xmlns:a16="http://schemas.microsoft.com/office/drawing/2014/main" id="{762AA8CD-262E-48E3-922A-A6E043C5EEC7}"/>
              </a:ext>
            </a:extLst>
          </p:cNvPr>
          <p:cNvSpPr txBox="1">
            <a:spLocks noChangeArrowheads="1"/>
          </p:cNvSpPr>
          <p:nvPr/>
        </p:nvSpPr>
        <p:spPr bwMode="auto">
          <a:xfrm>
            <a:off x="5219700" y="3933825"/>
            <a:ext cx="3740150" cy="1373188"/>
          </a:xfrm>
          <a:prstGeom prst="rect">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i="1">
                <a:solidFill>
                  <a:srgbClr val="FF0000"/>
                </a:solidFill>
              </a:rPr>
              <a:t> n  = 2j+1-n </a:t>
            </a:r>
            <a:r>
              <a:rPr lang="en-US" altLang="zh-CN" sz="2800">
                <a:solidFill>
                  <a:srgbClr val="FF0000"/>
                </a:solidFill>
              </a:rPr>
              <a:t>or 2</a:t>
            </a:r>
            <a:r>
              <a:rPr lang="en-US" altLang="zh-CN" sz="2800" i="1">
                <a:solidFill>
                  <a:srgbClr val="FF0000"/>
                </a:solidFill>
              </a:rPr>
              <a:t>L</a:t>
            </a:r>
          </a:p>
          <a:p>
            <a:r>
              <a:rPr lang="en-US" altLang="zh-CN" sz="2800" i="1">
                <a:solidFill>
                  <a:srgbClr val="FF0000"/>
                </a:solidFill>
              </a:rPr>
              <a:t># row: n</a:t>
            </a:r>
          </a:p>
          <a:p>
            <a:r>
              <a:rPr lang="en-US" altLang="zh-CN" sz="2800" i="1">
                <a:solidFill>
                  <a:srgbClr val="FF0000"/>
                </a:solidFill>
              </a:rPr>
              <a:t># column: 2j+1-n or 2L</a:t>
            </a:r>
          </a:p>
        </p:txBody>
      </p:sp>
      <p:sp>
        <p:nvSpPr>
          <p:cNvPr id="345137" name="Line 49">
            <a:extLst>
              <a:ext uri="{FF2B5EF4-FFF2-40B4-BE49-F238E27FC236}">
                <a16:creationId xmlns:a16="http://schemas.microsoft.com/office/drawing/2014/main" id="{62329D7F-849D-4000-8C32-4B06169136DD}"/>
              </a:ext>
            </a:extLst>
          </p:cNvPr>
          <p:cNvSpPr>
            <a:spLocks noChangeShapeType="1"/>
          </p:cNvSpPr>
          <p:nvPr/>
        </p:nvSpPr>
        <p:spPr bwMode="auto">
          <a:xfrm>
            <a:off x="5364163" y="4076700"/>
            <a:ext cx="287337"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5138" name="Text Box 50">
            <a:extLst>
              <a:ext uri="{FF2B5EF4-FFF2-40B4-BE49-F238E27FC236}">
                <a16:creationId xmlns:a16="http://schemas.microsoft.com/office/drawing/2014/main" id="{96105E71-67C2-4EAB-AC09-176B97944A2F}"/>
              </a:ext>
            </a:extLst>
          </p:cNvPr>
          <p:cNvSpPr txBox="1">
            <a:spLocks noChangeArrowheads="1"/>
          </p:cNvSpPr>
          <p:nvPr/>
        </p:nvSpPr>
        <p:spPr bwMode="auto">
          <a:xfrm>
            <a:off x="2339975" y="5516563"/>
            <a:ext cx="5241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t>One-to-one correspondence !</a:t>
            </a:r>
            <a:r>
              <a:rPr lang="en-US" altLang="zh-CN"/>
              <a:t> </a:t>
            </a:r>
          </a:p>
        </p:txBody>
      </p:sp>
      <p:sp>
        <p:nvSpPr>
          <p:cNvPr id="345139" name="Text Box 51">
            <a:extLst>
              <a:ext uri="{FF2B5EF4-FFF2-40B4-BE49-F238E27FC236}">
                <a16:creationId xmlns:a16="http://schemas.microsoft.com/office/drawing/2014/main" id="{47F79EFE-0A7E-47C3-9D0F-E1055B74C8F9}"/>
              </a:ext>
            </a:extLst>
          </p:cNvPr>
          <p:cNvSpPr txBox="1">
            <a:spLocks noChangeArrowheads="1"/>
          </p:cNvSpPr>
          <p:nvPr/>
        </p:nvSpPr>
        <p:spPr bwMode="auto">
          <a:xfrm>
            <a:off x="1258888" y="160338"/>
            <a:ext cx="1900237" cy="579437"/>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0000"/>
                </a:solidFill>
              </a:rPr>
              <a:t>k</a:t>
            </a:r>
            <a:r>
              <a:rPr lang="en-US" altLang="zh-CN">
                <a:solidFill>
                  <a:srgbClr val="FF0000"/>
                </a:solidFill>
              </a:rPr>
              <a:t>1</a:t>
            </a:r>
            <a:r>
              <a:rPr lang="en-US" altLang="zh-CN" sz="3200">
                <a:solidFill>
                  <a:srgbClr val="FF0000"/>
                </a:solidFill>
              </a:rPr>
              <a:t> k</a:t>
            </a:r>
            <a:r>
              <a:rPr lang="en-US" altLang="zh-CN">
                <a:solidFill>
                  <a:srgbClr val="FF0000"/>
                </a:solidFill>
              </a:rPr>
              <a:t>2</a:t>
            </a:r>
            <a:r>
              <a:rPr lang="en-US" altLang="zh-CN" sz="3200">
                <a:solidFill>
                  <a:srgbClr val="FF0000"/>
                </a:solidFill>
              </a:rPr>
              <a:t> k</a:t>
            </a:r>
            <a:r>
              <a:rPr lang="en-US" altLang="zh-CN">
                <a:solidFill>
                  <a:srgbClr val="FF0000"/>
                </a:solidFill>
              </a:rPr>
              <a:t>3</a:t>
            </a:r>
            <a:r>
              <a:rPr lang="en-US" altLang="zh-CN" sz="3200">
                <a:solidFill>
                  <a:srgbClr val="FF0000"/>
                </a:solidFill>
              </a:rPr>
              <a:t> k</a:t>
            </a:r>
            <a:r>
              <a:rPr lang="en-US" altLang="zh-CN">
                <a:solidFill>
                  <a:srgbClr val="FF0000"/>
                </a:solidFill>
              </a:rPr>
              <a:t>4</a:t>
            </a:r>
          </a:p>
        </p:txBody>
      </p:sp>
      <p:sp>
        <p:nvSpPr>
          <p:cNvPr id="345140" name="Text Box 52">
            <a:extLst>
              <a:ext uri="{FF2B5EF4-FFF2-40B4-BE49-F238E27FC236}">
                <a16:creationId xmlns:a16="http://schemas.microsoft.com/office/drawing/2014/main" id="{2A19FBE0-9B46-402D-ADF7-DA741415A3E0}"/>
              </a:ext>
            </a:extLst>
          </p:cNvPr>
          <p:cNvSpPr txBox="1">
            <a:spLocks noChangeArrowheads="1"/>
          </p:cNvSpPr>
          <p:nvPr/>
        </p:nvSpPr>
        <p:spPr bwMode="auto">
          <a:xfrm>
            <a:off x="5083175" y="981075"/>
            <a:ext cx="528638" cy="17494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altLang="zh-CN" sz="3200">
                <a:solidFill>
                  <a:srgbClr val="FF0000"/>
                </a:solidFill>
              </a:rPr>
              <a:t>k</a:t>
            </a:r>
            <a:r>
              <a:rPr lang="en-US" altLang="zh-CN">
                <a:solidFill>
                  <a:srgbClr val="FF0000"/>
                </a:solidFill>
              </a:rPr>
              <a:t>1</a:t>
            </a:r>
            <a:endParaRPr lang="en-US" altLang="zh-CN" sz="3200">
              <a:solidFill>
                <a:srgbClr val="FF0000"/>
              </a:solidFill>
            </a:endParaRPr>
          </a:p>
          <a:p>
            <a:pPr>
              <a:lnSpc>
                <a:spcPct val="85000"/>
              </a:lnSpc>
            </a:pPr>
            <a:r>
              <a:rPr lang="en-US" altLang="zh-CN" sz="3200">
                <a:solidFill>
                  <a:srgbClr val="FF0000"/>
                </a:solidFill>
              </a:rPr>
              <a:t>k</a:t>
            </a:r>
            <a:r>
              <a:rPr lang="en-US" altLang="zh-CN">
                <a:solidFill>
                  <a:srgbClr val="FF0000"/>
                </a:solidFill>
              </a:rPr>
              <a:t>2</a:t>
            </a:r>
            <a:endParaRPr lang="en-US" altLang="zh-CN" sz="1400">
              <a:solidFill>
                <a:srgbClr val="FF0000"/>
              </a:solidFill>
            </a:endParaRPr>
          </a:p>
          <a:p>
            <a:pPr>
              <a:lnSpc>
                <a:spcPct val="85000"/>
              </a:lnSpc>
            </a:pPr>
            <a:r>
              <a:rPr lang="en-US" altLang="zh-CN" sz="3200">
                <a:solidFill>
                  <a:srgbClr val="FF0000"/>
                </a:solidFill>
              </a:rPr>
              <a:t>k</a:t>
            </a:r>
            <a:r>
              <a:rPr lang="en-US" altLang="zh-CN">
                <a:solidFill>
                  <a:srgbClr val="FF0000"/>
                </a:solidFill>
              </a:rPr>
              <a:t>3</a:t>
            </a:r>
          </a:p>
          <a:p>
            <a:pPr>
              <a:lnSpc>
                <a:spcPct val="85000"/>
              </a:lnSpc>
            </a:pPr>
            <a:r>
              <a:rPr lang="en-US" altLang="zh-CN" sz="3200">
                <a:solidFill>
                  <a:srgbClr val="FF0000"/>
                </a:solidFill>
              </a:rPr>
              <a:t>k</a:t>
            </a:r>
            <a:r>
              <a:rPr lang="en-US" altLang="zh-CN">
                <a:solidFill>
                  <a:srgbClr val="FF0000"/>
                </a:solidFill>
              </a:rPr>
              <a:t>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ext Box 1">
            <a:extLst>
              <a:ext uri="{FF2B5EF4-FFF2-40B4-BE49-F238E27FC236}">
                <a16:creationId xmlns:a16="http://schemas.microsoft.com/office/drawing/2014/main" id="{542F7F02-6D95-473F-8F8B-E7A49BCFF1CD}"/>
              </a:ext>
            </a:extLst>
          </p:cNvPr>
          <p:cNvSpPr txBox="1">
            <a:spLocks noChangeArrowheads="1"/>
          </p:cNvSpPr>
          <p:nvPr/>
        </p:nvSpPr>
        <p:spPr bwMode="auto">
          <a:xfrm>
            <a:off x="458788" y="660400"/>
            <a:ext cx="8415337"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altLang="zh-CN" sz="2400" b="1">
                <a:latin typeface="Times New Roman" panose="02020603050405020304" pitchFamily="18" charset="0"/>
              </a:rPr>
              <a:t>First, one sees immediately</a:t>
            </a:r>
          </a:p>
          <a:p>
            <a:pPr>
              <a:lnSpc>
                <a:spcPct val="120000"/>
              </a:lnSpc>
            </a:pPr>
            <a:r>
              <a:rPr lang="en-US" altLang="zh-CN" sz="2400" b="1">
                <a:latin typeface="Times New Roman" panose="02020603050405020304" pitchFamily="18" charset="0"/>
              </a:rPr>
              <a:t>                 the number of states with given spin J for n fermions </a:t>
            </a:r>
          </a:p>
          <a:p>
            <a:pPr>
              <a:lnSpc>
                <a:spcPct val="120000"/>
              </a:lnSpc>
            </a:pPr>
            <a:r>
              <a:rPr lang="en-US" altLang="zh-CN" sz="2400" b="1">
                <a:latin typeface="Times New Roman" panose="02020603050405020304" pitchFamily="18" charset="0"/>
              </a:rPr>
              <a:t>in a single-j shell equals the number of states with spin J for n </a:t>
            </a:r>
          </a:p>
          <a:p>
            <a:pPr>
              <a:lnSpc>
                <a:spcPct val="120000"/>
              </a:lnSpc>
            </a:pPr>
            <a:r>
              <a:rPr lang="en-US" altLang="zh-CN" sz="2400" b="1">
                <a:latin typeface="Times New Roman" panose="02020603050405020304" pitchFamily="18" charset="0"/>
              </a:rPr>
              <a:t>bosons with spin L,  if 2L=2j+1-n. </a:t>
            </a:r>
            <a:r>
              <a:rPr lang="en-US" altLang="zh-CN" b="1">
                <a:latin typeface="Times New Roman" panose="02020603050405020304" pitchFamily="18" charset="0"/>
              </a:rPr>
              <a:t>[</a:t>
            </a:r>
            <a:r>
              <a:rPr lang="en-US" altLang="zh-CN" sz="2400" b="1">
                <a:latin typeface="Times New Roman" panose="02020603050405020304" pitchFamily="18" charset="0"/>
              </a:rPr>
              <a:t>If 2L=2j+1-n, Imax(j^n) = </a:t>
            </a:r>
          </a:p>
          <a:p>
            <a:pPr>
              <a:lnSpc>
                <a:spcPct val="120000"/>
              </a:lnSpc>
            </a:pPr>
            <a:r>
              <a:rPr lang="en-US" altLang="zh-CN" sz="2400" b="1">
                <a:latin typeface="Times New Roman" panose="02020603050405020304" pitchFamily="18" charset="0"/>
              </a:rPr>
              <a:t>Imax (L^n)</a:t>
            </a:r>
            <a:r>
              <a:rPr lang="en-US" altLang="zh-CN" b="1">
                <a:latin typeface="Times New Roman" panose="02020603050405020304" pitchFamily="18" charset="0"/>
              </a:rPr>
              <a:t> ]</a:t>
            </a:r>
            <a:endParaRPr lang="en-US" altLang="zh-CN" sz="2400" b="1">
              <a:latin typeface="Times New Roman" panose="02020603050405020304" pitchFamily="18" charset="0"/>
            </a:endParaRPr>
          </a:p>
          <a:p>
            <a:pPr>
              <a:lnSpc>
                <a:spcPct val="120000"/>
              </a:lnSpc>
            </a:pPr>
            <a:endParaRPr lang="en-US" altLang="zh-CN" sz="2400" b="1">
              <a:latin typeface="Times New Roman" panose="02020603050405020304" pitchFamily="18" charset="0"/>
            </a:endParaRPr>
          </a:p>
          <a:p>
            <a:pPr>
              <a:lnSpc>
                <a:spcPct val="120000"/>
              </a:lnSpc>
            </a:pPr>
            <a:r>
              <a:rPr lang="en-US" altLang="zh-CN" sz="2400" b="1">
                <a:latin typeface="Times New Roman" panose="02020603050405020304" pitchFamily="18" charset="0"/>
              </a:rPr>
              <a:t>Second, one transforms a  problem of n fermions in a single-j </a:t>
            </a:r>
          </a:p>
          <a:p>
            <a:pPr>
              <a:lnSpc>
                <a:spcPct val="120000"/>
              </a:lnSpc>
            </a:pPr>
            <a:r>
              <a:rPr lang="en-US" altLang="zh-CN" sz="2400" b="1">
                <a:latin typeface="Times New Roman" panose="02020603050405020304" pitchFamily="18" charset="0"/>
              </a:rPr>
              <a:t>shell (or n bosons with spin L) to </a:t>
            </a:r>
          </a:p>
          <a:p>
            <a:pPr>
              <a:lnSpc>
                <a:spcPct val="120000"/>
              </a:lnSpc>
            </a:pPr>
            <a:r>
              <a:rPr lang="en-US" altLang="zh-CN" sz="2400" b="1">
                <a:latin typeface="Times New Roman" panose="02020603050405020304" pitchFamily="18" charset="0"/>
              </a:rPr>
              <a:t>the problem of </a:t>
            </a:r>
            <a:r>
              <a:rPr lang="en-US" altLang="zh-CN" sz="2400" b="1">
                <a:solidFill>
                  <a:srgbClr val="FF0000"/>
                </a:solidFill>
                <a:latin typeface="Times New Roman" panose="02020603050405020304" pitchFamily="18" charset="0"/>
              </a:rPr>
              <a:t>n’=2j+1-n bosons with spin n/2</a:t>
            </a:r>
            <a:r>
              <a:rPr lang="en-US" altLang="zh-CN" sz="2400" b="1">
                <a:latin typeface="Times New Roman" panose="02020603050405020304" pitchFamily="18" charset="0"/>
              </a:rPr>
              <a:t>.  </a:t>
            </a:r>
          </a:p>
          <a:p>
            <a:pPr>
              <a:lnSpc>
                <a:spcPct val="120000"/>
              </a:lnSpc>
            </a:pPr>
            <a:endParaRPr lang="en-US" altLang="zh-CN" sz="2400" b="1">
              <a:latin typeface="Times New Roman" panose="02020603050405020304" pitchFamily="18" charset="0"/>
            </a:endParaRPr>
          </a:p>
          <a:p>
            <a:pPr>
              <a:lnSpc>
                <a:spcPct val="120000"/>
              </a:lnSpc>
            </a:pPr>
            <a:r>
              <a:rPr lang="en-US" altLang="zh-CN" sz="2400" b="1">
                <a:latin typeface="Times New Roman" panose="02020603050405020304" pitchFamily="18" charset="0"/>
              </a:rPr>
              <a:t>i.e.,  SU(2j+1)                  SU(n+1). </a:t>
            </a:r>
          </a:p>
          <a:p>
            <a:pPr>
              <a:lnSpc>
                <a:spcPct val="120000"/>
              </a:lnSpc>
            </a:pPr>
            <a:endParaRPr lang="en-US" altLang="zh-CN" sz="2400" b="1">
              <a:latin typeface="Times New Roman" panose="02020603050405020304" pitchFamily="18" charset="0"/>
            </a:endParaRPr>
          </a:p>
        </p:txBody>
      </p:sp>
      <p:sp>
        <p:nvSpPr>
          <p:cNvPr id="233474" name="Line 2">
            <a:extLst>
              <a:ext uri="{FF2B5EF4-FFF2-40B4-BE49-F238E27FC236}">
                <a16:creationId xmlns:a16="http://schemas.microsoft.com/office/drawing/2014/main" id="{D182CE41-80D6-40A7-A5EE-59008171A797}"/>
              </a:ext>
            </a:extLst>
          </p:cNvPr>
          <p:cNvSpPr>
            <a:spLocks noChangeShapeType="1"/>
          </p:cNvSpPr>
          <p:nvPr/>
        </p:nvSpPr>
        <p:spPr bwMode="auto">
          <a:xfrm>
            <a:off x="2627313" y="5300663"/>
            <a:ext cx="792162" cy="0"/>
          </a:xfrm>
          <a:prstGeom prst="line">
            <a:avLst/>
          </a:prstGeom>
          <a:noFill/>
          <a:ln w="825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F6E19565-D97B-4453-ABBE-0F6D2BCE1955}"/>
              </a:ext>
            </a:extLst>
          </p:cNvPr>
          <p:cNvSpPr>
            <a:spLocks noGrp="1" noChangeArrowheads="1"/>
          </p:cNvSpPr>
          <p:nvPr>
            <p:ph type="title"/>
          </p:nvPr>
        </p:nvSpPr>
        <p:spPr/>
        <p:txBody>
          <a:bodyPr/>
          <a:lstStyle/>
          <a:p>
            <a:r>
              <a:rPr lang="en-US" altLang="zh-CN"/>
              <a:t>Examples of this identity </a:t>
            </a:r>
          </a:p>
        </p:txBody>
      </p:sp>
      <p:graphicFrame>
        <p:nvGraphicFramePr>
          <p:cNvPr id="313348" name="Object 4">
            <a:extLst>
              <a:ext uri="{FF2B5EF4-FFF2-40B4-BE49-F238E27FC236}">
                <a16:creationId xmlns:a16="http://schemas.microsoft.com/office/drawing/2014/main" id="{444BC90E-811A-4E96-A40D-2CE2B6EF616B}"/>
              </a:ext>
            </a:extLst>
          </p:cNvPr>
          <p:cNvGraphicFramePr>
            <a:graphicFrameLocks noChangeAspect="1"/>
          </p:cNvGraphicFramePr>
          <p:nvPr/>
        </p:nvGraphicFramePr>
        <p:xfrm>
          <a:off x="900113" y="1557338"/>
          <a:ext cx="7623175" cy="4560887"/>
        </p:xfrm>
        <a:graphic>
          <a:graphicData uri="http://schemas.openxmlformats.org/presentationml/2006/ole">
            <mc:AlternateContent xmlns:mc="http://schemas.openxmlformats.org/markup-compatibility/2006">
              <mc:Choice xmlns:v="urn:schemas-microsoft-com:vml" Requires="v">
                <p:oleObj spid="_x0000_s540685" name="Equation" r:id="rId3" imgW="2565360" imgH="1587240" progId="Equation.DSMT4">
                  <p:embed/>
                </p:oleObj>
              </mc:Choice>
              <mc:Fallback>
                <p:oleObj name="Equation" r:id="rId3" imgW="2565360" imgH="1587240" progId="Equation.DSMT4">
                  <p:embed/>
                  <p:pic>
                    <p:nvPicPr>
                      <p:cNvPr id="313348" name="Object 4">
                        <a:extLst>
                          <a:ext uri="{FF2B5EF4-FFF2-40B4-BE49-F238E27FC236}">
                            <a16:creationId xmlns:a16="http://schemas.microsoft.com/office/drawing/2014/main" id="{444BC90E-811A-4E96-A40D-2CE2B6EF6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57338"/>
                        <a:ext cx="7623175" cy="456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AEFFFFD6-46F3-4533-BFE3-FCAE30FF541E}"/>
              </a:ext>
            </a:extLst>
          </p:cNvPr>
          <p:cNvSpPr>
            <a:spLocks noGrp="1" noChangeArrowheads="1"/>
          </p:cNvSpPr>
          <p:nvPr>
            <p:ph type="title"/>
          </p:nvPr>
        </p:nvSpPr>
        <p:spPr/>
        <p:txBody>
          <a:bodyPr/>
          <a:lstStyle/>
          <a:p>
            <a:r>
              <a:rPr lang="en-US" altLang="zh-CN"/>
              <a:t>An example: </a:t>
            </a:r>
            <a:r>
              <a:rPr lang="en-US" altLang="zh-CN" i="1"/>
              <a:t>n</a:t>
            </a:r>
            <a:r>
              <a:rPr lang="en-US" altLang="zh-CN"/>
              <a:t>=4</a:t>
            </a:r>
          </a:p>
        </p:txBody>
      </p:sp>
      <p:sp>
        <p:nvSpPr>
          <p:cNvPr id="235523" name="Rectangle 3">
            <a:extLst>
              <a:ext uri="{FF2B5EF4-FFF2-40B4-BE49-F238E27FC236}">
                <a16:creationId xmlns:a16="http://schemas.microsoft.com/office/drawing/2014/main" id="{76FBEC5C-65C9-4B17-919E-265DE4D56BC0}"/>
              </a:ext>
            </a:extLst>
          </p:cNvPr>
          <p:cNvSpPr>
            <a:spLocks noGrp="1" noChangeArrowheads="1"/>
          </p:cNvSpPr>
          <p:nvPr>
            <p:ph type="body" idx="1"/>
          </p:nvPr>
        </p:nvSpPr>
        <p:spPr>
          <a:xfrm>
            <a:off x="301625" y="1557338"/>
            <a:ext cx="8842375" cy="5111750"/>
          </a:xfrm>
        </p:spPr>
        <p:txBody>
          <a:bodyPr/>
          <a:lstStyle/>
          <a:p>
            <a:pPr>
              <a:lnSpc>
                <a:spcPct val="120000"/>
              </a:lnSpc>
            </a:pPr>
            <a:r>
              <a:rPr lang="en-US" altLang="zh-CN" sz="2800"/>
              <a:t>Here we should study bosons with SU(5) symmetry, i.e., </a:t>
            </a:r>
            <a:r>
              <a:rPr lang="en-US" altLang="zh-CN" sz="2800" i="1"/>
              <a:t>d</a:t>
            </a:r>
            <a:r>
              <a:rPr lang="en-US" altLang="zh-CN" sz="2800"/>
              <a:t> bosons. The number of states for </a:t>
            </a:r>
            <a:r>
              <a:rPr lang="en-US" altLang="zh-CN" sz="2800" i="1"/>
              <a:t>d</a:t>
            </a:r>
            <a:r>
              <a:rPr lang="en-US" altLang="zh-CN" sz="2800"/>
              <a:t> bosons has been studied in the interacting boson model. </a:t>
            </a:r>
          </a:p>
          <a:p>
            <a:pPr>
              <a:lnSpc>
                <a:spcPct val="120000"/>
              </a:lnSpc>
              <a:buFontTx/>
              <a:buNone/>
            </a:pPr>
            <a:r>
              <a:rPr lang="en-US" altLang="zh-CN" sz="2800"/>
              <a:t>  </a:t>
            </a:r>
          </a:p>
          <a:p>
            <a:pPr>
              <a:lnSpc>
                <a:spcPct val="120000"/>
              </a:lnSpc>
            </a:pPr>
            <a:r>
              <a:rPr lang="en-US" altLang="zh-CN" sz="2800"/>
              <a:t>By using results of the IBM, we were able to obtain dimension for </a:t>
            </a:r>
            <a:r>
              <a:rPr lang="en-US" altLang="zh-CN" sz="2800" i="1"/>
              <a:t>d </a:t>
            </a:r>
            <a:r>
              <a:rPr lang="en-US" altLang="zh-CN" sz="2800"/>
              <a:t>bosons. Then we quickly get the number of states for </a:t>
            </a:r>
            <a:r>
              <a:rPr lang="en-US" altLang="zh-CN" sz="2800" i="1"/>
              <a:t>n</a:t>
            </a:r>
            <a:r>
              <a:rPr lang="en-US" altLang="zh-CN" sz="2800"/>
              <a:t>=4 of fermions and bosons.  </a:t>
            </a:r>
          </a:p>
          <a:p>
            <a:pPr>
              <a:buFontTx/>
              <a:buNone/>
            </a:pPr>
            <a:endParaRPr lang="en-US" altLang="zh-CN" sz="2800"/>
          </a:p>
          <a:p>
            <a:pPr>
              <a:buFontTx/>
              <a:buNone/>
            </a:pPr>
            <a:r>
              <a:rPr lang="en-US" altLang="zh-CN" sz="2800" i="1"/>
              <a:t>   </a:t>
            </a:r>
            <a:r>
              <a:rPr lang="en-US" altLang="zh-CN" sz="2400" b="1">
                <a:latin typeface="Times New Roman" panose="02020603050405020304" pitchFamily="18" charset="0"/>
                <a:ea typeface="华文仿宋" panose="02010600040101010101" pitchFamily="2" charset="-122"/>
              </a:rPr>
              <a:t>Zhao and Arima, Phys. Rev. C 71</a:t>
            </a:r>
            <a:r>
              <a:rPr lang="en-US" altLang="zh-CN" sz="2400" b="1">
                <a:latin typeface="Times New Roman" panose="02020603050405020304" pitchFamily="18" charset="0"/>
              </a:rPr>
              <a:t>, 047304 (2005).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A97192BC-3638-4811-A1E2-AEBCE41CA062}"/>
              </a:ext>
            </a:extLst>
          </p:cNvPr>
          <p:cNvSpPr>
            <a:spLocks noGrp="1" noChangeArrowheads="1"/>
          </p:cNvSpPr>
          <p:nvPr>
            <p:ph type="title"/>
          </p:nvPr>
        </p:nvSpPr>
        <p:spPr/>
        <p:txBody>
          <a:bodyPr/>
          <a:lstStyle/>
          <a:p>
            <a:r>
              <a:rPr lang="en-US" altLang="zh-CN"/>
              <a:t>Other works</a:t>
            </a:r>
            <a:endParaRPr lang="en-US" altLang="zh-CN" i="1"/>
          </a:p>
        </p:txBody>
      </p:sp>
      <p:sp>
        <p:nvSpPr>
          <p:cNvPr id="236547" name="Rectangle 3">
            <a:extLst>
              <a:ext uri="{FF2B5EF4-FFF2-40B4-BE49-F238E27FC236}">
                <a16:creationId xmlns:a16="http://schemas.microsoft.com/office/drawing/2014/main" id="{B2AEFB64-FEA5-4D4B-BD6B-EC445C3287C4}"/>
              </a:ext>
            </a:extLst>
          </p:cNvPr>
          <p:cNvSpPr>
            <a:spLocks noGrp="1" noChangeArrowheads="1"/>
          </p:cNvSpPr>
          <p:nvPr>
            <p:ph type="body" sz="half" idx="1"/>
          </p:nvPr>
        </p:nvSpPr>
        <p:spPr>
          <a:xfrm>
            <a:off x="323850" y="1412875"/>
            <a:ext cx="8496300" cy="4968875"/>
          </a:xfrm>
        </p:spPr>
        <p:txBody>
          <a:bodyPr/>
          <a:lstStyle/>
          <a:p>
            <a:pPr>
              <a:lnSpc>
                <a:spcPct val="125000"/>
              </a:lnSpc>
            </a:pPr>
            <a:r>
              <a:rPr lang="en-US" altLang="zh-CN" sz="2800"/>
              <a:t>Number of states for</a:t>
            </a:r>
          </a:p>
          <a:p>
            <a:pPr>
              <a:lnSpc>
                <a:spcPct val="125000"/>
              </a:lnSpc>
              <a:buFontTx/>
              <a:buNone/>
            </a:pPr>
            <a:r>
              <a:rPr lang="en-US" altLang="zh-CN" sz="2800"/>
              <a:t>   Zamick </a:t>
            </a:r>
            <a:r>
              <a:rPr lang="en-US" altLang="zh-CN" sz="2800" i="1"/>
              <a:t>et al.</a:t>
            </a:r>
            <a:r>
              <a:rPr lang="en-US" altLang="zh-CN" sz="2800"/>
              <a:t> Phys. Rev. C71,  054308 (2005). </a:t>
            </a:r>
          </a:p>
          <a:p>
            <a:pPr>
              <a:lnSpc>
                <a:spcPct val="125000"/>
              </a:lnSpc>
            </a:pPr>
            <a:r>
              <a:rPr lang="en-US" altLang="zh-CN" sz="2800"/>
              <a:t>Talmi obtained some recursion formulas </a:t>
            </a:r>
          </a:p>
          <a:p>
            <a:pPr>
              <a:lnSpc>
                <a:spcPct val="125000"/>
              </a:lnSpc>
              <a:buFontTx/>
              <a:buNone/>
            </a:pPr>
            <a:r>
              <a:rPr lang="en-US" altLang="zh-CN" sz="2800"/>
              <a:t>    He proved our results for </a:t>
            </a:r>
            <a:r>
              <a:rPr lang="en-US" altLang="zh-CN" sz="2800" i="1"/>
              <a:t>n=3</a:t>
            </a:r>
            <a:r>
              <a:rPr lang="en-US" altLang="zh-CN" sz="2800"/>
              <a:t>. </a:t>
            </a:r>
          </a:p>
          <a:p>
            <a:pPr>
              <a:lnSpc>
                <a:spcPct val="125000"/>
              </a:lnSpc>
              <a:buFontTx/>
              <a:buNone/>
            </a:pPr>
            <a:r>
              <a:rPr lang="en-US" altLang="zh-CN" sz="2800"/>
              <a:t>    I. Talmi, Phys.  Rev. C72,037302(2005) . </a:t>
            </a:r>
          </a:p>
          <a:p>
            <a:pPr>
              <a:lnSpc>
                <a:spcPct val="125000"/>
              </a:lnSpc>
            </a:pPr>
            <a:r>
              <a:rPr lang="en-US" altLang="zh-CN" sz="2800"/>
              <a:t>Talmi’s method can be used to prove any formulas (in principle) but it can not be used to find new formulas.  </a:t>
            </a:r>
          </a:p>
        </p:txBody>
      </p:sp>
      <p:graphicFrame>
        <p:nvGraphicFramePr>
          <p:cNvPr id="236548" name="Object 4">
            <a:extLst>
              <a:ext uri="{FF2B5EF4-FFF2-40B4-BE49-F238E27FC236}">
                <a16:creationId xmlns:a16="http://schemas.microsoft.com/office/drawing/2014/main" id="{69321B5A-BF87-4175-9C35-69B7588ED9C5}"/>
              </a:ext>
            </a:extLst>
          </p:cNvPr>
          <p:cNvGraphicFramePr>
            <a:graphicFrameLocks noChangeAspect="1"/>
          </p:cNvGraphicFramePr>
          <p:nvPr/>
        </p:nvGraphicFramePr>
        <p:xfrm>
          <a:off x="4211638" y="1484313"/>
          <a:ext cx="2736850" cy="547687"/>
        </p:xfrm>
        <a:graphic>
          <a:graphicData uri="http://schemas.openxmlformats.org/presentationml/2006/ole">
            <mc:AlternateContent xmlns:mc="http://schemas.openxmlformats.org/markup-compatibility/2006">
              <mc:Choice xmlns:v="urn:schemas-microsoft-com:vml" Requires="v">
                <p:oleObj spid="_x0000_s541709" name="Equation" r:id="rId3" imgW="1269720" imgH="253800" progId="Equation.DSMT4">
                  <p:embed/>
                </p:oleObj>
              </mc:Choice>
              <mc:Fallback>
                <p:oleObj name="Equation" r:id="rId3" imgW="1269720" imgH="253800" progId="Equation.DSMT4">
                  <p:embed/>
                  <p:pic>
                    <p:nvPicPr>
                      <p:cNvPr id="236548" name="Object 4">
                        <a:extLst>
                          <a:ext uri="{FF2B5EF4-FFF2-40B4-BE49-F238E27FC236}">
                            <a16:creationId xmlns:a16="http://schemas.microsoft.com/office/drawing/2014/main" id="{69321B5A-BF87-4175-9C35-69B7588ED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1484313"/>
                        <a:ext cx="27368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84432B3-1C4A-4577-B8A4-F369867E9E26}"/>
              </a:ext>
            </a:extLst>
          </p:cNvPr>
          <p:cNvSpPr>
            <a:spLocks noGrp="1" noChangeArrowheads="1"/>
          </p:cNvSpPr>
          <p:nvPr>
            <p:ph type="title"/>
          </p:nvPr>
        </p:nvSpPr>
        <p:spPr/>
        <p:txBody>
          <a:bodyPr/>
          <a:lstStyle/>
          <a:p>
            <a:r>
              <a:rPr lang="en-US" altLang="zh-CN"/>
              <a:t>Part </a:t>
            </a:r>
            <a:r>
              <a:rPr lang="en-US" altLang="zh-CN">
                <a:latin typeface="华文仿宋" panose="02010600040101010101" pitchFamily="2" charset="-122"/>
                <a:ea typeface="华文仿宋" panose="02010600040101010101" pitchFamily="2" charset="-122"/>
              </a:rPr>
              <a:t>III</a:t>
            </a:r>
            <a:r>
              <a:rPr lang="en-US" altLang="zh-CN" i="1"/>
              <a:t>  J</a:t>
            </a:r>
            <a:r>
              <a:rPr lang="en-US" altLang="zh-CN"/>
              <a:t>-pairing interaction</a:t>
            </a:r>
          </a:p>
        </p:txBody>
      </p:sp>
      <p:sp>
        <p:nvSpPr>
          <p:cNvPr id="238595" name="Rectangle 3">
            <a:extLst>
              <a:ext uri="{FF2B5EF4-FFF2-40B4-BE49-F238E27FC236}">
                <a16:creationId xmlns:a16="http://schemas.microsoft.com/office/drawing/2014/main" id="{AB3919F0-B84C-4528-B638-9379FD5964A5}"/>
              </a:ext>
            </a:extLst>
          </p:cNvPr>
          <p:cNvSpPr>
            <a:spLocks noGrp="1" noChangeArrowheads="1"/>
          </p:cNvSpPr>
          <p:nvPr>
            <p:ph type="body" sz="half" idx="1"/>
          </p:nvPr>
        </p:nvSpPr>
        <p:spPr>
          <a:xfrm>
            <a:off x="457200" y="1600200"/>
            <a:ext cx="7791450" cy="4525963"/>
          </a:xfrm>
        </p:spPr>
        <p:txBody>
          <a:bodyPr/>
          <a:lstStyle/>
          <a:p>
            <a:r>
              <a:rPr lang="en-US" altLang="zh-CN" sz="2800"/>
              <a:t>Fermions in a single-j shell:</a:t>
            </a:r>
          </a:p>
          <a:p>
            <a:pPr>
              <a:buFontTx/>
              <a:buNone/>
            </a:pPr>
            <a:endParaRPr lang="en-US" altLang="zh-CN" sz="2800"/>
          </a:p>
        </p:txBody>
      </p:sp>
      <p:graphicFrame>
        <p:nvGraphicFramePr>
          <p:cNvPr id="238597" name="Object 5">
            <a:extLst>
              <a:ext uri="{FF2B5EF4-FFF2-40B4-BE49-F238E27FC236}">
                <a16:creationId xmlns:a16="http://schemas.microsoft.com/office/drawing/2014/main" id="{88A57920-EBE2-4AE4-8432-8688D615B21C}"/>
              </a:ext>
            </a:extLst>
          </p:cNvPr>
          <p:cNvGraphicFramePr>
            <a:graphicFrameLocks noGrp="1" noChangeAspect="1"/>
          </p:cNvGraphicFramePr>
          <p:nvPr>
            <p:ph sz="quarter" idx="2"/>
          </p:nvPr>
        </p:nvGraphicFramePr>
        <p:xfrm>
          <a:off x="1311275" y="2384425"/>
          <a:ext cx="6937375" cy="2255838"/>
        </p:xfrm>
        <a:graphic>
          <a:graphicData uri="http://schemas.openxmlformats.org/presentationml/2006/ole">
            <mc:AlternateContent xmlns:mc="http://schemas.openxmlformats.org/markup-compatibility/2006">
              <mc:Choice xmlns:v="urn:schemas-microsoft-com:vml" Requires="v">
                <p:oleObj spid="_x0000_s542733" name="Equation" r:id="rId3" imgW="2438280" imgH="685800" progId="Equation.DSMT4">
                  <p:embed/>
                </p:oleObj>
              </mc:Choice>
              <mc:Fallback>
                <p:oleObj name="Equation" r:id="rId3" imgW="2438280" imgH="685800" progId="Equation.DSMT4">
                  <p:embed/>
                  <p:pic>
                    <p:nvPicPr>
                      <p:cNvPr id="238597" name="Object 5">
                        <a:extLst>
                          <a:ext uri="{FF2B5EF4-FFF2-40B4-BE49-F238E27FC236}">
                            <a16:creationId xmlns:a16="http://schemas.microsoft.com/office/drawing/2014/main" id="{88A57920-EBE2-4AE4-8432-8688D615B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2384425"/>
                        <a:ext cx="6937375" cy="225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8599" name="Picture 7">
            <a:extLst>
              <a:ext uri="{FF2B5EF4-FFF2-40B4-BE49-F238E27FC236}">
                <a16:creationId xmlns:a16="http://schemas.microsoft.com/office/drawing/2014/main" id="{EEBB8A5F-A51C-4A3A-AFB1-8DB468338969}"/>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07175" y="4970463"/>
            <a:ext cx="117475" cy="128587"/>
          </a:xfrm>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a:extLst>
              <a:ext uri="{FF2B5EF4-FFF2-40B4-BE49-F238E27FC236}">
                <a16:creationId xmlns:a16="http://schemas.microsoft.com/office/drawing/2014/main" id="{07C7C24E-5A38-4E6C-8733-0F2C38E18B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413" y="260350"/>
            <a:ext cx="9217026" cy="598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428596" y="1722652"/>
            <a:ext cx="8072494" cy="4563868"/>
            <a:chOff x="428596" y="2008404"/>
            <a:chExt cx="8072494" cy="4563868"/>
          </a:xfrm>
        </p:grpSpPr>
        <p:pic>
          <p:nvPicPr>
            <p:cNvPr id="4" name="图片 3" descr="捕获.JPG"/>
            <p:cNvPicPr>
              <a:picLocks noChangeAspect="1"/>
            </p:cNvPicPr>
            <p:nvPr/>
          </p:nvPicPr>
          <p:blipFill>
            <a:blip r:embed="rId2" cstate="print"/>
            <a:stretch>
              <a:fillRect/>
            </a:stretch>
          </p:blipFill>
          <p:spPr>
            <a:xfrm>
              <a:off x="428596" y="2008404"/>
              <a:ext cx="8072494" cy="4563868"/>
            </a:xfrm>
            <a:prstGeom prst="rect">
              <a:avLst/>
            </a:prstGeom>
          </p:spPr>
        </p:pic>
        <p:cxnSp>
          <p:nvCxnSpPr>
            <p:cNvPr id="10" name="直接连接符 9"/>
            <p:cNvCxnSpPr/>
            <p:nvPr/>
          </p:nvCxnSpPr>
          <p:spPr bwMode="auto">
            <a:xfrm>
              <a:off x="1142976" y="2571744"/>
              <a:ext cx="6858048" cy="1588"/>
            </a:xfrm>
            <a:prstGeom prst="line">
              <a:avLst/>
            </a:prstGeom>
            <a:solidFill>
              <a:schemeClr val="accent1"/>
            </a:solidFill>
            <a:ln w="28575" cap="flat" cmpd="sng" algn="ctr">
              <a:solidFill>
                <a:srgbClr val="FF0000"/>
              </a:solidFill>
              <a:prstDash val="lgDash"/>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13" name="TextBox 12"/>
          <p:cNvSpPr txBox="1"/>
          <p:nvPr/>
        </p:nvSpPr>
        <p:spPr>
          <a:xfrm>
            <a:off x="1857356" y="3008536"/>
            <a:ext cx="7116051" cy="1938992"/>
          </a:xfrm>
          <a:prstGeom prst="rect">
            <a:avLst/>
          </a:prstGeom>
          <a:noFill/>
        </p:spPr>
        <p:txBody>
          <a:bodyPr wrap="none" rtlCol="0">
            <a:spAutoFit/>
          </a:bodyPr>
          <a:lstStyle/>
          <a:p>
            <a:pPr algn="l">
              <a:lnSpc>
                <a:spcPct val="200000"/>
              </a:lnSpc>
            </a:pPr>
            <a:r>
              <a:rPr lang="zh-CN" altLang="en-US" dirty="0">
                <a:latin typeface="微软雅黑" pitchFamily="34" charset="-122"/>
                <a:ea typeface="微软雅黑" pitchFamily="34" charset="-122"/>
              </a:rPr>
              <a:t>结合能近似地正比于质量数，而不是质量数的平方。这说明</a:t>
            </a:r>
            <a:endParaRPr lang="en-US" altLang="zh-CN" dirty="0">
              <a:latin typeface="微软雅黑" pitchFamily="34" charset="-122"/>
              <a:ea typeface="微软雅黑" pitchFamily="34" charset="-122"/>
            </a:endParaRPr>
          </a:p>
          <a:p>
            <a:pPr algn="l">
              <a:lnSpc>
                <a:spcPct val="200000"/>
              </a:lnSpc>
            </a:pPr>
            <a:r>
              <a:rPr lang="zh-CN" altLang="en-US" dirty="0">
                <a:latin typeface="微软雅黑" pitchFamily="34" charset="-122"/>
                <a:ea typeface="微软雅黑" pitchFamily="34" charset="-122"/>
              </a:rPr>
              <a:t>核力中居于主导成分的是</a:t>
            </a:r>
            <a:r>
              <a:rPr lang="zh-CN" altLang="en-US" b="1" dirty="0">
                <a:solidFill>
                  <a:srgbClr val="FF0000"/>
                </a:solidFill>
                <a:latin typeface="微软雅黑" pitchFamily="34" charset="-122"/>
                <a:ea typeface="微软雅黑" pitchFamily="34" charset="-122"/>
              </a:rPr>
              <a:t>短程吸引</a:t>
            </a:r>
            <a:r>
              <a:rPr lang="zh-CN" altLang="en-US" dirty="0">
                <a:latin typeface="微软雅黑" pitchFamily="34" charset="-122"/>
                <a:ea typeface="微软雅黑" pitchFamily="34" charset="-122"/>
              </a:rPr>
              <a:t>的相互作用。与此相应的，</a:t>
            </a:r>
            <a:endParaRPr lang="en-US" altLang="zh-CN" dirty="0">
              <a:latin typeface="微软雅黑" pitchFamily="34" charset="-122"/>
              <a:ea typeface="微软雅黑" pitchFamily="34" charset="-122"/>
            </a:endParaRPr>
          </a:p>
          <a:p>
            <a:pPr algn="l">
              <a:lnSpc>
                <a:spcPct val="200000"/>
              </a:lnSpc>
            </a:pPr>
            <a:r>
              <a:rPr lang="zh-CN" altLang="en-US" dirty="0">
                <a:latin typeface="微软雅黑" pitchFamily="34" charset="-122"/>
                <a:ea typeface="微软雅黑" pitchFamily="34" charset="-122"/>
              </a:rPr>
              <a:t>长程库仑力的能量正比于质子数的平方。</a:t>
            </a:r>
          </a:p>
        </p:txBody>
      </p:sp>
      <p:sp>
        <p:nvSpPr>
          <p:cNvPr id="7" name="标题 6"/>
          <p:cNvSpPr>
            <a:spLocks noGrp="1"/>
          </p:cNvSpPr>
          <p:nvPr>
            <p:ph type="title"/>
          </p:nvPr>
        </p:nvSpPr>
        <p:spPr/>
        <p:txBody>
          <a:bodyPr/>
          <a:lstStyle/>
          <a:p>
            <a:r>
              <a:rPr lang="zh-CN" altLang="en-US" dirty="0"/>
              <a:t>短程吸引的核力</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a:extLst>
              <a:ext uri="{FF2B5EF4-FFF2-40B4-BE49-F238E27FC236}">
                <a16:creationId xmlns:a16="http://schemas.microsoft.com/office/drawing/2014/main" id="{9F8178B5-E20E-4912-A76F-D6BFD514F90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92138" y="1600200"/>
            <a:ext cx="3767137" cy="4525963"/>
          </a:xfrm>
          <a:noFill/>
        </p:spPr>
      </p:pic>
      <p:pic>
        <p:nvPicPr>
          <p:cNvPr id="353283" name="Picture 3">
            <a:extLst>
              <a:ext uri="{FF2B5EF4-FFF2-40B4-BE49-F238E27FC236}">
                <a16:creationId xmlns:a16="http://schemas.microsoft.com/office/drawing/2014/main" id="{40B591EB-CFD3-4B04-938C-7409BE9E082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0975" y="-2430463"/>
            <a:ext cx="7559675" cy="92884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6" name="Picture 4">
            <a:extLst>
              <a:ext uri="{FF2B5EF4-FFF2-40B4-BE49-F238E27FC236}">
                <a16:creationId xmlns:a16="http://schemas.microsoft.com/office/drawing/2014/main" id="{FD317099-FC08-4653-BCD0-DFEBD52AF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79500"/>
            <a:ext cx="8281987"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6357" name="Text Box 5">
            <a:extLst>
              <a:ext uri="{FF2B5EF4-FFF2-40B4-BE49-F238E27FC236}">
                <a16:creationId xmlns:a16="http://schemas.microsoft.com/office/drawing/2014/main" id="{5C606A97-48B5-44F9-9C4D-DCC0F9AA620A}"/>
              </a:ext>
            </a:extLst>
          </p:cNvPr>
          <p:cNvSpPr txBox="1">
            <a:spLocks noChangeArrowheads="1"/>
          </p:cNvSpPr>
          <p:nvPr/>
        </p:nvSpPr>
        <p:spPr bwMode="auto">
          <a:xfrm>
            <a:off x="2103438" y="398463"/>
            <a:ext cx="599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t>Asymptotic behavior: (j^3)Imax, </a:t>
            </a:r>
            <a:r>
              <a:rPr lang="en-US" altLang="zh-CN" i="1"/>
              <a:t>j      J,   j=31/2</a:t>
            </a:r>
          </a:p>
        </p:txBody>
      </p:sp>
      <p:sp>
        <p:nvSpPr>
          <p:cNvPr id="356358" name="Line 6">
            <a:extLst>
              <a:ext uri="{FF2B5EF4-FFF2-40B4-BE49-F238E27FC236}">
                <a16:creationId xmlns:a16="http://schemas.microsoft.com/office/drawing/2014/main" id="{9E23CE94-38B7-46A2-9C15-F9EFCF37F194}"/>
              </a:ext>
            </a:extLst>
          </p:cNvPr>
          <p:cNvSpPr>
            <a:spLocks noChangeShapeType="1"/>
          </p:cNvSpPr>
          <p:nvPr/>
        </p:nvSpPr>
        <p:spPr bwMode="auto">
          <a:xfrm>
            <a:off x="5938838" y="620713"/>
            <a:ext cx="217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a:extLst>
              <a:ext uri="{FF2B5EF4-FFF2-40B4-BE49-F238E27FC236}">
                <a16:creationId xmlns:a16="http://schemas.microsoft.com/office/drawing/2014/main" id="{79A9D37B-DD6D-43DD-834C-94D61B9A438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71600" y="0"/>
            <a:ext cx="5976664" cy="6280150"/>
          </a:xfrm>
        </p:spPr>
      </p:pic>
      <p:sp>
        <p:nvSpPr>
          <p:cNvPr id="354307" name="Text Box 3">
            <a:extLst>
              <a:ext uri="{FF2B5EF4-FFF2-40B4-BE49-F238E27FC236}">
                <a16:creationId xmlns:a16="http://schemas.microsoft.com/office/drawing/2014/main" id="{6814C84D-D9BA-4F5C-9C76-AFE9C00993D6}"/>
              </a:ext>
            </a:extLst>
          </p:cNvPr>
          <p:cNvSpPr txBox="1">
            <a:spLocks noChangeArrowheads="1"/>
          </p:cNvSpPr>
          <p:nvPr/>
        </p:nvSpPr>
        <p:spPr bwMode="auto">
          <a:xfrm>
            <a:off x="1258888" y="6345238"/>
            <a:ext cx="772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Picture was drawn by N. D. Dang in 2004, RIKEN &amp; Hanoi,Vietnam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CC899118-6CFB-4F47-A2B7-15F6212E73BE}"/>
              </a:ext>
            </a:extLst>
          </p:cNvPr>
          <p:cNvSpPr>
            <a:spLocks noGrp="1" noChangeArrowheads="1"/>
          </p:cNvSpPr>
          <p:nvPr>
            <p:ph type="title"/>
          </p:nvPr>
        </p:nvSpPr>
        <p:spPr>
          <a:xfrm>
            <a:off x="250825" y="0"/>
            <a:ext cx="8497888" cy="765175"/>
          </a:xfrm>
        </p:spPr>
        <p:txBody>
          <a:bodyPr/>
          <a:lstStyle/>
          <a:p>
            <a:r>
              <a:rPr lang="en-US" altLang="zh-CN" sz="4000" i="1"/>
              <a:t>J</a:t>
            </a:r>
            <a:r>
              <a:rPr lang="en-US" altLang="zh-CN" sz="4000"/>
              <a:t> –pair truncation of the shell model</a:t>
            </a:r>
          </a:p>
        </p:txBody>
      </p:sp>
      <p:sp>
        <p:nvSpPr>
          <p:cNvPr id="239619" name="Rectangle 3">
            <a:extLst>
              <a:ext uri="{FF2B5EF4-FFF2-40B4-BE49-F238E27FC236}">
                <a16:creationId xmlns:a16="http://schemas.microsoft.com/office/drawing/2014/main" id="{A986F72A-52FF-489A-B6BB-221A1F0DF989}"/>
              </a:ext>
            </a:extLst>
          </p:cNvPr>
          <p:cNvSpPr>
            <a:spLocks noGrp="1" noChangeArrowheads="1"/>
          </p:cNvSpPr>
          <p:nvPr>
            <p:ph type="body" idx="1"/>
          </p:nvPr>
        </p:nvSpPr>
        <p:spPr>
          <a:xfrm>
            <a:off x="301625" y="692150"/>
            <a:ext cx="8540750" cy="5330825"/>
          </a:xfrm>
        </p:spPr>
        <p:txBody>
          <a:bodyPr/>
          <a:lstStyle/>
          <a:p>
            <a:r>
              <a:rPr lang="en-US" altLang="zh-CN" sz="2400"/>
              <a:t>Empirically we find that J-pair truncation is good for J-pairing interaction.</a:t>
            </a:r>
          </a:p>
          <a:p>
            <a:r>
              <a:rPr lang="en-US" altLang="zh-CN"/>
              <a:t> </a:t>
            </a:r>
          </a:p>
        </p:txBody>
      </p:sp>
      <p:graphicFrame>
        <p:nvGraphicFramePr>
          <p:cNvPr id="239620" name="Object 4">
            <a:extLst>
              <a:ext uri="{FF2B5EF4-FFF2-40B4-BE49-F238E27FC236}">
                <a16:creationId xmlns:a16="http://schemas.microsoft.com/office/drawing/2014/main" id="{2607483A-3DBE-4742-BC43-6AC417D3580F}"/>
              </a:ext>
            </a:extLst>
          </p:cNvPr>
          <p:cNvGraphicFramePr>
            <a:graphicFrameLocks noChangeAspect="1"/>
          </p:cNvGraphicFramePr>
          <p:nvPr/>
        </p:nvGraphicFramePr>
        <p:xfrm>
          <a:off x="684213" y="1444625"/>
          <a:ext cx="8058150" cy="5229225"/>
        </p:xfrm>
        <a:graphic>
          <a:graphicData uri="http://schemas.openxmlformats.org/presentationml/2006/ole">
            <mc:AlternateContent xmlns:mc="http://schemas.openxmlformats.org/markup-compatibility/2006">
              <mc:Choice xmlns:v="urn:schemas-microsoft-com:vml" Requires="v">
                <p:oleObj spid="_x0000_s543757" name="Equation" r:id="rId3" imgW="4165560" imgH="2705040" progId="Equation.DSMT4">
                  <p:embed/>
                </p:oleObj>
              </mc:Choice>
              <mc:Fallback>
                <p:oleObj name="Equation" r:id="rId3" imgW="4165560" imgH="2705040" progId="Equation.DSMT4">
                  <p:embed/>
                  <p:pic>
                    <p:nvPicPr>
                      <p:cNvPr id="239620" name="Object 4">
                        <a:extLst>
                          <a:ext uri="{FF2B5EF4-FFF2-40B4-BE49-F238E27FC236}">
                            <a16:creationId xmlns:a16="http://schemas.microsoft.com/office/drawing/2014/main" id="{2607483A-3DBE-4742-BC43-6AC417D35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44625"/>
                        <a:ext cx="8058150" cy="522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8B41F05C-F789-4AB0-90B1-421A9A8B5000}"/>
              </a:ext>
            </a:extLst>
          </p:cNvPr>
          <p:cNvSpPr>
            <a:spLocks noGrp="1" noChangeArrowheads="1"/>
          </p:cNvSpPr>
          <p:nvPr>
            <p:ph type="title"/>
          </p:nvPr>
        </p:nvSpPr>
        <p:spPr>
          <a:xfrm>
            <a:off x="0" y="260350"/>
            <a:ext cx="9455150" cy="936625"/>
          </a:xfrm>
        </p:spPr>
        <p:txBody>
          <a:bodyPr/>
          <a:lstStyle/>
          <a:p>
            <a:r>
              <a:rPr lang="en-US" altLang="zh-CN" sz="2800" b="1">
                <a:latin typeface="华文仿宋" panose="02010600040101010101" pitchFamily="2" charset="-122"/>
                <a:ea typeface="华文仿宋" panose="02010600040101010101" pitchFamily="2" charset="-122"/>
              </a:rPr>
              <a:t>Part IV </a:t>
            </a:r>
            <a:r>
              <a:rPr lang="en-US" altLang="zh-CN" sz="2800" b="1" i="1"/>
              <a:t> </a:t>
            </a:r>
            <a:r>
              <a:rPr lang="en-US" altLang="zh-CN" sz="2000" i="1"/>
              <a:t> </a:t>
            </a:r>
            <a:r>
              <a:rPr lang="en-US" altLang="zh-CN" sz="2000"/>
              <a:t> Sum rules of angular momentum recoupling coefficients</a:t>
            </a:r>
          </a:p>
        </p:txBody>
      </p:sp>
      <p:sp>
        <p:nvSpPr>
          <p:cNvPr id="240643" name="Rectangle 3">
            <a:extLst>
              <a:ext uri="{FF2B5EF4-FFF2-40B4-BE49-F238E27FC236}">
                <a16:creationId xmlns:a16="http://schemas.microsoft.com/office/drawing/2014/main" id="{6022F2EC-2463-4A1B-9174-A1BFEC62D57E}"/>
              </a:ext>
            </a:extLst>
          </p:cNvPr>
          <p:cNvSpPr>
            <a:spLocks noGrp="1" noChangeArrowheads="1"/>
          </p:cNvSpPr>
          <p:nvPr>
            <p:ph type="body" idx="1"/>
          </p:nvPr>
        </p:nvSpPr>
        <p:spPr>
          <a:xfrm>
            <a:off x="301625" y="1557338"/>
            <a:ext cx="8540750" cy="3960812"/>
          </a:xfrm>
        </p:spPr>
        <p:txBody>
          <a:bodyPr/>
          <a:lstStyle/>
          <a:p>
            <a:r>
              <a:rPr lang="en-US" altLang="zh-CN" sz="2400"/>
              <a:t>For </a:t>
            </a:r>
            <a:r>
              <a:rPr lang="en-US" altLang="zh-CN" sz="2400" i="1"/>
              <a:t>n</a:t>
            </a:r>
            <a:r>
              <a:rPr lang="en-US" altLang="zh-CN" sz="2400"/>
              <a:t>=3, J-pair truncation gives exact solution</a:t>
            </a:r>
            <a:r>
              <a:rPr lang="en-US" altLang="zh-CN" sz="2400" b="1"/>
              <a:t>.</a:t>
            </a:r>
          </a:p>
        </p:txBody>
      </p:sp>
      <p:pic>
        <p:nvPicPr>
          <p:cNvPr id="240640" name="Picture 0">
            <a:extLst>
              <a:ext uri="{FF2B5EF4-FFF2-40B4-BE49-F238E27FC236}">
                <a16:creationId xmlns:a16="http://schemas.microsoft.com/office/drawing/2014/main" id="{A0963B50-0AEE-45D7-9776-B76C47C82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08275"/>
            <a:ext cx="835342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6116" name="Object 4">
            <a:extLst>
              <a:ext uri="{FF2B5EF4-FFF2-40B4-BE49-F238E27FC236}">
                <a16:creationId xmlns:a16="http://schemas.microsoft.com/office/drawing/2014/main" id="{07E8A9F8-FA2E-4290-8562-3B04B36B8B48}"/>
              </a:ext>
            </a:extLst>
          </p:cNvPr>
          <p:cNvGraphicFramePr>
            <a:graphicFrameLocks noGrp="1" noChangeAspect="1"/>
          </p:cNvGraphicFramePr>
          <p:nvPr>
            <p:ph/>
          </p:nvPr>
        </p:nvGraphicFramePr>
        <p:xfrm>
          <a:off x="539750" y="1673225"/>
          <a:ext cx="8137525" cy="4132263"/>
        </p:xfrm>
        <a:graphic>
          <a:graphicData uri="http://schemas.openxmlformats.org/presentationml/2006/ole">
            <mc:AlternateContent xmlns:mc="http://schemas.openxmlformats.org/markup-compatibility/2006">
              <mc:Choice xmlns:v="urn:schemas-microsoft-com:vml" Requires="v">
                <p:oleObj spid="_x0000_s544781" name="Equation" r:id="rId3" imgW="3873240" imgH="1726920" progId="Equation.DSMT4">
                  <p:embed/>
                </p:oleObj>
              </mc:Choice>
              <mc:Fallback>
                <p:oleObj name="Equation" r:id="rId3" imgW="3873240" imgH="1726920" progId="Equation.DSMT4">
                  <p:embed/>
                  <p:pic>
                    <p:nvPicPr>
                      <p:cNvPr id="346116" name="Object 4">
                        <a:extLst>
                          <a:ext uri="{FF2B5EF4-FFF2-40B4-BE49-F238E27FC236}">
                            <a16:creationId xmlns:a16="http://schemas.microsoft.com/office/drawing/2014/main" id="{07E8A9F8-FA2E-4290-8562-3B04B36B8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73225"/>
                        <a:ext cx="8137525" cy="413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E27FF7D8-4A0C-4A90-92D8-B4E6BB33B44B}"/>
              </a:ext>
            </a:extLst>
          </p:cNvPr>
          <p:cNvSpPr>
            <a:spLocks noGrp="1" noChangeArrowheads="1"/>
          </p:cNvSpPr>
          <p:nvPr>
            <p:ph type="title"/>
          </p:nvPr>
        </p:nvSpPr>
        <p:spPr/>
        <p:txBody>
          <a:bodyPr/>
          <a:lstStyle/>
          <a:p>
            <a:r>
              <a:rPr lang="en-US" altLang="zh-CN"/>
              <a:t>Some examples</a:t>
            </a:r>
          </a:p>
        </p:txBody>
      </p:sp>
      <p:graphicFrame>
        <p:nvGraphicFramePr>
          <p:cNvPr id="241667" name="Object 3">
            <a:extLst>
              <a:ext uri="{FF2B5EF4-FFF2-40B4-BE49-F238E27FC236}">
                <a16:creationId xmlns:a16="http://schemas.microsoft.com/office/drawing/2014/main" id="{701E8964-6D34-4EF1-959A-478E19DF57B2}"/>
              </a:ext>
            </a:extLst>
          </p:cNvPr>
          <p:cNvGraphicFramePr>
            <a:graphicFrameLocks noGrp="1" noChangeAspect="1"/>
          </p:cNvGraphicFramePr>
          <p:nvPr>
            <p:ph idx="1"/>
          </p:nvPr>
        </p:nvGraphicFramePr>
        <p:xfrm>
          <a:off x="401638" y="1557338"/>
          <a:ext cx="8050212" cy="4389437"/>
        </p:xfrm>
        <a:graphic>
          <a:graphicData uri="http://schemas.openxmlformats.org/presentationml/2006/ole">
            <mc:AlternateContent xmlns:mc="http://schemas.openxmlformats.org/markup-compatibility/2006">
              <mc:Choice xmlns:v="urn:schemas-microsoft-com:vml" Requires="v">
                <p:oleObj spid="_x0000_s545805" name="Equation" r:id="rId3" imgW="4635360" imgH="2527200" progId="Equation.DSMT4">
                  <p:embed/>
                </p:oleObj>
              </mc:Choice>
              <mc:Fallback>
                <p:oleObj name="Equation" r:id="rId3" imgW="4635360" imgH="2527200" progId="Equation.DSMT4">
                  <p:embed/>
                  <p:pic>
                    <p:nvPicPr>
                      <p:cNvPr id="241667" name="Object 3">
                        <a:extLst>
                          <a:ext uri="{FF2B5EF4-FFF2-40B4-BE49-F238E27FC236}">
                            <a16:creationId xmlns:a16="http://schemas.microsoft.com/office/drawing/2014/main" id="{701E8964-6D34-4EF1-959A-478E19DF5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1557338"/>
                        <a:ext cx="8050212" cy="438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FBF890B4-12A3-4E97-8D34-E24DC5416F53}"/>
              </a:ext>
            </a:extLst>
          </p:cNvPr>
          <p:cNvSpPr>
            <a:spLocks noGrp="1" noChangeArrowheads="1"/>
          </p:cNvSpPr>
          <p:nvPr>
            <p:ph type="title"/>
          </p:nvPr>
        </p:nvSpPr>
        <p:spPr>
          <a:xfrm>
            <a:off x="895350" y="298450"/>
            <a:ext cx="7423150" cy="455613"/>
          </a:xfrm>
        </p:spPr>
        <p:txBody>
          <a:bodyPr>
            <a:normAutofit fontScale="90000"/>
          </a:bodyPr>
          <a:lstStyle/>
          <a:p>
            <a:r>
              <a:rPr lang="en-US" altLang="zh-CN" sz="2800"/>
              <a:t>Similar things can be done for </a:t>
            </a:r>
            <a:r>
              <a:rPr lang="en-US" altLang="zh-CN" sz="2800" i="1"/>
              <a:t>n=4</a:t>
            </a:r>
          </a:p>
        </p:txBody>
      </p:sp>
      <p:sp>
        <p:nvSpPr>
          <p:cNvPr id="243715" name="Rectangle 3">
            <a:extLst>
              <a:ext uri="{FF2B5EF4-FFF2-40B4-BE49-F238E27FC236}">
                <a16:creationId xmlns:a16="http://schemas.microsoft.com/office/drawing/2014/main" id="{BFB282DA-B0A0-4A47-B9DE-2A723001810D}"/>
              </a:ext>
            </a:extLst>
          </p:cNvPr>
          <p:cNvSpPr>
            <a:spLocks noGrp="1" noChangeArrowheads="1"/>
          </p:cNvSpPr>
          <p:nvPr>
            <p:ph type="body" sz="half" idx="1"/>
          </p:nvPr>
        </p:nvSpPr>
        <p:spPr>
          <a:xfrm>
            <a:off x="611188" y="836613"/>
            <a:ext cx="8231187" cy="4270375"/>
          </a:xfrm>
        </p:spPr>
        <p:txBody>
          <a:bodyPr/>
          <a:lstStyle/>
          <a:p>
            <a:pPr>
              <a:buFontTx/>
              <a:buNone/>
            </a:pPr>
            <a:r>
              <a:rPr lang="en-US" altLang="zh-CN" sz="2400"/>
              <a:t> </a:t>
            </a:r>
            <a:r>
              <a:rPr lang="en-US" altLang="zh-CN" sz="1800"/>
              <a:t>Ref.:  YMZ &amp; AA (Physical Review C72, 054307 (2005)</a:t>
            </a:r>
            <a:r>
              <a:rPr lang="en-US" altLang="zh-CN" sz="2400"/>
              <a:t> </a:t>
            </a:r>
          </a:p>
          <a:p>
            <a:r>
              <a:rPr lang="en-US" altLang="zh-CN" sz="2400"/>
              <a:t>Here we obtain sum rules of 9-</a:t>
            </a:r>
            <a:r>
              <a:rPr lang="en-US" altLang="zh-CN" sz="2400" i="1"/>
              <a:t>j</a:t>
            </a:r>
            <a:r>
              <a:rPr lang="en-US" altLang="zh-CN" sz="2400"/>
              <a:t> symbols.    </a:t>
            </a:r>
          </a:p>
          <a:p>
            <a:r>
              <a:rPr lang="en-US" altLang="zh-CN" sz="2400"/>
              <a:t>The difference is that here situation is more complicated. Generally speaking, the number of nonzero eigenvalues is not always one for J pairing interaction and each of these eigenvalues is unknown. </a:t>
            </a:r>
          </a:p>
          <a:p>
            <a:r>
              <a:rPr lang="en-US" altLang="zh-CN" sz="2400"/>
              <a:t>However, the trace of eigenvalues for each I states with only J-pairing interactions is always a constant with respect to orthogonal transformation: </a:t>
            </a:r>
          </a:p>
          <a:p>
            <a:pPr>
              <a:buFontTx/>
              <a:buNone/>
            </a:pPr>
            <a:endParaRPr lang="en-US" altLang="zh-CN" sz="2400"/>
          </a:p>
        </p:txBody>
      </p:sp>
      <p:graphicFrame>
        <p:nvGraphicFramePr>
          <p:cNvPr id="243719" name="Object 7">
            <a:extLst>
              <a:ext uri="{FF2B5EF4-FFF2-40B4-BE49-F238E27FC236}">
                <a16:creationId xmlns:a16="http://schemas.microsoft.com/office/drawing/2014/main" id="{F005448A-EFCD-4455-AA84-FB5D712718C2}"/>
              </a:ext>
            </a:extLst>
          </p:cNvPr>
          <p:cNvGraphicFramePr>
            <a:graphicFrameLocks noChangeAspect="1"/>
          </p:cNvGraphicFramePr>
          <p:nvPr/>
        </p:nvGraphicFramePr>
        <p:xfrm>
          <a:off x="1635125" y="4462463"/>
          <a:ext cx="5729288" cy="2163762"/>
        </p:xfrm>
        <a:graphic>
          <a:graphicData uri="http://schemas.openxmlformats.org/presentationml/2006/ole">
            <mc:AlternateContent xmlns:mc="http://schemas.openxmlformats.org/markup-compatibility/2006">
              <mc:Choice xmlns:v="urn:schemas-microsoft-com:vml" Requires="v">
                <p:oleObj spid="_x0000_s546829" name="Equation" r:id="rId3" imgW="3162240" imgH="1193760" progId="Equation.DSMT4">
                  <p:embed/>
                </p:oleObj>
              </mc:Choice>
              <mc:Fallback>
                <p:oleObj name="Equation" r:id="rId3" imgW="3162240" imgH="1193760" progId="Equation.DSMT4">
                  <p:embed/>
                  <p:pic>
                    <p:nvPicPr>
                      <p:cNvPr id="243719" name="Object 7">
                        <a:extLst>
                          <a:ext uri="{FF2B5EF4-FFF2-40B4-BE49-F238E27FC236}">
                            <a16:creationId xmlns:a16="http://schemas.microsoft.com/office/drawing/2014/main" id="{F005448A-EFCD-4455-AA84-FB5D71271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25" y="4462463"/>
                        <a:ext cx="5729288" cy="216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0A6A0315-1944-4E2B-8972-C4EEBBD4E5F3}"/>
              </a:ext>
            </a:extLst>
          </p:cNvPr>
          <p:cNvSpPr>
            <a:spLocks noGrp="1" noChangeArrowheads="1"/>
          </p:cNvSpPr>
          <p:nvPr>
            <p:ph type="title"/>
          </p:nvPr>
        </p:nvSpPr>
        <p:spPr/>
        <p:txBody>
          <a:bodyPr/>
          <a:lstStyle/>
          <a:p>
            <a:r>
              <a:rPr lang="en-US" altLang="zh-CN"/>
              <a:t>Proof </a:t>
            </a:r>
          </a:p>
        </p:txBody>
      </p:sp>
      <p:graphicFrame>
        <p:nvGraphicFramePr>
          <p:cNvPr id="253956" name="Object 4">
            <a:extLst>
              <a:ext uri="{FF2B5EF4-FFF2-40B4-BE49-F238E27FC236}">
                <a16:creationId xmlns:a16="http://schemas.microsoft.com/office/drawing/2014/main" id="{E7E784A3-DC14-4445-A1A3-EA39AB492072}"/>
              </a:ext>
            </a:extLst>
          </p:cNvPr>
          <p:cNvGraphicFramePr>
            <a:graphicFrameLocks noChangeAspect="1"/>
          </p:cNvGraphicFramePr>
          <p:nvPr/>
        </p:nvGraphicFramePr>
        <p:xfrm>
          <a:off x="827088" y="1052513"/>
          <a:ext cx="7775575" cy="3902075"/>
        </p:xfrm>
        <a:graphic>
          <a:graphicData uri="http://schemas.openxmlformats.org/presentationml/2006/ole">
            <mc:AlternateContent xmlns:mc="http://schemas.openxmlformats.org/markup-compatibility/2006">
              <mc:Choice xmlns:v="urn:schemas-microsoft-com:vml" Requires="v">
                <p:oleObj spid="_x0000_s547864" name="Equation" r:id="rId3" imgW="3644640" imgH="1828800" progId="Equation.DSMT4">
                  <p:embed/>
                </p:oleObj>
              </mc:Choice>
              <mc:Fallback>
                <p:oleObj name="Equation" r:id="rId3" imgW="3644640" imgH="1828800" progId="Equation.DSMT4">
                  <p:embed/>
                  <p:pic>
                    <p:nvPicPr>
                      <p:cNvPr id="253956" name="Object 4">
                        <a:extLst>
                          <a:ext uri="{FF2B5EF4-FFF2-40B4-BE49-F238E27FC236}">
                            <a16:creationId xmlns:a16="http://schemas.microsoft.com/office/drawing/2014/main" id="{E7E784A3-DC14-4445-A1A3-EA39AB492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052513"/>
                        <a:ext cx="7775575" cy="390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3952" name="Object 0">
            <a:extLst>
              <a:ext uri="{FF2B5EF4-FFF2-40B4-BE49-F238E27FC236}">
                <a16:creationId xmlns:a16="http://schemas.microsoft.com/office/drawing/2014/main" id="{2F86B444-A97F-466A-996C-67949E1FE6C7}"/>
              </a:ext>
            </a:extLst>
          </p:cNvPr>
          <p:cNvGraphicFramePr>
            <a:graphicFrameLocks noGrp="1" noChangeAspect="1"/>
          </p:cNvGraphicFramePr>
          <p:nvPr>
            <p:ph idx="1"/>
          </p:nvPr>
        </p:nvGraphicFramePr>
        <p:xfrm>
          <a:off x="755650" y="5013325"/>
          <a:ext cx="4537075" cy="1712913"/>
        </p:xfrm>
        <a:graphic>
          <a:graphicData uri="http://schemas.openxmlformats.org/presentationml/2006/ole">
            <mc:AlternateContent xmlns:mc="http://schemas.openxmlformats.org/markup-compatibility/2006">
              <mc:Choice xmlns:v="urn:schemas-microsoft-com:vml" Requires="v">
                <p:oleObj spid="_x0000_s547865" name="Equation" r:id="rId5" imgW="3162240" imgH="1193760" progId="Equation.DSMT4">
                  <p:embed/>
                </p:oleObj>
              </mc:Choice>
              <mc:Fallback>
                <p:oleObj name="Equation" r:id="rId5" imgW="3162240" imgH="1193760" progId="Equation.DSMT4">
                  <p:embed/>
                  <p:pic>
                    <p:nvPicPr>
                      <p:cNvPr id="253952" name="Object 0">
                        <a:extLst>
                          <a:ext uri="{FF2B5EF4-FFF2-40B4-BE49-F238E27FC236}">
                            <a16:creationId xmlns:a16="http://schemas.microsoft.com/office/drawing/2014/main" id="{2F86B444-A97F-466A-996C-67949E1FE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013325"/>
                        <a:ext cx="4537075" cy="171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Line 2">
            <a:extLst>
              <a:ext uri="{FF2B5EF4-FFF2-40B4-BE49-F238E27FC236}">
                <a16:creationId xmlns:a16="http://schemas.microsoft.com/office/drawing/2014/main" id="{52CFCAE7-0583-4243-A481-FF514EC59CD1}"/>
              </a:ext>
            </a:extLst>
          </p:cNvPr>
          <p:cNvSpPr>
            <a:spLocks noChangeShapeType="1"/>
          </p:cNvSpPr>
          <p:nvPr/>
        </p:nvSpPr>
        <p:spPr bwMode="auto">
          <a:xfrm flipV="1">
            <a:off x="6011863" y="2205038"/>
            <a:ext cx="4318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3955" name="Text Box 3">
            <a:extLst>
              <a:ext uri="{FF2B5EF4-FFF2-40B4-BE49-F238E27FC236}">
                <a16:creationId xmlns:a16="http://schemas.microsoft.com/office/drawing/2014/main" id="{686B9E7E-9DE6-42B7-9E92-CC16B6A7C1DA}"/>
              </a:ext>
            </a:extLst>
          </p:cNvPr>
          <p:cNvSpPr txBox="1">
            <a:spLocks noChangeArrowheads="1"/>
          </p:cNvSpPr>
          <p:nvPr/>
        </p:nvSpPr>
        <p:spPr bwMode="auto">
          <a:xfrm>
            <a:off x="6784975" y="1911350"/>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6 * # states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26A7EBE4-EE3E-4A9E-8918-00194D32773C}"/>
              </a:ext>
            </a:extLst>
          </p:cNvPr>
          <p:cNvSpPr>
            <a:spLocks noGrp="1" noChangeArrowheads="1"/>
          </p:cNvSpPr>
          <p:nvPr>
            <p:ph type="title"/>
          </p:nvPr>
        </p:nvSpPr>
        <p:spPr/>
        <p:txBody>
          <a:bodyPr/>
          <a:lstStyle/>
          <a:p>
            <a:r>
              <a:rPr lang="en-US" altLang="zh-CN"/>
              <a:t>Sum rules</a:t>
            </a:r>
          </a:p>
        </p:txBody>
      </p:sp>
      <p:sp>
        <p:nvSpPr>
          <p:cNvPr id="251907" name="Rectangle 3">
            <a:extLst>
              <a:ext uri="{FF2B5EF4-FFF2-40B4-BE49-F238E27FC236}">
                <a16:creationId xmlns:a16="http://schemas.microsoft.com/office/drawing/2014/main" id="{6CF337FA-2E98-477E-B569-C29C79E992AE}"/>
              </a:ext>
            </a:extLst>
          </p:cNvPr>
          <p:cNvSpPr>
            <a:spLocks noGrp="1" noChangeArrowheads="1"/>
          </p:cNvSpPr>
          <p:nvPr>
            <p:ph type="body" sz="half" idx="1"/>
          </p:nvPr>
        </p:nvSpPr>
        <p:spPr>
          <a:xfrm>
            <a:off x="323850" y="1412875"/>
            <a:ext cx="8518525" cy="4270375"/>
          </a:xfrm>
        </p:spPr>
        <p:txBody>
          <a:bodyPr/>
          <a:lstStyle/>
          <a:p>
            <a:pPr>
              <a:buFontTx/>
              <a:buNone/>
            </a:pPr>
            <a:r>
              <a:rPr lang="en-US" altLang="zh-CN" sz="2800"/>
              <a:t>Summing over J, we obtain sum rules of 9-j symbols</a:t>
            </a:r>
          </a:p>
        </p:txBody>
      </p:sp>
      <p:graphicFrame>
        <p:nvGraphicFramePr>
          <p:cNvPr id="251908" name="Object 4">
            <a:extLst>
              <a:ext uri="{FF2B5EF4-FFF2-40B4-BE49-F238E27FC236}">
                <a16:creationId xmlns:a16="http://schemas.microsoft.com/office/drawing/2014/main" id="{7AC4072A-5372-4B1F-BAB7-C06B933AEE9D}"/>
              </a:ext>
            </a:extLst>
          </p:cNvPr>
          <p:cNvGraphicFramePr>
            <a:graphicFrameLocks noGrp="1" noChangeAspect="1"/>
          </p:cNvGraphicFramePr>
          <p:nvPr>
            <p:ph sz="half" idx="2"/>
          </p:nvPr>
        </p:nvGraphicFramePr>
        <p:xfrm>
          <a:off x="468313" y="2060575"/>
          <a:ext cx="8424862" cy="4217988"/>
        </p:xfrm>
        <a:graphic>
          <a:graphicData uri="http://schemas.openxmlformats.org/presentationml/2006/ole">
            <mc:AlternateContent xmlns:mc="http://schemas.openxmlformats.org/markup-compatibility/2006">
              <mc:Choice xmlns:v="urn:schemas-microsoft-com:vml" Requires="v">
                <p:oleObj spid="_x0000_s548877" name="Equation" r:id="rId3" imgW="3746160" imgH="2031840" progId="Equation.DSMT4">
                  <p:embed/>
                </p:oleObj>
              </mc:Choice>
              <mc:Fallback>
                <p:oleObj name="Equation" r:id="rId3" imgW="3746160" imgH="2031840" progId="Equation.DSMT4">
                  <p:embed/>
                  <p:pic>
                    <p:nvPicPr>
                      <p:cNvPr id="251908" name="Object 4">
                        <a:extLst>
                          <a:ext uri="{FF2B5EF4-FFF2-40B4-BE49-F238E27FC236}">
                            <a16:creationId xmlns:a16="http://schemas.microsoft.com/office/drawing/2014/main" id="{7AC4072A-5372-4B1F-BAB7-C06B933AE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60575"/>
                        <a:ext cx="8424862" cy="421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srcRect/>
          <a:stretch>
            <a:fillRect/>
          </a:stretch>
        </p:blipFill>
        <p:spPr bwMode="auto">
          <a:xfrm>
            <a:off x="4791107" y="1628792"/>
            <a:ext cx="4352925" cy="1085850"/>
          </a:xfrm>
          <a:prstGeom prst="rect">
            <a:avLst/>
          </a:prstGeom>
          <a:noFill/>
          <a:ln w="9525">
            <a:noFill/>
            <a:miter lim="800000"/>
            <a:headEnd/>
            <a:tailEnd/>
          </a:ln>
        </p:spPr>
      </p:pic>
      <p:grpSp>
        <p:nvGrpSpPr>
          <p:cNvPr id="2" name="组合 15"/>
          <p:cNvGrpSpPr>
            <a:grpSpLocks/>
          </p:cNvGrpSpPr>
          <p:nvPr/>
        </p:nvGrpSpPr>
        <p:grpSpPr bwMode="auto">
          <a:xfrm>
            <a:off x="5429250" y="2700354"/>
            <a:ext cx="3105150" cy="3086100"/>
            <a:chOff x="5429256" y="3771900"/>
            <a:chExt cx="3105150" cy="3086100"/>
          </a:xfrm>
        </p:grpSpPr>
        <p:pic>
          <p:nvPicPr>
            <p:cNvPr id="50189" name="Picture 5"/>
            <p:cNvPicPr>
              <a:picLocks noChangeAspect="1" noChangeArrowheads="1"/>
            </p:cNvPicPr>
            <p:nvPr/>
          </p:nvPicPr>
          <p:blipFill>
            <a:blip r:embed="rId3" cstate="print"/>
            <a:srcRect/>
            <a:stretch>
              <a:fillRect/>
            </a:stretch>
          </p:blipFill>
          <p:spPr bwMode="auto">
            <a:xfrm>
              <a:off x="5429256" y="3771900"/>
              <a:ext cx="3105150" cy="3086100"/>
            </a:xfrm>
            <a:prstGeom prst="rect">
              <a:avLst/>
            </a:prstGeom>
            <a:noFill/>
            <a:ln w="9525">
              <a:noFill/>
              <a:miter lim="800000"/>
              <a:headEnd/>
              <a:tailEnd/>
            </a:ln>
          </p:spPr>
        </p:pic>
        <p:sp>
          <p:nvSpPr>
            <p:cNvPr id="50190" name="TextBox 13"/>
            <p:cNvSpPr txBox="1">
              <a:spLocks noChangeArrowheads="1"/>
            </p:cNvSpPr>
            <p:nvPr/>
          </p:nvSpPr>
          <p:spPr bwMode="auto">
            <a:xfrm>
              <a:off x="7215206" y="4357694"/>
              <a:ext cx="928694" cy="338554"/>
            </a:xfrm>
            <a:prstGeom prst="rect">
              <a:avLst/>
            </a:prstGeom>
            <a:noFill/>
            <a:ln w="9525">
              <a:noFill/>
              <a:miter lim="800000"/>
              <a:headEnd/>
              <a:tailEnd/>
            </a:ln>
          </p:spPr>
          <p:txBody>
            <a:bodyPr>
              <a:spAutoFit/>
            </a:bodyPr>
            <a:lstStyle/>
            <a:p>
              <a:pPr algn="ctr" eaLnBrk="0" hangingPunct="0"/>
              <a:endParaRPr lang="en-US" altLang="zh-CN" sz="1600"/>
            </a:p>
          </p:txBody>
        </p:sp>
        <p:sp>
          <p:nvSpPr>
            <p:cNvPr id="50191" name="TextBox 14"/>
            <p:cNvSpPr txBox="1">
              <a:spLocks noChangeArrowheads="1"/>
            </p:cNvSpPr>
            <p:nvPr/>
          </p:nvSpPr>
          <p:spPr bwMode="auto">
            <a:xfrm>
              <a:off x="7143768" y="5786454"/>
              <a:ext cx="1000132" cy="400110"/>
            </a:xfrm>
            <a:prstGeom prst="rect">
              <a:avLst/>
            </a:prstGeom>
            <a:noFill/>
            <a:ln w="9525">
              <a:noFill/>
              <a:miter lim="800000"/>
              <a:headEnd/>
              <a:tailEnd/>
            </a:ln>
          </p:spPr>
          <p:txBody>
            <a:bodyPr>
              <a:spAutoFit/>
            </a:bodyPr>
            <a:lstStyle/>
            <a:p>
              <a:pPr eaLnBrk="0" hangingPunct="0"/>
              <a:r>
                <a:rPr lang="en-US" altLang="zh-CN" i="1"/>
                <a:t>j</a:t>
              </a:r>
              <a:r>
                <a:rPr lang="en-US" altLang="zh-CN"/>
                <a:t> = 9/2</a:t>
              </a:r>
              <a:endParaRPr lang="zh-CN" altLang="en-US" i="1"/>
            </a:p>
          </p:txBody>
        </p:sp>
      </p:grpSp>
      <p:pic>
        <p:nvPicPr>
          <p:cNvPr id="50182" name="Picture 3"/>
          <p:cNvPicPr>
            <a:picLocks noChangeAspect="1" noChangeArrowheads="1"/>
          </p:cNvPicPr>
          <p:nvPr/>
        </p:nvPicPr>
        <p:blipFill>
          <a:blip r:embed="rId4" cstate="print"/>
          <a:srcRect/>
          <a:stretch>
            <a:fillRect/>
          </a:stretch>
        </p:blipFill>
        <p:spPr bwMode="auto">
          <a:xfrm>
            <a:off x="5500694" y="2786058"/>
            <a:ext cx="928687" cy="614363"/>
          </a:xfrm>
          <a:prstGeom prst="rect">
            <a:avLst/>
          </a:prstGeom>
          <a:noFill/>
          <a:ln w="9525">
            <a:noFill/>
            <a:miter lim="800000"/>
            <a:headEnd/>
            <a:tailEnd/>
          </a:ln>
        </p:spPr>
      </p:pic>
      <p:sp>
        <p:nvSpPr>
          <p:cNvPr id="36" name="内容占位符 2"/>
          <p:cNvSpPr txBox="1">
            <a:spLocks/>
          </p:cNvSpPr>
          <p:nvPr/>
        </p:nvSpPr>
        <p:spPr bwMode="auto">
          <a:xfrm>
            <a:off x="4500562" y="1285892"/>
            <a:ext cx="4714875" cy="428625"/>
          </a:xfrm>
          <a:prstGeom prst="rect">
            <a:avLst/>
          </a:prstGeom>
          <a:noFill/>
          <a:ln w="9525">
            <a:noFill/>
            <a:miter lim="800000"/>
            <a:headEnd/>
            <a:tailEnd/>
          </a:ln>
        </p:spPr>
        <p:txBody>
          <a:bodyPr/>
          <a:lstStyle/>
          <a:p>
            <a:pPr marL="342900" indent="-342900" eaLnBrk="0" hangingPunct="0">
              <a:spcBef>
                <a:spcPct val="20000"/>
              </a:spcBef>
              <a:buSzPct val="60000"/>
              <a:buFont typeface="Wingdings" pitchFamily="2" charset="2"/>
              <a:buNone/>
              <a:defRPr/>
            </a:pPr>
            <a:r>
              <a:rPr lang="en-US" altLang="zh-CN" sz="1800" b="1" kern="0" dirty="0">
                <a:latin typeface="华文新魏" pitchFamily="2" charset="-122"/>
                <a:ea typeface="华文新魏" pitchFamily="2" charset="-122"/>
              </a:rPr>
              <a:t>Nuclear force: attractive and short range</a:t>
            </a:r>
            <a:endParaRPr lang="zh-CN" altLang="en-US" sz="1800" b="1" kern="0" dirty="0">
              <a:latin typeface="华文新魏" pitchFamily="2" charset="-122"/>
              <a:ea typeface="华文新魏" pitchFamily="2" charset="-122"/>
            </a:endParaRPr>
          </a:p>
        </p:txBody>
      </p:sp>
      <p:grpSp>
        <p:nvGrpSpPr>
          <p:cNvPr id="3" name="组合 16"/>
          <p:cNvGrpSpPr/>
          <p:nvPr/>
        </p:nvGrpSpPr>
        <p:grpSpPr>
          <a:xfrm>
            <a:off x="428596" y="1651017"/>
            <a:ext cx="4214842" cy="3849685"/>
            <a:chOff x="214282" y="1643050"/>
            <a:chExt cx="4446588" cy="4206875"/>
          </a:xfrm>
        </p:grpSpPr>
        <p:pic>
          <p:nvPicPr>
            <p:cNvPr id="50179" name="Picture 3"/>
            <p:cNvPicPr>
              <a:picLocks noChangeAspect="1" noChangeArrowheads="1"/>
            </p:cNvPicPr>
            <p:nvPr/>
          </p:nvPicPr>
          <p:blipFill>
            <a:blip r:embed="rId5" cstate="print"/>
            <a:srcRect/>
            <a:stretch>
              <a:fillRect/>
            </a:stretch>
          </p:blipFill>
          <p:spPr bwMode="auto">
            <a:xfrm>
              <a:off x="214282" y="1643050"/>
              <a:ext cx="4446588" cy="4206875"/>
            </a:xfrm>
            <a:prstGeom prst="rect">
              <a:avLst/>
            </a:prstGeom>
            <a:noFill/>
            <a:ln w="9525">
              <a:noFill/>
              <a:miter lim="800000"/>
              <a:headEnd/>
              <a:tailEnd/>
            </a:ln>
          </p:spPr>
        </p:pic>
        <p:sp>
          <p:nvSpPr>
            <p:cNvPr id="50184" name="TextBox 19"/>
            <p:cNvSpPr txBox="1">
              <a:spLocks noChangeArrowheads="1"/>
            </p:cNvSpPr>
            <p:nvPr/>
          </p:nvSpPr>
          <p:spPr bwMode="auto">
            <a:xfrm>
              <a:off x="1285852" y="3286124"/>
              <a:ext cx="2071713" cy="338554"/>
            </a:xfrm>
            <a:prstGeom prst="rect">
              <a:avLst/>
            </a:prstGeom>
            <a:noFill/>
            <a:ln w="9525">
              <a:noFill/>
              <a:miter lim="800000"/>
              <a:headEnd/>
              <a:tailEnd/>
            </a:ln>
          </p:spPr>
          <p:txBody>
            <a:bodyPr wrap="square">
              <a:spAutoFit/>
            </a:bodyPr>
            <a:lstStyle/>
            <a:p>
              <a:r>
                <a:rPr lang="en-US" altLang="zh-CN" sz="1600" i="1" dirty="0">
                  <a:solidFill>
                    <a:srgbClr val="FF0000"/>
                  </a:solidFill>
                  <a:latin typeface="Cambria Math" pitchFamily="18" charset="0"/>
                </a:rPr>
                <a:t>J</a:t>
              </a:r>
              <a:r>
                <a:rPr lang="en-US" altLang="zh-CN" sz="1600" dirty="0">
                  <a:solidFill>
                    <a:srgbClr val="FF0000"/>
                  </a:solidFill>
                  <a:latin typeface="Cambria Math" pitchFamily="18" charset="0"/>
                </a:rPr>
                <a:t>=2 pair (</a:t>
              </a:r>
              <a:r>
                <a:rPr lang="en-US" altLang="zh-CN" sz="1600" i="1" dirty="0">
                  <a:solidFill>
                    <a:srgbClr val="FF0000"/>
                  </a:solidFill>
                  <a:latin typeface="Cambria Math" pitchFamily="18" charset="0"/>
                </a:rPr>
                <a:t>D</a:t>
              </a:r>
              <a:r>
                <a:rPr lang="en-US" altLang="zh-CN" sz="1600" dirty="0">
                  <a:solidFill>
                    <a:srgbClr val="FF0000"/>
                  </a:solidFill>
                  <a:latin typeface="Cambria Math" pitchFamily="18" charset="0"/>
                </a:rPr>
                <a:t> pair)</a:t>
              </a:r>
              <a:endParaRPr lang="zh-CN" altLang="en-US" sz="1600" dirty="0">
                <a:solidFill>
                  <a:srgbClr val="FF0000"/>
                </a:solidFill>
                <a:latin typeface="Cambria Math" pitchFamily="18" charset="0"/>
              </a:endParaRPr>
            </a:p>
          </p:txBody>
        </p:sp>
        <p:sp>
          <p:nvSpPr>
            <p:cNvPr id="50185" name="TextBox 31"/>
            <p:cNvSpPr txBox="1">
              <a:spLocks noChangeArrowheads="1"/>
            </p:cNvSpPr>
            <p:nvPr/>
          </p:nvSpPr>
          <p:spPr bwMode="auto">
            <a:xfrm>
              <a:off x="1500157" y="4733937"/>
              <a:ext cx="1804127" cy="369966"/>
            </a:xfrm>
            <a:prstGeom prst="rect">
              <a:avLst/>
            </a:prstGeom>
            <a:noFill/>
            <a:ln w="9525">
              <a:noFill/>
              <a:miter lim="800000"/>
              <a:headEnd/>
              <a:tailEnd/>
            </a:ln>
          </p:spPr>
          <p:txBody>
            <a:bodyPr wrap="square">
              <a:spAutoFit/>
            </a:bodyPr>
            <a:lstStyle/>
            <a:p>
              <a:r>
                <a:rPr lang="en-US" altLang="zh-CN" sz="1600" i="1" dirty="0">
                  <a:solidFill>
                    <a:srgbClr val="FF0000"/>
                  </a:solidFill>
                  <a:latin typeface="Cambria Math" pitchFamily="18" charset="0"/>
                </a:rPr>
                <a:t>J</a:t>
              </a:r>
              <a:r>
                <a:rPr lang="en-US" altLang="zh-CN" sz="1600" dirty="0">
                  <a:solidFill>
                    <a:srgbClr val="FF0000"/>
                  </a:solidFill>
                  <a:latin typeface="Cambria Math" pitchFamily="18" charset="0"/>
                </a:rPr>
                <a:t>=0 pair (</a:t>
              </a:r>
              <a:r>
                <a:rPr lang="en-US" altLang="zh-CN" sz="1600" i="1" dirty="0">
                  <a:solidFill>
                    <a:srgbClr val="FF0000"/>
                  </a:solidFill>
                  <a:latin typeface="Cambria Math" pitchFamily="18" charset="0"/>
                </a:rPr>
                <a:t>S</a:t>
              </a:r>
              <a:r>
                <a:rPr lang="en-US" altLang="zh-CN" sz="1600" dirty="0">
                  <a:solidFill>
                    <a:srgbClr val="FF0000"/>
                  </a:solidFill>
                  <a:latin typeface="Cambria Math" pitchFamily="18" charset="0"/>
                </a:rPr>
                <a:t> pair)</a:t>
              </a:r>
              <a:endParaRPr lang="zh-CN" altLang="en-US" sz="1600" dirty="0">
                <a:solidFill>
                  <a:srgbClr val="FF0000"/>
                </a:solidFill>
                <a:latin typeface="Cambria Math" pitchFamily="18" charset="0"/>
              </a:endParaRPr>
            </a:p>
          </p:txBody>
        </p:sp>
      </p:grpSp>
      <p:sp>
        <p:nvSpPr>
          <p:cNvPr id="16" name="标题 15"/>
          <p:cNvSpPr>
            <a:spLocks noGrp="1"/>
          </p:cNvSpPr>
          <p:nvPr>
            <p:ph type="title"/>
          </p:nvPr>
        </p:nvSpPr>
        <p:spPr/>
        <p:txBody>
          <a:bodyPr/>
          <a:lstStyle/>
          <a:p>
            <a:r>
              <a:rPr lang="en-US" altLang="zh-CN" dirty="0">
                <a:cs typeface="Times New Roman" pitchFamily="18" charset="0"/>
              </a:rPr>
              <a:t>Why we use Pair Approximation?</a:t>
            </a:r>
            <a:endParaRPr lang="zh-CN" altLang="en-US" dirty="0"/>
          </a:p>
        </p:txBody>
      </p:sp>
      <p:sp>
        <p:nvSpPr>
          <p:cNvPr id="14" name="TextBox 13"/>
          <p:cNvSpPr txBox="1"/>
          <p:nvPr/>
        </p:nvSpPr>
        <p:spPr>
          <a:xfrm>
            <a:off x="285720" y="5786454"/>
            <a:ext cx="5643602" cy="923330"/>
          </a:xfrm>
          <a:prstGeom prst="rect">
            <a:avLst/>
          </a:prstGeom>
          <a:noFill/>
        </p:spPr>
        <p:txBody>
          <a:bodyPr wrap="square" rtlCol="0">
            <a:spAutoFit/>
          </a:bodyPr>
          <a:lstStyle/>
          <a:p>
            <a:pPr>
              <a:lnSpc>
                <a:spcPct val="150000"/>
              </a:lnSpc>
            </a:pPr>
            <a:r>
              <a:rPr lang="zh-CN" altLang="en-US" dirty="0"/>
              <a:t>壳模型刚建立之初，</a:t>
            </a:r>
            <a:r>
              <a:rPr lang="en-US" altLang="zh-CN" dirty="0"/>
              <a:t>Mayer </a:t>
            </a:r>
            <a:r>
              <a:rPr lang="zh-CN" altLang="en-US" dirty="0"/>
              <a:t>便有了以上计算结果。见</a:t>
            </a:r>
            <a:endParaRPr lang="en-US" altLang="zh-CN" dirty="0"/>
          </a:p>
          <a:p>
            <a:pPr>
              <a:lnSpc>
                <a:spcPct val="150000"/>
              </a:lnSpc>
            </a:pPr>
            <a:r>
              <a:rPr lang="en-US" altLang="zh-CN" dirty="0"/>
              <a:t>Y. M. Zhao, A. Arima, </a:t>
            </a:r>
            <a:r>
              <a:rPr lang="en-US" altLang="zh-CN" u="sng" dirty="0"/>
              <a:t>Phys. Rep. 545, page 1 (2014). </a:t>
            </a:r>
            <a:endParaRPr lang="zh-CN" altLang="en-US" u="sng"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3EC38A3D-2B81-448C-B33F-0A96D02477AA}"/>
              </a:ext>
            </a:extLst>
          </p:cNvPr>
          <p:cNvSpPr>
            <a:spLocks noGrp="1" noChangeArrowheads="1"/>
          </p:cNvSpPr>
          <p:nvPr>
            <p:ph type="title"/>
          </p:nvPr>
        </p:nvSpPr>
        <p:spPr/>
        <p:txBody>
          <a:bodyPr/>
          <a:lstStyle/>
          <a:p>
            <a:r>
              <a:rPr lang="en-US" altLang="zh-CN"/>
              <a:t>Sum rules with odd </a:t>
            </a:r>
            <a:r>
              <a:rPr lang="en-US" altLang="zh-CN" i="1"/>
              <a:t>J</a:t>
            </a:r>
            <a:r>
              <a:rPr lang="en-US" altLang="zh-CN"/>
              <a:t> and odd </a:t>
            </a:r>
            <a:r>
              <a:rPr lang="en-US" altLang="zh-CN" i="1"/>
              <a:t>K</a:t>
            </a:r>
          </a:p>
        </p:txBody>
      </p:sp>
      <p:graphicFrame>
        <p:nvGraphicFramePr>
          <p:cNvPr id="290820" name="Object 4">
            <a:extLst>
              <a:ext uri="{FF2B5EF4-FFF2-40B4-BE49-F238E27FC236}">
                <a16:creationId xmlns:a16="http://schemas.microsoft.com/office/drawing/2014/main" id="{7B68B844-CDD7-4246-ADF5-AC9F422180AD}"/>
              </a:ext>
            </a:extLst>
          </p:cNvPr>
          <p:cNvGraphicFramePr>
            <a:graphicFrameLocks noGrp="1" noChangeAspect="1"/>
          </p:cNvGraphicFramePr>
          <p:nvPr>
            <p:ph idx="1"/>
          </p:nvPr>
        </p:nvGraphicFramePr>
        <p:xfrm>
          <a:off x="1295400" y="1657350"/>
          <a:ext cx="6842125" cy="4460875"/>
        </p:xfrm>
        <a:graphic>
          <a:graphicData uri="http://schemas.openxmlformats.org/presentationml/2006/ole">
            <mc:AlternateContent xmlns:mc="http://schemas.openxmlformats.org/markup-compatibility/2006">
              <mc:Choice xmlns:v="urn:schemas-microsoft-com:vml" Requires="v">
                <p:oleObj spid="_x0000_s549901" name="Equation" r:id="rId3" imgW="3860640" imgH="2514600" progId="Equation.DSMT4">
                  <p:embed/>
                </p:oleObj>
              </mc:Choice>
              <mc:Fallback>
                <p:oleObj name="Equation" r:id="rId3" imgW="3860640" imgH="2514600" progId="Equation.DSMT4">
                  <p:embed/>
                  <p:pic>
                    <p:nvPicPr>
                      <p:cNvPr id="290820" name="Object 4">
                        <a:extLst>
                          <a:ext uri="{FF2B5EF4-FFF2-40B4-BE49-F238E27FC236}">
                            <a16:creationId xmlns:a16="http://schemas.microsoft.com/office/drawing/2014/main" id="{7B68B844-CDD7-4246-ADF5-AC9F42218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57350"/>
                        <a:ext cx="6842125" cy="4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ACFCCFC9-4908-489E-81DA-915137431E1C}"/>
              </a:ext>
            </a:extLst>
          </p:cNvPr>
          <p:cNvSpPr>
            <a:spLocks noGrp="1" noChangeArrowheads="1"/>
          </p:cNvSpPr>
          <p:nvPr>
            <p:ph type="title"/>
          </p:nvPr>
        </p:nvSpPr>
        <p:spPr>
          <a:xfrm>
            <a:off x="0" y="333375"/>
            <a:ext cx="8842375" cy="1143000"/>
          </a:xfrm>
        </p:spPr>
        <p:txBody>
          <a:bodyPr/>
          <a:lstStyle/>
          <a:p>
            <a:r>
              <a:rPr lang="en-US" altLang="zh-CN" sz="4000"/>
              <a:t>Sum rules with both even and odd </a:t>
            </a:r>
            <a:r>
              <a:rPr lang="en-US" altLang="zh-CN" sz="4000" i="1"/>
              <a:t>J,K</a:t>
            </a:r>
          </a:p>
        </p:txBody>
      </p:sp>
      <p:graphicFrame>
        <p:nvGraphicFramePr>
          <p:cNvPr id="292867" name="Object 3">
            <a:extLst>
              <a:ext uri="{FF2B5EF4-FFF2-40B4-BE49-F238E27FC236}">
                <a16:creationId xmlns:a16="http://schemas.microsoft.com/office/drawing/2014/main" id="{989132FC-5F2D-4C0D-96A0-E8DEAB239986}"/>
              </a:ext>
            </a:extLst>
          </p:cNvPr>
          <p:cNvGraphicFramePr>
            <a:graphicFrameLocks noGrp="1" noChangeAspect="1"/>
          </p:cNvGraphicFramePr>
          <p:nvPr>
            <p:ph idx="1"/>
          </p:nvPr>
        </p:nvGraphicFramePr>
        <p:xfrm>
          <a:off x="622300" y="1662113"/>
          <a:ext cx="8270875" cy="4287837"/>
        </p:xfrm>
        <a:graphic>
          <a:graphicData uri="http://schemas.openxmlformats.org/presentationml/2006/ole">
            <mc:AlternateContent xmlns:mc="http://schemas.openxmlformats.org/markup-compatibility/2006">
              <mc:Choice xmlns:v="urn:schemas-microsoft-com:vml" Requires="v">
                <p:oleObj spid="_x0000_s550925" name="Equation" r:id="rId3" imgW="4724280" imgH="2286000" progId="Equation.DSMT4">
                  <p:embed/>
                </p:oleObj>
              </mc:Choice>
              <mc:Fallback>
                <p:oleObj name="Equation" r:id="rId3" imgW="4724280" imgH="2286000" progId="Equation.DSMT4">
                  <p:embed/>
                  <p:pic>
                    <p:nvPicPr>
                      <p:cNvPr id="292867" name="Object 3">
                        <a:extLst>
                          <a:ext uri="{FF2B5EF4-FFF2-40B4-BE49-F238E27FC236}">
                            <a16:creationId xmlns:a16="http://schemas.microsoft.com/office/drawing/2014/main" id="{989132FC-5F2D-4C0D-96A0-E8DEAB239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1662113"/>
                        <a:ext cx="8270875" cy="428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Rectangle 5">
            <a:extLst>
              <a:ext uri="{FF2B5EF4-FFF2-40B4-BE49-F238E27FC236}">
                <a16:creationId xmlns:a16="http://schemas.microsoft.com/office/drawing/2014/main" id="{FE5D162A-CE24-428A-A388-3812C19A2677}"/>
              </a:ext>
            </a:extLst>
          </p:cNvPr>
          <p:cNvSpPr>
            <a:spLocks noGrp="1" noChangeArrowheads="1"/>
          </p:cNvSpPr>
          <p:nvPr>
            <p:ph type="title"/>
          </p:nvPr>
        </p:nvSpPr>
        <p:spPr/>
        <p:txBody>
          <a:bodyPr/>
          <a:lstStyle/>
          <a:p>
            <a:r>
              <a:rPr lang="en-US" altLang="zh-CN"/>
              <a:t>Two examples</a:t>
            </a:r>
          </a:p>
        </p:txBody>
      </p:sp>
      <p:graphicFrame>
        <p:nvGraphicFramePr>
          <p:cNvPr id="249860" name="Object 4">
            <a:extLst>
              <a:ext uri="{FF2B5EF4-FFF2-40B4-BE49-F238E27FC236}">
                <a16:creationId xmlns:a16="http://schemas.microsoft.com/office/drawing/2014/main" id="{1CE31E4F-7D1F-4013-B93B-ECE3C4A52286}"/>
              </a:ext>
            </a:extLst>
          </p:cNvPr>
          <p:cNvGraphicFramePr>
            <a:graphicFrameLocks noGrp="1" noChangeAspect="1"/>
          </p:cNvGraphicFramePr>
          <p:nvPr>
            <p:ph idx="1"/>
          </p:nvPr>
        </p:nvGraphicFramePr>
        <p:xfrm>
          <a:off x="468313" y="1844675"/>
          <a:ext cx="8207375" cy="4397375"/>
        </p:xfrm>
        <a:graphic>
          <a:graphicData uri="http://schemas.openxmlformats.org/presentationml/2006/ole">
            <mc:AlternateContent xmlns:mc="http://schemas.openxmlformats.org/markup-compatibility/2006">
              <mc:Choice xmlns:v="urn:schemas-microsoft-com:vml" Requires="v">
                <p:oleObj spid="_x0000_s551949" name="Equation" r:id="rId3" imgW="4622760" imgH="2476440" progId="Equation.DSMT4">
                  <p:embed/>
                </p:oleObj>
              </mc:Choice>
              <mc:Fallback>
                <p:oleObj name="Equation" r:id="rId3" imgW="4622760" imgH="2476440" progId="Equation.DSMT4">
                  <p:embed/>
                  <p:pic>
                    <p:nvPicPr>
                      <p:cNvPr id="249860" name="Object 4">
                        <a:extLst>
                          <a:ext uri="{FF2B5EF4-FFF2-40B4-BE49-F238E27FC236}">
                            <a16:creationId xmlns:a16="http://schemas.microsoft.com/office/drawing/2014/main" id="{1CE31E4F-7D1F-4013-B93B-ECE3C4A52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844675"/>
                        <a:ext cx="8207375" cy="439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500CB400-84DF-44C6-BDFD-631E6213D70D}"/>
              </a:ext>
            </a:extLst>
          </p:cNvPr>
          <p:cNvSpPr>
            <a:spLocks noGrp="1" noChangeArrowheads="1"/>
          </p:cNvSpPr>
          <p:nvPr>
            <p:ph type="title"/>
          </p:nvPr>
        </p:nvSpPr>
        <p:spPr/>
        <p:txBody>
          <a:bodyPr/>
          <a:lstStyle/>
          <a:p>
            <a:r>
              <a:rPr lang="en-US" altLang="zh-CN" sz="2400"/>
              <a:t>Part </a:t>
            </a:r>
            <a:r>
              <a:rPr lang="en-US" altLang="zh-CN" sz="2400">
                <a:latin typeface="华文仿宋" panose="02010600040101010101" pitchFamily="2" charset="-122"/>
                <a:ea typeface="华文仿宋" panose="02010600040101010101" pitchFamily="2" charset="-122"/>
              </a:rPr>
              <a:t>V</a:t>
            </a:r>
            <a:r>
              <a:rPr lang="en-US" altLang="zh-CN" sz="2400"/>
              <a:t>  Number of states for nucleons in a single-j shell</a:t>
            </a:r>
            <a:br>
              <a:rPr lang="en-US" altLang="zh-CN" sz="2400"/>
            </a:br>
            <a:r>
              <a:rPr lang="en-US" altLang="zh-CN" sz="2800"/>
              <a:t>     </a:t>
            </a:r>
            <a:r>
              <a:rPr lang="en-US" altLang="zh-CN" sz="2400"/>
              <a:t>[An application of these sum rules]</a:t>
            </a:r>
          </a:p>
        </p:txBody>
      </p:sp>
      <p:sp>
        <p:nvSpPr>
          <p:cNvPr id="260099" name="Rectangle 3">
            <a:extLst>
              <a:ext uri="{FF2B5EF4-FFF2-40B4-BE49-F238E27FC236}">
                <a16:creationId xmlns:a16="http://schemas.microsoft.com/office/drawing/2014/main" id="{F76058E8-6811-42BE-9B04-C9C33E704345}"/>
              </a:ext>
            </a:extLst>
          </p:cNvPr>
          <p:cNvSpPr>
            <a:spLocks noGrp="1" noChangeArrowheads="1"/>
          </p:cNvSpPr>
          <p:nvPr>
            <p:ph type="body" idx="1"/>
          </p:nvPr>
        </p:nvSpPr>
        <p:spPr/>
        <p:txBody>
          <a:bodyPr/>
          <a:lstStyle/>
          <a:p>
            <a:endParaRPr lang="en-US" altLang="zh-CN"/>
          </a:p>
          <a:p>
            <a:endParaRPr lang="en-US" altLang="zh-CN"/>
          </a:p>
          <a:p>
            <a:r>
              <a:rPr lang="en-US" altLang="zh-CN" sz="3600"/>
              <a:t> References:</a:t>
            </a:r>
          </a:p>
          <a:p>
            <a:pPr>
              <a:buFontTx/>
              <a:buNone/>
            </a:pPr>
            <a:r>
              <a:rPr lang="en-US" altLang="zh-CN" sz="3600"/>
              <a:t>       </a:t>
            </a:r>
            <a:r>
              <a:rPr lang="en-US" altLang="zh-CN" sz="2400"/>
              <a:t>L.Zamick et al., </a:t>
            </a:r>
            <a:r>
              <a:rPr lang="en-US" altLang="zh-CN" sz="2400" u="sng"/>
              <a:t>Physical Review C72, 044317 (2005)</a:t>
            </a:r>
            <a:r>
              <a:rPr lang="en-US" altLang="zh-CN" sz="2400"/>
              <a:t>;</a:t>
            </a:r>
          </a:p>
          <a:p>
            <a:pPr>
              <a:buFontTx/>
              <a:buNone/>
            </a:pPr>
            <a:r>
              <a:rPr lang="en-US" altLang="zh-CN" sz="3600"/>
              <a:t>       </a:t>
            </a:r>
            <a:r>
              <a:rPr lang="en-US" altLang="zh-CN" sz="2400"/>
              <a:t>Y.M.Z. and A.A., </a:t>
            </a:r>
            <a:r>
              <a:rPr lang="en-US" altLang="zh-CN" sz="2400" u="sng"/>
              <a:t>Physical Review C72, 064333 (2005)</a:t>
            </a:r>
            <a:r>
              <a:rPr lang="en-US" altLang="zh-CN" sz="2400"/>
              <a:t>.</a:t>
            </a:r>
          </a:p>
          <a:p>
            <a:endParaRPr lang="en-US" altLang="zh-CN" sz="2400"/>
          </a:p>
          <a:p>
            <a:endParaRPr lang="en-US" altLang="zh-CN"/>
          </a:p>
        </p:txBody>
      </p:sp>
      <p:graphicFrame>
        <p:nvGraphicFramePr>
          <p:cNvPr id="260100" name="Object 4">
            <a:extLst>
              <a:ext uri="{FF2B5EF4-FFF2-40B4-BE49-F238E27FC236}">
                <a16:creationId xmlns:a16="http://schemas.microsoft.com/office/drawing/2014/main" id="{83AFD3EB-E48A-44CB-9A60-30EE1E588C21}"/>
              </a:ext>
            </a:extLst>
          </p:cNvPr>
          <p:cNvGraphicFramePr>
            <a:graphicFrameLocks noChangeAspect="1"/>
          </p:cNvGraphicFramePr>
          <p:nvPr/>
        </p:nvGraphicFramePr>
        <p:xfrm>
          <a:off x="1187450" y="1989138"/>
          <a:ext cx="6553200" cy="600075"/>
        </p:xfrm>
        <a:graphic>
          <a:graphicData uri="http://schemas.openxmlformats.org/presentationml/2006/ole">
            <mc:AlternateContent xmlns:mc="http://schemas.openxmlformats.org/markup-compatibility/2006">
              <mc:Choice xmlns:v="urn:schemas-microsoft-com:vml" Requires="v">
                <p:oleObj spid="_x0000_s552973" name="Equation" r:id="rId3" imgW="2501640" imgH="228600" progId="Equation.DSMT4">
                  <p:embed/>
                </p:oleObj>
              </mc:Choice>
              <mc:Fallback>
                <p:oleObj name="Equation" r:id="rId3" imgW="2501640" imgH="228600" progId="Equation.DSMT4">
                  <p:embed/>
                  <p:pic>
                    <p:nvPicPr>
                      <p:cNvPr id="260100" name="Object 4">
                        <a:extLst>
                          <a:ext uri="{FF2B5EF4-FFF2-40B4-BE49-F238E27FC236}">
                            <a16:creationId xmlns:a16="http://schemas.microsoft.com/office/drawing/2014/main" id="{83AFD3EB-E48A-44CB-9A60-30EE1E588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989138"/>
                        <a:ext cx="65532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5C75B1F4-D407-4D7E-BC55-6C153804FE5A}"/>
              </a:ext>
            </a:extLst>
          </p:cNvPr>
          <p:cNvSpPr>
            <a:spLocks noGrp="1" noChangeArrowheads="1"/>
          </p:cNvSpPr>
          <p:nvPr>
            <p:ph type="title"/>
          </p:nvPr>
        </p:nvSpPr>
        <p:spPr/>
        <p:txBody>
          <a:bodyPr/>
          <a:lstStyle/>
          <a:p>
            <a:r>
              <a:rPr lang="en-US" altLang="zh-CN" i="1"/>
              <a:t>JT</a:t>
            </a:r>
            <a:r>
              <a:rPr lang="en-US" altLang="zh-CN"/>
              <a:t>-pairing interaction</a:t>
            </a:r>
          </a:p>
        </p:txBody>
      </p:sp>
      <p:sp>
        <p:nvSpPr>
          <p:cNvPr id="263171" name="Rectangle 3">
            <a:extLst>
              <a:ext uri="{FF2B5EF4-FFF2-40B4-BE49-F238E27FC236}">
                <a16:creationId xmlns:a16="http://schemas.microsoft.com/office/drawing/2014/main" id="{DCB41D84-9C0C-4C79-954C-EC088214418D}"/>
              </a:ext>
            </a:extLst>
          </p:cNvPr>
          <p:cNvSpPr>
            <a:spLocks noGrp="1" noChangeArrowheads="1"/>
          </p:cNvSpPr>
          <p:nvPr>
            <p:ph type="body" sz="half" idx="1"/>
          </p:nvPr>
        </p:nvSpPr>
        <p:spPr>
          <a:xfrm>
            <a:off x="457200" y="1600200"/>
            <a:ext cx="7791450" cy="4525963"/>
          </a:xfrm>
        </p:spPr>
        <p:txBody>
          <a:bodyPr/>
          <a:lstStyle/>
          <a:p>
            <a:r>
              <a:rPr lang="en-US" altLang="zh-CN" sz="2800"/>
              <a:t>Nucleons in a single-j shell:</a:t>
            </a:r>
          </a:p>
          <a:p>
            <a:pPr>
              <a:buFontTx/>
              <a:buNone/>
            </a:pPr>
            <a:endParaRPr lang="en-US" altLang="zh-CN" sz="2800"/>
          </a:p>
        </p:txBody>
      </p:sp>
      <p:graphicFrame>
        <p:nvGraphicFramePr>
          <p:cNvPr id="263172" name="Object 4">
            <a:extLst>
              <a:ext uri="{FF2B5EF4-FFF2-40B4-BE49-F238E27FC236}">
                <a16:creationId xmlns:a16="http://schemas.microsoft.com/office/drawing/2014/main" id="{5D4AE12B-47F5-4E16-97D8-752DFD31BD3C}"/>
              </a:ext>
            </a:extLst>
          </p:cNvPr>
          <p:cNvGraphicFramePr>
            <a:graphicFrameLocks noGrp="1" noChangeAspect="1"/>
          </p:cNvGraphicFramePr>
          <p:nvPr>
            <p:ph sz="quarter" idx="2"/>
          </p:nvPr>
        </p:nvGraphicFramePr>
        <p:xfrm>
          <a:off x="1116013" y="2636838"/>
          <a:ext cx="6381750" cy="3616325"/>
        </p:xfrm>
        <a:graphic>
          <a:graphicData uri="http://schemas.openxmlformats.org/presentationml/2006/ole">
            <mc:AlternateContent xmlns:mc="http://schemas.openxmlformats.org/markup-compatibility/2006">
              <mc:Choice xmlns:v="urn:schemas-microsoft-com:vml" Requires="v">
                <p:oleObj spid="_x0000_s553997" name="Equation" r:id="rId3" imgW="2286000" imgH="1295280" progId="Equation.DSMT4">
                  <p:embed/>
                </p:oleObj>
              </mc:Choice>
              <mc:Fallback>
                <p:oleObj name="Equation" r:id="rId3" imgW="2286000" imgH="1295280" progId="Equation.DSMT4">
                  <p:embed/>
                  <p:pic>
                    <p:nvPicPr>
                      <p:cNvPr id="263172" name="Object 4">
                        <a:extLst>
                          <a:ext uri="{FF2B5EF4-FFF2-40B4-BE49-F238E27FC236}">
                            <a16:creationId xmlns:a16="http://schemas.microsoft.com/office/drawing/2014/main" id="{5D4AE12B-47F5-4E16-97D8-752DFD31B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636838"/>
                        <a:ext cx="6381750" cy="361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a:extLst>
              <a:ext uri="{FF2B5EF4-FFF2-40B4-BE49-F238E27FC236}">
                <a16:creationId xmlns:a16="http://schemas.microsoft.com/office/drawing/2014/main" id="{8405F559-AD10-48FD-9B25-F0C003840B52}"/>
              </a:ext>
            </a:extLst>
          </p:cNvPr>
          <p:cNvSpPr>
            <a:spLocks noGrp="1" noChangeArrowheads="1"/>
          </p:cNvSpPr>
          <p:nvPr>
            <p:ph type="body" idx="1"/>
          </p:nvPr>
        </p:nvSpPr>
        <p:spPr/>
        <p:txBody>
          <a:bodyPr/>
          <a:lstStyle/>
          <a:p>
            <a:r>
              <a:rPr lang="en-US" altLang="zh-CN"/>
              <a:t>Similarly, </a:t>
            </a:r>
          </a:p>
        </p:txBody>
      </p:sp>
      <p:graphicFrame>
        <p:nvGraphicFramePr>
          <p:cNvPr id="266244" name="Object 4">
            <a:extLst>
              <a:ext uri="{FF2B5EF4-FFF2-40B4-BE49-F238E27FC236}">
                <a16:creationId xmlns:a16="http://schemas.microsoft.com/office/drawing/2014/main" id="{9CD55E03-2705-4E29-8046-DDA9FE876752}"/>
              </a:ext>
            </a:extLst>
          </p:cNvPr>
          <p:cNvGraphicFramePr>
            <a:graphicFrameLocks noChangeAspect="1"/>
          </p:cNvGraphicFramePr>
          <p:nvPr/>
        </p:nvGraphicFramePr>
        <p:xfrm>
          <a:off x="900113" y="2816225"/>
          <a:ext cx="6911975" cy="2644775"/>
        </p:xfrm>
        <a:graphic>
          <a:graphicData uri="http://schemas.openxmlformats.org/presentationml/2006/ole">
            <mc:AlternateContent xmlns:mc="http://schemas.openxmlformats.org/markup-compatibility/2006">
              <mc:Choice xmlns:v="urn:schemas-microsoft-com:vml" Requires="v">
                <p:oleObj spid="_x0000_s555021" name="Equation" r:id="rId3" imgW="2920680" imgH="1117440" progId="Equation.DSMT4">
                  <p:embed/>
                </p:oleObj>
              </mc:Choice>
              <mc:Fallback>
                <p:oleObj name="Equation" r:id="rId3" imgW="2920680" imgH="1117440" progId="Equation.DSMT4">
                  <p:embed/>
                  <p:pic>
                    <p:nvPicPr>
                      <p:cNvPr id="266244" name="Object 4">
                        <a:extLst>
                          <a:ext uri="{FF2B5EF4-FFF2-40B4-BE49-F238E27FC236}">
                            <a16:creationId xmlns:a16="http://schemas.microsoft.com/office/drawing/2014/main" id="{9CD55E03-2705-4E29-8046-DDA9FE876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816225"/>
                        <a:ext cx="6911975" cy="264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a:extLst>
              <a:ext uri="{FF2B5EF4-FFF2-40B4-BE49-F238E27FC236}">
                <a16:creationId xmlns:a16="http://schemas.microsoft.com/office/drawing/2014/main" id="{BB08E5DC-ED9C-45C5-A2BD-5DC594FFD2E3}"/>
              </a:ext>
            </a:extLst>
          </p:cNvPr>
          <p:cNvSpPr>
            <a:spLocks noGrp="1" noChangeArrowheads="1"/>
          </p:cNvSpPr>
          <p:nvPr>
            <p:ph type="body" sz="half" idx="1"/>
          </p:nvPr>
        </p:nvSpPr>
        <p:spPr>
          <a:xfrm>
            <a:off x="457200" y="1600200"/>
            <a:ext cx="4041775" cy="4525963"/>
          </a:xfrm>
        </p:spPr>
        <p:txBody>
          <a:bodyPr/>
          <a:lstStyle/>
          <a:p>
            <a:endParaRPr lang="en-US" altLang="zh-CN" sz="2800"/>
          </a:p>
          <a:p>
            <a:endParaRPr lang="en-US" altLang="zh-CN" sz="2800"/>
          </a:p>
          <a:p>
            <a:endParaRPr lang="en-US" altLang="zh-CN" sz="2800"/>
          </a:p>
          <a:p>
            <a:endParaRPr lang="en-US" altLang="zh-CN" sz="2800"/>
          </a:p>
          <a:p>
            <a:endParaRPr lang="en-US" altLang="zh-CN" sz="2800"/>
          </a:p>
          <a:p>
            <a:endParaRPr lang="en-US" altLang="zh-CN" sz="2800"/>
          </a:p>
          <a:p>
            <a:endParaRPr lang="en-US" altLang="zh-CN" sz="2800"/>
          </a:p>
        </p:txBody>
      </p:sp>
      <p:graphicFrame>
        <p:nvGraphicFramePr>
          <p:cNvPr id="264196" name="Object 4">
            <a:extLst>
              <a:ext uri="{FF2B5EF4-FFF2-40B4-BE49-F238E27FC236}">
                <a16:creationId xmlns:a16="http://schemas.microsoft.com/office/drawing/2014/main" id="{768D66EB-7BA0-40BA-836D-068692FFD3F3}"/>
              </a:ext>
            </a:extLst>
          </p:cNvPr>
          <p:cNvGraphicFramePr>
            <a:graphicFrameLocks noGrp="1" noChangeAspect="1"/>
          </p:cNvGraphicFramePr>
          <p:nvPr>
            <p:ph sz="half" idx="2"/>
          </p:nvPr>
        </p:nvGraphicFramePr>
        <p:xfrm>
          <a:off x="671513" y="1341438"/>
          <a:ext cx="6646862" cy="4471987"/>
        </p:xfrm>
        <a:graphic>
          <a:graphicData uri="http://schemas.openxmlformats.org/presentationml/2006/ole">
            <mc:AlternateContent xmlns:mc="http://schemas.openxmlformats.org/markup-compatibility/2006">
              <mc:Choice xmlns:v="urn:schemas-microsoft-com:vml" Requires="v">
                <p:oleObj spid="_x0000_s556045" name="Equation" r:id="rId3" imgW="2793960" imgH="1879560" progId="Equation.DSMT4">
                  <p:embed/>
                </p:oleObj>
              </mc:Choice>
              <mc:Fallback>
                <p:oleObj name="Equation" r:id="rId3" imgW="2793960" imgH="1879560" progId="Equation.DSMT4">
                  <p:embed/>
                  <p:pic>
                    <p:nvPicPr>
                      <p:cNvPr id="264196" name="Object 4">
                        <a:extLst>
                          <a:ext uri="{FF2B5EF4-FFF2-40B4-BE49-F238E27FC236}">
                            <a16:creationId xmlns:a16="http://schemas.microsoft.com/office/drawing/2014/main" id="{768D66EB-7BA0-40BA-836D-068692FFD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341438"/>
                        <a:ext cx="6646862" cy="447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63DD8D71-C4EA-445F-9785-20B0DF5ACFDE}"/>
              </a:ext>
            </a:extLst>
          </p:cNvPr>
          <p:cNvSpPr>
            <a:spLocks noGrp="1" noChangeArrowheads="1"/>
          </p:cNvSpPr>
          <p:nvPr>
            <p:ph type="title"/>
          </p:nvPr>
        </p:nvSpPr>
        <p:spPr>
          <a:xfrm>
            <a:off x="395288" y="0"/>
            <a:ext cx="8540750" cy="1143000"/>
          </a:xfrm>
        </p:spPr>
        <p:txBody>
          <a:bodyPr/>
          <a:lstStyle/>
          <a:p>
            <a:r>
              <a:rPr lang="en-US" altLang="zh-CN"/>
              <a:t>The case of </a:t>
            </a:r>
            <a:r>
              <a:rPr lang="en-US" altLang="zh-CN" i="1"/>
              <a:t>T</a:t>
            </a:r>
            <a:r>
              <a:rPr lang="en-US" altLang="zh-CN"/>
              <a:t>=0</a:t>
            </a:r>
          </a:p>
        </p:txBody>
      </p:sp>
      <p:graphicFrame>
        <p:nvGraphicFramePr>
          <p:cNvPr id="267269" name="Object 5">
            <a:extLst>
              <a:ext uri="{FF2B5EF4-FFF2-40B4-BE49-F238E27FC236}">
                <a16:creationId xmlns:a16="http://schemas.microsoft.com/office/drawing/2014/main" id="{741FE3FE-23ED-44BA-B286-6300F0109718}"/>
              </a:ext>
            </a:extLst>
          </p:cNvPr>
          <p:cNvGraphicFramePr>
            <a:graphicFrameLocks noChangeAspect="1"/>
          </p:cNvGraphicFramePr>
          <p:nvPr/>
        </p:nvGraphicFramePr>
        <p:xfrm>
          <a:off x="539750" y="1052513"/>
          <a:ext cx="7632700" cy="4581525"/>
        </p:xfrm>
        <a:graphic>
          <a:graphicData uri="http://schemas.openxmlformats.org/presentationml/2006/ole">
            <mc:AlternateContent xmlns:mc="http://schemas.openxmlformats.org/markup-compatibility/2006">
              <mc:Choice xmlns:v="urn:schemas-microsoft-com:vml" Requires="v">
                <p:oleObj spid="_x0000_s557069" name="Equation" r:id="rId3" imgW="5067000" imgH="4089240" progId="Equation.DSMT4">
                  <p:embed/>
                </p:oleObj>
              </mc:Choice>
              <mc:Fallback>
                <p:oleObj name="Equation" r:id="rId3" imgW="5067000" imgH="4089240" progId="Equation.DSMT4">
                  <p:embed/>
                  <p:pic>
                    <p:nvPicPr>
                      <p:cNvPr id="267269" name="Object 5">
                        <a:extLst>
                          <a:ext uri="{FF2B5EF4-FFF2-40B4-BE49-F238E27FC236}">
                            <a16:creationId xmlns:a16="http://schemas.microsoft.com/office/drawing/2014/main" id="{741FE3FE-23ED-44BA-B286-6300F0109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052513"/>
                        <a:ext cx="7632700"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92" name="Object 4">
            <a:extLst>
              <a:ext uri="{FF2B5EF4-FFF2-40B4-BE49-F238E27FC236}">
                <a16:creationId xmlns:a16="http://schemas.microsoft.com/office/drawing/2014/main" id="{9D7D24A3-F1C0-4BD1-BF25-8B00A602A494}"/>
              </a:ext>
            </a:extLst>
          </p:cNvPr>
          <p:cNvGraphicFramePr>
            <a:graphicFrameLocks noChangeAspect="1"/>
          </p:cNvGraphicFramePr>
          <p:nvPr/>
        </p:nvGraphicFramePr>
        <p:xfrm>
          <a:off x="541338" y="284163"/>
          <a:ext cx="7777162" cy="6269037"/>
        </p:xfrm>
        <a:graphic>
          <a:graphicData uri="http://schemas.openxmlformats.org/presentationml/2006/ole">
            <mc:AlternateContent xmlns:mc="http://schemas.openxmlformats.org/markup-compatibility/2006">
              <mc:Choice xmlns:v="urn:schemas-microsoft-com:vml" Requires="v">
                <p:oleObj spid="_x0000_s558093" name="Equation" r:id="rId3" imgW="3429000" imgH="3504960" progId="Equation.DSMT4">
                  <p:embed/>
                </p:oleObj>
              </mc:Choice>
              <mc:Fallback>
                <p:oleObj name="Equation" r:id="rId3" imgW="3429000" imgH="3504960" progId="Equation.DSMT4">
                  <p:embed/>
                  <p:pic>
                    <p:nvPicPr>
                      <p:cNvPr id="268292" name="Object 4">
                        <a:extLst>
                          <a:ext uri="{FF2B5EF4-FFF2-40B4-BE49-F238E27FC236}">
                            <a16:creationId xmlns:a16="http://schemas.microsoft.com/office/drawing/2014/main" id="{9D7D24A3-F1C0-4BD1-BF25-8B00A602A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84163"/>
                        <a:ext cx="7777162" cy="626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8EDBE0E0-A6CD-4EB8-A408-446066308E24}"/>
              </a:ext>
            </a:extLst>
          </p:cNvPr>
          <p:cNvSpPr>
            <a:spLocks noGrp="1" noChangeArrowheads="1"/>
          </p:cNvSpPr>
          <p:nvPr>
            <p:ph type="title"/>
          </p:nvPr>
        </p:nvSpPr>
        <p:spPr>
          <a:xfrm>
            <a:off x="3203575" y="549275"/>
            <a:ext cx="3240088" cy="577850"/>
          </a:xfrm>
        </p:spPr>
        <p:txBody>
          <a:bodyPr>
            <a:normAutofit fontScale="90000"/>
          </a:bodyPr>
          <a:lstStyle/>
          <a:p>
            <a:r>
              <a:rPr lang="en-US" altLang="zh-CN" sz="4000">
                <a:ea typeface="华文隶书" panose="02010800040101010101" pitchFamily="2" charset="-122"/>
              </a:rPr>
              <a:t>Summary</a:t>
            </a:r>
          </a:p>
        </p:txBody>
      </p:sp>
      <p:sp>
        <p:nvSpPr>
          <p:cNvPr id="349187" name="Rectangle 3">
            <a:extLst>
              <a:ext uri="{FF2B5EF4-FFF2-40B4-BE49-F238E27FC236}">
                <a16:creationId xmlns:a16="http://schemas.microsoft.com/office/drawing/2014/main" id="{A4CB767C-E4E3-48B3-BAEA-0354054576ED}"/>
              </a:ext>
            </a:extLst>
          </p:cNvPr>
          <p:cNvSpPr>
            <a:spLocks noGrp="1" noChangeArrowheads="1"/>
          </p:cNvSpPr>
          <p:nvPr>
            <p:ph type="body" idx="1"/>
          </p:nvPr>
        </p:nvSpPr>
        <p:spPr>
          <a:xfrm>
            <a:off x="457200" y="1341438"/>
            <a:ext cx="8229600" cy="4525962"/>
          </a:xfrm>
        </p:spPr>
        <p:txBody>
          <a:bodyPr/>
          <a:lstStyle/>
          <a:p>
            <a:r>
              <a:rPr lang="en-US" altLang="zh-CN" sz="2800" b="1">
                <a:latin typeface="Times New Roman" panose="02020603050405020304" pitchFamily="18" charset="0"/>
                <a:ea typeface="华文隶书" panose="02010800040101010101" pitchFamily="2" charset="-122"/>
              </a:rPr>
              <a:t>Number of spin </a:t>
            </a:r>
            <a:r>
              <a:rPr lang="en-US" altLang="zh-CN" sz="2800" b="1" i="1">
                <a:latin typeface="Times New Roman" panose="02020603050405020304" pitchFamily="18" charset="0"/>
                <a:ea typeface="华文隶书" panose="02010800040101010101" pitchFamily="2" charset="-122"/>
              </a:rPr>
              <a:t>I</a:t>
            </a:r>
            <a:r>
              <a:rPr lang="en-US" altLang="zh-CN" sz="2800" b="1">
                <a:latin typeface="Times New Roman" panose="02020603050405020304" pitchFamily="18" charset="0"/>
                <a:ea typeface="华文隶书" panose="02010800040101010101" pitchFamily="2" charset="-122"/>
              </a:rPr>
              <a:t> states for a single-</a:t>
            </a:r>
            <a:r>
              <a:rPr lang="en-US" altLang="zh-CN" sz="2800" b="1" i="1">
                <a:latin typeface="Times New Roman" panose="02020603050405020304" pitchFamily="18" charset="0"/>
                <a:ea typeface="华文隶书" panose="02010800040101010101" pitchFamily="2" charset="-122"/>
              </a:rPr>
              <a:t>j</a:t>
            </a:r>
            <a:r>
              <a:rPr lang="en-US" altLang="zh-CN" sz="2800" b="1">
                <a:latin typeface="Times New Roman" panose="02020603050405020304" pitchFamily="18" charset="0"/>
                <a:ea typeface="华文隶书" panose="02010800040101010101" pitchFamily="2" charset="-122"/>
              </a:rPr>
              <a:t> shell </a:t>
            </a:r>
          </a:p>
          <a:p>
            <a:endParaRPr lang="en-US" altLang="zh-CN" i="1">
              <a:latin typeface="Times New Roman" panose="02020603050405020304" pitchFamily="18" charset="0"/>
              <a:ea typeface="华文隶书" panose="02010800040101010101" pitchFamily="2" charset="-122"/>
            </a:endParaRPr>
          </a:p>
          <a:p>
            <a:r>
              <a:rPr lang="en-US" altLang="zh-CN" i="1">
                <a:latin typeface="Times New Roman" panose="02020603050405020304" pitchFamily="18" charset="0"/>
                <a:ea typeface="华文隶书" panose="02010800040101010101" pitchFamily="2" charset="-122"/>
              </a:rPr>
              <a:t>J</a:t>
            </a:r>
            <a:r>
              <a:rPr lang="en-US" altLang="zh-CN">
                <a:latin typeface="Times New Roman" panose="02020603050405020304" pitchFamily="18" charset="0"/>
                <a:ea typeface="华文隶书" panose="02010800040101010101" pitchFamily="2" charset="-122"/>
              </a:rPr>
              <a:t>-</a:t>
            </a:r>
            <a:r>
              <a:rPr lang="en-US" altLang="zh-CN" b="1">
                <a:latin typeface="Times New Roman" panose="02020603050405020304" pitchFamily="18" charset="0"/>
                <a:ea typeface="华文隶书" panose="02010800040101010101" pitchFamily="2" charset="-122"/>
              </a:rPr>
              <a:t>pairing interaction</a:t>
            </a:r>
          </a:p>
          <a:p>
            <a:endParaRPr lang="en-US" altLang="zh-CN" sz="2800" b="1">
              <a:latin typeface="Times New Roman" panose="02020603050405020304" pitchFamily="18" charset="0"/>
              <a:ea typeface="华文隶书" panose="02010800040101010101" pitchFamily="2" charset="-122"/>
            </a:endParaRPr>
          </a:p>
          <a:p>
            <a:r>
              <a:rPr lang="en-US" altLang="zh-CN" sz="2800" b="1">
                <a:latin typeface="Times New Roman" panose="02020603050405020304" pitchFamily="18" charset="0"/>
                <a:ea typeface="华文隶书" panose="02010800040101010101" pitchFamily="2" charset="-122"/>
              </a:rPr>
              <a:t>Sum rules of angular momentum recoupling coefficients</a:t>
            </a:r>
          </a:p>
          <a:p>
            <a:pPr>
              <a:buFontTx/>
              <a:buNone/>
            </a:pPr>
            <a:endParaRPr lang="en-US" altLang="zh-CN" sz="2800" b="1">
              <a:latin typeface="Times New Roman" panose="02020603050405020304" pitchFamily="18" charset="0"/>
              <a:ea typeface="华文隶书" panose="02010800040101010101" pitchFamily="2" charset="-122"/>
            </a:endParaRPr>
          </a:p>
        </p:txBody>
      </p:sp>
      <p:pic>
        <p:nvPicPr>
          <p:cNvPr id="349188" name="Picture 11" descr="1160151144213533">
            <a:extLst>
              <a:ext uri="{FF2B5EF4-FFF2-40B4-BE49-F238E27FC236}">
                <a16:creationId xmlns:a16="http://schemas.microsoft.com/office/drawing/2014/main" id="{1BBB2F6B-BBCF-47FC-A3E4-D706B0C536C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1025"/>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descr="捕获2.JPG"/>
          <p:cNvPicPr>
            <a:picLocks noChangeAspect="1"/>
          </p:cNvPicPr>
          <p:nvPr/>
        </p:nvPicPr>
        <p:blipFill>
          <a:blip r:embed="rId2" cstate="print"/>
          <a:srcRect/>
          <a:stretch>
            <a:fillRect/>
          </a:stretch>
        </p:blipFill>
        <p:spPr bwMode="auto">
          <a:xfrm>
            <a:off x="3609975" y="1700213"/>
            <a:ext cx="1862137" cy="1720850"/>
          </a:xfrm>
          <a:prstGeom prst="rect">
            <a:avLst/>
          </a:prstGeom>
          <a:noFill/>
          <a:ln w="9525">
            <a:noFill/>
            <a:miter lim="800000"/>
            <a:headEnd/>
            <a:tailEnd/>
          </a:ln>
        </p:spPr>
      </p:pic>
      <p:pic>
        <p:nvPicPr>
          <p:cNvPr id="6" name="图片 12" descr="捕获3.JPG"/>
          <p:cNvPicPr>
            <a:picLocks noChangeAspect="1"/>
          </p:cNvPicPr>
          <p:nvPr/>
        </p:nvPicPr>
        <p:blipFill>
          <a:blip r:embed="rId3" cstate="print"/>
          <a:srcRect/>
          <a:stretch>
            <a:fillRect/>
          </a:stretch>
        </p:blipFill>
        <p:spPr bwMode="auto">
          <a:xfrm>
            <a:off x="4027487" y="2886075"/>
            <a:ext cx="347663" cy="314325"/>
          </a:xfrm>
          <a:prstGeom prst="rect">
            <a:avLst/>
          </a:prstGeom>
          <a:noFill/>
          <a:ln w="9525">
            <a:noFill/>
            <a:miter lim="800000"/>
            <a:headEnd/>
            <a:tailEnd/>
          </a:ln>
        </p:spPr>
      </p:pic>
      <p:pic>
        <p:nvPicPr>
          <p:cNvPr id="7" name="图片 13" descr="捕获2.JPG"/>
          <p:cNvPicPr>
            <a:picLocks noChangeAspect="1"/>
          </p:cNvPicPr>
          <p:nvPr/>
        </p:nvPicPr>
        <p:blipFill>
          <a:blip r:embed="rId2" cstate="print"/>
          <a:srcRect/>
          <a:stretch>
            <a:fillRect/>
          </a:stretch>
        </p:blipFill>
        <p:spPr bwMode="auto">
          <a:xfrm>
            <a:off x="6553200" y="1700213"/>
            <a:ext cx="1862137" cy="1720850"/>
          </a:xfrm>
          <a:prstGeom prst="rect">
            <a:avLst/>
          </a:prstGeom>
          <a:noFill/>
          <a:ln w="9525">
            <a:noFill/>
            <a:miter lim="800000"/>
            <a:headEnd/>
            <a:tailEnd/>
          </a:ln>
        </p:spPr>
      </p:pic>
      <p:grpSp>
        <p:nvGrpSpPr>
          <p:cNvPr id="2" name="组合 30"/>
          <p:cNvGrpSpPr>
            <a:grpSpLocks/>
          </p:cNvGrpSpPr>
          <p:nvPr/>
        </p:nvGrpSpPr>
        <p:grpSpPr bwMode="auto">
          <a:xfrm>
            <a:off x="647700" y="1844675"/>
            <a:ext cx="1543050" cy="1539875"/>
            <a:chOff x="1953662" y="498830"/>
            <a:chExt cx="6172200" cy="5334002"/>
          </a:xfrm>
        </p:grpSpPr>
        <p:sp>
          <p:nvSpPr>
            <p:cNvPr id="9" name="Oval 3"/>
            <p:cNvSpPr>
              <a:spLocks noChangeArrowheads="1"/>
            </p:cNvSpPr>
            <p:nvPr/>
          </p:nvSpPr>
          <p:spPr bwMode="auto">
            <a:xfrm>
              <a:off x="1953662" y="498830"/>
              <a:ext cx="6172200" cy="5334002"/>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10" name="Oval 4"/>
            <p:cNvSpPr>
              <a:spLocks noChangeArrowheads="1"/>
            </p:cNvSpPr>
            <p:nvPr/>
          </p:nvSpPr>
          <p:spPr bwMode="auto">
            <a:xfrm>
              <a:off x="3505200" y="26670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1" name="Oval 5"/>
            <p:cNvSpPr>
              <a:spLocks noChangeArrowheads="1"/>
            </p:cNvSpPr>
            <p:nvPr/>
          </p:nvSpPr>
          <p:spPr bwMode="auto">
            <a:xfrm>
              <a:off x="3505200" y="22860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2" name="Oval 6"/>
            <p:cNvSpPr>
              <a:spLocks noChangeArrowheads="1"/>
            </p:cNvSpPr>
            <p:nvPr/>
          </p:nvSpPr>
          <p:spPr bwMode="auto">
            <a:xfrm>
              <a:off x="3810000" y="4495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3" name="Oval 7"/>
            <p:cNvSpPr>
              <a:spLocks noChangeArrowheads="1"/>
            </p:cNvSpPr>
            <p:nvPr/>
          </p:nvSpPr>
          <p:spPr bwMode="auto">
            <a:xfrm>
              <a:off x="3048000" y="19812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4" name="Oval 8"/>
            <p:cNvSpPr>
              <a:spLocks noChangeArrowheads="1"/>
            </p:cNvSpPr>
            <p:nvPr/>
          </p:nvSpPr>
          <p:spPr bwMode="auto">
            <a:xfrm>
              <a:off x="3810000" y="4114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5" name="Oval 9"/>
            <p:cNvSpPr>
              <a:spLocks noChangeArrowheads="1"/>
            </p:cNvSpPr>
            <p:nvPr/>
          </p:nvSpPr>
          <p:spPr bwMode="auto">
            <a:xfrm>
              <a:off x="3352800" y="38100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6" name="Oval 10"/>
            <p:cNvSpPr>
              <a:spLocks noChangeArrowheads="1"/>
            </p:cNvSpPr>
            <p:nvPr/>
          </p:nvSpPr>
          <p:spPr bwMode="auto">
            <a:xfrm>
              <a:off x="6172200" y="21336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7" name="Oval 11"/>
            <p:cNvSpPr>
              <a:spLocks noChangeArrowheads="1"/>
            </p:cNvSpPr>
            <p:nvPr/>
          </p:nvSpPr>
          <p:spPr bwMode="auto">
            <a:xfrm>
              <a:off x="4495800" y="7620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8" name="Oval 12"/>
            <p:cNvSpPr>
              <a:spLocks noChangeArrowheads="1"/>
            </p:cNvSpPr>
            <p:nvPr/>
          </p:nvSpPr>
          <p:spPr bwMode="auto">
            <a:xfrm>
              <a:off x="5867400" y="40386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9" name="Oval 13"/>
            <p:cNvSpPr>
              <a:spLocks noChangeArrowheads="1"/>
            </p:cNvSpPr>
            <p:nvPr/>
          </p:nvSpPr>
          <p:spPr bwMode="auto">
            <a:xfrm>
              <a:off x="4495800" y="25146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20" name="Oval 14"/>
            <p:cNvSpPr>
              <a:spLocks noChangeArrowheads="1"/>
            </p:cNvSpPr>
            <p:nvPr/>
          </p:nvSpPr>
          <p:spPr bwMode="auto">
            <a:xfrm>
              <a:off x="4953000" y="28194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1" name="Oval 15"/>
            <p:cNvSpPr>
              <a:spLocks noChangeArrowheads="1"/>
            </p:cNvSpPr>
            <p:nvPr/>
          </p:nvSpPr>
          <p:spPr bwMode="auto">
            <a:xfrm>
              <a:off x="4953000" y="32004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2" name="Oval 16"/>
            <p:cNvSpPr>
              <a:spLocks noChangeArrowheads="1"/>
            </p:cNvSpPr>
            <p:nvPr/>
          </p:nvSpPr>
          <p:spPr bwMode="auto">
            <a:xfrm>
              <a:off x="4953000" y="1447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3" name="Oval 17"/>
            <p:cNvSpPr>
              <a:spLocks noChangeArrowheads="1"/>
            </p:cNvSpPr>
            <p:nvPr/>
          </p:nvSpPr>
          <p:spPr bwMode="auto">
            <a:xfrm>
              <a:off x="4953000" y="1066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 name="Oval 18"/>
            <p:cNvSpPr>
              <a:spLocks noChangeArrowheads="1"/>
            </p:cNvSpPr>
            <p:nvPr/>
          </p:nvSpPr>
          <p:spPr bwMode="auto">
            <a:xfrm>
              <a:off x="6629400" y="2362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5" name="Oval 19"/>
            <p:cNvSpPr>
              <a:spLocks noChangeArrowheads="1"/>
            </p:cNvSpPr>
            <p:nvPr/>
          </p:nvSpPr>
          <p:spPr bwMode="auto">
            <a:xfrm>
              <a:off x="6629400" y="2743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6" name="Oval 20"/>
            <p:cNvSpPr>
              <a:spLocks noChangeArrowheads="1"/>
            </p:cNvSpPr>
            <p:nvPr/>
          </p:nvSpPr>
          <p:spPr bwMode="auto">
            <a:xfrm>
              <a:off x="6324600" y="4267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7" name="Oval 21"/>
            <p:cNvSpPr>
              <a:spLocks noChangeArrowheads="1"/>
            </p:cNvSpPr>
            <p:nvPr/>
          </p:nvSpPr>
          <p:spPr bwMode="auto">
            <a:xfrm>
              <a:off x="6324600" y="4648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grpSp>
      <p:sp>
        <p:nvSpPr>
          <p:cNvPr id="28" name="TextBox 43"/>
          <p:cNvSpPr txBox="1">
            <a:spLocks noChangeArrowheads="1"/>
          </p:cNvSpPr>
          <p:nvPr/>
        </p:nvSpPr>
        <p:spPr bwMode="auto">
          <a:xfrm>
            <a:off x="58043" y="334615"/>
            <a:ext cx="8834437" cy="646113"/>
          </a:xfrm>
          <a:prstGeom prst="rect">
            <a:avLst/>
          </a:prstGeom>
          <a:noFill/>
          <a:ln w="9525">
            <a:noFill/>
            <a:miter lim="800000"/>
            <a:headEnd/>
            <a:tailEnd/>
          </a:ln>
        </p:spPr>
        <p:txBody>
          <a:bodyPr wrap="none">
            <a:spAutoFit/>
          </a:bodyPr>
          <a:lstStyle/>
          <a:p>
            <a:r>
              <a:rPr lang="en-US" altLang="zh-CN" dirty="0"/>
              <a:t> </a:t>
            </a:r>
            <a:r>
              <a:rPr lang="en-US" altLang="zh-CN" sz="3600" b="1" dirty="0">
                <a:solidFill>
                  <a:srgbClr val="173B6B"/>
                </a:solidFill>
                <a:latin typeface="微软雅黑" pitchFamily="34" charset="-122"/>
                <a:ea typeface="微软雅黑" pitchFamily="34" charset="-122"/>
              </a:rPr>
              <a:t>  </a:t>
            </a:r>
            <a:r>
              <a:rPr lang="zh-CN" altLang="en-US" sz="3600" b="1" dirty="0">
                <a:solidFill>
                  <a:srgbClr val="173B6B"/>
                </a:solidFill>
                <a:latin typeface="微软雅黑" pitchFamily="34" charset="-122"/>
                <a:ea typeface="微软雅黑" pitchFamily="34" charset="-122"/>
              </a:rPr>
              <a:t>配对图象及其关键作用：</a:t>
            </a:r>
            <a:r>
              <a:rPr lang="zh-CN" altLang="en-US" sz="3600" b="1" dirty="0">
                <a:solidFill>
                  <a:srgbClr val="FF0000"/>
                </a:solidFill>
                <a:latin typeface="微软雅黑" pitchFamily="34" charset="-122"/>
                <a:ea typeface="微软雅黑" pitchFamily="34" charset="-122"/>
              </a:rPr>
              <a:t>决定核素图边界</a:t>
            </a:r>
            <a:endParaRPr lang="zh-CN" altLang="en-US" b="1" dirty="0">
              <a:solidFill>
                <a:srgbClr val="FF0000"/>
              </a:solidFill>
              <a:latin typeface="微软雅黑" pitchFamily="34" charset="-122"/>
              <a:ea typeface="微软雅黑" pitchFamily="34" charset="-122"/>
            </a:endParaRPr>
          </a:p>
        </p:txBody>
      </p:sp>
      <p:sp>
        <p:nvSpPr>
          <p:cNvPr id="29" name="TextBox 45"/>
          <p:cNvSpPr txBox="1">
            <a:spLocks noChangeArrowheads="1"/>
          </p:cNvSpPr>
          <p:nvPr/>
        </p:nvSpPr>
        <p:spPr bwMode="auto">
          <a:xfrm>
            <a:off x="3524250" y="3471863"/>
            <a:ext cx="2020887" cy="460375"/>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锂</a:t>
            </a:r>
            <a:r>
              <a:rPr lang="en-US" altLang="zh-CN" sz="2400" b="1">
                <a:latin typeface="微软雅黑" pitchFamily="34" charset="-122"/>
                <a:ea typeface="微软雅黑" pitchFamily="34" charset="-122"/>
              </a:rPr>
              <a:t>-10 </a:t>
            </a:r>
            <a:r>
              <a:rPr lang="zh-CN" altLang="en-US" sz="2400" b="1">
                <a:latin typeface="微软雅黑" pitchFamily="34" charset="-122"/>
                <a:ea typeface="微软雅黑" pitchFamily="34" charset="-122"/>
              </a:rPr>
              <a:t>假象图</a:t>
            </a:r>
          </a:p>
        </p:txBody>
      </p:sp>
      <p:sp>
        <p:nvSpPr>
          <p:cNvPr id="30" name="TextBox 46"/>
          <p:cNvSpPr txBox="1">
            <a:spLocks noChangeArrowheads="1"/>
          </p:cNvSpPr>
          <p:nvPr/>
        </p:nvSpPr>
        <p:spPr bwMode="auto">
          <a:xfrm>
            <a:off x="6384925" y="3421063"/>
            <a:ext cx="2327275" cy="461962"/>
          </a:xfrm>
          <a:prstGeom prst="rect">
            <a:avLst/>
          </a:prstGeom>
          <a:noFill/>
          <a:ln w="9525">
            <a:noFill/>
            <a:miter lim="800000"/>
            <a:headEnd/>
            <a:tailEnd/>
          </a:ln>
        </p:spPr>
        <p:txBody>
          <a:bodyPr wrap="none">
            <a:spAutoFit/>
          </a:bodyPr>
          <a:lstStyle/>
          <a:p>
            <a:r>
              <a:rPr lang="zh-CN" altLang="en-US" sz="2400" b="1">
                <a:solidFill>
                  <a:srgbClr val="FF0000"/>
                </a:solidFill>
                <a:latin typeface="微软雅黑" pitchFamily="34" charset="-122"/>
                <a:ea typeface="微软雅黑" pitchFamily="34" charset="-122"/>
              </a:rPr>
              <a:t>锂</a:t>
            </a:r>
            <a:r>
              <a:rPr lang="en-US" altLang="zh-CN" sz="2400" b="1">
                <a:solidFill>
                  <a:srgbClr val="FF0000"/>
                </a:solidFill>
                <a:latin typeface="微软雅黑" pitchFamily="34" charset="-122"/>
                <a:ea typeface="微软雅黑" pitchFamily="34" charset="-122"/>
              </a:rPr>
              <a:t>-11 </a:t>
            </a:r>
            <a:r>
              <a:rPr lang="zh-CN" altLang="en-US" sz="2400" b="1">
                <a:solidFill>
                  <a:srgbClr val="FF0000"/>
                </a:solidFill>
                <a:latin typeface="微软雅黑" pitchFamily="34" charset="-122"/>
                <a:ea typeface="微软雅黑" pitchFamily="34" charset="-122"/>
              </a:rPr>
              <a:t>核示意图</a:t>
            </a:r>
          </a:p>
        </p:txBody>
      </p:sp>
      <p:sp>
        <p:nvSpPr>
          <p:cNvPr id="31" name="TextBox 48"/>
          <p:cNvSpPr txBox="1">
            <a:spLocks noChangeArrowheads="1"/>
          </p:cNvSpPr>
          <p:nvPr/>
        </p:nvSpPr>
        <p:spPr bwMode="auto">
          <a:xfrm>
            <a:off x="231775" y="3471863"/>
            <a:ext cx="2647950" cy="461962"/>
          </a:xfrm>
          <a:prstGeom prst="rect">
            <a:avLst/>
          </a:prstGeom>
          <a:noFill/>
          <a:ln w="9525">
            <a:noFill/>
            <a:miter lim="800000"/>
            <a:headEnd/>
            <a:tailEnd/>
          </a:ln>
        </p:spPr>
        <p:txBody>
          <a:bodyPr wrap="none">
            <a:spAutoFit/>
          </a:bodyPr>
          <a:lstStyle/>
          <a:p>
            <a:r>
              <a:rPr lang="zh-CN" altLang="en-US" sz="2400" b="1">
                <a:solidFill>
                  <a:srgbClr val="FF0000"/>
                </a:solidFill>
                <a:latin typeface="微软雅黑" pitchFamily="34" charset="-122"/>
                <a:ea typeface="微软雅黑" pitchFamily="34" charset="-122"/>
              </a:rPr>
              <a:t>核内核子配对图象</a:t>
            </a:r>
          </a:p>
        </p:txBody>
      </p:sp>
      <p:pic>
        <p:nvPicPr>
          <p:cNvPr id="32" name="Picture 3"/>
          <p:cNvPicPr>
            <a:picLocks noChangeAspect="1" noChangeArrowheads="1"/>
          </p:cNvPicPr>
          <p:nvPr/>
        </p:nvPicPr>
        <p:blipFill>
          <a:blip r:embed="rId4" cstate="print"/>
          <a:srcRect/>
          <a:stretch>
            <a:fillRect/>
          </a:stretch>
        </p:blipFill>
        <p:spPr bwMode="auto">
          <a:xfrm>
            <a:off x="4816677" y="4041588"/>
            <a:ext cx="3639081" cy="2816411"/>
          </a:xfrm>
          <a:prstGeom prst="rect">
            <a:avLst/>
          </a:prstGeom>
          <a:noFill/>
          <a:ln w="9525">
            <a:noFill/>
            <a:miter lim="800000"/>
            <a:headEnd/>
            <a:tailEnd/>
          </a:ln>
        </p:spPr>
      </p:pic>
      <p:pic>
        <p:nvPicPr>
          <p:cNvPr id="33" name="Picture 6"/>
          <p:cNvPicPr>
            <a:picLocks noChangeAspect="1" noChangeArrowheads="1"/>
          </p:cNvPicPr>
          <p:nvPr/>
        </p:nvPicPr>
        <p:blipFill>
          <a:blip r:embed="rId5" cstate="print"/>
          <a:srcRect/>
          <a:stretch>
            <a:fillRect/>
          </a:stretch>
        </p:blipFill>
        <p:spPr bwMode="auto">
          <a:xfrm>
            <a:off x="409575" y="3981450"/>
            <a:ext cx="4054475" cy="2760663"/>
          </a:xfrm>
          <a:prstGeom prst="rect">
            <a:avLst/>
          </a:prstGeom>
          <a:noFill/>
          <a:ln w="9525">
            <a:noFill/>
            <a:miter lim="800000"/>
            <a:headEnd/>
            <a:tailEnd/>
          </a:ln>
        </p:spPr>
      </p:pic>
      <p:cxnSp>
        <p:nvCxnSpPr>
          <p:cNvPr id="37" name="直接连接符 36"/>
          <p:cNvCxnSpPr/>
          <p:nvPr/>
        </p:nvCxnSpPr>
        <p:spPr>
          <a:xfrm flipV="1">
            <a:off x="-36512" y="1124744"/>
            <a:ext cx="9289677" cy="794"/>
          </a:xfrm>
          <a:prstGeom prst="line">
            <a:avLst/>
          </a:prstGeom>
          <a:ln w="57150">
            <a:solidFill>
              <a:srgbClr val="173B6B"/>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644008" y="2060848"/>
            <a:ext cx="1722282" cy="1862048"/>
          </a:xfrm>
          <a:prstGeom prst="rect">
            <a:avLst/>
          </a:prstGeom>
        </p:spPr>
        <p:txBody>
          <a:bodyPr wrap="square">
            <a:spAutoFit/>
          </a:bodyPr>
          <a:lstStyle/>
          <a:p>
            <a:pPr lvl="0" algn="ctr"/>
            <a:r>
              <a:rPr lang="zh-CN" altLang="en-US" sz="11500" b="1" dirty="0">
                <a:solidFill>
                  <a:srgbClr val="FF0000"/>
                </a:solidFill>
                <a:latin typeface="Times New Roman" pitchFamily="18" charset="0"/>
                <a:ea typeface="黑体" pitchFamily="49" charset="-122"/>
                <a:cs typeface="Times New Roman" pitchFamily="18" charset="0"/>
                <a:sym typeface="Wingdings"/>
              </a:rPr>
              <a:t></a:t>
            </a:r>
            <a:endParaRPr lang="zh-CN" altLang="en-US" sz="11500" b="1" dirty="0">
              <a:solidFill>
                <a:srgbClr val="FF0000"/>
              </a:solidFill>
              <a:latin typeface="Times New Roman" pitchFamily="18" charset="0"/>
              <a:ea typeface="黑体" pitchFamily="49" charset="-122"/>
              <a:cs typeface="Times New Roman" pitchFamily="18" charset="0"/>
            </a:endParaRPr>
          </a:p>
        </p:txBody>
      </p:sp>
      <p:sp>
        <p:nvSpPr>
          <p:cNvPr id="43" name="矩形 42"/>
          <p:cNvSpPr/>
          <p:nvPr/>
        </p:nvSpPr>
        <p:spPr>
          <a:xfrm>
            <a:off x="7965369" y="2420888"/>
            <a:ext cx="1071127" cy="1446550"/>
          </a:xfrm>
          <a:prstGeom prst="rect">
            <a:avLst/>
          </a:prstGeom>
        </p:spPr>
        <p:txBody>
          <a:bodyPr wrap="none">
            <a:spAutoFit/>
          </a:bodyPr>
          <a:lstStyle/>
          <a:p>
            <a:pPr lvl="0" algn="ctr"/>
            <a:r>
              <a:rPr lang="zh-CN" altLang="en-US" sz="8800" b="1" dirty="0">
                <a:solidFill>
                  <a:srgbClr val="C00000"/>
                </a:solidFill>
                <a:latin typeface="Times New Roman" pitchFamily="18" charset="0"/>
                <a:ea typeface="黑体" pitchFamily="49" charset="-122"/>
                <a:cs typeface="Times New Roman" pitchFamily="18" charset="0"/>
                <a:sym typeface="Wingdings"/>
              </a:rPr>
              <a:t></a:t>
            </a:r>
            <a:endParaRPr lang="zh-CN" altLang="en-US" sz="8800" b="1" dirty="0">
              <a:solidFill>
                <a:srgbClr val="C00000"/>
              </a:solidFill>
              <a:latin typeface="Times New Roman" pitchFamily="18" charset="0"/>
              <a:ea typeface="黑体" pitchFamily="49" charset="-122"/>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BB33395F-7649-479C-AEDC-BA14E12C148D}"/>
              </a:ext>
            </a:extLst>
          </p:cNvPr>
          <p:cNvSpPr>
            <a:spLocks noGrp="1" noChangeArrowheads="1"/>
          </p:cNvSpPr>
          <p:nvPr>
            <p:ph type="title"/>
          </p:nvPr>
        </p:nvSpPr>
        <p:spPr>
          <a:xfrm>
            <a:off x="250825" y="692150"/>
            <a:ext cx="8540750" cy="1143000"/>
          </a:xfrm>
        </p:spPr>
        <p:txBody>
          <a:bodyPr/>
          <a:lstStyle/>
          <a:p>
            <a:r>
              <a:rPr lang="en-US" altLang="zh-CN"/>
              <a:t>Part VII Summary &amp; prospect</a:t>
            </a:r>
          </a:p>
        </p:txBody>
      </p:sp>
      <p:sp>
        <p:nvSpPr>
          <p:cNvPr id="283651" name="Rectangle 3">
            <a:extLst>
              <a:ext uri="{FF2B5EF4-FFF2-40B4-BE49-F238E27FC236}">
                <a16:creationId xmlns:a16="http://schemas.microsoft.com/office/drawing/2014/main" id="{F1A38A23-B117-431C-88D2-3BE341EA0014}"/>
              </a:ext>
            </a:extLst>
          </p:cNvPr>
          <p:cNvSpPr>
            <a:spLocks noGrp="1" noChangeArrowheads="1"/>
          </p:cNvSpPr>
          <p:nvPr>
            <p:ph type="body" idx="1"/>
          </p:nvPr>
        </p:nvSpPr>
        <p:spPr>
          <a:xfrm>
            <a:off x="250825" y="2133600"/>
            <a:ext cx="8540750" cy="4270375"/>
          </a:xfrm>
        </p:spPr>
        <p:txBody>
          <a:bodyPr/>
          <a:lstStyle/>
          <a:p>
            <a:pPr>
              <a:buFontTx/>
              <a:buNone/>
            </a:pPr>
            <a:endParaRPr lang="en-US" altLang="zh-CN"/>
          </a:p>
          <a:p>
            <a:r>
              <a:rPr lang="en-US" altLang="zh-CN"/>
              <a:t>Number of states with given spin (&amp;isospin), sum rule of 6j and 9j symbols</a:t>
            </a:r>
          </a:p>
          <a:p>
            <a:r>
              <a:rPr lang="en-US" altLang="zh-CN"/>
              <a:t>J-pairing interactions</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E7714-92A6-45CF-81F7-E58828742ECA}"/>
              </a:ext>
            </a:extLst>
          </p:cNvPr>
          <p:cNvSpPr>
            <a:spLocks noGrp="1"/>
          </p:cNvSpPr>
          <p:nvPr>
            <p:ph type="title"/>
          </p:nvPr>
        </p:nvSpPr>
        <p:spPr>
          <a:xfrm>
            <a:off x="395536" y="2492896"/>
            <a:ext cx="8229600" cy="1143000"/>
          </a:xfrm>
        </p:spPr>
        <p:txBody>
          <a:bodyPr/>
          <a:lstStyle/>
          <a:p>
            <a:r>
              <a:rPr lang="en-US" altLang="zh-CN" dirty="0"/>
              <a:t>5</a:t>
            </a:r>
            <a:r>
              <a:rPr lang="zh-CN" altLang="en-US" dirty="0"/>
              <a:t>、镜像核质量关系</a:t>
            </a:r>
          </a:p>
        </p:txBody>
      </p:sp>
    </p:spTree>
    <p:extLst>
      <p:ext uri="{BB962C8B-B14F-4D97-AF65-F5344CB8AC3E}">
        <p14:creationId xmlns:p14="http://schemas.microsoft.com/office/powerpoint/2010/main" val="4290204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微软雅黑" pitchFamily="34" charset="-122"/>
                <a:ea typeface="微软雅黑" pitchFamily="34" charset="-122"/>
              </a:rPr>
              <a:t>核力的同位旋对称性</a:t>
            </a:r>
          </a:p>
        </p:txBody>
      </p:sp>
      <p:sp>
        <p:nvSpPr>
          <p:cNvPr id="3" name="内容占位符 2"/>
          <p:cNvSpPr>
            <a:spLocks noGrp="1"/>
          </p:cNvSpPr>
          <p:nvPr>
            <p:ph idx="1"/>
          </p:nvPr>
        </p:nvSpPr>
        <p:spPr>
          <a:xfrm>
            <a:off x="395536" y="1340768"/>
            <a:ext cx="8507288" cy="5257800"/>
          </a:xfrm>
        </p:spPr>
        <p:txBody>
          <a:bodyPr>
            <a:normAutofit/>
          </a:bodyPr>
          <a:lstStyle/>
          <a:p>
            <a:pPr>
              <a:lnSpc>
                <a:spcPct val="150000"/>
              </a:lnSpc>
              <a:buNone/>
            </a:pP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同位旋</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质子</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中子</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核子</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的</a:t>
            </a:r>
            <a:r>
              <a:rPr lang="zh-CN" altLang="en-US" sz="2400" b="1" dirty="0">
                <a:latin typeface="微软雅黑" pitchFamily="34" charset="-122"/>
                <a:ea typeface="微软雅黑" pitchFamily="34" charset="-122"/>
              </a:rPr>
              <a:t>内禀</a:t>
            </a:r>
            <a:r>
              <a:rPr lang="zh-CN" altLang="en-US" sz="2400" dirty="0">
                <a:latin typeface="微软雅黑" pitchFamily="34" charset="-122"/>
                <a:ea typeface="微软雅黑" pitchFamily="34" charset="-122"/>
              </a:rPr>
              <a:t>对称性， 其实隐藏得并不深，质子</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中子的质量相近、自旋相同；因此海森堡猜想它们是同一种粒子</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核子</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的不同</a:t>
            </a:r>
            <a:r>
              <a:rPr lang="zh-CN" altLang="en-US" sz="2400" b="1" dirty="0">
                <a:latin typeface="微软雅黑" pitchFamily="34" charset="-122"/>
                <a:ea typeface="微软雅黑" pitchFamily="34" charset="-122"/>
              </a:rPr>
              <a:t>同位旋</a:t>
            </a:r>
            <a:r>
              <a:rPr lang="zh-CN" altLang="en-US" sz="2400" dirty="0">
                <a:latin typeface="微软雅黑" pitchFamily="34" charset="-122"/>
                <a:ea typeface="微软雅黑" pitchFamily="34" charset="-122"/>
              </a:rPr>
              <a:t>态，就像电子有两个自旋态</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朝上、朝下</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，核子的同位旋朝上为质子、朝下为中子。</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核力电荷无关</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同位旋守恒</a:t>
            </a:r>
            <a:r>
              <a:rPr lang="en-US" altLang="zh-CN" sz="2400" dirty="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a:p>
            <a:pPr>
              <a:lnSpc>
                <a:spcPct val="150000"/>
              </a:lnSpc>
              <a:buNone/>
            </a:pPr>
            <a:r>
              <a:rPr lang="zh-CN" altLang="en-US" sz="2400" dirty="0">
                <a:latin typeface="微软雅黑" pitchFamily="34" charset="-122"/>
                <a:ea typeface="微软雅黑" pitchFamily="34" charset="-122"/>
              </a:rPr>
              <a:t>     在标准模型中被借用这个概念，同位旋对称性源于</a:t>
            </a:r>
            <a:r>
              <a:rPr lang="en-US" altLang="zh-CN" sz="2400" dirty="0" err="1">
                <a:latin typeface="微软雅黑" pitchFamily="34" charset="-122"/>
                <a:ea typeface="微软雅黑" pitchFamily="34" charset="-122"/>
              </a:rPr>
              <a:t>ud</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夸克的质量与核子质量相比都很小</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两个数量级的差异</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a:t>
            </a:r>
            <a:endParaRPr lang="en-US" altLang="zh-CN" sz="2400" dirty="0">
              <a:latin typeface="微软雅黑" pitchFamily="34" charset="-122"/>
              <a:ea typeface="微软雅黑" pitchFamily="34" charset="-122"/>
            </a:endParaRPr>
          </a:p>
          <a:p>
            <a:pPr>
              <a:lnSpc>
                <a:spcPct val="150000"/>
              </a:lnSpc>
              <a:buNone/>
            </a:pPr>
            <a:r>
              <a:rPr lang="en-US" altLang="zh-CN" sz="2400" dirty="0">
                <a:latin typeface="微软雅黑" pitchFamily="34" charset="-122"/>
                <a:ea typeface="微软雅黑" pitchFamily="34" charset="-122"/>
              </a:rPr>
              <a:t>     </a:t>
            </a:r>
            <a:r>
              <a:rPr lang="zh-CN" altLang="en-US" b="1" dirty="0">
                <a:solidFill>
                  <a:srgbClr val="FF0000"/>
                </a:solidFill>
                <a:latin typeface="微软雅黑" pitchFamily="34" charset="-122"/>
                <a:ea typeface="微软雅黑" pitchFamily="34" charset="-122"/>
              </a:rPr>
              <a:t>完全抽象的、假想的概念！</a:t>
            </a:r>
            <a:endParaRPr lang="zh-CN" altLang="en-US" sz="2400" dirty="0">
              <a:latin typeface="微软雅黑" pitchFamily="34" charset="-122"/>
              <a:ea typeface="微软雅黑" pitchFamily="34"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57200" y="274638"/>
            <a:ext cx="8229600" cy="1143000"/>
          </a:xfrm>
        </p:spPr>
        <p:txBody>
          <a:bodyPr/>
          <a:lstStyle/>
          <a:p>
            <a:r>
              <a:rPr lang="zh-CN" altLang="en-US" dirty="0"/>
              <a:t>精微玄妙之美   例</a:t>
            </a:r>
            <a:r>
              <a:rPr lang="en-US" altLang="zh-CN" dirty="0"/>
              <a:t>1</a:t>
            </a:r>
            <a:r>
              <a:rPr lang="zh-CN" altLang="en-US" dirty="0"/>
              <a:t>：</a:t>
            </a:r>
            <a:r>
              <a:rPr lang="zh-CN" altLang="en-US" b="1" dirty="0">
                <a:latin typeface="微软雅黑" pitchFamily="34" charset="-122"/>
                <a:ea typeface="微软雅黑" pitchFamily="34" charset="-122"/>
              </a:rPr>
              <a:t>同位旋</a:t>
            </a:r>
          </a:p>
        </p:txBody>
      </p:sp>
      <p:pic>
        <p:nvPicPr>
          <p:cNvPr id="326658" name="Picture 2"/>
          <p:cNvPicPr>
            <a:picLocks noChangeAspect="1" noChangeArrowheads="1"/>
          </p:cNvPicPr>
          <p:nvPr/>
        </p:nvPicPr>
        <p:blipFill>
          <a:blip r:embed="rId2" cstate="print"/>
          <a:srcRect/>
          <a:stretch>
            <a:fillRect/>
          </a:stretch>
        </p:blipFill>
        <p:spPr bwMode="auto">
          <a:xfrm>
            <a:off x="1547664" y="1628800"/>
            <a:ext cx="5854700" cy="45974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57200" y="274638"/>
            <a:ext cx="8229600" cy="1143000"/>
          </a:xfrm>
        </p:spPr>
        <p:txBody>
          <a:bodyPr/>
          <a:lstStyle/>
          <a:p>
            <a:r>
              <a:rPr lang="zh-CN" altLang="en-US" dirty="0"/>
              <a:t>精微玄妙之美   例</a:t>
            </a:r>
            <a:r>
              <a:rPr lang="en-US" altLang="zh-CN" dirty="0"/>
              <a:t>1</a:t>
            </a:r>
            <a:r>
              <a:rPr lang="zh-CN" altLang="en-US" dirty="0"/>
              <a:t>：</a:t>
            </a:r>
            <a:r>
              <a:rPr lang="zh-CN" altLang="en-US" b="1" dirty="0">
                <a:latin typeface="微软雅黑" pitchFamily="34" charset="-122"/>
                <a:ea typeface="微软雅黑" pitchFamily="34" charset="-122"/>
              </a:rPr>
              <a:t>同位旋</a:t>
            </a:r>
          </a:p>
        </p:txBody>
      </p:sp>
      <p:pic>
        <p:nvPicPr>
          <p:cNvPr id="327682" name="Picture 2"/>
          <p:cNvPicPr>
            <a:picLocks noChangeAspect="1" noChangeArrowheads="1"/>
          </p:cNvPicPr>
          <p:nvPr/>
        </p:nvPicPr>
        <p:blipFill>
          <a:blip r:embed="rId2" cstate="print"/>
          <a:srcRect/>
          <a:stretch>
            <a:fillRect/>
          </a:stretch>
        </p:blipFill>
        <p:spPr bwMode="auto">
          <a:xfrm rot="16200000">
            <a:off x="2605441" y="1003072"/>
            <a:ext cx="4293159" cy="5256584"/>
          </a:xfrm>
          <a:prstGeom prst="rect">
            <a:avLst/>
          </a:prstGeom>
          <a:noFill/>
          <a:ln w="9525">
            <a:noFill/>
            <a:miter lim="800000"/>
            <a:headEnd/>
            <a:tailEnd/>
          </a:ln>
        </p:spPr>
      </p:pic>
      <p:sp>
        <p:nvSpPr>
          <p:cNvPr id="5" name="TextBox 4"/>
          <p:cNvSpPr txBox="1"/>
          <p:nvPr/>
        </p:nvSpPr>
        <p:spPr>
          <a:xfrm>
            <a:off x="1331640" y="6021288"/>
            <a:ext cx="7468711" cy="461665"/>
          </a:xfrm>
          <a:prstGeom prst="rect">
            <a:avLst/>
          </a:prstGeom>
          <a:noFill/>
        </p:spPr>
        <p:txBody>
          <a:bodyPr wrap="none" rtlCol="0">
            <a:spAutoFit/>
          </a:bodyPr>
          <a:lstStyle/>
          <a:p>
            <a:r>
              <a:rPr lang="zh-CN" altLang="en-US" sz="2400" dirty="0">
                <a:latin typeface="微软雅黑" pitchFamily="34" charset="-122"/>
                <a:ea typeface="微软雅黑" pitchFamily="34" charset="-122"/>
              </a:rPr>
              <a:t>镜像核</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质子数和中子数交换的两个原子核</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的能级结构</a:t>
            </a:r>
            <a:endParaRPr lang="zh-CN" altLang="en-US" dirty="0">
              <a:latin typeface="微软雅黑" pitchFamily="34" charset="-122"/>
              <a:ea typeface="微软雅黑" pitchFamily="34"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1560" y="269776"/>
            <a:ext cx="8229600" cy="1143000"/>
          </a:xfrm>
        </p:spPr>
        <p:txBody>
          <a:bodyPr/>
          <a:lstStyle/>
          <a:p>
            <a:r>
              <a:rPr lang="zh-CN" altLang="en-US" dirty="0"/>
              <a:t>精微玄妙之美   例</a:t>
            </a:r>
            <a:r>
              <a:rPr lang="en-US" altLang="zh-CN" dirty="0"/>
              <a:t>1</a:t>
            </a:r>
            <a:r>
              <a:rPr lang="zh-CN" altLang="en-US" dirty="0"/>
              <a:t>：</a:t>
            </a:r>
            <a:r>
              <a:rPr lang="zh-CN" altLang="en-US" b="1" dirty="0">
                <a:latin typeface="微软雅黑" pitchFamily="34" charset="-122"/>
                <a:ea typeface="微软雅黑" pitchFamily="34" charset="-122"/>
              </a:rPr>
              <a:t>同位旋</a:t>
            </a:r>
          </a:p>
        </p:txBody>
      </p:sp>
      <p:pic>
        <p:nvPicPr>
          <p:cNvPr id="2" name="图片 1"/>
          <p:cNvPicPr>
            <a:picLocks noChangeAspect="1"/>
          </p:cNvPicPr>
          <p:nvPr/>
        </p:nvPicPr>
        <p:blipFill>
          <a:blip r:embed="rId2"/>
          <a:stretch>
            <a:fillRect/>
          </a:stretch>
        </p:blipFill>
        <p:spPr>
          <a:xfrm>
            <a:off x="717410" y="1268760"/>
            <a:ext cx="7823560" cy="5273438"/>
          </a:xfrm>
          <a:prstGeom prst="rect">
            <a:avLst/>
          </a:prstGeom>
        </p:spPr>
      </p:pic>
      <p:cxnSp>
        <p:nvCxnSpPr>
          <p:cNvPr id="17" name="直接连接符 16"/>
          <p:cNvCxnSpPr/>
          <p:nvPr/>
        </p:nvCxnSpPr>
        <p:spPr>
          <a:xfrm flipV="1">
            <a:off x="1115616" y="4149080"/>
            <a:ext cx="2016224" cy="19953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9"/>
          <p:cNvSpPr txBox="1"/>
          <p:nvPr/>
        </p:nvSpPr>
        <p:spPr>
          <a:xfrm>
            <a:off x="1475656" y="1969676"/>
            <a:ext cx="3057247" cy="523220"/>
          </a:xfrm>
          <a:prstGeom prst="rect">
            <a:avLst/>
          </a:prstGeom>
          <a:noFill/>
          <a:ln w="28575">
            <a:solidFill>
              <a:schemeClr val="tx1"/>
            </a:solidFill>
          </a:ln>
        </p:spPr>
        <p:txBody>
          <a:bodyPr wrap="none" rtlCol="0">
            <a:spAutoFit/>
          </a:bodyPr>
          <a:lstStyle/>
          <a:p>
            <a:r>
              <a:rPr lang="zh-CN" altLang="en-US" sz="2800" dirty="0">
                <a:latin typeface="微软雅黑" pitchFamily="34" charset="-122"/>
                <a:ea typeface="微软雅黑" pitchFamily="34" charset="-122"/>
              </a:rPr>
              <a:t>中子数等于质子数</a:t>
            </a:r>
          </a:p>
        </p:txBody>
      </p:sp>
      <p:cxnSp>
        <p:nvCxnSpPr>
          <p:cNvPr id="23" name="直接箭头连接符 22"/>
          <p:cNvCxnSpPr/>
          <p:nvPr/>
        </p:nvCxnSpPr>
        <p:spPr>
          <a:xfrm>
            <a:off x="1996167" y="2651841"/>
            <a:ext cx="271577" cy="2289327"/>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076056" y="2276872"/>
            <a:ext cx="1296144"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FFFF00"/>
              </a:solidFill>
            </a:endParaRPr>
          </a:p>
        </p:txBody>
      </p:sp>
      <p:cxnSp>
        <p:nvCxnSpPr>
          <p:cNvPr id="8" name="直接箭头连接符 7">
            <a:extLst>
              <a:ext uri="{FF2B5EF4-FFF2-40B4-BE49-F238E27FC236}">
                <a16:creationId xmlns:a16="http://schemas.microsoft.com/office/drawing/2014/main" id="{B942BDF6-8695-4EFD-A718-57D75B75B3FB}"/>
              </a:ext>
            </a:extLst>
          </p:cNvPr>
          <p:cNvCxnSpPr>
            <a:cxnSpLocks/>
          </p:cNvCxnSpPr>
          <p:nvPr/>
        </p:nvCxnSpPr>
        <p:spPr>
          <a:xfrm flipH="1" flipV="1">
            <a:off x="6158518" y="2573330"/>
            <a:ext cx="285690" cy="1188132"/>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BA084CE3-2DFF-4574-A83A-60DA7C6BD5D0}"/>
              </a:ext>
            </a:extLst>
          </p:cNvPr>
          <p:cNvSpPr txBox="1"/>
          <p:nvPr/>
        </p:nvSpPr>
        <p:spPr>
          <a:xfrm>
            <a:off x="5653751" y="3734754"/>
            <a:ext cx="2031325" cy="646331"/>
          </a:xfrm>
          <a:prstGeom prst="rect">
            <a:avLst/>
          </a:prstGeom>
          <a:noFill/>
          <a:ln w="28575">
            <a:solidFill>
              <a:schemeClr val="tx1"/>
            </a:solidFill>
          </a:ln>
        </p:spPr>
        <p:txBody>
          <a:bodyPr wrap="none" rtlCol="0">
            <a:spAutoFit/>
          </a:bodyPr>
          <a:lstStyle/>
          <a:p>
            <a:r>
              <a:rPr lang="zh-CN" altLang="en-US" sz="3600" dirty="0"/>
              <a:t>价镜像核</a:t>
            </a:r>
            <a:endParaRPr lang="zh-CN"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dirty="0"/>
              <a:t>镜像核质量关系：质量描述</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762" y="1687471"/>
            <a:ext cx="8548689" cy="4887182"/>
          </a:xfrm>
          <a:prstGeom prst="rect">
            <a:avLst/>
          </a:prstGeom>
        </p:spPr>
      </p:pic>
      <p:cxnSp>
        <p:nvCxnSpPr>
          <p:cNvPr id="3" name="直接箭头连接符 2">
            <a:extLst>
              <a:ext uri="{FF2B5EF4-FFF2-40B4-BE49-F238E27FC236}">
                <a16:creationId xmlns:a16="http://schemas.microsoft.com/office/drawing/2014/main" id="{EEF28694-BF01-4F0E-AAD1-5A03CDC689AE}"/>
              </a:ext>
            </a:extLst>
          </p:cNvPr>
          <p:cNvCxnSpPr/>
          <p:nvPr/>
        </p:nvCxnSpPr>
        <p:spPr>
          <a:xfrm flipH="1">
            <a:off x="4788024" y="3861048"/>
            <a:ext cx="36004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D7A55E5-38CC-4C0E-9718-9333712E8171}"/>
              </a:ext>
            </a:extLst>
          </p:cNvPr>
          <p:cNvSpPr txBox="1"/>
          <p:nvPr/>
        </p:nvSpPr>
        <p:spPr>
          <a:xfrm>
            <a:off x="4211960" y="2246034"/>
            <a:ext cx="4358886" cy="1477328"/>
          </a:xfrm>
          <a:prstGeom prst="rect">
            <a:avLst/>
          </a:prstGeom>
          <a:noFill/>
          <a:ln w="38100">
            <a:solidFill>
              <a:schemeClr val="tx1"/>
            </a:solidFill>
          </a:ln>
        </p:spPr>
        <p:txBody>
          <a:bodyPr wrap="none" rtlCol="0">
            <a:spAutoFit/>
          </a:bodyPr>
          <a:lstStyle/>
          <a:p>
            <a:r>
              <a:rPr lang="zh-CN" altLang="en-US" b="1" dirty="0">
                <a:solidFill>
                  <a:srgbClr val="FF0000"/>
                </a:solidFill>
              </a:rPr>
              <a:t>假如清楚知道静电能，就应该完整地</a:t>
            </a:r>
            <a:endParaRPr lang="en-US" altLang="zh-CN" b="1" dirty="0">
              <a:solidFill>
                <a:srgbClr val="FF0000"/>
              </a:solidFill>
            </a:endParaRPr>
          </a:p>
          <a:p>
            <a:r>
              <a:rPr lang="zh-CN" altLang="en-US" b="1" dirty="0">
                <a:solidFill>
                  <a:srgbClr val="FF0000"/>
                </a:solidFill>
              </a:rPr>
              <a:t>精确描述镜像和质量关系。</a:t>
            </a:r>
            <a:r>
              <a:rPr lang="zh-CN" altLang="en-US" dirty="0"/>
              <a:t>如果不成功，</a:t>
            </a:r>
            <a:endParaRPr lang="en-US" altLang="zh-CN" dirty="0"/>
          </a:p>
          <a:p>
            <a:r>
              <a:rPr lang="zh-CN" altLang="en-US" dirty="0"/>
              <a:t>则说明</a:t>
            </a:r>
            <a:r>
              <a:rPr lang="en-US" altLang="zh-CN" dirty="0"/>
              <a:t>:</a:t>
            </a:r>
            <a:r>
              <a:rPr lang="zh-CN" altLang="en-US" dirty="0"/>
              <a:t>要么库仑能计算不好、要么</a:t>
            </a:r>
            <a:endParaRPr lang="en-US" altLang="zh-CN" dirty="0"/>
          </a:p>
          <a:p>
            <a:r>
              <a:rPr lang="zh-CN" altLang="en-US" dirty="0"/>
              <a:t>是同位旋守恒破缺少。</a:t>
            </a:r>
            <a:r>
              <a:rPr lang="zh-CN" altLang="en-US" b="1" dirty="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r>
              <a:rPr lang="en-US" altLang="zh-CN" b="1" dirty="0">
                <a:solidFill>
                  <a:srgbClr val="0070C0"/>
                </a:solidFill>
                <a:latin typeface="微软雅黑" panose="020B0503020204020204" pitchFamily="34" charset="-122"/>
                <a:ea typeface="微软雅黑" panose="020B0503020204020204" pitchFamily="34" charset="-122"/>
              </a:rPr>
              <a:t>---</a:t>
            </a:r>
            <a:r>
              <a:rPr lang="en-US" altLang="zh-CN" b="1" dirty="0">
                <a:solidFill>
                  <a:srgbClr val="0070C0"/>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b="1" dirty="0">
                <a:solidFill>
                  <a:srgbClr val="0070C0"/>
                </a:solidFill>
                <a:latin typeface="微软雅黑" panose="020B0503020204020204" pitchFamily="34" charset="-122"/>
                <a:ea typeface="微软雅黑" panose="020B0503020204020204" pitchFamily="34" charset="-122"/>
              </a:rPr>
              <a:t>我们对于库仑能描述不好呀！</a:t>
            </a:r>
          </a:p>
        </p:txBody>
      </p:sp>
      <p:sp>
        <p:nvSpPr>
          <p:cNvPr id="7" name="矩形 6">
            <a:extLst>
              <a:ext uri="{FF2B5EF4-FFF2-40B4-BE49-F238E27FC236}">
                <a16:creationId xmlns:a16="http://schemas.microsoft.com/office/drawing/2014/main" id="{E453E188-E366-4DFC-A50C-7EE1BC5D0C07}"/>
              </a:ext>
            </a:extLst>
          </p:cNvPr>
          <p:cNvSpPr/>
          <p:nvPr/>
        </p:nvSpPr>
        <p:spPr>
          <a:xfrm>
            <a:off x="10404648" y="422108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64398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1560" y="269776"/>
            <a:ext cx="8229600" cy="1143000"/>
          </a:xfrm>
        </p:spPr>
        <p:txBody>
          <a:bodyPr/>
          <a:lstStyle/>
          <a:p>
            <a:r>
              <a:rPr lang="zh-CN" altLang="en-US" dirty="0"/>
              <a:t>精微玄妙之美   例</a:t>
            </a:r>
            <a:r>
              <a:rPr lang="en-US" altLang="zh-CN" dirty="0"/>
              <a:t>1</a:t>
            </a:r>
            <a:r>
              <a:rPr lang="zh-CN" altLang="en-US" dirty="0"/>
              <a:t>：</a:t>
            </a:r>
            <a:r>
              <a:rPr lang="zh-CN" altLang="en-US" b="1" dirty="0">
                <a:latin typeface="微软雅黑" pitchFamily="34" charset="-122"/>
                <a:ea typeface="微软雅黑" pitchFamily="34" charset="-122"/>
              </a:rPr>
              <a:t>同位旋</a:t>
            </a:r>
          </a:p>
        </p:txBody>
      </p:sp>
      <p:pic>
        <p:nvPicPr>
          <p:cNvPr id="2" name="图片 1"/>
          <p:cNvPicPr>
            <a:picLocks noChangeAspect="1"/>
          </p:cNvPicPr>
          <p:nvPr/>
        </p:nvPicPr>
        <p:blipFill>
          <a:blip r:embed="rId2"/>
          <a:stretch>
            <a:fillRect/>
          </a:stretch>
        </p:blipFill>
        <p:spPr>
          <a:xfrm>
            <a:off x="717410" y="1268760"/>
            <a:ext cx="7823560" cy="5273438"/>
          </a:xfrm>
          <a:prstGeom prst="rect">
            <a:avLst/>
          </a:prstGeom>
        </p:spPr>
      </p:pic>
      <p:cxnSp>
        <p:nvCxnSpPr>
          <p:cNvPr id="17" name="直接连接符 16"/>
          <p:cNvCxnSpPr/>
          <p:nvPr/>
        </p:nvCxnSpPr>
        <p:spPr>
          <a:xfrm flipV="1">
            <a:off x="1115616" y="4149080"/>
            <a:ext cx="2016224" cy="19953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9"/>
          <p:cNvSpPr txBox="1"/>
          <p:nvPr/>
        </p:nvSpPr>
        <p:spPr>
          <a:xfrm>
            <a:off x="1475656" y="1969676"/>
            <a:ext cx="3057247" cy="523220"/>
          </a:xfrm>
          <a:prstGeom prst="rect">
            <a:avLst/>
          </a:prstGeom>
          <a:noFill/>
          <a:ln w="28575">
            <a:solidFill>
              <a:schemeClr val="tx1"/>
            </a:solidFill>
          </a:ln>
        </p:spPr>
        <p:txBody>
          <a:bodyPr wrap="none" rtlCol="0">
            <a:spAutoFit/>
          </a:bodyPr>
          <a:lstStyle/>
          <a:p>
            <a:r>
              <a:rPr lang="zh-CN" altLang="en-US" sz="2800" dirty="0">
                <a:latin typeface="微软雅黑" pitchFamily="34" charset="-122"/>
                <a:ea typeface="微软雅黑" pitchFamily="34" charset="-122"/>
              </a:rPr>
              <a:t>中子数等于质子数</a:t>
            </a:r>
          </a:p>
        </p:txBody>
      </p:sp>
      <p:cxnSp>
        <p:nvCxnSpPr>
          <p:cNvPr id="23" name="直接箭头连接符 22"/>
          <p:cNvCxnSpPr/>
          <p:nvPr/>
        </p:nvCxnSpPr>
        <p:spPr>
          <a:xfrm>
            <a:off x="1996167" y="2651841"/>
            <a:ext cx="271577" cy="2289327"/>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076056" y="2276872"/>
            <a:ext cx="1296144"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FFFF00"/>
              </a:solidFill>
            </a:endParaRPr>
          </a:p>
        </p:txBody>
      </p:sp>
      <p:cxnSp>
        <p:nvCxnSpPr>
          <p:cNvPr id="8" name="直接箭头连接符 7">
            <a:extLst>
              <a:ext uri="{FF2B5EF4-FFF2-40B4-BE49-F238E27FC236}">
                <a16:creationId xmlns:a16="http://schemas.microsoft.com/office/drawing/2014/main" id="{B942BDF6-8695-4EFD-A718-57D75B75B3FB}"/>
              </a:ext>
            </a:extLst>
          </p:cNvPr>
          <p:cNvCxnSpPr>
            <a:cxnSpLocks/>
          </p:cNvCxnSpPr>
          <p:nvPr/>
        </p:nvCxnSpPr>
        <p:spPr>
          <a:xfrm flipH="1" flipV="1">
            <a:off x="6158518" y="2573330"/>
            <a:ext cx="285690" cy="1188132"/>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BA084CE3-2DFF-4574-A83A-60DA7C6BD5D0}"/>
              </a:ext>
            </a:extLst>
          </p:cNvPr>
          <p:cNvSpPr txBox="1"/>
          <p:nvPr/>
        </p:nvSpPr>
        <p:spPr>
          <a:xfrm>
            <a:off x="5653751" y="3734754"/>
            <a:ext cx="2031325" cy="646331"/>
          </a:xfrm>
          <a:prstGeom prst="rect">
            <a:avLst/>
          </a:prstGeom>
          <a:noFill/>
          <a:ln w="28575">
            <a:solidFill>
              <a:schemeClr val="tx1"/>
            </a:solidFill>
          </a:ln>
        </p:spPr>
        <p:txBody>
          <a:bodyPr wrap="none" rtlCol="0">
            <a:spAutoFit/>
          </a:bodyPr>
          <a:lstStyle/>
          <a:p>
            <a:r>
              <a:rPr lang="zh-CN" altLang="en-US" sz="3600" dirty="0"/>
              <a:t>价镜像核</a:t>
            </a:r>
            <a:endParaRPr lang="zh-CN" altLang="en-US" dirty="0"/>
          </a:p>
        </p:txBody>
      </p:sp>
    </p:spTree>
    <p:extLst>
      <p:ext uri="{BB962C8B-B14F-4D97-AF65-F5344CB8AC3E}">
        <p14:creationId xmlns:p14="http://schemas.microsoft.com/office/powerpoint/2010/main" val="618070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97" y="4076368"/>
            <a:ext cx="3221768" cy="2465415"/>
          </a:xfrm>
          <a:prstGeom prst="rect">
            <a:avLst/>
          </a:prstGeom>
        </p:spPr>
      </p:pic>
      <p:sp>
        <p:nvSpPr>
          <p:cNvPr id="14" name="圆角矩形 13"/>
          <p:cNvSpPr/>
          <p:nvPr/>
        </p:nvSpPr>
        <p:spPr>
          <a:xfrm>
            <a:off x="5148085" y="2778274"/>
            <a:ext cx="3400005" cy="43494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758197" y="2755497"/>
            <a:ext cx="3400005" cy="5326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4"/>
          <p:cNvSpPr>
            <a:spLocks noGrp="1"/>
          </p:cNvSpPr>
          <p:nvPr>
            <p:ph sz="quarter" idx="10"/>
          </p:nvPr>
        </p:nvSpPr>
        <p:spPr>
          <a:xfrm>
            <a:off x="471753" y="1530137"/>
            <a:ext cx="4023335" cy="4921498"/>
          </a:xfrm>
        </p:spPr>
        <p:txBody>
          <a:bodyPr>
            <a:normAutofit/>
          </a:bodyPr>
          <a:lstStyle/>
          <a:p>
            <a:pPr>
              <a:lnSpc>
                <a:spcPct val="150000"/>
              </a:lnSpc>
            </a:pPr>
            <a:endParaRPr lang="en-US" altLang="zh-CN" dirty="0">
              <a:latin typeface="Times New Roman" panose="02020603050405020304" pitchFamily="18" charset="0"/>
              <a:cs typeface="Times New Roman" panose="02020603050405020304" pitchFamily="18" charset="0"/>
            </a:endParaRPr>
          </a:p>
          <a:p>
            <a:pPr lvl="1"/>
            <a:endParaRPr lang="en-US" altLang="zh-CN" sz="1000" i="1" dirty="0">
              <a:solidFill>
                <a:srgbClr val="004098"/>
              </a:solidFill>
              <a:latin typeface="Times New Roman" panose="02020603050405020304" pitchFamily="18" charset="0"/>
              <a:cs typeface="Times New Roman" panose="02020603050405020304" pitchFamily="18" charset="0"/>
            </a:endParaRPr>
          </a:p>
        </p:txBody>
      </p:sp>
      <p:sp>
        <p:nvSpPr>
          <p:cNvPr id="4" name="标题 3"/>
          <p:cNvSpPr>
            <a:spLocks noGrp="1"/>
          </p:cNvSpPr>
          <p:nvPr>
            <p:ph type="title"/>
          </p:nvPr>
        </p:nvSpPr>
        <p:spPr/>
        <p:txBody>
          <a:bodyPr>
            <a:normAutofit fontScale="90000"/>
          </a:bodyPr>
          <a:lstStyle/>
          <a:p>
            <a:r>
              <a:rPr lang="zh-CN" altLang="en-US" dirty="0"/>
              <a:t>丰质子核质量预言</a:t>
            </a:r>
          </a:p>
        </p:txBody>
      </p:sp>
      <mc:AlternateContent xmlns:mc="http://schemas.openxmlformats.org/markup-compatibility/2006" xmlns:a14="http://schemas.microsoft.com/office/drawing/2010/main">
        <mc:Choice Requires="a14">
          <p:sp>
            <p:nvSpPr>
              <p:cNvPr id="6" name="内容占位符 4"/>
              <p:cNvSpPr txBox="1">
                <a:spLocks/>
              </p:cNvSpPr>
              <p:nvPr/>
            </p:nvSpPr>
            <p:spPr>
              <a:xfrm>
                <a:off x="449481" y="1500667"/>
                <a:ext cx="3960150" cy="51052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14:m>
                  <m:oMath xmlns:m="http://schemas.openxmlformats.org/officeDocument/2006/math">
                    <m:sPre>
                      <m:sPrePr>
                        <m:ctrlPr>
                          <a:rPr lang="en-US" altLang="zh-CN" i="1" smtClean="0">
                            <a:latin typeface="Cambria Math" panose="02040503050406030204" pitchFamily="18" charset="0"/>
                          </a:rPr>
                        </m:ctrlPr>
                      </m:sPrePr>
                      <m:sub>
                        <m:r>
                          <a:rPr lang="en-US" altLang="zh-CN" i="1">
                            <a:latin typeface="Cambria Math" panose="02040503050406030204" pitchFamily="18" charset="0"/>
                          </a:rPr>
                          <m:t> </m:t>
                        </m:r>
                      </m:sub>
                      <m:sup>
                        <m:r>
                          <a:rPr lang="en-US" altLang="zh-CN" i="1">
                            <a:latin typeface="Cambria Math" panose="02040503050406030204" pitchFamily="18" charset="0"/>
                          </a:rPr>
                          <m:t>44</m:t>
                        </m:r>
                      </m:sup>
                      <m:e>
                        <m:r>
                          <a:rPr lang="en-US" altLang="zh-CN" i="1">
                            <a:latin typeface="Cambria Math" panose="02040503050406030204" pitchFamily="18" charset="0"/>
                          </a:rPr>
                          <m:t>𝑉</m:t>
                        </m:r>
                      </m:e>
                    </m:sPre>
                  </m:oMath>
                </a14:m>
                <a:r>
                  <a:rPr lang="zh-CN" altLang="en-US" dirty="0">
                    <a:latin typeface="Times New Roman" panose="02020603050405020304" pitchFamily="18" charset="0"/>
                    <a:cs typeface="Times New Roman" panose="02020603050405020304" pitchFamily="18" charset="0"/>
                  </a:rPr>
                  <a:t> 的质量修正</a:t>
                </a:r>
                <a:endParaRPr lang="en-US" altLang="zh-CN" dirty="0">
                  <a:latin typeface="Times New Roman" panose="02020603050405020304" pitchFamily="18" charset="0"/>
                  <a:cs typeface="Times New Roman" panose="02020603050405020304" pitchFamily="18" charset="0"/>
                </a:endParaRP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mc:Choice>
        <mc:Fallback xmlns="">
          <p:sp>
            <p:nvSpPr>
              <p:cNvPr id="6" name="内容占位符 4"/>
              <p:cNvSpPr txBox="1">
                <a:spLocks noRot="1" noChangeAspect="1" noMove="1" noResize="1" noEditPoints="1" noAdjustHandles="1" noChangeArrowheads="1" noChangeShapeType="1" noTextEdit="1"/>
              </p:cNvSpPr>
              <p:nvPr/>
            </p:nvSpPr>
            <p:spPr>
              <a:xfrm>
                <a:off x="449481" y="1500667"/>
                <a:ext cx="3960150" cy="5105232"/>
              </a:xfrm>
              <a:prstGeom prst="rect">
                <a:avLst/>
              </a:prstGeom>
              <a:blipFill rotWithShape="0">
                <a:blip r:embed="rId3" cstate="print"/>
                <a:stretch>
                  <a:fillRect l="-16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内容占位符 4"/>
              <p:cNvSpPr txBox="1">
                <a:spLocks/>
              </p:cNvSpPr>
              <p:nvPr/>
            </p:nvSpPr>
            <p:spPr>
              <a:xfrm>
                <a:off x="4615106" y="1513045"/>
                <a:ext cx="3960150" cy="51052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14:m>
                  <m:oMath xmlns:m="http://schemas.openxmlformats.org/officeDocument/2006/math">
                    <m:sPre>
                      <m:sPrePr>
                        <m:ctrlPr>
                          <a:rPr lang="en-US" altLang="zh-CN" i="1" smtClean="0">
                            <a:latin typeface="Cambria Math" panose="02040503050406030204" pitchFamily="18" charset="0"/>
                          </a:rPr>
                        </m:ctrlPr>
                      </m:sPrePr>
                      <m:sub>
                        <m:r>
                          <a:rPr lang="en-US" altLang="zh-CN" i="1">
                            <a:latin typeface="Cambria Math" panose="02040503050406030204" pitchFamily="18" charset="0"/>
                          </a:rPr>
                          <m:t> </m:t>
                        </m:r>
                      </m:sub>
                      <m:sup>
                        <m:r>
                          <a:rPr lang="en-US" altLang="zh-CN" b="0" i="1" smtClean="0">
                            <a:latin typeface="Cambria Math" panose="02040503050406030204" pitchFamily="18" charset="0"/>
                          </a:rPr>
                          <m:t>27</m:t>
                        </m:r>
                      </m:sup>
                      <m:e>
                        <m:r>
                          <m:rPr>
                            <m:sty m:val="p"/>
                          </m:rPr>
                          <a:rPr lang="en-US" altLang="zh-CN" i="1">
                            <a:latin typeface="Cambria Math" panose="02040503050406030204" pitchFamily="18" charset="0"/>
                          </a:rPr>
                          <m:t>P</m:t>
                        </m:r>
                      </m:e>
                    </m:sPre>
                  </m:oMath>
                </a14:m>
                <a:r>
                  <a:rPr lang="zh-CN" altLang="en-US" dirty="0">
                    <a:latin typeface="Times New Roman" panose="02020603050405020304" pitchFamily="18" charset="0"/>
                    <a:cs typeface="Times New Roman" panose="02020603050405020304" pitchFamily="18" charset="0"/>
                  </a:rPr>
                  <a:t> 的质量修正</a:t>
                </a:r>
                <a:endParaRPr lang="en-US" altLang="zh-CN" dirty="0">
                  <a:latin typeface="Times New Roman" panose="02020603050405020304" pitchFamily="18" charset="0"/>
                  <a:cs typeface="Times New Roman" panose="02020603050405020304" pitchFamily="18" charset="0"/>
                </a:endParaRP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mc:Choice>
        <mc:Fallback xmlns="">
          <p:sp>
            <p:nvSpPr>
              <p:cNvPr id="11" name="内容占位符 4"/>
              <p:cNvSpPr txBox="1">
                <a:spLocks noRot="1" noChangeAspect="1" noMove="1" noResize="1" noEditPoints="1" noAdjustHandles="1" noChangeArrowheads="1" noChangeShapeType="1" noTextEdit="1"/>
              </p:cNvSpPr>
              <p:nvPr/>
            </p:nvSpPr>
            <p:spPr>
              <a:xfrm>
                <a:off x="4615106" y="1513045"/>
                <a:ext cx="3960150" cy="5105232"/>
              </a:xfrm>
              <a:prstGeom prst="rect">
                <a:avLst/>
              </a:prstGeom>
              <a:blipFill rotWithShape="0">
                <a:blip r:embed="rId4" cstate="print"/>
                <a:stretch>
                  <a:fillRect l="-1692"/>
                </a:stretch>
              </a:blipFill>
            </p:spPr>
            <p:txBody>
              <a:bodyPr/>
              <a:lstStyle/>
              <a:p>
                <a:r>
                  <a:rPr lang="zh-CN" altLang="en-US">
                    <a:noFill/>
                  </a:rPr>
                  <a:t> </a:t>
                </a:r>
              </a:p>
            </p:txBody>
          </p:sp>
        </mc:Fallback>
      </mc:AlternateContent>
      <p:graphicFrame>
        <p:nvGraphicFramePr>
          <p:cNvPr id="12" name="表格 11"/>
          <p:cNvGraphicFramePr>
            <a:graphicFrameLocks noGrp="1"/>
          </p:cNvGraphicFramePr>
          <p:nvPr>
            <p:extLst>
              <p:ext uri="{D42A27DB-BD31-4B8C-83A1-F6EECF244321}">
                <p14:modId xmlns:p14="http://schemas.microsoft.com/office/powerpoint/2010/main" val="2227531397"/>
              </p:ext>
            </p:extLst>
          </p:nvPr>
        </p:nvGraphicFramePr>
        <p:xfrm>
          <a:off x="758197" y="2004738"/>
          <a:ext cx="3437330" cy="2042160"/>
        </p:xfrm>
        <a:graphic>
          <a:graphicData uri="http://schemas.openxmlformats.org/drawingml/2006/table">
            <a:tbl>
              <a:tblPr firstRow="1" bandRow="1">
                <a:tableStyleId>{5C22544A-7EE6-4342-B048-85BDC9FD1C3A}</a:tableStyleId>
              </a:tblPr>
              <a:tblGrid>
                <a:gridCol w="1814262">
                  <a:extLst>
                    <a:ext uri="{9D8B030D-6E8A-4147-A177-3AD203B41FA5}">
                      <a16:colId xmlns:a16="http://schemas.microsoft.com/office/drawing/2014/main" val="20000"/>
                    </a:ext>
                  </a:extLst>
                </a:gridCol>
                <a:gridCol w="263834">
                  <a:extLst>
                    <a:ext uri="{9D8B030D-6E8A-4147-A177-3AD203B41FA5}">
                      <a16:colId xmlns:a16="http://schemas.microsoft.com/office/drawing/2014/main" val="20001"/>
                    </a:ext>
                  </a:extLst>
                </a:gridCol>
                <a:gridCol w="1359234">
                  <a:extLst>
                    <a:ext uri="{9D8B030D-6E8A-4147-A177-3AD203B41FA5}">
                      <a16:colId xmlns:a16="http://schemas.microsoft.com/office/drawing/2014/main" val="20002"/>
                    </a:ext>
                  </a:extLst>
                </a:gridCol>
              </a:tblGrid>
              <a:tr h="324671">
                <a:tc>
                  <a:txBody>
                    <a:bodyPr/>
                    <a:lstStyle/>
                    <a:p>
                      <a:pPr algn="ctr"/>
                      <a:endParaRPr lang="zh-CN" altLang="en-US" b="0" i="0" u="none" dirty="0">
                        <a:solidFill>
                          <a:schemeClr val="tx1"/>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Mass</a:t>
                      </a:r>
                      <a:endParaRPr lang="zh-CN" altLang="en-US" b="0" dirty="0">
                        <a:solidFill>
                          <a:schemeClr val="tx1"/>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5929">
                <a:tc>
                  <a:txBody>
                    <a:bodyPr/>
                    <a:lstStyle/>
                    <a:p>
                      <a:pPr algn="ctr"/>
                      <a:r>
                        <a:rPr lang="en-US" altLang="zh-CN" dirty="0">
                          <a:latin typeface="Times New Roman" panose="02020603050405020304" pitchFamily="18" charset="0"/>
                          <a:cs typeface="Times New Roman" panose="02020603050405020304" pitchFamily="18" charset="0"/>
                        </a:rPr>
                        <a:t>AME2016</a:t>
                      </a:r>
                      <a:endParaRPr lang="zh-CN" alt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altLang="zh-CN" sz="1600" b="0" kern="1200" dirty="0">
                          <a:solidFill>
                            <a:schemeClr val="tx1"/>
                          </a:solidFill>
                          <a:latin typeface="Palatino Linotype" panose="02040502050505030304" pitchFamily="18" charset="0"/>
                          <a:ea typeface="宋体" pitchFamily="2" charset="-122"/>
                          <a:cs typeface="+mn-cs"/>
                        </a:rPr>
                        <a:t>-24116 (180) </a:t>
                      </a:r>
                      <a:endParaRPr lang="zh-CN" altLang="en-US" sz="1600" b="0" kern="1200" dirty="0">
                        <a:solidFill>
                          <a:schemeClr val="tx1"/>
                        </a:solidFill>
                        <a:latin typeface="Palatino Linotype" panose="02040502050505030304" pitchFamily="18" charset="0"/>
                        <a:ea typeface="宋体" pitchFamily="2" charset="-122"/>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441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Our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Predictions</a:t>
                      </a:r>
                      <a:r>
                        <a:rPr lang="zh-CN" altLang="en-US" dirty="0">
                          <a:latin typeface="Times New Roman" panose="02020603050405020304" pitchFamily="18" charset="0"/>
                          <a:cs typeface="Times New Roman" panose="02020603050405020304" pitchFamily="18" charset="0"/>
                        </a:rPr>
                        <a:t>   </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US" altLang="zh-CN" sz="1600" b="1" kern="1200" dirty="0">
                          <a:solidFill>
                            <a:schemeClr val="tx1"/>
                          </a:solidFill>
                          <a:latin typeface="Palatino Linotype" panose="02040502050505030304" pitchFamily="18" charset="0"/>
                          <a:ea typeface="宋体" pitchFamily="2" charset="-122"/>
                          <a:cs typeface="+mn-cs"/>
                        </a:rPr>
                        <a:t>-23825 (44)</a:t>
                      </a:r>
                    </a:p>
                    <a:p>
                      <a:pPr algn="ctr"/>
                      <a:r>
                        <a:rPr lang="en-US" altLang="zh-CN" sz="1600" b="1" kern="1200" dirty="0">
                          <a:solidFill>
                            <a:schemeClr val="tx1"/>
                          </a:solidFill>
                          <a:latin typeface="Palatino Linotype" panose="02040502050505030304" pitchFamily="18" charset="0"/>
                          <a:ea typeface="宋体" pitchFamily="2" charset="-122"/>
                          <a:cs typeface="+mn-cs"/>
                        </a:rPr>
                        <a:t>-23709 (113) </a:t>
                      </a:r>
                      <a:endParaRPr lang="zh-CN" altLang="en-US" sz="1600" b="1" kern="1200" dirty="0">
                        <a:solidFill>
                          <a:schemeClr val="tx1"/>
                        </a:solidFill>
                        <a:latin typeface="Palatino Linotype" panose="02040502050505030304" pitchFamily="18" charset="0"/>
                        <a:ea typeface="宋体" pitchFamily="2" charset="-122"/>
                        <a:cs typeface="+mn-cs"/>
                      </a:endParaRPr>
                    </a:p>
                  </a:txBody>
                  <a:tcPr anchor="ctr">
                    <a:noFill/>
                  </a:tcPr>
                </a:tc>
                <a:extLst>
                  <a:ext uri="{0D108BD9-81ED-4DB2-BD59-A6C34878D82A}">
                    <a16:rowId xmlns:a16="http://schemas.microsoft.com/office/drawing/2014/main" val="10002"/>
                  </a:ext>
                </a:extLst>
              </a:tr>
              <a:tr h="325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aseline="0" dirty="0">
                          <a:latin typeface="Times New Roman" panose="02020603050405020304" pitchFamily="18" charset="0"/>
                          <a:cs typeface="Times New Roman" panose="02020603050405020304" pitchFamily="18" charset="0"/>
                        </a:rPr>
                        <a:t>Zhang2018</a:t>
                      </a:r>
                      <a:endParaRPr lang="zh-CN" alt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kern="1200" dirty="0">
                          <a:solidFill>
                            <a:schemeClr val="tx1"/>
                          </a:solidFill>
                          <a:latin typeface="Palatino Linotype" panose="02040502050505030304" pitchFamily="18" charset="0"/>
                          <a:ea typeface="宋体" pitchFamily="2" charset="-122"/>
                          <a:cs typeface="+mn-cs"/>
                        </a:rPr>
                        <a:t>  -23827 (20)  </a:t>
                      </a:r>
                      <a:endParaRPr lang="zh-CN" altLang="en-US" sz="1600" b="0" kern="1200" dirty="0">
                        <a:solidFill>
                          <a:schemeClr val="tx1"/>
                        </a:solidFill>
                        <a:latin typeface="Palatino Linotype" panose="02040502050505030304" pitchFamily="18" charset="0"/>
                        <a:ea typeface="宋体" pitchFamily="2" charset="-122"/>
                        <a:cs typeface="+mn-cs"/>
                      </a:endParaRPr>
                    </a:p>
                  </a:txBody>
                  <a:tcPr anchor="ctr">
                    <a:noFill/>
                  </a:tcPr>
                </a:tc>
                <a:extLst>
                  <a:ext uri="{0D108BD9-81ED-4DB2-BD59-A6C34878D82A}">
                    <a16:rowId xmlns:a16="http://schemas.microsoft.com/office/drawing/2014/main" val="10003"/>
                  </a:ext>
                </a:extLst>
              </a:tr>
              <a:tr h="325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aseline="0" dirty="0">
                          <a:latin typeface="Times New Roman" panose="02020603050405020304" pitchFamily="18" charset="0"/>
                          <a:cs typeface="Times New Roman" panose="02020603050405020304" pitchFamily="18" charset="0"/>
                        </a:rPr>
                        <a:t>Puentes2020</a:t>
                      </a:r>
                      <a:endParaRPr lang="zh-CN" alt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altLang="zh-CN" sz="1600" b="0" kern="1200" dirty="0">
                          <a:solidFill>
                            <a:schemeClr val="tx1"/>
                          </a:solidFill>
                          <a:latin typeface="Palatino Linotype" panose="02040502050505030304" pitchFamily="18" charset="0"/>
                          <a:ea typeface="宋体" pitchFamily="2" charset="-122"/>
                          <a:cs typeface="+mn-cs"/>
                        </a:rPr>
                        <a:t>-23805 (80)</a:t>
                      </a:r>
                      <a:endParaRPr lang="zh-CN" altLang="en-US" sz="1600" b="0" kern="1200" dirty="0">
                        <a:solidFill>
                          <a:schemeClr val="tx1"/>
                        </a:solidFill>
                        <a:latin typeface="Palatino Linotype" panose="02040502050505030304" pitchFamily="18" charset="0"/>
                        <a:ea typeface="宋体" pitchFamily="2" charset="-122"/>
                        <a:cs typeface="+mn-cs"/>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4019570381"/>
              </p:ext>
            </p:extLst>
          </p:nvPr>
        </p:nvGraphicFramePr>
        <p:xfrm>
          <a:off x="5134034" y="2023501"/>
          <a:ext cx="3437330" cy="1541392"/>
        </p:xfrm>
        <a:graphic>
          <a:graphicData uri="http://schemas.openxmlformats.org/drawingml/2006/table">
            <a:tbl>
              <a:tblPr firstRow="1" bandRow="1">
                <a:tableStyleId>{5C22544A-7EE6-4342-B048-85BDC9FD1C3A}</a:tableStyleId>
              </a:tblPr>
              <a:tblGrid>
                <a:gridCol w="1814262">
                  <a:extLst>
                    <a:ext uri="{9D8B030D-6E8A-4147-A177-3AD203B41FA5}">
                      <a16:colId xmlns:a16="http://schemas.microsoft.com/office/drawing/2014/main" val="20000"/>
                    </a:ext>
                  </a:extLst>
                </a:gridCol>
                <a:gridCol w="263834">
                  <a:extLst>
                    <a:ext uri="{9D8B030D-6E8A-4147-A177-3AD203B41FA5}">
                      <a16:colId xmlns:a16="http://schemas.microsoft.com/office/drawing/2014/main" val="20001"/>
                    </a:ext>
                  </a:extLst>
                </a:gridCol>
                <a:gridCol w="1359234">
                  <a:extLst>
                    <a:ext uri="{9D8B030D-6E8A-4147-A177-3AD203B41FA5}">
                      <a16:colId xmlns:a16="http://schemas.microsoft.com/office/drawing/2014/main" val="20002"/>
                    </a:ext>
                  </a:extLst>
                </a:gridCol>
              </a:tblGrid>
              <a:tr h="324671">
                <a:tc>
                  <a:txBody>
                    <a:bodyPr/>
                    <a:lstStyle/>
                    <a:p>
                      <a:pPr algn="ctr"/>
                      <a:endParaRPr lang="zh-CN" altLang="en-US" b="0" i="0" u="none" dirty="0">
                        <a:solidFill>
                          <a:schemeClr val="tx1"/>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Mass</a:t>
                      </a:r>
                      <a:endParaRPr lang="zh-CN" altLang="en-US" b="0" dirty="0">
                        <a:solidFill>
                          <a:schemeClr val="tx1"/>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5929">
                <a:tc>
                  <a:txBody>
                    <a:bodyPr/>
                    <a:lstStyle/>
                    <a:p>
                      <a:pPr algn="ctr"/>
                      <a:r>
                        <a:rPr lang="en-US" altLang="zh-CN" dirty="0">
                          <a:latin typeface="Times New Roman" panose="02020603050405020304" pitchFamily="18" charset="0"/>
                          <a:cs typeface="Times New Roman" panose="02020603050405020304" pitchFamily="18" charset="0"/>
                        </a:rPr>
                        <a:t>AME2016</a:t>
                      </a:r>
                      <a:endParaRPr lang="zh-CN" alt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altLang="zh-CN" sz="1600" b="0" kern="1200" dirty="0">
                          <a:solidFill>
                            <a:schemeClr val="tx1"/>
                          </a:solidFill>
                          <a:latin typeface="Palatino Linotype" panose="02040502050505030304" pitchFamily="18" charset="0"/>
                          <a:ea typeface="宋体" pitchFamily="2" charset="-122"/>
                          <a:cs typeface="+mn-cs"/>
                        </a:rPr>
                        <a:t>-722.5(26.3)</a:t>
                      </a:r>
                      <a:endParaRPr lang="zh-CN" altLang="en-US" sz="1600" b="0" kern="1200" dirty="0">
                        <a:solidFill>
                          <a:schemeClr val="tx1"/>
                        </a:solidFill>
                        <a:latin typeface="Palatino Linotype" panose="02040502050505030304" pitchFamily="18" charset="0"/>
                        <a:ea typeface="宋体" pitchFamily="2" charset="-122"/>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441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Our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Predictions</a:t>
                      </a:r>
                      <a:r>
                        <a:rPr lang="zh-CN" altLang="en-US" dirty="0">
                          <a:latin typeface="Times New Roman" panose="02020603050405020304" pitchFamily="18" charset="0"/>
                          <a:cs typeface="Times New Roman" panose="02020603050405020304" pitchFamily="18" charset="0"/>
                        </a:rPr>
                        <a:t>   </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US" altLang="zh-CN" sz="1600" b="0" kern="1200" dirty="0">
                          <a:solidFill>
                            <a:schemeClr val="tx1"/>
                          </a:solidFill>
                          <a:latin typeface="Palatino Linotype" panose="02040502050505030304" pitchFamily="18" charset="0"/>
                          <a:ea typeface="宋体" pitchFamily="2" charset="-122"/>
                          <a:cs typeface="+mn-cs"/>
                        </a:rPr>
                        <a:t>-634.7(62.5)</a:t>
                      </a:r>
                      <a:endParaRPr lang="zh-CN" altLang="en-US" sz="1600" b="0" kern="1200" dirty="0">
                        <a:solidFill>
                          <a:schemeClr val="tx1"/>
                        </a:solidFill>
                        <a:latin typeface="Palatino Linotype" panose="02040502050505030304" pitchFamily="18" charset="0"/>
                        <a:ea typeface="宋体" pitchFamily="2" charset="-122"/>
                        <a:cs typeface="+mn-cs"/>
                      </a:endParaRPr>
                    </a:p>
                  </a:txBody>
                  <a:tcPr anchor="ctr">
                    <a:noFill/>
                  </a:tcPr>
                </a:tc>
                <a:extLst>
                  <a:ext uri="{0D108BD9-81ED-4DB2-BD59-A6C34878D82A}">
                    <a16:rowId xmlns:a16="http://schemas.microsoft.com/office/drawing/2014/main" val="10002"/>
                  </a:ext>
                </a:extLst>
              </a:tr>
              <a:tr h="325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aseline="0" dirty="0">
                          <a:latin typeface="Times New Roman" panose="02020603050405020304" pitchFamily="18" charset="0"/>
                          <a:cs typeface="Times New Roman" panose="02020603050405020304" pitchFamily="18" charset="0"/>
                        </a:rPr>
                        <a:t>Sun2020</a:t>
                      </a:r>
                      <a:endParaRPr lang="zh-CN" alt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altLang="zh-CN" sz="1600" b="0" kern="1200" dirty="0">
                          <a:solidFill>
                            <a:schemeClr val="tx1"/>
                          </a:solidFill>
                          <a:latin typeface="Palatino Linotype" panose="02040502050505030304" pitchFamily="18" charset="0"/>
                          <a:ea typeface="宋体" pitchFamily="2" charset="-122"/>
                          <a:cs typeface="+mn-cs"/>
                        </a:rPr>
                        <a:t>-659(9)</a:t>
                      </a:r>
                      <a:endParaRPr lang="zh-CN" altLang="en-US" sz="1600" b="0" kern="1200" dirty="0">
                        <a:solidFill>
                          <a:schemeClr val="tx1"/>
                        </a:solidFill>
                        <a:latin typeface="Palatino Linotype" panose="02040502050505030304" pitchFamily="18" charset="0"/>
                        <a:ea typeface="宋体" pitchFamily="2" charset="-122"/>
                        <a:cs typeface="+mn-cs"/>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571" y="4022296"/>
            <a:ext cx="3160725" cy="2418702"/>
          </a:xfrm>
          <a:prstGeom prst="rect">
            <a:avLst/>
          </a:prstGeom>
        </p:spPr>
      </p:pic>
      <p:sp>
        <p:nvSpPr>
          <p:cNvPr id="18" name="矩形 17"/>
          <p:cNvSpPr/>
          <p:nvPr/>
        </p:nvSpPr>
        <p:spPr>
          <a:xfrm>
            <a:off x="240428" y="6419534"/>
            <a:ext cx="3254802" cy="307777"/>
          </a:xfrm>
          <a:prstGeom prst="rect">
            <a:avLst/>
          </a:prstGeom>
        </p:spPr>
        <p:txBody>
          <a:bodyPr wrap="square">
            <a:spAutoFit/>
          </a:bodyPr>
          <a:lstStyle/>
          <a:p>
            <a:pPr>
              <a:defRPr/>
            </a:pPr>
            <a:r>
              <a:rPr lang="en-US" altLang="zh-CN" sz="1400" i="1" dirty="0">
                <a:solidFill>
                  <a:srgbClr val="004098"/>
                </a:solidFill>
                <a:latin typeface="Times New Roman" panose="02020603050405020304" pitchFamily="18" charset="0"/>
                <a:cs typeface="Times New Roman" panose="02020603050405020304" pitchFamily="18" charset="0"/>
              </a:rPr>
              <a:t>Y. H. ZhangPRC2018,  PuentesPRC2020</a:t>
            </a:r>
          </a:p>
        </p:txBody>
      </p:sp>
      <p:sp>
        <p:nvSpPr>
          <p:cNvPr id="21" name="矩形 20"/>
          <p:cNvSpPr/>
          <p:nvPr/>
        </p:nvSpPr>
        <p:spPr>
          <a:xfrm>
            <a:off x="7052743" y="6396263"/>
            <a:ext cx="1642531" cy="307777"/>
          </a:xfrm>
          <a:prstGeom prst="rect">
            <a:avLst/>
          </a:prstGeom>
        </p:spPr>
        <p:txBody>
          <a:bodyPr wrap="square">
            <a:spAutoFit/>
          </a:bodyPr>
          <a:lstStyle/>
          <a:p>
            <a:pPr>
              <a:defRPr/>
            </a:pPr>
            <a:r>
              <a:rPr lang="en-US" altLang="zh-CN" sz="1400" i="1" dirty="0">
                <a:solidFill>
                  <a:srgbClr val="004098"/>
                </a:solidFill>
                <a:latin typeface="Times New Roman" panose="02020603050405020304" pitchFamily="18" charset="0"/>
                <a:cs typeface="Times New Roman" panose="02020603050405020304" pitchFamily="18" charset="0"/>
              </a:rPr>
              <a:t>L. J. SunPLB2020</a:t>
            </a:r>
          </a:p>
        </p:txBody>
      </p:sp>
    </p:spTree>
    <p:extLst>
      <p:ext uri="{BB962C8B-B14F-4D97-AF65-F5344CB8AC3E}">
        <p14:creationId xmlns:p14="http://schemas.microsoft.com/office/powerpoint/2010/main" val="13953777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E7714-92A6-45CF-81F7-E58828742ECA}"/>
              </a:ext>
            </a:extLst>
          </p:cNvPr>
          <p:cNvSpPr>
            <a:spLocks noGrp="1"/>
          </p:cNvSpPr>
          <p:nvPr>
            <p:ph type="title"/>
          </p:nvPr>
        </p:nvSpPr>
        <p:spPr>
          <a:xfrm>
            <a:off x="539552" y="2276872"/>
            <a:ext cx="8229600" cy="2160240"/>
          </a:xfrm>
        </p:spPr>
        <p:txBody>
          <a:bodyPr>
            <a:normAutofit fontScale="90000"/>
          </a:bodyPr>
          <a:lstStyle/>
          <a:p>
            <a:r>
              <a:rPr lang="en-US" altLang="zh-CN" dirty="0"/>
              <a:t>6</a:t>
            </a:r>
            <a:r>
              <a:rPr lang="zh-CN" altLang="en-US" dirty="0"/>
              <a:t>、质子</a:t>
            </a:r>
            <a:r>
              <a:rPr lang="en-US" altLang="zh-CN" dirty="0"/>
              <a:t>-</a:t>
            </a:r>
            <a:r>
              <a:rPr lang="zh-CN" altLang="en-US" dirty="0"/>
              <a:t>中子相互作用简单规律</a:t>
            </a:r>
            <a:br>
              <a:rPr lang="en-US" altLang="zh-CN" dirty="0"/>
            </a:br>
            <a:br>
              <a:rPr lang="en-US" altLang="zh-CN" sz="3600" dirty="0">
                <a:solidFill>
                  <a:srgbClr val="FF0000"/>
                </a:solidFill>
              </a:rPr>
            </a:br>
            <a:r>
              <a:rPr lang="en-US" altLang="zh-CN" sz="3600" dirty="0">
                <a:solidFill>
                  <a:srgbClr val="FF0000"/>
                </a:solidFill>
              </a:rPr>
              <a:t>  </a:t>
            </a:r>
            <a:r>
              <a:rPr lang="zh-CN" altLang="en-US" sz="3600" dirty="0">
                <a:solidFill>
                  <a:schemeClr val="tx2">
                    <a:lumMod val="20000"/>
                    <a:lumOff val="80000"/>
                  </a:schemeClr>
                </a:solidFill>
              </a:rPr>
              <a:t>什么物理量有用、什么方便，我们就干什么。</a:t>
            </a:r>
            <a:endParaRPr lang="zh-CN" altLang="en-US" dirty="0">
              <a:solidFill>
                <a:schemeClr val="tx2">
                  <a:lumMod val="20000"/>
                  <a:lumOff val="80000"/>
                </a:schemeClr>
              </a:solidFill>
            </a:endParaRPr>
          </a:p>
        </p:txBody>
      </p:sp>
    </p:spTree>
    <p:extLst>
      <p:ext uri="{BB962C8B-B14F-4D97-AF65-F5344CB8AC3E}">
        <p14:creationId xmlns:p14="http://schemas.microsoft.com/office/powerpoint/2010/main" val="168636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内容占位符 4"/>
          <p:cNvSpPr>
            <a:spLocks noGrp="1"/>
          </p:cNvSpPr>
          <p:nvPr>
            <p:ph idx="1"/>
          </p:nvPr>
        </p:nvSpPr>
        <p:spPr>
          <a:xfrm>
            <a:off x="214282" y="1214433"/>
            <a:ext cx="8929718" cy="2857509"/>
          </a:xfrm>
          <a:ln w="12700">
            <a:noFill/>
          </a:ln>
        </p:spPr>
        <p:txBody>
          <a:bodyPr/>
          <a:lstStyle/>
          <a:p>
            <a:pPr>
              <a:buFont typeface="Wingdings" pitchFamily="2" charset="2"/>
              <a:buNone/>
            </a:pPr>
            <a:r>
              <a:rPr lang="en-US" altLang="zh-CN" sz="2400" b="0" dirty="0">
                <a:latin typeface="华文新魏" pitchFamily="2" charset="-122"/>
                <a:ea typeface="华文新魏" pitchFamily="2" charset="-122"/>
                <a:cs typeface="Arial" pitchFamily="34" charset="0"/>
              </a:rPr>
              <a:t>Shell-model basis:</a:t>
            </a:r>
            <a:endParaRPr lang="en-US" altLang="zh-CN" sz="2800" b="0" dirty="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a:latin typeface="华文新魏" pitchFamily="2" charset="-122"/>
              <a:ea typeface="华文新魏" pitchFamily="2" charset="-122"/>
              <a:cs typeface="Arial" pitchFamily="34" charset="0"/>
            </a:endParaRPr>
          </a:p>
          <a:p>
            <a:pPr>
              <a:buFont typeface="Wingdings 2" pitchFamily="18" charset="2"/>
              <a:buNone/>
            </a:pPr>
            <a:r>
              <a:rPr lang="en-US" altLang="zh-CN" sz="2400" b="0" dirty="0">
                <a:latin typeface="华文新魏" pitchFamily="2" charset="-122"/>
                <a:ea typeface="华文新魏" pitchFamily="2" charset="-122"/>
                <a:cs typeface="Arial" pitchFamily="34" charset="0"/>
              </a:rPr>
              <a:t>nucleon pair</a:t>
            </a:r>
            <a:r>
              <a:rPr lang="zh-CN" altLang="en-US" sz="2400" b="0" dirty="0">
                <a:latin typeface="华文新魏" pitchFamily="2" charset="-122"/>
                <a:ea typeface="华文新魏" pitchFamily="2" charset="-122"/>
                <a:cs typeface="Arial" pitchFamily="34" charset="0"/>
              </a:rPr>
              <a:t>：</a:t>
            </a:r>
            <a:endParaRPr lang="en-US" altLang="zh-CN" sz="2400" b="0" dirty="0">
              <a:latin typeface="华文新魏" pitchFamily="2" charset="-122"/>
              <a:ea typeface="华文新魏" pitchFamily="2" charset="-122"/>
              <a:cs typeface="Arial" pitchFamily="34" charset="0"/>
            </a:endParaRPr>
          </a:p>
          <a:p>
            <a:pPr>
              <a:buFont typeface="Wingdings 2" pitchFamily="18" charset="2"/>
              <a:buNone/>
            </a:pPr>
            <a:endParaRPr lang="en-US" altLang="zh-CN" sz="1000" b="0" dirty="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a:latin typeface="华文新魏" pitchFamily="2" charset="-122"/>
              <a:ea typeface="华文新魏" pitchFamily="2" charset="-122"/>
              <a:cs typeface="Arial" pitchFamily="34" charset="0"/>
            </a:endParaRPr>
          </a:p>
          <a:p>
            <a:pPr>
              <a:buFont typeface="Wingdings 2" pitchFamily="18" charset="2"/>
              <a:buNone/>
            </a:pPr>
            <a:r>
              <a:rPr lang="en-US" altLang="zh-CN" sz="2400" b="0" dirty="0">
                <a:latin typeface="华文新魏" pitchFamily="2" charset="-122"/>
                <a:ea typeface="华文新魏" pitchFamily="2" charset="-122"/>
                <a:cs typeface="Arial" pitchFamily="34" charset="0"/>
              </a:rPr>
              <a:t>pair basis: </a:t>
            </a:r>
            <a:endParaRPr lang="en-US" altLang="zh-CN" sz="2800" b="0" dirty="0">
              <a:latin typeface="华文新魏" pitchFamily="2" charset="-122"/>
              <a:ea typeface="华文新魏" pitchFamily="2" charset="-122"/>
              <a:cs typeface="Arial" pitchFamily="34" charset="0"/>
            </a:endParaRPr>
          </a:p>
          <a:p>
            <a:pPr>
              <a:buFont typeface="Wingdings 2" pitchFamily="18" charset="2"/>
              <a:buNone/>
            </a:pPr>
            <a:endParaRPr lang="en-US" altLang="zh-CN" sz="2800" b="0" dirty="0">
              <a:latin typeface="华文新魏" pitchFamily="2" charset="-122"/>
              <a:ea typeface="华文新魏" pitchFamily="2" charset="-122"/>
              <a:cs typeface="Arial" pitchFamily="34" charset="0"/>
            </a:endParaRPr>
          </a:p>
          <a:p>
            <a:pPr>
              <a:buFont typeface="Wingdings 2" pitchFamily="18" charset="2"/>
              <a:buNone/>
            </a:pPr>
            <a:endParaRPr lang="en-US" altLang="zh-CN" sz="1600" b="0" dirty="0">
              <a:latin typeface="华文新魏" pitchFamily="2" charset="-122"/>
              <a:ea typeface="华文新魏" pitchFamily="2" charset="-122"/>
              <a:cs typeface="Arial" pitchFamily="34" charset="0"/>
            </a:endParaRPr>
          </a:p>
          <a:p>
            <a:pPr>
              <a:buFont typeface="Wingdings 2" pitchFamily="18" charset="2"/>
              <a:buNone/>
            </a:pPr>
            <a:endParaRPr lang="en-US" altLang="zh-CN" sz="2000" b="0" dirty="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a:latin typeface="华文新魏" pitchFamily="2" charset="-122"/>
              <a:ea typeface="华文新魏" pitchFamily="2" charset="-122"/>
              <a:cs typeface="Arial" pitchFamily="34" charset="0"/>
            </a:endParaRPr>
          </a:p>
        </p:txBody>
      </p:sp>
      <p:graphicFrame>
        <p:nvGraphicFramePr>
          <p:cNvPr id="39" name="Object 4"/>
          <p:cNvGraphicFramePr>
            <a:graphicFrameLocks noChangeAspect="1"/>
          </p:cNvGraphicFramePr>
          <p:nvPr/>
        </p:nvGraphicFramePr>
        <p:xfrm>
          <a:off x="2943225" y="1052513"/>
          <a:ext cx="4273550" cy="773112"/>
        </p:xfrm>
        <a:graphic>
          <a:graphicData uri="http://schemas.openxmlformats.org/presentationml/2006/ole">
            <mc:AlternateContent xmlns:mc="http://schemas.openxmlformats.org/markup-compatibility/2006">
              <mc:Choice xmlns:v="urn:schemas-microsoft-com:vml" Requires="v">
                <p:oleObj spid="_x0000_s320613" name="Equation" r:id="rId3" imgW="2717640" imgH="507960" progId="Equation.DSMT4">
                  <p:embed/>
                </p:oleObj>
              </mc:Choice>
              <mc:Fallback>
                <p:oleObj name="Equation" r:id="rId3" imgW="2717640" imgH="5079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1052513"/>
                        <a:ext cx="427355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5"/>
          <p:cNvGraphicFramePr>
            <a:graphicFrameLocks noChangeAspect="1"/>
          </p:cNvGraphicFramePr>
          <p:nvPr/>
        </p:nvGraphicFramePr>
        <p:xfrm>
          <a:off x="1206500" y="3429000"/>
          <a:ext cx="6448425" cy="919162"/>
        </p:xfrm>
        <a:graphic>
          <a:graphicData uri="http://schemas.openxmlformats.org/presentationml/2006/ole">
            <mc:AlternateContent xmlns:mc="http://schemas.openxmlformats.org/markup-compatibility/2006">
              <mc:Choice xmlns:v="urn:schemas-microsoft-com:vml" Requires="v">
                <p:oleObj spid="_x0000_s320614" name="Equation" r:id="rId5" imgW="3454200" imgH="507960" progId="Equation.DSMT4">
                  <p:embed/>
                </p:oleObj>
              </mc:Choice>
              <mc:Fallback>
                <p:oleObj name="Equation" r:id="rId5" imgW="3454200" imgH="5079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6500" y="3429000"/>
                        <a:ext cx="6448425"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组合 31"/>
          <p:cNvGrpSpPr>
            <a:grpSpLocks/>
          </p:cNvGrpSpPr>
          <p:nvPr/>
        </p:nvGrpSpPr>
        <p:grpSpPr bwMode="auto">
          <a:xfrm>
            <a:off x="7358082" y="928670"/>
            <a:ext cx="1681162" cy="2725738"/>
            <a:chOff x="7391400" y="1143000"/>
            <a:chExt cx="1681163" cy="2725738"/>
          </a:xfrm>
        </p:grpSpPr>
        <p:grpSp>
          <p:nvGrpSpPr>
            <p:cNvPr id="3" name="组合 30"/>
            <p:cNvGrpSpPr>
              <a:grpSpLocks/>
            </p:cNvGrpSpPr>
            <p:nvPr/>
          </p:nvGrpSpPr>
          <p:grpSpPr bwMode="auto">
            <a:xfrm>
              <a:off x="7623175" y="2803525"/>
              <a:ext cx="1368425" cy="863600"/>
              <a:chOff x="6934181" y="2803513"/>
              <a:chExt cx="1368425" cy="863600"/>
            </a:xfrm>
          </p:grpSpPr>
          <p:sp>
            <p:nvSpPr>
              <p:cNvPr id="3093" name="Oval 5"/>
              <p:cNvSpPr>
                <a:spLocks noChangeArrowheads="1"/>
              </p:cNvSpPr>
              <p:nvPr/>
            </p:nvSpPr>
            <p:spPr bwMode="auto">
              <a:xfrm>
                <a:off x="7150081" y="2803513"/>
                <a:ext cx="720725" cy="7191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4" name="Oval 6"/>
              <p:cNvSpPr>
                <a:spLocks noChangeArrowheads="1"/>
              </p:cNvSpPr>
              <p:nvPr/>
            </p:nvSpPr>
            <p:spPr bwMode="auto">
              <a:xfrm>
                <a:off x="6934181" y="3019413"/>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5" name="Oval 7"/>
              <p:cNvSpPr>
                <a:spLocks noChangeArrowheads="1"/>
              </p:cNvSpPr>
              <p:nvPr/>
            </p:nvSpPr>
            <p:spPr bwMode="auto">
              <a:xfrm>
                <a:off x="6934181" y="28765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6" name="Oval 8"/>
              <p:cNvSpPr>
                <a:spLocks noChangeArrowheads="1"/>
              </p:cNvSpPr>
              <p:nvPr/>
            </p:nvSpPr>
            <p:spPr bwMode="auto">
              <a:xfrm>
                <a:off x="7005619" y="3522650"/>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7" name="Oval 9"/>
              <p:cNvSpPr>
                <a:spLocks noChangeArrowheads="1"/>
              </p:cNvSpPr>
              <p:nvPr/>
            </p:nvSpPr>
            <p:spPr bwMode="auto">
              <a:xfrm>
                <a:off x="7077056" y="35956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8" name="Oval 10"/>
              <p:cNvSpPr>
                <a:spLocks noChangeArrowheads="1"/>
              </p:cNvSpPr>
              <p:nvPr/>
            </p:nvSpPr>
            <p:spPr bwMode="auto">
              <a:xfrm>
                <a:off x="7870806" y="35956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9" name="Oval 11"/>
              <p:cNvSpPr>
                <a:spLocks noChangeArrowheads="1"/>
              </p:cNvSpPr>
              <p:nvPr/>
            </p:nvSpPr>
            <p:spPr bwMode="auto">
              <a:xfrm>
                <a:off x="7942244" y="35242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100" name="Oval 12"/>
              <p:cNvSpPr>
                <a:spLocks noChangeArrowheads="1"/>
              </p:cNvSpPr>
              <p:nvPr/>
            </p:nvSpPr>
            <p:spPr bwMode="auto">
              <a:xfrm>
                <a:off x="8158144" y="29479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101" name="Oval 13"/>
              <p:cNvSpPr>
                <a:spLocks noChangeArrowheads="1"/>
              </p:cNvSpPr>
              <p:nvPr/>
            </p:nvSpPr>
            <p:spPr bwMode="auto">
              <a:xfrm>
                <a:off x="8229581" y="28765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grpSp>
        <p:sp>
          <p:nvSpPr>
            <p:cNvPr id="3081" name="Rectangle 14"/>
            <p:cNvSpPr>
              <a:spLocks noChangeArrowheads="1"/>
            </p:cNvSpPr>
            <p:nvPr/>
          </p:nvSpPr>
          <p:spPr bwMode="auto">
            <a:xfrm>
              <a:off x="7391400" y="2500313"/>
              <a:ext cx="1681163" cy="1368425"/>
            </a:xfrm>
            <a:prstGeom prst="rect">
              <a:avLst/>
            </a:prstGeom>
            <a:solidFill>
              <a:srgbClr val="FF00FF">
                <a:alpha val="12157"/>
              </a:srgbClr>
            </a:solidFill>
            <a:ln w="9525">
              <a:solidFill>
                <a:schemeClr val="tx1"/>
              </a:solidFill>
              <a:miter lim="800000"/>
              <a:headEnd/>
              <a:tailEnd/>
            </a:ln>
          </p:spPr>
          <p:txBody>
            <a:bodyPr wrap="none" anchor="ctr"/>
            <a:lstStyle/>
            <a:p>
              <a:pPr algn="ctr" eaLnBrk="0" hangingPunct="0"/>
              <a:endParaRPr lang="zh-CN" altLang="en-US"/>
            </a:p>
          </p:txBody>
        </p:sp>
        <p:grpSp>
          <p:nvGrpSpPr>
            <p:cNvPr id="4" name="组合 36"/>
            <p:cNvGrpSpPr>
              <a:grpSpLocks/>
            </p:cNvGrpSpPr>
            <p:nvPr/>
          </p:nvGrpSpPr>
          <p:grpSpPr bwMode="auto">
            <a:xfrm>
              <a:off x="7693025" y="1285875"/>
              <a:ext cx="1146175" cy="1143000"/>
              <a:chOff x="2070083" y="5143512"/>
              <a:chExt cx="1146182" cy="1143008"/>
            </a:xfrm>
          </p:grpSpPr>
          <p:sp>
            <p:nvSpPr>
              <p:cNvPr id="3084" name="Oval 5"/>
              <p:cNvSpPr>
                <a:spLocks noChangeArrowheads="1"/>
              </p:cNvSpPr>
              <p:nvPr/>
            </p:nvSpPr>
            <p:spPr bwMode="auto">
              <a:xfrm>
                <a:off x="2214546" y="5357826"/>
                <a:ext cx="720725" cy="7191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5" name="Oval 6"/>
              <p:cNvSpPr>
                <a:spLocks noChangeArrowheads="1"/>
              </p:cNvSpPr>
              <p:nvPr/>
            </p:nvSpPr>
            <p:spPr bwMode="auto">
              <a:xfrm>
                <a:off x="2070083" y="550070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6" name="Oval 7"/>
              <p:cNvSpPr>
                <a:spLocks noChangeArrowheads="1"/>
              </p:cNvSpPr>
              <p:nvPr/>
            </p:nvSpPr>
            <p:spPr bwMode="auto">
              <a:xfrm>
                <a:off x="2355835" y="514351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7" name="Oval 8"/>
              <p:cNvSpPr>
                <a:spLocks noChangeArrowheads="1"/>
              </p:cNvSpPr>
              <p:nvPr/>
            </p:nvSpPr>
            <p:spPr bwMode="auto">
              <a:xfrm>
                <a:off x="2070083" y="5929330"/>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8" name="Oval 9"/>
              <p:cNvSpPr>
                <a:spLocks noChangeArrowheads="1"/>
              </p:cNvSpPr>
              <p:nvPr/>
            </p:nvSpPr>
            <p:spPr bwMode="auto">
              <a:xfrm>
                <a:off x="2355835" y="6149988"/>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9" name="Oval 10"/>
              <p:cNvSpPr>
                <a:spLocks noChangeArrowheads="1"/>
              </p:cNvSpPr>
              <p:nvPr/>
            </p:nvSpPr>
            <p:spPr bwMode="auto">
              <a:xfrm>
                <a:off x="2784463" y="6215082"/>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0" name="Oval 11"/>
              <p:cNvSpPr>
                <a:spLocks noChangeArrowheads="1"/>
              </p:cNvSpPr>
              <p:nvPr/>
            </p:nvSpPr>
            <p:spPr bwMode="auto">
              <a:xfrm>
                <a:off x="3070215" y="5929330"/>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1" name="Oval 12"/>
              <p:cNvSpPr>
                <a:spLocks noChangeArrowheads="1"/>
              </p:cNvSpPr>
              <p:nvPr/>
            </p:nvSpPr>
            <p:spPr bwMode="auto">
              <a:xfrm>
                <a:off x="3143240" y="5502288"/>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2" name="Oval 13"/>
              <p:cNvSpPr>
                <a:spLocks noChangeArrowheads="1"/>
              </p:cNvSpPr>
              <p:nvPr/>
            </p:nvSpPr>
            <p:spPr bwMode="auto">
              <a:xfrm>
                <a:off x="2855901" y="514351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grpSp>
        <p:sp>
          <p:nvSpPr>
            <p:cNvPr id="3083" name="Rectangle 14"/>
            <p:cNvSpPr>
              <a:spLocks noChangeArrowheads="1"/>
            </p:cNvSpPr>
            <p:nvPr/>
          </p:nvSpPr>
          <p:spPr bwMode="auto">
            <a:xfrm>
              <a:off x="7391400" y="1143000"/>
              <a:ext cx="1681163" cy="1368425"/>
            </a:xfrm>
            <a:prstGeom prst="rect">
              <a:avLst/>
            </a:prstGeom>
            <a:solidFill>
              <a:srgbClr val="FF00FF">
                <a:alpha val="12157"/>
              </a:srgbClr>
            </a:solidFill>
            <a:ln w="9525">
              <a:solidFill>
                <a:schemeClr val="tx1"/>
              </a:solidFill>
              <a:miter lim="800000"/>
              <a:headEnd/>
              <a:tailEnd/>
            </a:ln>
          </p:spPr>
          <p:txBody>
            <a:bodyPr wrap="none" anchor="ctr"/>
            <a:lstStyle/>
            <a:p>
              <a:pPr algn="ctr" eaLnBrk="0" hangingPunct="0"/>
              <a:endParaRPr lang="zh-CN" altLang="en-US"/>
            </a:p>
          </p:txBody>
        </p:sp>
      </p:grpSp>
      <p:sp>
        <p:nvSpPr>
          <p:cNvPr id="30" name="矩形 29"/>
          <p:cNvSpPr/>
          <p:nvPr/>
        </p:nvSpPr>
        <p:spPr>
          <a:xfrm>
            <a:off x="1143040" y="4407953"/>
            <a:ext cx="7143736" cy="2164319"/>
          </a:xfrm>
          <a:prstGeom prst="rect">
            <a:avLst/>
          </a:prstGeom>
        </p:spPr>
        <p:txBody>
          <a:bodyPr wrap="square">
            <a:spAutoFit/>
          </a:bodyPr>
          <a:lstStyle/>
          <a:p>
            <a:pPr>
              <a:buFont typeface="Wingdings 2" pitchFamily="18" charset="2"/>
              <a:buNone/>
            </a:pPr>
            <a:r>
              <a:rPr lang="en-US" altLang="zh-CN" sz="2400" b="1" dirty="0">
                <a:solidFill>
                  <a:srgbClr val="FF0000"/>
                </a:solidFill>
                <a:latin typeface="华文新魏" pitchFamily="2" charset="-122"/>
                <a:ea typeface="华文新魏" pitchFamily="2" charset="-122"/>
              </a:rPr>
              <a:t>Considering all possible nucleon pairs :</a:t>
            </a:r>
          </a:p>
          <a:p>
            <a:pPr>
              <a:buFont typeface="Wingdings 2" pitchFamily="18" charset="2"/>
              <a:buNone/>
            </a:pPr>
            <a:r>
              <a:rPr lang="en-US" altLang="zh-CN" sz="2400" b="1" dirty="0">
                <a:solidFill>
                  <a:srgbClr val="FF0000"/>
                </a:solidFill>
                <a:latin typeface="华文新魏" pitchFamily="2" charset="-122"/>
                <a:ea typeface="华文新魏" pitchFamily="2" charset="-122"/>
              </a:rPr>
              <a:t>          the NPA space  =  the SM space</a:t>
            </a:r>
          </a:p>
          <a:p>
            <a:pPr>
              <a:buFont typeface="Wingdings 2" pitchFamily="18" charset="2"/>
              <a:buNone/>
            </a:pPr>
            <a:endParaRPr lang="en-US" altLang="zh-CN" sz="1000" b="1" dirty="0">
              <a:latin typeface="华文新魏" pitchFamily="2" charset="-122"/>
              <a:ea typeface="华文新魏" pitchFamily="2" charset="-122"/>
            </a:endParaRPr>
          </a:p>
          <a:p>
            <a:r>
              <a:rPr lang="en-US" altLang="zh-CN" sz="2400" b="1" dirty="0">
                <a:solidFill>
                  <a:srgbClr val="0000FF"/>
                </a:solidFill>
                <a:latin typeface="华文新魏" pitchFamily="2" charset="-122"/>
                <a:ea typeface="华文新魏" pitchFamily="2" charset="-122"/>
              </a:rPr>
              <a:t>Hamiltonian and transition operators:</a:t>
            </a:r>
          </a:p>
          <a:p>
            <a:r>
              <a:rPr lang="en-US" altLang="zh-CN" sz="2400" b="1" dirty="0">
                <a:solidFill>
                  <a:srgbClr val="0000FF"/>
                </a:solidFill>
                <a:latin typeface="华文新魏" pitchFamily="2" charset="-122"/>
                <a:ea typeface="华文新魏" pitchFamily="2" charset="-122"/>
              </a:rPr>
              <a:t>same as those in the SM</a:t>
            </a:r>
            <a:endParaRPr lang="zh-CN" altLang="en-US" sz="2400" b="1" dirty="0">
              <a:solidFill>
                <a:srgbClr val="0000FF"/>
              </a:solidFill>
              <a:latin typeface="华文新魏" pitchFamily="2" charset="-122"/>
              <a:ea typeface="华文新魏" pitchFamily="2" charset="-122"/>
            </a:endParaRPr>
          </a:p>
          <a:p>
            <a:pPr>
              <a:buFont typeface="Wingdings 2" pitchFamily="18" charset="2"/>
              <a:buNone/>
            </a:pPr>
            <a:endParaRPr lang="en-US" altLang="zh-CN" sz="2400" b="1" dirty="0">
              <a:latin typeface="华文新魏" pitchFamily="2" charset="-122"/>
              <a:ea typeface="华文新魏" pitchFamily="2" charset="-122"/>
            </a:endParaRPr>
          </a:p>
        </p:txBody>
      </p:sp>
      <p:graphicFrame>
        <p:nvGraphicFramePr>
          <p:cNvPr id="115716" name="Object 4"/>
          <p:cNvGraphicFramePr>
            <a:graphicFrameLocks noChangeAspect="1"/>
          </p:cNvGraphicFramePr>
          <p:nvPr/>
        </p:nvGraphicFramePr>
        <p:xfrm>
          <a:off x="2143108" y="2214554"/>
          <a:ext cx="5241939" cy="557214"/>
        </p:xfrm>
        <a:graphic>
          <a:graphicData uri="http://schemas.openxmlformats.org/presentationml/2006/ole">
            <mc:AlternateContent xmlns:mc="http://schemas.openxmlformats.org/markup-compatibility/2006">
              <mc:Choice xmlns:v="urn:schemas-microsoft-com:vml" Requires="v">
                <p:oleObj spid="_x0000_s320615" name="Equation" r:id="rId7" imgW="3225600" imgH="342720" progId="Equation.DSMT4">
                  <p:embed/>
                </p:oleObj>
              </mc:Choice>
              <mc:Fallback>
                <p:oleObj name="Equation" r:id="rId7" imgW="3225600" imgH="3427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08" y="2214554"/>
                        <a:ext cx="5241939" cy="55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标题 30"/>
          <p:cNvSpPr>
            <a:spLocks noGrp="1"/>
          </p:cNvSpPr>
          <p:nvPr>
            <p:ph type="title"/>
          </p:nvPr>
        </p:nvSpPr>
        <p:spPr>
          <a:xfrm>
            <a:off x="357158" y="-71462"/>
            <a:ext cx="8229600" cy="1143000"/>
          </a:xfrm>
        </p:spPr>
        <p:txBody>
          <a:bodyPr/>
          <a:lstStyle/>
          <a:p>
            <a:r>
              <a:rPr lang="en-US" altLang="zh-CN" dirty="0">
                <a:cs typeface="Arial" pitchFamily="34" charset="0"/>
              </a:rPr>
              <a:t>Nucleon-pair</a:t>
            </a:r>
            <a:r>
              <a:rPr lang="en-US" altLang="zh-CN" dirty="0">
                <a:cs typeface="Arial Unicode MS" pitchFamily="34" charset="-122"/>
              </a:rPr>
              <a:t> approximation</a:t>
            </a:r>
            <a:endParaRPr lang="zh-CN" altLang="en-US"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D24988-34DE-4EA9-AFA4-9D369981097E}"/>
              </a:ext>
            </a:extLst>
          </p:cNvPr>
          <p:cNvPicPr>
            <a:picLocks noChangeAspect="1"/>
          </p:cNvPicPr>
          <p:nvPr/>
        </p:nvPicPr>
        <p:blipFill>
          <a:blip r:embed="rId2"/>
          <a:stretch>
            <a:fillRect/>
          </a:stretch>
        </p:blipFill>
        <p:spPr>
          <a:xfrm>
            <a:off x="740941" y="2348880"/>
            <a:ext cx="8020050" cy="1600200"/>
          </a:xfrm>
          <a:prstGeom prst="rect">
            <a:avLst/>
          </a:prstGeom>
        </p:spPr>
      </p:pic>
      <p:pic>
        <p:nvPicPr>
          <p:cNvPr id="6" name="图片 5">
            <a:extLst>
              <a:ext uri="{FF2B5EF4-FFF2-40B4-BE49-F238E27FC236}">
                <a16:creationId xmlns:a16="http://schemas.microsoft.com/office/drawing/2014/main" id="{75E24A19-5E0A-4584-8BBB-A8159EB11E35}"/>
              </a:ext>
            </a:extLst>
          </p:cNvPr>
          <p:cNvPicPr>
            <a:picLocks noChangeAspect="1"/>
          </p:cNvPicPr>
          <p:nvPr/>
        </p:nvPicPr>
        <p:blipFill>
          <a:blip r:embed="rId3"/>
          <a:stretch>
            <a:fillRect/>
          </a:stretch>
        </p:blipFill>
        <p:spPr>
          <a:xfrm>
            <a:off x="706661" y="836712"/>
            <a:ext cx="7896225" cy="762000"/>
          </a:xfrm>
          <a:prstGeom prst="rect">
            <a:avLst/>
          </a:prstGeom>
        </p:spPr>
      </p:pic>
      <p:sp>
        <p:nvSpPr>
          <p:cNvPr id="2" name="文本框 1">
            <a:extLst>
              <a:ext uri="{FF2B5EF4-FFF2-40B4-BE49-F238E27FC236}">
                <a16:creationId xmlns:a16="http://schemas.microsoft.com/office/drawing/2014/main" id="{0B484D01-E7DB-414C-B483-98C46EA19F87}"/>
              </a:ext>
            </a:extLst>
          </p:cNvPr>
          <p:cNvSpPr txBox="1"/>
          <p:nvPr/>
        </p:nvSpPr>
        <p:spPr>
          <a:xfrm>
            <a:off x="740941" y="4732660"/>
            <a:ext cx="7421455" cy="830997"/>
          </a:xfrm>
          <a:prstGeom prst="rect">
            <a:avLst/>
          </a:prstGeom>
          <a:noFill/>
        </p:spPr>
        <p:txBody>
          <a:bodyPr wrap="none" rtlCol="0">
            <a:spAutoFit/>
          </a:bodyPr>
          <a:lstStyle/>
          <a:p>
            <a:r>
              <a:rPr lang="en-US" altLang="zh-CN" sz="2400" dirty="0"/>
              <a:t>G. J. Fu, H. Jiang, Y. M. Zhao, and A. Arima, Phys. Rev. C82, </a:t>
            </a:r>
          </a:p>
          <a:p>
            <a:r>
              <a:rPr lang="en-US" altLang="zh-CN" sz="2400" dirty="0"/>
              <a:t>014307 (2010). </a:t>
            </a:r>
            <a:endParaRPr lang="zh-CN" altLang="en-US" sz="2400" dirty="0"/>
          </a:p>
        </p:txBody>
      </p:sp>
    </p:spTree>
    <p:extLst>
      <p:ext uri="{BB962C8B-B14F-4D97-AF65-F5344CB8AC3E}">
        <p14:creationId xmlns:p14="http://schemas.microsoft.com/office/powerpoint/2010/main" val="6125185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547B6B0-7125-46F9-8A68-953792B06A92}"/>
              </a:ext>
            </a:extLst>
          </p:cNvPr>
          <p:cNvPicPr>
            <a:picLocks noChangeAspect="1"/>
          </p:cNvPicPr>
          <p:nvPr/>
        </p:nvPicPr>
        <p:blipFill>
          <a:blip r:embed="rId2"/>
          <a:stretch>
            <a:fillRect/>
          </a:stretch>
        </p:blipFill>
        <p:spPr>
          <a:xfrm>
            <a:off x="2627784" y="1412776"/>
            <a:ext cx="3329580" cy="5243345"/>
          </a:xfrm>
          <a:prstGeom prst="rect">
            <a:avLst/>
          </a:prstGeom>
        </p:spPr>
      </p:pic>
      <p:pic>
        <p:nvPicPr>
          <p:cNvPr id="5" name="图片 4">
            <a:extLst>
              <a:ext uri="{FF2B5EF4-FFF2-40B4-BE49-F238E27FC236}">
                <a16:creationId xmlns:a16="http://schemas.microsoft.com/office/drawing/2014/main" id="{768051F2-8741-4789-8A55-5D5681DDD055}"/>
              </a:ext>
            </a:extLst>
          </p:cNvPr>
          <p:cNvPicPr>
            <a:picLocks noChangeAspect="1"/>
          </p:cNvPicPr>
          <p:nvPr/>
        </p:nvPicPr>
        <p:blipFill>
          <a:blip r:embed="rId3"/>
          <a:stretch>
            <a:fillRect/>
          </a:stretch>
        </p:blipFill>
        <p:spPr>
          <a:xfrm>
            <a:off x="-9153" y="9426"/>
            <a:ext cx="9144000" cy="1314418"/>
          </a:xfrm>
          <a:prstGeom prst="rect">
            <a:avLst/>
          </a:prstGeom>
        </p:spPr>
      </p:pic>
    </p:spTree>
    <p:extLst>
      <p:ext uri="{BB962C8B-B14F-4D97-AF65-F5344CB8AC3E}">
        <p14:creationId xmlns:p14="http://schemas.microsoft.com/office/powerpoint/2010/main" val="3526010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039BC50-ED2F-4322-AE3C-04146541E305}"/>
              </a:ext>
            </a:extLst>
          </p:cNvPr>
          <p:cNvPicPr>
            <a:picLocks noChangeAspect="1"/>
          </p:cNvPicPr>
          <p:nvPr/>
        </p:nvPicPr>
        <p:blipFill>
          <a:blip r:embed="rId2"/>
          <a:stretch>
            <a:fillRect/>
          </a:stretch>
        </p:blipFill>
        <p:spPr>
          <a:xfrm>
            <a:off x="15701" y="0"/>
            <a:ext cx="9144000" cy="1954278"/>
          </a:xfrm>
          <a:prstGeom prst="rect">
            <a:avLst/>
          </a:prstGeom>
        </p:spPr>
      </p:pic>
      <p:pic>
        <p:nvPicPr>
          <p:cNvPr id="5" name="图片 4">
            <a:extLst>
              <a:ext uri="{FF2B5EF4-FFF2-40B4-BE49-F238E27FC236}">
                <a16:creationId xmlns:a16="http://schemas.microsoft.com/office/drawing/2014/main" id="{8BD1DB59-41F8-4D5F-B2A2-028066173854}"/>
              </a:ext>
            </a:extLst>
          </p:cNvPr>
          <p:cNvPicPr>
            <a:picLocks noChangeAspect="1"/>
          </p:cNvPicPr>
          <p:nvPr/>
        </p:nvPicPr>
        <p:blipFill>
          <a:blip r:embed="rId3"/>
          <a:stretch>
            <a:fillRect/>
          </a:stretch>
        </p:blipFill>
        <p:spPr>
          <a:xfrm>
            <a:off x="2586658" y="1954278"/>
            <a:ext cx="4046215" cy="998485"/>
          </a:xfrm>
          <a:prstGeom prst="rect">
            <a:avLst/>
          </a:prstGeom>
        </p:spPr>
      </p:pic>
      <p:pic>
        <p:nvPicPr>
          <p:cNvPr id="7" name="图片 6">
            <a:extLst>
              <a:ext uri="{FF2B5EF4-FFF2-40B4-BE49-F238E27FC236}">
                <a16:creationId xmlns:a16="http://schemas.microsoft.com/office/drawing/2014/main" id="{112C9E53-7E09-4AEA-8592-530895AD80E0}"/>
              </a:ext>
            </a:extLst>
          </p:cNvPr>
          <p:cNvPicPr>
            <a:picLocks noChangeAspect="1"/>
          </p:cNvPicPr>
          <p:nvPr/>
        </p:nvPicPr>
        <p:blipFill>
          <a:blip r:embed="rId4"/>
          <a:stretch>
            <a:fillRect/>
          </a:stretch>
        </p:blipFill>
        <p:spPr>
          <a:xfrm>
            <a:off x="709116" y="3747641"/>
            <a:ext cx="8076901" cy="3110359"/>
          </a:xfrm>
          <a:prstGeom prst="rect">
            <a:avLst/>
          </a:prstGeom>
        </p:spPr>
      </p:pic>
      <p:pic>
        <p:nvPicPr>
          <p:cNvPr id="9" name="图片 8">
            <a:extLst>
              <a:ext uri="{FF2B5EF4-FFF2-40B4-BE49-F238E27FC236}">
                <a16:creationId xmlns:a16="http://schemas.microsoft.com/office/drawing/2014/main" id="{98706A1C-9B44-491C-B8BB-62B08536611F}"/>
              </a:ext>
            </a:extLst>
          </p:cNvPr>
          <p:cNvPicPr>
            <a:picLocks noChangeAspect="1"/>
          </p:cNvPicPr>
          <p:nvPr/>
        </p:nvPicPr>
        <p:blipFill>
          <a:blip r:embed="rId5"/>
          <a:stretch>
            <a:fillRect/>
          </a:stretch>
        </p:blipFill>
        <p:spPr>
          <a:xfrm>
            <a:off x="1979712" y="3234239"/>
            <a:ext cx="5535711" cy="389522"/>
          </a:xfrm>
          <a:prstGeom prst="rect">
            <a:avLst/>
          </a:prstGeom>
        </p:spPr>
      </p:pic>
      <p:sp>
        <p:nvSpPr>
          <p:cNvPr id="2" name="文本框 1">
            <a:extLst>
              <a:ext uri="{FF2B5EF4-FFF2-40B4-BE49-F238E27FC236}">
                <a16:creationId xmlns:a16="http://schemas.microsoft.com/office/drawing/2014/main" id="{56D5613B-7CAA-4BC1-B7EF-7B4A1006CE50}"/>
              </a:ext>
            </a:extLst>
          </p:cNvPr>
          <p:cNvSpPr txBox="1"/>
          <p:nvPr/>
        </p:nvSpPr>
        <p:spPr>
          <a:xfrm>
            <a:off x="6084168" y="2555612"/>
            <a:ext cx="2045753" cy="369332"/>
          </a:xfrm>
          <a:prstGeom prst="rect">
            <a:avLst/>
          </a:prstGeom>
          <a:solidFill>
            <a:schemeClr val="accent5">
              <a:lumMod val="20000"/>
              <a:lumOff val="80000"/>
            </a:schemeClr>
          </a:solidFill>
        </p:spPr>
        <p:txBody>
          <a:bodyPr wrap="non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壳修正项？？？</a:t>
            </a:r>
          </a:p>
        </p:txBody>
      </p:sp>
    </p:spTree>
    <p:extLst>
      <p:ext uri="{BB962C8B-B14F-4D97-AF65-F5344CB8AC3E}">
        <p14:creationId xmlns:p14="http://schemas.microsoft.com/office/powerpoint/2010/main" val="36368375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76A5016-D388-467E-8161-EEAFFF0FEAF1}"/>
              </a:ext>
            </a:extLst>
          </p:cNvPr>
          <p:cNvPicPr>
            <a:picLocks noChangeAspect="1"/>
          </p:cNvPicPr>
          <p:nvPr/>
        </p:nvPicPr>
        <p:blipFill>
          <a:blip r:embed="rId2"/>
          <a:stretch>
            <a:fillRect/>
          </a:stretch>
        </p:blipFill>
        <p:spPr>
          <a:xfrm>
            <a:off x="35496" y="-34578"/>
            <a:ext cx="9144000" cy="1976897"/>
          </a:xfrm>
          <a:prstGeom prst="rect">
            <a:avLst/>
          </a:prstGeom>
        </p:spPr>
      </p:pic>
      <p:pic>
        <p:nvPicPr>
          <p:cNvPr id="5" name="图片 4">
            <a:extLst>
              <a:ext uri="{FF2B5EF4-FFF2-40B4-BE49-F238E27FC236}">
                <a16:creationId xmlns:a16="http://schemas.microsoft.com/office/drawing/2014/main" id="{E907D2F3-78BF-4006-926A-5B3FFF19FE79}"/>
              </a:ext>
            </a:extLst>
          </p:cNvPr>
          <p:cNvPicPr>
            <a:picLocks noChangeAspect="1"/>
          </p:cNvPicPr>
          <p:nvPr/>
        </p:nvPicPr>
        <p:blipFill>
          <a:blip r:embed="rId3"/>
          <a:stretch>
            <a:fillRect/>
          </a:stretch>
        </p:blipFill>
        <p:spPr>
          <a:xfrm>
            <a:off x="1223962" y="1942319"/>
            <a:ext cx="6696075" cy="4924425"/>
          </a:xfrm>
          <a:prstGeom prst="rect">
            <a:avLst/>
          </a:prstGeom>
        </p:spPr>
      </p:pic>
    </p:spTree>
    <p:extLst>
      <p:ext uri="{BB962C8B-B14F-4D97-AF65-F5344CB8AC3E}">
        <p14:creationId xmlns:p14="http://schemas.microsoft.com/office/powerpoint/2010/main" val="735589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BDE09BC-2CD7-4BA9-8748-BF5A0FFFC929}"/>
              </a:ext>
            </a:extLst>
          </p:cNvPr>
          <p:cNvPicPr>
            <a:picLocks noChangeAspect="1"/>
          </p:cNvPicPr>
          <p:nvPr/>
        </p:nvPicPr>
        <p:blipFill>
          <a:blip r:embed="rId2"/>
          <a:stretch>
            <a:fillRect/>
          </a:stretch>
        </p:blipFill>
        <p:spPr>
          <a:xfrm>
            <a:off x="0" y="-171400"/>
            <a:ext cx="9144000" cy="2213984"/>
          </a:xfrm>
          <a:prstGeom prst="rect">
            <a:avLst/>
          </a:prstGeom>
        </p:spPr>
      </p:pic>
      <p:pic>
        <p:nvPicPr>
          <p:cNvPr id="6" name="图片 5">
            <a:extLst>
              <a:ext uri="{FF2B5EF4-FFF2-40B4-BE49-F238E27FC236}">
                <a16:creationId xmlns:a16="http://schemas.microsoft.com/office/drawing/2014/main" id="{A556C827-4655-4D5B-93F5-E60F61961CD3}"/>
              </a:ext>
            </a:extLst>
          </p:cNvPr>
          <p:cNvPicPr>
            <a:picLocks noChangeAspect="1"/>
          </p:cNvPicPr>
          <p:nvPr/>
        </p:nvPicPr>
        <p:blipFill>
          <a:blip r:embed="rId3"/>
          <a:stretch>
            <a:fillRect/>
          </a:stretch>
        </p:blipFill>
        <p:spPr>
          <a:xfrm>
            <a:off x="1259632" y="2420888"/>
            <a:ext cx="6778662" cy="3626679"/>
          </a:xfrm>
          <a:prstGeom prst="rect">
            <a:avLst/>
          </a:prstGeom>
        </p:spPr>
      </p:pic>
      <p:sp>
        <p:nvSpPr>
          <p:cNvPr id="2" name="文本框 1">
            <a:extLst>
              <a:ext uri="{FF2B5EF4-FFF2-40B4-BE49-F238E27FC236}">
                <a16:creationId xmlns:a16="http://schemas.microsoft.com/office/drawing/2014/main" id="{3EE10DF2-6370-43E9-B635-4710772BE25C}"/>
              </a:ext>
            </a:extLst>
          </p:cNvPr>
          <p:cNvSpPr txBox="1"/>
          <p:nvPr/>
        </p:nvSpPr>
        <p:spPr>
          <a:xfrm>
            <a:off x="2339752" y="6156593"/>
            <a:ext cx="4288353" cy="584775"/>
          </a:xfrm>
          <a:prstGeom prst="rect">
            <a:avLst/>
          </a:prstGeom>
          <a:solidFill>
            <a:schemeClr val="tx2">
              <a:lumMod val="20000"/>
              <a:lumOff val="80000"/>
            </a:schemeClr>
          </a:solidFill>
        </p:spPr>
        <p:txBody>
          <a:bodyPr wrap="none" rtlCol="0">
            <a:spAutoFit/>
          </a:bodyPr>
          <a:lstStyle/>
          <a:p>
            <a:r>
              <a:rPr lang="zh-CN" altLang="en-US" sz="3200" dirty="0">
                <a:solidFill>
                  <a:srgbClr val="FF0000"/>
                </a:solidFill>
              </a:rPr>
              <a:t>相关相长、相干相消。</a:t>
            </a:r>
            <a:endParaRPr lang="zh-CN" altLang="en-US" dirty="0">
              <a:solidFill>
                <a:srgbClr val="FF0000"/>
              </a:solidFill>
            </a:endParaRPr>
          </a:p>
        </p:txBody>
      </p:sp>
    </p:spTree>
    <p:extLst>
      <p:ext uri="{BB962C8B-B14F-4D97-AF65-F5344CB8AC3E}">
        <p14:creationId xmlns:p14="http://schemas.microsoft.com/office/powerpoint/2010/main" val="29712156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764D7C-198F-4450-87AF-7ECCFCA57074}"/>
              </a:ext>
            </a:extLst>
          </p:cNvPr>
          <p:cNvPicPr>
            <a:picLocks noChangeAspect="1"/>
          </p:cNvPicPr>
          <p:nvPr/>
        </p:nvPicPr>
        <p:blipFill>
          <a:blip r:embed="rId2"/>
          <a:stretch>
            <a:fillRect/>
          </a:stretch>
        </p:blipFill>
        <p:spPr>
          <a:xfrm>
            <a:off x="1619672" y="260648"/>
            <a:ext cx="5641280" cy="5276018"/>
          </a:xfrm>
          <a:prstGeom prst="rect">
            <a:avLst/>
          </a:prstGeom>
        </p:spPr>
      </p:pic>
      <p:pic>
        <p:nvPicPr>
          <p:cNvPr id="9" name="图片 8">
            <a:extLst>
              <a:ext uri="{FF2B5EF4-FFF2-40B4-BE49-F238E27FC236}">
                <a16:creationId xmlns:a16="http://schemas.microsoft.com/office/drawing/2014/main" id="{E959ED4B-F001-4F24-A151-38F91B03F29A}"/>
              </a:ext>
            </a:extLst>
          </p:cNvPr>
          <p:cNvPicPr>
            <a:picLocks noChangeAspect="1"/>
          </p:cNvPicPr>
          <p:nvPr/>
        </p:nvPicPr>
        <p:blipFill>
          <a:blip r:embed="rId3"/>
          <a:stretch>
            <a:fillRect/>
          </a:stretch>
        </p:blipFill>
        <p:spPr>
          <a:xfrm>
            <a:off x="1404688" y="5450358"/>
            <a:ext cx="6505575" cy="1285875"/>
          </a:xfrm>
          <a:prstGeom prst="rect">
            <a:avLst/>
          </a:prstGeom>
        </p:spPr>
      </p:pic>
    </p:spTree>
    <p:extLst>
      <p:ext uri="{BB962C8B-B14F-4D97-AF65-F5344CB8AC3E}">
        <p14:creationId xmlns:p14="http://schemas.microsoft.com/office/powerpoint/2010/main" val="7233180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41510C3-BCD7-490B-8E1E-5669C009F724}"/>
              </a:ext>
            </a:extLst>
          </p:cNvPr>
          <p:cNvPicPr>
            <a:picLocks noChangeAspect="1"/>
          </p:cNvPicPr>
          <p:nvPr/>
        </p:nvPicPr>
        <p:blipFill>
          <a:blip r:embed="rId2"/>
          <a:stretch>
            <a:fillRect/>
          </a:stretch>
        </p:blipFill>
        <p:spPr>
          <a:xfrm>
            <a:off x="0" y="188640"/>
            <a:ext cx="9144000" cy="1778841"/>
          </a:xfrm>
          <a:prstGeom prst="rect">
            <a:avLst/>
          </a:prstGeom>
        </p:spPr>
      </p:pic>
      <p:pic>
        <p:nvPicPr>
          <p:cNvPr id="7" name="图片 6">
            <a:extLst>
              <a:ext uri="{FF2B5EF4-FFF2-40B4-BE49-F238E27FC236}">
                <a16:creationId xmlns:a16="http://schemas.microsoft.com/office/drawing/2014/main" id="{B6695E0F-C0B4-4E1B-BC41-16866DE09A2D}"/>
              </a:ext>
            </a:extLst>
          </p:cNvPr>
          <p:cNvPicPr>
            <a:picLocks noChangeAspect="1"/>
          </p:cNvPicPr>
          <p:nvPr/>
        </p:nvPicPr>
        <p:blipFill>
          <a:blip r:embed="rId3"/>
          <a:stretch>
            <a:fillRect/>
          </a:stretch>
        </p:blipFill>
        <p:spPr>
          <a:xfrm>
            <a:off x="2411760" y="2204864"/>
            <a:ext cx="4608512" cy="4349541"/>
          </a:xfrm>
          <a:prstGeom prst="rect">
            <a:avLst/>
          </a:prstGeom>
        </p:spPr>
      </p:pic>
    </p:spTree>
    <p:extLst>
      <p:ext uri="{BB962C8B-B14F-4D97-AF65-F5344CB8AC3E}">
        <p14:creationId xmlns:p14="http://schemas.microsoft.com/office/powerpoint/2010/main" val="2420231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187B698-B8C1-407B-9263-9D35FC5C7D46}"/>
              </a:ext>
            </a:extLst>
          </p:cNvPr>
          <p:cNvPicPr>
            <a:picLocks noChangeAspect="1"/>
          </p:cNvPicPr>
          <p:nvPr/>
        </p:nvPicPr>
        <p:blipFill>
          <a:blip r:embed="rId2"/>
          <a:stretch>
            <a:fillRect/>
          </a:stretch>
        </p:blipFill>
        <p:spPr>
          <a:xfrm>
            <a:off x="0" y="-157555"/>
            <a:ext cx="9144000" cy="2301509"/>
          </a:xfrm>
          <a:prstGeom prst="rect">
            <a:avLst/>
          </a:prstGeom>
        </p:spPr>
      </p:pic>
      <p:pic>
        <p:nvPicPr>
          <p:cNvPr id="5" name="图片 4">
            <a:extLst>
              <a:ext uri="{FF2B5EF4-FFF2-40B4-BE49-F238E27FC236}">
                <a16:creationId xmlns:a16="http://schemas.microsoft.com/office/drawing/2014/main" id="{AB64DE3A-F26D-4FE2-B478-83CFDFD7214B}"/>
              </a:ext>
            </a:extLst>
          </p:cNvPr>
          <p:cNvPicPr>
            <a:picLocks noChangeAspect="1"/>
          </p:cNvPicPr>
          <p:nvPr/>
        </p:nvPicPr>
        <p:blipFill>
          <a:blip r:embed="rId3"/>
          <a:stretch>
            <a:fillRect/>
          </a:stretch>
        </p:blipFill>
        <p:spPr>
          <a:xfrm>
            <a:off x="683568" y="2137653"/>
            <a:ext cx="2520280" cy="4747780"/>
          </a:xfrm>
          <a:prstGeom prst="rect">
            <a:avLst/>
          </a:prstGeom>
        </p:spPr>
      </p:pic>
      <p:pic>
        <p:nvPicPr>
          <p:cNvPr id="7" name="图片 6">
            <a:extLst>
              <a:ext uri="{FF2B5EF4-FFF2-40B4-BE49-F238E27FC236}">
                <a16:creationId xmlns:a16="http://schemas.microsoft.com/office/drawing/2014/main" id="{8AB511EE-4ABB-4B42-8BE5-6B6598D41A26}"/>
              </a:ext>
            </a:extLst>
          </p:cNvPr>
          <p:cNvPicPr>
            <a:picLocks noChangeAspect="1"/>
          </p:cNvPicPr>
          <p:nvPr/>
        </p:nvPicPr>
        <p:blipFill>
          <a:blip r:embed="rId4"/>
          <a:stretch>
            <a:fillRect/>
          </a:stretch>
        </p:blipFill>
        <p:spPr>
          <a:xfrm>
            <a:off x="3347864" y="2492896"/>
            <a:ext cx="5053492" cy="3960440"/>
          </a:xfrm>
          <a:prstGeom prst="rect">
            <a:avLst/>
          </a:prstGeom>
        </p:spPr>
      </p:pic>
    </p:spTree>
    <p:extLst>
      <p:ext uri="{BB962C8B-B14F-4D97-AF65-F5344CB8AC3E}">
        <p14:creationId xmlns:p14="http://schemas.microsoft.com/office/powerpoint/2010/main" val="24963331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2855A9-39A2-491D-A544-D2B1A93DD63A}"/>
              </a:ext>
            </a:extLst>
          </p:cNvPr>
          <p:cNvPicPr>
            <a:picLocks noChangeAspect="1"/>
          </p:cNvPicPr>
          <p:nvPr/>
        </p:nvPicPr>
        <p:blipFill>
          <a:blip r:embed="rId2"/>
          <a:stretch>
            <a:fillRect/>
          </a:stretch>
        </p:blipFill>
        <p:spPr>
          <a:xfrm>
            <a:off x="683567" y="188640"/>
            <a:ext cx="7304057" cy="6336704"/>
          </a:xfrm>
          <a:prstGeom prst="rect">
            <a:avLst/>
          </a:prstGeom>
        </p:spPr>
      </p:pic>
    </p:spTree>
    <p:extLst>
      <p:ext uri="{BB962C8B-B14F-4D97-AF65-F5344CB8AC3E}">
        <p14:creationId xmlns:p14="http://schemas.microsoft.com/office/powerpoint/2010/main" val="18611173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FDB74F4-FDC1-48C3-BC22-F4BCE9BB9854}"/>
              </a:ext>
            </a:extLst>
          </p:cNvPr>
          <p:cNvPicPr>
            <a:picLocks noChangeAspect="1"/>
          </p:cNvPicPr>
          <p:nvPr/>
        </p:nvPicPr>
        <p:blipFill>
          <a:blip r:embed="rId3"/>
          <a:stretch>
            <a:fillRect/>
          </a:stretch>
        </p:blipFill>
        <p:spPr>
          <a:xfrm>
            <a:off x="1482462" y="0"/>
            <a:ext cx="6179075" cy="6858000"/>
          </a:xfrm>
          <a:prstGeom prst="rect">
            <a:avLst/>
          </a:prstGeom>
        </p:spPr>
      </p:pic>
    </p:spTree>
    <p:extLst>
      <p:ext uri="{BB962C8B-B14F-4D97-AF65-F5344CB8AC3E}">
        <p14:creationId xmlns:p14="http://schemas.microsoft.com/office/powerpoint/2010/main" val="26651739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3816</TotalTime>
  <Words>4153</Words>
  <Application>Microsoft Office PowerPoint</Application>
  <PresentationFormat>全屏显示(4:3)</PresentationFormat>
  <Paragraphs>434</Paragraphs>
  <Slides>109</Slides>
  <Notes>5</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109</vt:i4>
      </vt:variant>
    </vt:vector>
  </HeadingPairs>
  <TitlesOfParts>
    <vt:vector size="123" baseType="lpstr">
      <vt:lpstr>黑体</vt:lpstr>
      <vt:lpstr>华文仿宋</vt:lpstr>
      <vt:lpstr>华文新魏</vt:lpstr>
      <vt:lpstr>微软雅黑</vt:lpstr>
      <vt:lpstr>Arial</vt:lpstr>
      <vt:lpstr>Calibri</vt:lpstr>
      <vt:lpstr>Cambria Math</vt:lpstr>
      <vt:lpstr>Palatino Linotype</vt:lpstr>
      <vt:lpstr>Tahoma</vt:lpstr>
      <vt:lpstr>Times New Roman</vt:lpstr>
      <vt:lpstr>Wingdings</vt:lpstr>
      <vt:lpstr>Wingdings 2</vt:lpstr>
      <vt:lpstr>Office 主题</vt:lpstr>
      <vt:lpstr>Equation</vt:lpstr>
      <vt:lpstr>原子核 的简单规律</vt:lpstr>
      <vt:lpstr>PowerPoint 演示文稿</vt:lpstr>
      <vt:lpstr>提纲</vt:lpstr>
      <vt:lpstr>壳模型的重要性</vt:lpstr>
      <vt:lpstr>PowerPoint 演示文稿</vt:lpstr>
      <vt:lpstr>短程吸引的核力</vt:lpstr>
      <vt:lpstr>Why we use Pair Approximation?</vt:lpstr>
      <vt:lpstr>PowerPoint 演示文稿</vt:lpstr>
      <vt:lpstr>Nucleon-pair approximation</vt:lpstr>
      <vt:lpstr>Pair truncation</vt:lpstr>
      <vt:lpstr>PowerPoint 演示文稿</vt:lpstr>
      <vt:lpstr>一个进展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3、随机相互作用的原子核结构理论</vt:lpstr>
      <vt:lpstr>PowerPoint 演示文稿</vt:lpstr>
      <vt:lpstr>随机相互作用的原子核结构理论</vt:lpstr>
      <vt:lpstr>PowerPoint 演示文稿</vt:lpstr>
      <vt:lpstr>PowerPoint 演示文稿</vt:lpstr>
      <vt:lpstr>PowerPoint 演示文稿</vt:lpstr>
      <vt:lpstr>PowerPoint 演示文稿</vt:lpstr>
      <vt:lpstr>PowerPoint 演示文稿</vt:lpstr>
      <vt:lpstr>Available Results</vt:lpstr>
      <vt:lpstr>PowerPoint 演示文稿</vt:lpstr>
      <vt:lpstr>PowerPoint 演示文稿</vt:lpstr>
      <vt:lpstr>PowerPoint 演示文稿</vt:lpstr>
      <vt:lpstr>PowerPoint 演示文稿</vt:lpstr>
      <vt:lpstr>PowerPoint 演示文稿</vt:lpstr>
      <vt:lpstr>4、壳模型组态的维数问题</vt:lpstr>
      <vt:lpstr>PowerPoint 演示文稿</vt:lpstr>
      <vt:lpstr>Introduction -1</vt:lpstr>
      <vt:lpstr>Introduction -2</vt:lpstr>
      <vt:lpstr>Introduction -3</vt:lpstr>
      <vt:lpstr>PowerPoint 演示文稿</vt:lpstr>
      <vt:lpstr>Part II  Number of states for identical particles in a single-j shell</vt:lpstr>
      <vt:lpstr>PowerPoint 演示文稿</vt:lpstr>
      <vt:lpstr>PowerPoint 演示文稿</vt:lpstr>
      <vt:lpstr>PowerPoint 演示文稿</vt:lpstr>
      <vt:lpstr>Empirical formulas</vt:lpstr>
      <vt:lpstr>A simple method in the text-book</vt:lpstr>
      <vt:lpstr>A new method</vt:lpstr>
      <vt:lpstr>PowerPoint 演示文稿</vt:lpstr>
      <vt:lpstr>PowerPoint 演示文稿</vt:lpstr>
      <vt:lpstr>PowerPoint 演示文稿</vt:lpstr>
      <vt:lpstr>PowerPoint 演示文稿</vt:lpstr>
      <vt:lpstr>Examples of this identity </vt:lpstr>
      <vt:lpstr>An example: n=4</vt:lpstr>
      <vt:lpstr>Other works</vt:lpstr>
      <vt:lpstr>Part III  J-pairing interaction</vt:lpstr>
      <vt:lpstr>PowerPoint 演示文稿</vt:lpstr>
      <vt:lpstr>PowerPoint 演示文稿</vt:lpstr>
      <vt:lpstr>PowerPoint 演示文稿</vt:lpstr>
      <vt:lpstr>PowerPoint 演示文稿</vt:lpstr>
      <vt:lpstr>J –pair truncation of the shell model</vt:lpstr>
      <vt:lpstr>Part IV    Sum rules of angular momentum recoupling coefficients</vt:lpstr>
      <vt:lpstr>PowerPoint 演示文稿</vt:lpstr>
      <vt:lpstr>Some examples</vt:lpstr>
      <vt:lpstr>Similar things can be done for n=4</vt:lpstr>
      <vt:lpstr>Proof </vt:lpstr>
      <vt:lpstr>Sum rules</vt:lpstr>
      <vt:lpstr>Sum rules with odd J and odd K</vt:lpstr>
      <vt:lpstr>Sum rules with both even and odd J,K</vt:lpstr>
      <vt:lpstr>Two examples</vt:lpstr>
      <vt:lpstr>Part V  Number of states for nucleons in a single-j shell      [An application of these sum rules]</vt:lpstr>
      <vt:lpstr>JT-pairing interaction</vt:lpstr>
      <vt:lpstr>PowerPoint 演示文稿</vt:lpstr>
      <vt:lpstr>PowerPoint 演示文稿</vt:lpstr>
      <vt:lpstr>The case of T=0</vt:lpstr>
      <vt:lpstr>PowerPoint 演示文稿</vt:lpstr>
      <vt:lpstr>Summary</vt:lpstr>
      <vt:lpstr>Part VII Summary &amp; prospect</vt:lpstr>
      <vt:lpstr>5、镜像核质量关系</vt:lpstr>
      <vt:lpstr>核力的同位旋对称性</vt:lpstr>
      <vt:lpstr>精微玄妙之美   例1：同位旋</vt:lpstr>
      <vt:lpstr>精微玄妙之美   例1：同位旋</vt:lpstr>
      <vt:lpstr>精微玄妙之美   例1：同位旋</vt:lpstr>
      <vt:lpstr>镜像核质量关系：质量描述</vt:lpstr>
      <vt:lpstr>精微玄妙之美   例1：同位旋</vt:lpstr>
      <vt:lpstr>丰质子核质量预言</vt:lpstr>
      <vt:lpstr>6、质子-中子相互作用简单规律    什么物理量有用、什么方便，我们就干什么。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7、几点意见</vt:lpstr>
      <vt:lpstr>PowerPoint 演示文稿</vt:lpstr>
      <vt:lpstr>提纲</vt:lpstr>
      <vt:lpstr>PowerPoint 演示文稿</vt:lpstr>
    </vt:vector>
  </TitlesOfParts>
  <Company>SJTU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原子核结构的简单线索</dc:title>
  <dc:creator>YMZhao</dc:creator>
  <cp:lastModifiedBy>畅 马</cp:lastModifiedBy>
  <cp:revision>295</cp:revision>
  <dcterms:created xsi:type="dcterms:W3CDTF">2017-09-13T03:09:33Z</dcterms:created>
  <dcterms:modified xsi:type="dcterms:W3CDTF">2023-06-06T13:33:55Z</dcterms:modified>
</cp:coreProperties>
</file>