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52" r:id="rId3"/>
    <p:sldId id="319" r:id="rId4"/>
    <p:sldId id="1255" r:id="rId5"/>
    <p:sldId id="570" r:id="rId6"/>
    <p:sldId id="624" r:id="rId7"/>
    <p:sldId id="571" r:id="rId8"/>
    <p:sldId id="574" r:id="rId9"/>
    <p:sldId id="320" r:id="rId10"/>
    <p:sldId id="311" r:id="rId11"/>
    <p:sldId id="259" r:id="rId12"/>
    <p:sldId id="274" r:id="rId13"/>
    <p:sldId id="1268" r:id="rId14"/>
    <p:sldId id="1269" r:id="rId15"/>
    <p:sldId id="1270" r:id="rId16"/>
    <p:sldId id="278" r:id="rId17"/>
    <p:sldId id="279" r:id="rId18"/>
    <p:sldId id="284" r:id="rId19"/>
    <p:sldId id="285" r:id="rId20"/>
    <p:sldId id="291" r:id="rId21"/>
    <p:sldId id="321" r:id="rId22"/>
    <p:sldId id="322" r:id="rId23"/>
    <p:sldId id="323" r:id="rId24"/>
    <p:sldId id="324" r:id="rId25"/>
    <p:sldId id="326" r:id="rId26"/>
    <p:sldId id="1271" r:id="rId27"/>
    <p:sldId id="1272" r:id="rId28"/>
    <p:sldId id="1273" r:id="rId29"/>
    <p:sldId id="1274" r:id="rId30"/>
    <p:sldId id="313" r:id="rId31"/>
    <p:sldId id="314" r:id="rId32"/>
    <p:sldId id="1275" r:id="rId33"/>
    <p:sldId id="1276"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C4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797" autoAdjust="0"/>
  </p:normalViewPr>
  <p:slideViewPr>
    <p:cSldViewPr snapToGrid="0">
      <p:cViewPr varScale="1">
        <p:scale>
          <a:sx n="101" d="100"/>
          <a:sy n="101" d="100"/>
        </p:scale>
        <p:origin x="107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33A5B-79FE-4A2A-9773-1E42B0C60958}" type="datetimeFigureOut">
              <a:rPr lang="en-US" smtClean="0"/>
              <a:t>11/26/2022</a:t>
            </a:fld>
            <a:endParaRPr 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71036-B387-4835-80F5-260ED25D9ECA}" type="slidenum">
              <a:rPr lang="en-US" smtClean="0"/>
              <a:t>‹#›</a:t>
            </a:fld>
            <a:endParaRPr lang="en-US"/>
          </a:p>
        </p:txBody>
      </p:sp>
    </p:spTree>
    <p:extLst>
      <p:ext uri="{BB962C8B-B14F-4D97-AF65-F5344CB8AC3E}">
        <p14:creationId xmlns:p14="http://schemas.microsoft.com/office/powerpoint/2010/main" val="25240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1</a:t>
            </a:fld>
            <a:endParaRPr lang="en-US"/>
          </a:p>
        </p:txBody>
      </p:sp>
    </p:spTree>
    <p:extLst>
      <p:ext uri="{BB962C8B-B14F-4D97-AF65-F5344CB8AC3E}">
        <p14:creationId xmlns:p14="http://schemas.microsoft.com/office/powerpoint/2010/main" val="408007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10</a:t>
            </a:fld>
            <a:endParaRPr lang="en-US"/>
          </a:p>
        </p:txBody>
      </p:sp>
    </p:spTree>
    <p:extLst>
      <p:ext uri="{BB962C8B-B14F-4D97-AF65-F5344CB8AC3E}">
        <p14:creationId xmlns:p14="http://schemas.microsoft.com/office/powerpoint/2010/main" val="43341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11</a:t>
            </a:fld>
            <a:endParaRPr lang="en-US"/>
          </a:p>
        </p:txBody>
      </p:sp>
    </p:spTree>
    <p:extLst>
      <p:ext uri="{BB962C8B-B14F-4D97-AF65-F5344CB8AC3E}">
        <p14:creationId xmlns:p14="http://schemas.microsoft.com/office/powerpoint/2010/main" val="373371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12</a:t>
            </a:fld>
            <a:endParaRPr lang="en-US"/>
          </a:p>
        </p:txBody>
      </p:sp>
    </p:spTree>
    <p:extLst>
      <p:ext uri="{BB962C8B-B14F-4D97-AF65-F5344CB8AC3E}">
        <p14:creationId xmlns:p14="http://schemas.microsoft.com/office/powerpoint/2010/main" val="185252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18</a:t>
            </a:fld>
            <a:endParaRPr lang="en-US"/>
          </a:p>
        </p:txBody>
      </p:sp>
    </p:spTree>
    <p:extLst>
      <p:ext uri="{BB962C8B-B14F-4D97-AF65-F5344CB8AC3E}">
        <p14:creationId xmlns:p14="http://schemas.microsoft.com/office/powerpoint/2010/main" val="66891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20</a:t>
            </a:fld>
            <a:endParaRPr lang="en-US"/>
          </a:p>
        </p:txBody>
      </p:sp>
    </p:spTree>
    <p:extLst>
      <p:ext uri="{BB962C8B-B14F-4D97-AF65-F5344CB8AC3E}">
        <p14:creationId xmlns:p14="http://schemas.microsoft.com/office/powerpoint/2010/main" val="318234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价核子近似有效</a:t>
            </a:r>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21</a:t>
            </a:fld>
            <a:endParaRPr lang="en-US"/>
          </a:p>
        </p:txBody>
      </p:sp>
    </p:spTree>
    <p:extLst>
      <p:ext uri="{BB962C8B-B14F-4D97-AF65-F5344CB8AC3E}">
        <p14:creationId xmlns:p14="http://schemas.microsoft.com/office/powerpoint/2010/main" val="164317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pPr>
              <a:lnSpc>
                <a:spcPct val="160000"/>
              </a:lnSpc>
              <a:buFont typeface="Wingdings" panose="05000000000000000000" pitchFamily="2" charset="2"/>
              <a:buChar char="ü"/>
            </a:pPr>
            <a:r>
              <a:rPr lang="zh-CN" altLang="en-US" dirty="0"/>
              <a:t>参数数量：𝑯∗</a:t>
            </a:r>
            <a:r>
              <a:rPr lang="en-US" altLang="zh-CN" dirty="0"/>
              <a:t>(</a:t>
            </a:r>
            <a:r>
              <a:rPr lang="zh-CN" altLang="en-US" dirty="0"/>
              <a:t>𝑰</a:t>
            </a:r>
            <a:r>
              <a:rPr lang="en-US" altLang="zh-CN" dirty="0"/>
              <a:t>+</a:t>
            </a:r>
            <a:r>
              <a:rPr lang="zh-CN" altLang="en-US" dirty="0"/>
              <a:t>𝟐</a:t>
            </a:r>
            <a:r>
              <a:rPr lang="en-US" altLang="zh-CN" dirty="0"/>
              <a:t>)+</a:t>
            </a:r>
            <a:r>
              <a:rPr lang="zh-CN" altLang="en-US" dirty="0"/>
              <a:t>𝟏  </a:t>
            </a:r>
            <a:endParaRPr lang="en-US" altLang="zh-CN" sz="1200" b="1" dirty="0">
              <a:latin typeface="Arial" panose="020B0604020202020204" pitchFamily="34" charset="0"/>
            </a:endParaRPr>
          </a:p>
          <a:p>
            <a:pPr>
              <a:lnSpc>
                <a:spcPct val="160000"/>
              </a:lnSpc>
              <a:buFont typeface="Wingdings" panose="05000000000000000000" pitchFamily="2" charset="2"/>
              <a:buChar char="p"/>
            </a:pPr>
            <a:r>
              <a:rPr lang="zh-CN" altLang="en-US" sz="1200" b="1" dirty="0">
                <a:latin typeface="Arial" panose="020B0604020202020204" pitchFamily="34" charset="0"/>
              </a:rPr>
              <a:t>参数个数相同，神经元数量：</a:t>
            </a:r>
            <a:r>
              <a:rPr lang="en-US" altLang="zh-CN" sz="1200" b="1" dirty="0">
                <a:latin typeface="Arial" panose="020B0604020202020204" pitchFamily="34" charset="0"/>
              </a:rPr>
              <a:t>H=45/30</a:t>
            </a:r>
          </a:p>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22</a:t>
            </a:fld>
            <a:endParaRPr lang="en-US"/>
          </a:p>
        </p:txBody>
      </p:sp>
    </p:spTree>
    <p:extLst>
      <p:ext uri="{BB962C8B-B14F-4D97-AF65-F5344CB8AC3E}">
        <p14:creationId xmlns:p14="http://schemas.microsoft.com/office/powerpoint/2010/main" val="310116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6000"/>
              </a:lnSpc>
              <a:buBlip>
                <a:blip r:embed="rId3"/>
              </a:buBlip>
              <a:defRPr/>
            </a:pPr>
            <a:r>
              <a:rPr lang="en-US" altLang="zh-CN" dirty="0">
                <a:solidFill>
                  <a:srgbClr val="3333B2"/>
                </a:solidFill>
                <a:ea typeface="宋体" panose="02010600030101010101" pitchFamily="2" charset="-122"/>
              </a:rPr>
              <a:t>Most points are on the function y = x, which means predictions of the BNN-I4 are very close to the experimental values.</a:t>
            </a:r>
          </a:p>
          <a:p>
            <a:pPr>
              <a:lnSpc>
                <a:spcPct val="126000"/>
              </a:lnSpc>
              <a:buBlip>
                <a:blip r:embed="rId3"/>
              </a:buBlip>
              <a:defRPr/>
            </a:pPr>
            <a:r>
              <a:rPr lang="en-US" altLang="zh-CN" dirty="0">
                <a:solidFill>
                  <a:srgbClr val="3333B2"/>
                </a:solidFill>
                <a:ea typeface="宋体" panose="02010600030101010101" pitchFamily="2" charset="-122"/>
              </a:rPr>
              <a:t>The predictions in the validation set are roughly consistent with the experimental results as well.</a:t>
            </a:r>
          </a:p>
          <a:p>
            <a:pPr>
              <a:lnSpc>
                <a:spcPct val="126000"/>
              </a:lnSpc>
              <a:buBlip>
                <a:blip r:embed="rId3"/>
              </a:buBlip>
              <a:defRPr/>
            </a:pPr>
            <a:r>
              <a:rPr lang="en-US" altLang="zh-CN" dirty="0">
                <a:solidFill>
                  <a:srgbClr val="3333B2"/>
                </a:solidFill>
                <a:ea typeface="宋体" panose="02010600030101010101" pitchFamily="2" charset="-122"/>
              </a:rPr>
              <a:t> The Rms </a:t>
            </a:r>
            <a:r>
              <a:rPr lang="en-US" altLang="zh-CN" dirty="0" err="1">
                <a:solidFill>
                  <a:srgbClr val="3333B2"/>
                </a:solidFill>
                <a:ea typeface="宋体" panose="02010600030101010101" pitchFamily="2" charset="-122"/>
              </a:rPr>
              <a:t>devations</a:t>
            </a:r>
            <a:r>
              <a:rPr lang="en-US" altLang="zh-CN" dirty="0">
                <a:solidFill>
                  <a:srgbClr val="3333B2"/>
                </a:solidFill>
                <a:ea typeface="宋体" panose="02010600030101010101" pitchFamily="2" charset="-122"/>
              </a:rPr>
              <a:t> of the predictions of odd-neutron nuclei and odd-proton nuclei are 0.048μN and 0.067μN in the learning set and 0.173μN and 0.304μN in the validation set, respectively.</a:t>
            </a:r>
          </a:p>
          <a:p>
            <a:pPr>
              <a:lnSpc>
                <a:spcPct val="126000"/>
              </a:lnSpc>
              <a:buBlip>
                <a:blip r:embed="rId3"/>
              </a:buBlip>
              <a:defRPr/>
            </a:pPr>
            <a:r>
              <a:rPr lang="en-US" altLang="zh-CN" dirty="0">
                <a:solidFill>
                  <a:srgbClr val="3333B2"/>
                </a:solidFill>
                <a:ea typeface="宋体" panose="02010600030101010101" pitchFamily="2" charset="-122"/>
              </a:rPr>
              <a:t>The BNN-I4 approach significantly improves the precision of predictions, and the results are much better than Schmidt values in the validation set as well.</a:t>
            </a:r>
          </a:p>
          <a:p>
            <a:pPr>
              <a:lnSpc>
                <a:spcPct val="126000"/>
              </a:lnSpc>
              <a:buBlip>
                <a:blip r:embed="rId3"/>
              </a:buBlip>
              <a:defRPr/>
            </a:pPr>
            <a:r>
              <a:rPr lang="en-US" altLang="zh-CN" dirty="0">
                <a:solidFill>
                  <a:srgbClr val="3333B2"/>
                </a:solidFill>
                <a:ea typeface="宋体" panose="02010600030101010101" pitchFamily="2" charset="-122"/>
              </a:rPr>
              <a:t>Nearly all the experimental values are contained in the range of predictions</a:t>
            </a:r>
          </a:p>
          <a:p>
            <a:pPr>
              <a:lnSpc>
                <a:spcPct val="126000"/>
              </a:lnSpc>
              <a:defRPr/>
            </a:pPr>
            <a:r>
              <a:rPr lang="en-US" altLang="zh-CN" dirty="0">
                <a:solidFill>
                  <a:srgbClr val="3333B2"/>
                </a:solidFill>
                <a:ea typeface="宋体" panose="02010600030101010101" pitchFamily="2" charset="-122"/>
              </a:rPr>
              <a:t>with uncertainties in Figure. 2(b) and 3(b), which proves that the extrapolation ability of</a:t>
            </a:r>
          </a:p>
          <a:p>
            <a:pPr>
              <a:lnSpc>
                <a:spcPct val="126000"/>
              </a:lnSpc>
              <a:defRPr/>
            </a:pPr>
            <a:r>
              <a:rPr lang="en-US" altLang="zh-CN" dirty="0">
                <a:solidFill>
                  <a:srgbClr val="3333B2"/>
                </a:solidFill>
                <a:ea typeface="宋体" panose="02010600030101010101" pitchFamily="2" charset="-122"/>
              </a:rPr>
              <a:t>the BNN-I4 approach is also promising.</a:t>
            </a:r>
          </a:p>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23</a:t>
            </a:fld>
            <a:endParaRPr lang="en-US"/>
          </a:p>
        </p:txBody>
      </p:sp>
    </p:spTree>
    <p:extLst>
      <p:ext uri="{BB962C8B-B14F-4D97-AF65-F5344CB8AC3E}">
        <p14:creationId xmlns:p14="http://schemas.microsoft.com/office/powerpoint/2010/main" val="191891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6000"/>
              </a:lnSpc>
              <a:buBlip>
                <a:blip r:embed="rId3"/>
              </a:buBlip>
              <a:defRPr/>
            </a:pPr>
            <a:r>
              <a:rPr lang="en-US" altLang="zh-CN" sz="1200" dirty="0">
                <a:solidFill>
                  <a:srgbClr val="3333B2"/>
                </a:solidFill>
                <a:ea typeface="宋体" panose="02010600030101010101" pitchFamily="2" charset="-122"/>
              </a:rPr>
              <a:t>From Figs. 4(a) and 4(b), it is clearly seen that the BNN-I4 both performed well in the nearly whole range of odd neutron nuclei and odd proton nuclei.</a:t>
            </a:r>
          </a:p>
          <a:p>
            <a:pPr>
              <a:lnSpc>
                <a:spcPct val="126000"/>
              </a:lnSpc>
              <a:buBlip>
                <a:blip r:embed="rId3"/>
              </a:buBlip>
              <a:defRPr/>
            </a:pPr>
            <a:r>
              <a:rPr lang="en-US" altLang="zh-CN" sz="1200" dirty="0">
                <a:solidFill>
                  <a:srgbClr val="3333B2"/>
                </a:solidFill>
                <a:ea typeface="宋体" panose="02010600030101010101" pitchFamily="2" charset="-122"/>
              </a:rPr>
              <a:t>Taking </a:t>
            </a:r>
            <a:r>
              <a:rPr lang="en-US" altLang="zh-CN" sz="1200" baseline="-25000" dirty="0">
                <a:solidFill>
                  <a:srgbClr val="3333B2"/>
                </a:solidFill>
                <a:ea typeface="宋体" panose="02010600030101010101" pitchFamily="2" charset="-122"/>
              </a:rPr>
              <a:t>48</a:t>
            </a:r>
            <a:r>
              <a:rPr lang="en-US" altLang="zh-CN" sz="1200" dirty="0">
                <a:solidFill>
                  <a:srgbClr val="3333B2"/>
                </a:solidFill>
                <a:ea typeface="宋体" panose="02010600030101010101" pitchFamily="2" charset="-122"/>
              </a:rPr>
              <a:t>Cd and </a:t>
            </a:r>
            <a:r>
              <a:rPr lang="en-US" altLang="zh-CN" sz="1200" baseline="-25000" dirty="0">
                <a:solidFill>
                  <a:srgbClr val="3333B2"/>
                </a:solidFill>
                <a:ea typeface="宋体" panose="02010600030101010101" pitchFamily="2" charset="-122"/>
              </a:rPr>
              <a:t>55</a:t>
            </a:r>
            <a:r>
              <a:rPr lang="en-US" altLang="zh-CN" sz="1200" dirty="0">
                <a:solidFill>
                  <a:srgbClr val="3333B2"/>
                </a:solidFill>
                <a:ea typeface="宋体" panose="02010600030101010101" pitchFamily="2" charset="-122"/>
              </a:rPr>
              <a:t>Cs two groups of isotopes as examples, both groups contain 14 isotopes. Even if the spins of isotopes varied with the increase of the number of neutrons, the total RMS of the predictions of 48Cd and 55Cs are still only 0.043μN and 0.07μN respectively.</a:t>
            </a:r>
          </a:p>
          <a:p>
            <a:pPr>
              <a:lnSpc>
                <a:spcPct val="126000"/>
              </a:lnSpc>
              <a:buBlip>
                <a:blip r:embed="rId3"/>
              </a:buBlip>
              <a:defRPr/>
            </a:pPr>
            <a:r>
              <a:rPr lang="en-US" altLang="zh-CN" sz="1200" dirty="0">
                <a:solidFill>
                  <a:srgbClr val="3333B2"/>
                </a:solidFill>
                <a:ea typeface="宋体" panose="02010600030101010101" pitchFamily="2" charset="-122"/>
              </a:rPr>
              <a:t>It is also to be noted that the BNN-I4 approach can learn the trend how magnetic moments</a:t>
            </a:r>
          </a:p>
          <a:p>
            <a:pPr>
              <a:lnSpc>
                <a:spcPct val="126000"/>
              </a:lnSpc>
              <a:defRPr/>
            </a:pPr>
            <a:r>
              <a:rPr lang="en-US" altLang="zh-CN" sz="1200" dirty="0">
                <a:solidFill>
                  <a:srgbClr val="3333B2"/>
                </a:solidFill>
                <a:ea typeface="宋体" panose="02010600030101010101" pitchFamily="2" charset="-122"/>
              </a:rPr>
              <a:t>changes in the same isotope group well.</a:t>
            </a:r>
          </a:p>
          <a:p>
            <a:pPr>
              <a:lnSpc>
                <a:spcPct val="126000"/>
              </a:lnSpc>
              <a:buBlip>
                <a:blip r:embed="rId3"/>
              </a:buBlip>
              <a:defRPr/>
            </a:pPr>
            <a:r>
              <a:rPr lang="en-US" altLang="zh-CN" sz="1200" dirty="0">
                <a:solidFill>
                  <a:srgbClr val="3333B2"/>
                </a:solidFill>
                <a:ea typeface="宋体" panose="02010600030101010101" pitchFamily="2" charset="-122"/>
              </a:rPr>
              <a:t>Nearly half thousand nuclear magnetic moments are integrally predicted by the BNN-I4 approach with high accuracy, which is achieved for the first time.</a:t>
            </a:r>
          </a:p>
          <a:p>
            <a:pPr>
              <a:lnSpc>
                <a:spcPct val="126000"/>
              </a:lnSpc>
              <a:buBlip>
                <a:blip r:embed="rId3"/>
              </a:buBlip>
              <a:defRPr/>
            </a:pPr>
            <a:r>
              <a:rPr lang="en-US" altLang="zh-CN" sz="1200" dirty="0">
                <a:solidFill>
                  <a:srgbClr val="3333B2"/>
                </a:solidFill>
                <a:ea typeface="宋体" panose="02010600030101010101" pitchFamily="2" charset="-122"/>
              </a:rPr>
              <a:t>It shows that for the nuclei with doubly closed shells plus or minus one nucleon, the BNN-I4 can also learn the isospin effect.</a:t>
            </a:r>
          </a:p>
          <a:p>
            <a:pPr>
              <a:lnSpc>
                <a:spcPct val="126000"/>
              </a:lnSpc>
              <a:buBlip>
                <a:blip r:embed="rId3"/>
              </a:buBlip>
              <a:defRPr/>
            </a:pPr>
            <a:r>
              <a:rPr lang="en-US" altLang="zh-CN" sz="1200" dirty="0">
                <a:solidFill>
                  <a:srgbClr val="3333B2"/>
                </a:solidFill>
                <a:ea typeface="宋体" panose="02010600030101010101" pitchFamily="2" charset="-122"/>
              </a:rPr>
              <a:t>From the TABLE 1, it is obvious that the predictions of the BNN-I4 approach</a:t>
            </a:r>
          </a:p>
          <a:p>
            <a:pPr>
              <a:lnSpc>
                <a:spcPct val="126000"/>
              </a:lnSpc>
              <a:buBlip>
                <a:blip r:embed="rId3"/>
              </a:buBlip>
              <a:defRPr/>
            </a:pPr>
            <a:r>
              <a:rPr lang="en-US" altLang="zh-CN" sz="1200" dirty="0">
                <a:solidFill>
                  <a:srgbClr val="3333B2"/>
                </a:solidFill>
                <a:ea typeface="宋体" panose="02010600030101010101" pitchFamily="2" charset="-122"/>
              </a:rPr>
              <a:t>are also better corresponding to the experimental values compared to the results of</a:t>
            </a:r>
          </a:p>
          <a:p>
            <a:pPr>
              <a:lnSpc>
                <a:spcPct val="126000"/>
              </a:lnSpc>
              <a:buBlip>
                <a:blip r:embed="rId3"/>
              </a:buBlip>
              <a:defRPr/>
            </a:pPr>
            <a:r>
              <a:rPr lang="en-US" altLang="zh-CN" sz="1200" dirty="0">
                <a:solidFill>
                  <a:srgbClr val="3333B2"/>
                </a:solidFill>
                <a:ea typeface="宋体" panose="02010600030101010101" pitchFamily="2" charset="-122"/>
              </a:rPr>
              <a:t>other three theoretical models both in the </a:t>
            </a:r>
            <a:r>
              <a:rPr lang="en-US" altLang="zh-CN" sz="1200" dirty="0" err="1">
                <a:solidFill>
                  <a:srgbClr val="3333B2"/>
                </a:solidFill>
                <a:ea typeface="宋体" panose="02010600030101010101" pitchFamily="2" charset="-122"/>
              </a:rPr>
              <a:t>isovector</a:t>
            </a:r>
            <a:r>
              <a:rPr lang="en-US" altLang="zh-CN" sz="1200" dirty="0">
                <a:solidFill>
                  <a:srgbClr val="3333B2"/>
                </a:solidFill>
                <a:ea typeface="宋体" panose="02010600030101010101" pitchFamily="2" charset="-122"/>
              </a:rPr>
              <a:t> magnetic moments and the </a:t>
            </a:r>
            <a:r>
              <a:rPr lang="en-US" altLang="zh-CN" sz="1200" dirty="0" err="1">
                <a:solidFill>
                  <a:srgbClr val="3333B2"/>
                </a:solidFill>
                <a:ea typeface="宋体" panose="02010600030101010101" pitchFamily="2" charset="-122"/>
              </a:rPr>
              <a:t>isoscalar</a:t>
            </a:r>
            <a:endParaRPr lang="en-US" altLang="zh-CN" sz="1200" dirty="0">
              <a:solidFill>
                <a:srgbClr val="3333B2"/>
              </a:solidFill>
              <a:ea typeface="宋体" panose="02010600030101010101" pitchFamily="2" charset="-122"/>
            </a:endParaRPr>
          </a:p>
          <a:p>
            <a:pPr>
              <a:lnSpc>
                <a:spcPct val="126000"/>
              </a:lnSpc>
              <a:buBlip>
                <a:blip r:embed="rId3"/>
              </a:buBlip>
              <a:defRPr/>
            </a:pPr>
            <a:r>
              <a:rPr lang="en-US" altLang="zh-CN" sz="1200" dirty="0">
                <a:solidFill>
                  <a:srgbClr val="3333B2"/>
                </a:solidFill>
                <a:ea typeface="宋体" panose="02010600030101010101" pitchFamily="2" charset="-122"/>
              </a:rPr>
              <a:t>magnetic moments respectively.</a:t>
            </a:r>
          </a:p>
          <a:p>
            <a:pPr>
              <a:lnSpc>
                <a:spcPct val="126000"/>
              </a:lnSpc>
              <a:buBlip>
                <a:blip r:embed="rId3"/>
              </a:buBlip>
              <a:defRPr/>
            </a:pPr>
            <a:endParaRPr lang="en-US" altLang="zh-CN" sz="1200" dirty="0">
              <a:solidFill>
                <a:srgbClr val="3333B2"/>
              </a:solidFill>
              <a:ea typeface="宋体" panose="02010600030101010101" pitchFamily="2" charset="-122"/>
            </a:endParaRPr>
          </a:p>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24</a:t>
            </a:fld>
            <a:endParaRPr lang="en-US"/>
          </a:p>
        </p:txBody>
      </p:sp>
    </p:spTree>
    <p:extLst>
      <p:ext uri="{BB962C8B-B14F-4D97-AF65-F5344CB8AC3E}">
        <p14:creationId xmlns:p14="http://schemas.microsoft.com/office/powerpoint/2010/main" val="300984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6000"/>
              </a:lnSpc>
              <a:buBlip>
                <a:blip r:embed="rId3"/>
              </a:buBlip>
              <a:defRPr/>
            </a:pPr>
            <a:endParaRPr lang="en-US" altLang="zh-CN" sz="1200" dirty="0">
              <a:solidFill>
                <a:srgbClr val="3333B2"/>
              </a:solidFill>
              <a:ea typeface="宋体" panose="02010600030101010101" pitchFamily="2" charset="-122"/>
            </a:endParaRPr>
          </a:p>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25</a:t>
            </a:fld>
            <a:endParaRPr lang="en-US"/>
          </a:p>
        </p:txBody>
      </p:sp>
    </p:spTree>
    <p:extLst>
      <p:ext uri="{BB962C8B-B14F-4D97-AF65-F5344CB8AC3E}">
        <p14:creationId xmlns:p14="http://schemas.microsoft.com/office/powerpoint/2010/main" val="409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2</a:t>
            </a:fld>
            <a:endParaRPr lang="en-US"/>
          </a:p>
        </p:txBody>
      </p:sp>
    </p:spTree>
    <p:extLst>
      <p:ext uri="{BB962C8B-B14F-4D97-AF65-F5344CB8AC3E}">
        <p14:creationId xmlns:p14="http://schemas.microsoft.com/office/powerpoint/2010/main" val="43711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电磁相互作用是自然界基本相互作用之一，物质世界各层次均表现出磁学性质。磁性是物质世界中从微观基本粒子、介观尺度的材料到大尺度天体的基本属性。</a:t>
            </a:r>
          </a:p>
          <a:p>
            <a:endParaRPr lang="zh-CN" altLang="en-US" dirty="0"/>
          </a:p>
          <a:p>
            <a:r>
              <a:rPr lang="zh-CN" altLang="en-US" dirty="0"/>
              <a:t>原子核这一复杂的量子多体问题，其磁学性质源于原子核内部核子轨道运动和自旋运动的电磁流，最典型的表现是静态的核磁矩和动力学的磁偶极</a:t>
            </a:r>
            <a:r>
              <a:rPr lang="en-US" altLang="zh-CN" dirty="0"/>
              <a:t>(M1)</a:t>
            </a:r>
            <a:r>
              <a:rPr lang="zh-CN" altLang="en-US" dirty="0"/>
              <a:t>跃迁</a:t>
            </a:r>
            <a:r>
              <a:rPr lang="en-US" altLang="zh-CN" dirty="0"/>
              <a:t>(</a:t>
            </a:r>
            <a:r>
              <a:rPr lang="zh-CN" altLang="en-US" dirty="0"/>
              <a:t>激发</a:t>
            </a:r>
            <a:r>
              <a:rPr lang="en-US" altLang="zh-CN" dirty="0"/>
              <a:t>)</a:t>
            </a:r>
            <a:r>
              <a:rPr lang="zh-CN" altLang="en-US" dirty="0"/>
              <a:t>等。</a:t>
            </a:r>
          </a:p>
          <a:p>
            <a:endParaRPr lang="zh-CN" altLang="en-US" dirty="0"/>
          </a:p>
          <a:p>
            <a:r>
              <a:rPr lang="zh-CN" altLang="en-US" dirty="0"/>
              <a:t>反映了包括壳结构，核力等在内丰富的核结构信息，磁性质的描述已成为检验和发展完善原子核理论模型的重要依据。</a:t>
            </a:r>
          </a:p>
          <a:p>
            <a:r>
              <a:rPr lang="en-US" dirty="0"/>
              <a:t> </a:t>
            </a:r>
            <a:r>
              <a:rPr lang="zh-CN" altLang="en-US" dirty="0"/>
              <a:t>氘核磁矩</a:t>
            </a:r>
            <a:r>
              <a:rPr lang="en-US" altLang="zh-CN" dirty="0"/>
              <a:t>3S 3D</a:t>
            </a:r>
            <a:r>
              <a:rPr lang="zh-CN" altLang="en-US" dirty="0"/>
              <a:t>态混合</a:t>
            </a:r>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3</a:t>
            </a:fld>
            <a:endParaRPr lang="en-US"/>
          </a:p>
        </p:txBody>
      </p:sp>
    </p:spTree>
    <p:extLst>
      <p:ext uri="{BB962C8B-B14F-4D97-AF65-F5344CB8AC3E}">
        <p14:creationId xmlns:p14="http://schemas.microsoft.com/office/powerpoint/2010/main" val="149181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C4E0EF17-5227-49AF-AF9C-1E1747ABA25F}" type="slidenum">
              <a:rPr lang="zh-CN" altLang="en-US" smtClean="0"/>
              <a:t>4</a:t>
            </a:fld>
            <a:endParaRPr lang="zh-CN" altLang="en-US"/>
          </a:p>
        </p:txBody>
      </p:sp>
    </p:spTree>
    <p:extLst>
      <p:ext uri="{BB962C8B-B14F-4D97-AF65-F5344CB8AC3E}">
        <p14:creationId xmlns:p14="http://schemas.microsoft.com/office/powerpoint/2010/main" val="2776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a:t>The many-body problem is mapped onto a one-body problem in the </a:t>
            </a:r>
            <a:r>
              <a:rPr lang="en-US" altLang="zh-CN" dirty="0" err="1"/>
              <a:t>kohn</a:t>
            </a:r>
            <a:r>
              <a:rPr lang="en-US" altLang="zh-CN" dirty="0"/>
              <a:t>-sham</a:t>
            </a:r>
            <a:r>
              <a:rPr lang="en-US" altLang="zh-CN" baseline="0" dirty="0"/>
              <a:t> DFT as shown in the figure. It is guaranteed by the </a:t>
            </a:r>
            <a:r>
              <a:rPr lang="en-US" altLang="zh-CN" baseline="0" dirty="0" err="1"/>
              <a:t>Hohenberg</a:t>
            </a:r>
            <a:r>
              <a:rPr lang="en-US" altLang="zh-CN" baseline="0" dirty="0"/>
              <a:t>-Kohn theorem that the exact ground-state energy of a quantum mechanical many body system is a universal functional of the local density.</a:t>
            </a:r>
          </a:p>
          <a:p>
            <a:endParaRPr lang="en-US" altLang="zh-CN" baseline="0" dirty="0"/>
          </a:p>
          <a:p>
            <a:r>
              <a:rPr lang="en-US" altLang="zh-CN" baseline="0" dirty="0"/>
              <a:t>Energy functional as function of local density, </a:t>
            </a:r>
            <a:r>
              <a:rPr lang="en-US" altLang="zh-CN" baseline="0" dirty="0" err="1"/>
              <a:t>variational</a:t>
            </a:r>
            <a:r>
              <a:rPr lang="en-US" altLang="zh-CN" baseline="0" dirty="0"/>
              <a:t> principle, get </a:t>
            </a:r>
            <a:r>
              <a:rPr lang="en-US" altLang="zh-CN" baseline="0" dirty="0" err="1"/>
              <a:t>hamilition</a:t>
            </a:r>
            <a:r>
              <a:rPr lang="en-US" altLang="zh-CN" baseline="0" dirty="0"/>
              <a:t>, </a:t>
            </a:r>
            <a:r>
              <a:rPr lang="en-US" altLang="zh-CN" baseline="0" dirty="0" err="1"/>
              <a:t>dirac</a:t>
            </a:r>
            <a:r>
              <a:rPr lang="en-US" altLang="zh-CN" baseline="0" dirty="0"/>
              <a:t> equation, </a:t>
            </a:r>
            <a:r>
              <a:rPr lang="en-US" altLang="zh-CN" baseline="0" dirty="0" err="1"/>
              <a:t>wavefunction</a:t>
            </a:r>
            <a:r>
              <a:rPr lang="en-US" altLang="zh-CN" baseline="0" dirty="0"/>
              <a:t>, local density. Self-consistent convergent process.</a:t>
            </a:r>
            <a:endParaRPr lang="en-US" altLang="zh-CN" dirty="0"/>
          </a:p>
          <a:p>
            <a:endParaRPr lang="en-US" altLang="zh-CN" dirty="0"/>
          </a:p>
          <a:p>
            <a:r>
              <a:rPr lang="zh-CN" altLang="en-US" sz="1200" b="0" i="0" kern="1200" dirty="0">
                <a:solidFill>
                  <a:schemeClr val="tx1"/>
                </a:solidFill>
                <a:effectLst/>
                <a:latin typeface="Calibri" pitchFamily="34" charset="0"/>
                <a:ea typeface="宋体" pitchFamily="2" charset="-122"/>
                <a:cs typeface="+mn-cs"/>
              </a:rPr>
              <a:t>霍恩贝格</a:t>
            </a:r>
            <a:r>
              <a:rPr lang="en-US" altLang="zh-CN" sz="1200" b="0" i="0" kern="1200" dirty="0">
                <a:solidFill>
                  <a:schemeClr val="tx1"/>
                </a:solidFill>
                <a:effectLst/>
                <a:latin typeface="Calibri" pitchFamily="34" charset="0"/>
                <a:ea typeface="宋体" pitchFamily="2" charset="-122"/>
                <a:cs typeface="+mn-cs"/>
              </a:rPr>
              <a:t>,</a:t>
            </a:r>
            <a:r>
              <a:rPr lang="zh-CN" altLang="en-US" sz="1200" b="0" i="0" kern="1200" dirty="0">
                <a:solidFill>
                  <a:schemeClr val="tx1"/>
                </a:solidFill>
                <a:effectLst/>
                <a:latin typeface="Calibri" pitchFamily="34" charset="0"/>
                <a:ea typeface="宋体" pitchFamily="2" charset="-122"/>
                <a:cs typeface="+mn-cs"/>
              </a:rPr>
              <a:t>科恩。</a:t>
            </a:r>
            <a:r>
              <a:rPr lang="el-GR" altLang="zh-CN" sz="1200" b="0" i="0" kern="1200" dirty="0">
                <a:solidFill>
                  <a:schemeClr val="tx1"/>
                </a:solidFill>
                <a:effectLst/>
                <a:latin typeface="Calibri" pitchFamily="34" charset="0"/>
                <a:ea typeface="宋体" pitchFamily="2" charset="-122"/>
                <a:cs typeface="+mn-cs"/>
              </a:rPr>
              <a:t> ['θ</a:t>
            </a:r>
            <a:r>
              <a:rPr lang="en-US" altLang="zh-CN" sz="1200" b="0" i="0" kern="1200" dirty="0" err="1">
                <a:solidFill>
                  <a:schemeClr val="tx1"/>
                </a:solidFill>
                <a:effectLst/>
                <a:latin typeface="Calibri" pitchFamily="34" charset="0"/>
                <a:ea typeface="宋体" pitchFamily="2" charset="-122"/>
                <a:cs typeface="+mn-cs"/>
              </a:rPr>
              <a:t>iərəm</a:t>
            </a: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ʃæm</a:t>
            </a: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ɡærən'ti</a:t>
            </a:r>
            <a:r>
              <a:rPr lang="en-US" altLang="zh-CN" sz="1200" b="0" i="0" kern="1200" dirty="0">
                <a:solidFill>
                  <a:schemeClr val="tx1"/>
                </a:solidFill>
                <a:effectLst/>
                <a:latin typeface="Calibri" pitchFamily="34"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3AB9CE11-8792-4C41-A580-733CC4A61345}" type="slidenum">
              <a:rPr lang="zh-CN" altLang="en-US" smtClean="0"/>
              <a:pPr>
                <a:defRPr/>
              </a:pPr>
              <a:t>5</a:t>
            </a:fld>
            <a:endParaRPr lang="zh-CN" altLang="en-US"/>
          </a:p>
        </p:txBody>
      </p:sp>
    </p:spTree>
    <p:extLst>
      <p:ext uri="{BB962C8B-B14F-4D97-AF65-F5344CB8AC3E}">
        <p14:creationId xmlns:p14="http://schemas.microsoft.com/office/powerpoint/2010/main" val="344041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a:t>Comparing with ab initio and configuration interaction shell</a:t>
            </a:r>
            <a:r>
              <a:rPr lang="en-US" altLang="zh-CN" baseline="0" dirty="0"/>
              <a:t> model, DFT ……</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æbi'niʃiəu</a:t>
            </a:r>
            <a:r>
              <a:rPr lang="en-US" altLang="zh-CN" sz="1200" b="0" i="0" kern="1200" dirty="0">
                <a:solidFill>
                  <a:schemeClr val="tx1"/>
                </a:solidFill>
                <a:effectLst/>
                <a:latin typeface="Calibri" pitchFamily="34" charset="0"/>
                <a:ea typeface="宋体" pitchFamily="2" charset="-122"/>
                <a:cs typeface="+mn-cs"/>
              </a:rPr>
              <a:t>]</a:t>
            </a:r>
          </a:p>
          <a:p>
            <a:endParaRPr lang="zh-CN" altLang="en-US" dirty="0"/>
          </a:p>
        </p:txBody>
      </p:sp>
      <p:sp>
        <p:nvSpPr>
          <p:cNvPr id="4" name="灯片编号占位符 3"/>
          <p:cNvSpPr>
            <a:spLocks noGrp="1"/>
          </p:cNvSpPr>
          <p:nvPr>
            <p:ph type="sldNum" sz="quarter" idx="10"/>
          </p:nvPr>
        </p:nvSpPr>
        <p:spPr/>
        <p:txBody>
          <a:bodyPr/>
          <a:lstStyle/>
          <a:p>
            <a:pPr>
              <a:defRPr/>
            </a:pPr>
            <a:fld id="{3AB9CE11-8792-4C41-A580-733CC4A61345}" type="slidenum">
              <a:rPr lang="zh-CN" altLang="en-US" smtClean="0"/>
              <a:pPr>
                <a:defRPr/>
              </a:pPr>
              <a:t>6</a:t>
            </a:fld>
            <a:endParaRPr lang="zh-CN" altLang="en-US"/>
          </a:p>
        </p:txBody>
      </p:sp>
    </p:spTree>
    <p:extLst>
      <p:ext uri="{BB962C8B-B14F-4D97-AF65-F5344CB8AC3E}">
        <p14:creationId xmlns:p14="http://schemas.microsoft.com/office/powerpoint/2010/main" val="278644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a:t>When the density functional theory was applied in the nuclei. Force, degrees of freedom.</a:t>
            </a:r>
          </a:p>
          <a:p>
            <a:endParaRPr lang="en-US" altLang="zh-CN" dirty="0"/>
          </a:p>
          <a:p>
            <a:r>
              <a:rPr lang="en-US" altLang="zh-CN" dirty="0"/>
              <a:t>Three kinds of energy functional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Calibri" pitchFamily="34" charset="0"/>
                <a:ea typeface="宋体" pitchFamily="2" charset="-122"/>
                <a:cs typeface="+mn-cs"/>
              </a:rPr>
              <a:t>[</a:t>
            </a:r>
            <a:r>
              <a:rPr lang="en-US" altLang="zh-CN" sz="1200" b="0" i="0" kern="1200" dirty="0" err="1">
                <a:solidFill>
                  <a:schemeClr val="tx1"/>
                </a:solidFill>
                <a:effectLst/>
                <a:latin typeface="Calibri" pitchFamily="34" charset="0"/>
                <a:ea typeface="宋体" pitchFamily="2" charset="-122"/>
                <a:cs typeface="+mn-cs"/>
              </a:rPr>
              <a:t>fəˌnɑmənoʊˈlɑdʒɪkəl</a:t>
            </a:r>
            <a:r>
              <a:rPr lang="en-US" altLang="zh-CN" sz="1200" b="0" i="0" kern="1200" dirty="0">
                <a:solidFill>
                  <a:schemeClr val="tx1"/>
                </a:solidFill>
                <a:effectLst/>
                <a:latin typeface="Calibri" pitchFamily="34" charset="0"/>
                <a:ea typeface="宋体" pitchFamily="2" charset="-122"/>
                <a:cs typeface="+mn-cs"/>
              </a:rPr>
              <a:t>]</a:t>
            </a:r>
          </a:p>
          <a:p>
            <a:endParaRPr lang="zh-CN" altLang="en-US" dirty="0"/>
          </a:p>
        </p:txBody>
      </p:sp>
      <p:sp>
        <p:nvSpPr>
          <p:cNvPr id="4" name="灯片编号占位符 3"/>
          <p:cNvSpPr>
            <a:spLocks noGrp="1"/>
          </p:cNvSpPr>
          <p:nvPr>
            <p:ph type="sldNum" sz="quarter" idx="10"/>
          </p:nvPr>
        </p:nvSpPr>
        <p:spPr/>
        <p:txBody>
          <a:bodyPr/>
          <a:lstStyle/>
          <a:p>
            <a:pPr>
              <a:defRPr/>
            </a:pPr>
            <a:fld id="{3AB9CE11-8792-4C41-A580-733CC4A61345}" type="slidenum">
              <a:rPr lang="zh-CN" altLang="en-US" smtClean="0"/>
              <a:pPr>
                <a:defRPr/>
              </a:pPr>
              <a:t>7</a:t>
            </a:fld>
            <a:endParaRPr lang="zh-CN" altLang="en-US"/>
          </a:p>
        </p:txBody>
      </p:sp>
    </p:spTree>
    <p:extLst>
      <p:ext uri="{BB962C8B-B14F-4D97-AF65-F5344CB8AC3E}">
        <p14:creationId xmlns:p14="http://schemas.microsoft.com/office/powerpoint/2010/main" val="271417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a:t>Dirac equation,</a:t>
            </a:r>
            <a:r>
              <a:rPr lang="en-US" altLang="zh-CN" baseline="0" dirty="0"/>
              <a:t> </a:t>
            </a:r>
            <a:r>
              <a:rPr lang="en-US" altLang="zh-CN" baseline="0" dirty="0" err="1"/>
              <a:t>wavefunction</a:t>
            </a:r>
            <a:r>
              <a:rPr lang="en-US" altLang="zh-CN" baseline="0" dirty="0"/>
              <a:t> two components f and g. </a:t>
            </a:r>
          </a:p>
          <a:p>
            <a:r>
              <a:rPr lang="en-US" altLang="zh-CN" dirty="0"/>
              <a:t>Second order differential equation for component f.  Can be compared with mass.</a:t>
            </a:r>
          </a:p>
          <a:p>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ɔːtə'mætɪklɪ</a:t>
            </a: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sætʃə'reʃən</a:t>
            </a:r>
            <a:r>
              <a:rPr lang="en-US" altLang="zh-CN" sz="1200" b="0" i="0" kern="1200" dirty="0">
                <a:solidFill>
                  <a:schemeClr val="tx1"/>
                </a:solidFill>
                <a:effectLst/>
                <a:latin typeface="Calibri" pitchFamily="34" charset="0"/>
                <a:ea typeface="宋体" pitchFamily="2" charset="-122"/>
                <a:cs typeface="+mn-cs"/>
              </a:rPr>
              <a:t>] ['</a:t>
            </a:r>
            <a:r>
              <a:rPr lang="en-US" altLang="zh-CN" sz="1200" b="0" i="0" kern="1200" dirty="0" err="1">
                <a:solidFill>
                  <a:schemeClr val="tx1"/>
                </a:solidFill>
                <a:effectLst/>
                <a:latin typeface="Calibri" pitchFamily="34" charset="0"/>
                <a:ea typeface="宋体" pitchFamily="2" charset="-122"/>
                <a:cs typeface="+mn-cs"/>
              </a:rPr>
              <a:t>dɪfə'rɛnʃəl</a:t>
            </a:r>
            <a:r>
              <a:rPr lang="en-US" altLang="zh-CN" sz="1200" b="0" i="0" kern="1200" dirty="0">
                <a:solidFill>
                  <a:schemeClr val="tx1"/>
                </a:solidFill>
                <a:effectLst/>
                <a:latin typeface="Calibri" pitchFamily="34" charset="0"/>
                <a:ea typeface="宋体" pitchFamily="2" charset="-122"/>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b="0" i="0" kern="1200" dirty="0">
              <a:solidFill>
                <a:schemeClr val="tx1"/>
              </a:solidFill>
              <a:effectLst/>
              <a:latin typeface="Calibri"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3AB9CE11-8792-4C41-A580-733CC4A61345}" type="slidenum">
              <a:rPr lang="zh-CN" altLang="en-US" smtClean="0"/>
              <a:pPr>
                <a:defRPr/>
              </a:pPr>
              <a:t>8</a:t>
            </a:fld>
            <a:endParaRPr lang="zh-CN" altLang="en-US"/>
          </a:p>
        </p:txBody>
      </p:sp>
    </p:spTree>
    <p:extLst>
      <p:ext uri="{BB962C8B-B14F-4D97-AF65-F5344CB8AC3E}">
        <p14:creationId xmlns:p14="http://schemas.microsoft.com/office/powerpoint/2010/main" val="367001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计算原子核磁矩，从电流这一更基本定义出发。</a:t>
            </a:r>
            <a:endParaRPr lang="en-US" altLang="zh-CN" dirty="0"/>
          </a:p>
          <a:p>
            <a:endParaRPr lang="en-US" altLang="zh-CN" dirty="0"/>
          </a:p>
          <a:p>
            <a:r>
              <a:rPr lang="zh-CN" altLang="en-US" dirty="0"/>
              <a:t>电磁流：统一了电磁效应，包含核子形状因子贡献，自动含有密度和电磁流的结果。</a:t>
            </a:r>
            <a:endParaRPr lang="en-US" altLang="zh-CN" dirty="0"/>
          </a:p>
          <a:p>
            <a:endParaRPr lang="en-US" altLang="zh-CN" dirty="0"/>
          </a:p>
          <a:p>
            <a:r>
              <a:rPr lang="zh-CN" altLang="en-US" dirty="0"/>
              <a:t>电流或者运动的电荷产生磁场</a:t>
            </a:r>
            <a:endParaRPr lang="en-US" dirty="0"/>
          </a:p>
        </p:txBody>
      </p:sp>
      <p:sp>
        <p:nvSpPr>
          <p:cNvPr id="4" name="灯片编号占位符 3"/>
          <p:cNvSpPr>
            <a:spLocks noGrp="1"/>
          </p:cNvSpPr>
          <p:nvPr>
            <p:ph type="sldNum" sz="quarter" idx="5"/>
          </p:nvPr>
        </p:nvSpPr>
        <p:spPr/>
        <p:txBody>
          <a:bodyPr/>
          <a:lstStyle/>
          <a:p>
            <a:fld id="{F5171036-B387-4835-80F5-260ED25D9ECA}" type="slidenum">
              <a:rPr lang="en-US" smtClean="0"/>
              <a:t>9</a:t>
            </a:fld>
            <a:endParaRPr lang="en-US"/>
          </a:p>
        </p:txBody>
      </p:sp>
    </p:spTree>
    <p:extLst>
      <p:ext uri="{BB962C8B-B14F-4D97-AF65-F5344CB8AC3E}">
        <p14:creationId xmlns:p14="http://schemas.microsoft.com/office/powerpoint/2010/main" val="353022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E313C4F-EDC8-450D-A05B-A2A5E63C5D57}" type="datetimeFigureOut">
              <a:rPr lang="zh-CN" altLang="en-US" smtClean="0"/>
              <a:t>2022/11/26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3E17B2-4BF3-44B4-8F85-592F9574CB5A}" type="slidenum">
              <a:rPr lang="zh-CN" altLang="en-US" smtClean="0"/>
              <a:t>‹#›</a:t>
            </a:fld>
            <a:endParaRPr lang="zh-CN" altLang="en-US"/>
          </a:p>
        </p:txBody>
      </p:sp>
    </p:spTree>
    <p:extLst>
      <p:ext uri="{BB962C8B-B14F-4D97-AF65-F5344CB8AC3E}">
        <p14:creationId xmlns:p14="http://schemas.microsoft.com/office/powerpoint/2010/main" val="285283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26143" cy="2041991"/>
          </a:xfrm>
          <a:prstGeom prst="rect">
            <a:avLst/>
          </a:prstGeom>
        </p:spPr>
      </p:pic>
      <p:sp>
        <p:nvSpPr>
          <p:cNvPr id="2" name="Title 1"/>
          <p:cNvSpPr>
            <a:spLocks noGrp="1"/>
          </p:cNvSpPr>
          <p:nvPr>
            <p:ph type="title"/>
          </p:nvPr>
        </p:nvSpPr>
        <p:spPr>
          <a:xfrm>
            <a:off x="782503" y="468320"/>
            <a:ext cx="7578994" cy="436749"/>
          </a:xfrm>
        </p:spPr>
        <p:txBody>
          <a:bodyPr>
            <a:noAutofit/>
          </a:bodyPr>
          <a:lstStyle>
            <a:lvl1pPr>
              <a:defRPr sz="3200" b="1">
                <a:solidFill>
                  <a:srgbClr val="2C4890"/>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单击此处编辑母版标题样式</a:t>
            </a:r>
            <a:endParaRPr lang="en-US" dirty="0"/>
          </a:p>
        </p:txBody>
      </p:sp>
      <p:sp>
        <p:nvSpPr>
          <p:cNvPr id="10" name="矩形: 圆顶角 9">
            <a:extLst>
              <a:ext uri="{FF2B5EF4-FFF2-40B4-BE49-F238E27FC236}">
                <a16:creationId xmlns:a16="http://schemas.microsoft.com/office/drawing/2014/main" id="{8D5FC5F0-E3BC-471C-A148-37152F9CC047}"/>
              </a:ext>
            </a:extLst>
          </p:cNvPr>
          <p:cNvSpPr/>
          <p:nvPr userDrawn="1"/>
        </p:nvSpPr>
        <p:spPr>
          <a:xfrm rot="5400000">
            <a:off x="60459" y="35017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97300" y="6316977"/>
            <a:ext cx="516789" cy="516789"/>
          </a:xfrm>
          <a:prstGeom prst="rect">
            <a:avLst/>
          </a:prstGeom>
        </p:spPr>
      </p:pic>
      <p:pic>
        <p:nvPicPr>
          <p:cNvPr id="13" name="图片 4">
            <a:extLst>
              <a:ext uri="{FF2B5EF4-FFF2-40B4-BE49-F238E27FC236}">
                <a16:creationId xmlns:a16="http://schemas.microsoft.com/office/drawing/2014/main" id="{1262543B-3111-4512-B315-78D1B107DD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3610" y="6395391"/>
            <a:ext cx="1640390" cy="359960"/>
          </a:xfrm>
          <a:prstGeom prst="rect">
            <a:avLst/>
          </a:prstGeom>
        </p:spPr>
      </p:pic>
      <p:sp>
        <p:nvSpPr>
          <p:cNvPr id="11" name="right-thin-arrowheads_32738">
            <a:extLst>
              <a:ext uri="{FF2B5EF4-FFF2-40B4-BE49-F238E27FC236}">
                <a16:creationId xmlns:a16="http://schemas.microsoft.com/office/drawing/2014/main" id="{54BCC9DC-CB83-4CB2-8FE7-8626E6103AE4}"/>
              </a:ext>
            </a:extLst>
          </p:cNvPr>
          <p:cNvSpPr>
            <a:spLocks noChangeAspect="1"/>
          </p:cNvSpPr>
          <p:nvPr userDrawn="1"/>
        </p:nvSpPr>
        <p:spPr bwMode="auto">
          <a:xfrm>
            <a:off x="264939" y="52601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sp>
        <p:nvSpPr>
          <p:cNvPr id="3" name="Content Placeholder 2"/>
          <p:cNvSpPr>
            <a:spLocks noGrp="1"/>
          </p:cNvSpPr>
          <p:nvPr>
            <p:ph idx="1"/>
          </p:nvPr>
        </p:nvSpPr>
        <p:spPr>
          <a:xfrm>
            <a:off x="628650" y="1373389"/>
            <a:ext cx="7886700" cy="4803574"/>
          </a:xfrm>
        </p:spPr>
        <p:txBody>
          <a:bodyPr/>
          <a:lstStyle>
            <a:lvl1pPr>
              <a:defRPr>
                <a:latin typeface="微软雅黑" panose="020B0503020204020204" pitchFamily="34" charset="-122"/>
                <a:ea typeface="微软雅黑" panose="020B0503020204020204" pitchFamily="34" charset="-122"/>
                <a:cs typeface="Times New Roman" panose="02020603050405020304" pitchFamily="18" charset="0"/>
              </a:defRPr>
            </a:lvl1pPr>
            <a:lvl2pPr>
              <a:defRPr>
                <a:latin typeface="微软雅黑" panose="020B0503020204020204" pitchFamily="34" charset="-122"/>
                <a:ea typeface="微软雅黑" panose="020B0503020204020204" pitchFamily="34" charset="-122"/>
                <a:cs typeface="Times New Roman" panose="02020603050405020304" pitchFamily="18" charset="0"/>
              </a:defRPr>
            </a:lvl2pPr>
            <a:lvl3pPr>
              <a:defRPr>
                <a:latin typeface="微软雅黑" panose="020B0503020204020204" pitchFamily="34" charset="-122"/>
                <a:ea typeface="微软雅黑" panose="020B0503020204020204" pitchFamily="34" charset="-122"/>
                <a:cs typeface="Times New Roman" panose="02020603050405020304" pitchFamily="18" charset="0"/>
              </a:defRPr>
            </a:lvl3pPr>
            <a:lvl4pPr>
              <a:defRPr>
                <a:latin typeface="微软雅黑" panose="020B0503020204020204" pitchFamily="34" charset="-122"/>
                <a:ea typeface="微软雅黑" panose="020B0503020204020204" pitchFamily="34" charset="-122"/>
                <a:cs typeface="Times New Roman" panose="02020603050405020304" pitchFamily="18" charset="0"/>
              </a:defRPr>
            </a:lvl4pPr>
            <a:lvl5pPr>
              <a:defRPr>
                <a:latin typeface="微软雅黑" panose="020B0503020204020204" pitchFamily="34" charset="-122"/>
                <a:ea typeface="微软雅黑" panose="020B0503020204020204" pitchFamily="34" charset="-122"/>
                <a:cs typeface="Times New Roman" panose="02020603050405020304" pitchFamily="18"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Slide Number Placeholder 5"/>
          <p:cNvSpPr>
            <a:spLocks noGrp="1"/>
          </p:cNvSpPr>
          <p:nvPr>
            <p:ph type="sldNum" sz="quarter" idx="12"/>
          </p:nvPr>
        </p:nvSpPr>
        <p:spPr/>
        <p:txBody>
          <a:bodyPr/>
          <a:lstStyle/>
          <a:p>
            <a:fld id="{983E17B2-4BF3-44B4-8F85-592F9574CB5A}" type="slidenum">
              <a:rPr lang="zh-CN" altLang="en-US" smtClean="0"/>
              <a:t>‹#›</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4" name="Date Placeholder 3"/>
          <p:cNvSpPr>
            <a:spLocks noGrp="1"/>
          </p:cNvSpPr>
          <p:nvPr>
            <p:ph type="dt" sz="half" idx="10"/>
          </p:nvPr>
        </p:nvSpPr>
        <p:spPr/>
        <p:txBody>
          <a:bodyPr/>
          <a:lstStyle/>
          <a:p>
            <a:fld id="{BE313C4F-EDC8-450D-A05B-A2A5E63C5D57}" type="datetimeFigureOut">
              <a:rPr lang="zh-CN" altLang="en-US" smtClean="0"/>
              <a:t>2022/11/26</a:t>
            </a:fld>
            <a:endParaRPr lang="zh-CN" altLang="en-US"/>
          </a:p>
        </p:txBody>
      </p:sp>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85842" y="0"/>
            <a:ext cx="1258158" cy="1270740"/>
          </a:xfrm>
          <a:prstGeom prst="rect">
            <a:avLst/>
          </a:prstGeom>
        </p:spPr>
      </p:pic>
    </p:spTree>
    <p:extLst>
      <p:ext uri="{BB962C8B-B14F-4D97-AF65-F5344CB8AC3E}">
        <p14:creationId xmlns:p14="http://schemas.microsoft.com/office/powerpoint/2010/main" val="299417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3C4F-EDC8-450D-A05B-A2A5E63C5D57}" type="datetimeFigureOut">
              <a:rPr lang="zh-CN" altLang="en-US" smtClean="0"/>
              <a:t>2022/11/26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E17B2-4BF3-44B4-8F85-592F9574CB5A}" type="slidenum">
              <a:rPr lang="zh-CN" altLang="en-US" smtClean="0"/>
              <a:t>‹#›</a:t>
            </a:fld>
            <a:endParaRPr lang="zh-CN" altLang="en-US"/>
          </a:p>
        </p:txBody>
      </p:sp>
    </p:spTree>
    <p:extLst>
      <p:ext uri="{BB962C8B-B14F-4D97-AF65-F5344CB8AC3E}">
        <p14:creationId xmlns:p14="http://schemas.microsoft.com/office/powerpoint/2010/main" val="4697739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38.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9.wmf"/></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01.png"/><Relationship Id="rId4" Type="http://schemas.openxmlformats.org/officeDocument/2006/relationships/image" Target="../media/image290.png"/></Relationships>
</file>

<file path=ppt/slides/_rels/slide25.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52.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1.png"/><Relationship Id="rId4" Type="http://schemas.openxmlformats.org/officeDocument/2006/relationships/image" Target="../media/image330.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6.wmf"/></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7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564" y="4902200"/>
            <a:ext cx="1936436" cy="19558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626143" cy="2041991"/>
          </a:xfrm>
          <a:prstGeom prst="rect">
            <a:avLst/>
          </a:prstGeom>
        </p:spPr>
      </p:pic>
      <p:sp>
        <p:nvSpPr>
          <p:cNvPr id="2" name="标题 1"/>
          <p:cNvSpPr>
            <a:spLocks noGrp="1"/>
          </p:cNvSpPr>
          <p:nvPr>
            <p:ph type="ctrTitle"/>
          </p:nvPr>
        </p:nvSpPr>
        <p:spPr>
          <a:xfrm>
            <a:off x="685800" y="2256624"/>
            <a:ext cx="7772400" cy="792162"/>
          </a:xfrm>
        </p:spPr>
        <p:txBody>
          <a:bodyPr>
            <a:normAutofit fontScale="90000"/>
          </a:bodyPr>
          <a:lstStyle/>
          <a:p>
            <a:r>
              <a:rPr lang="zh-CN" altLang="en-US" sz="4800" b="1" dirty="0">
                <a:latin typeface="微软雅黑" panose="020B0503020204020204" pitchFamily="34" charset="-122"/>
                <a:ea typeface="微软雅黑" panose="020B0503020204020204" pitchFamily="34" charset="-122"/>
              </a:rPr>
              <a:t>协变密度泛函理论</a:t>
            </a:r>
            <a:br>
              <a:rPr lang="en-US" altLang="zh-CN" sz="4800" b="1" dirty="0">
                <a:latin typeface="微软雅黑" panose="020B0503020204020204" pitchFamily="34" charset="-122"/>
                <a:ea typeface="微软雅黑" panose="020B0503020204020204" pitchFamily="34" charset="-122"/>
              </a:rPr>
            </a:br>
            <a:r>
              <a:rPr lang="zh-CN" altLang="en-US" sz="4800" b="1" dirty="0">
                <a:latin typeface="微软雅黑" panose="020B0503020204020204" pitchFamily="34" charset="-122"/>
                <a:ea typeface="微软雅黑" panose="020B0503020204020204" pitchFamily="34" charset="-122"/>
              </a:rPr>
              <a:t>对原子核电磁性质的研究</a:t>
            </a:r>
            <a:endParaRPr lang="zh-CN" altLang="en-US" sz="4800" dirty="0">
              <a:latin typeface="微软雅黑" panose="020B0503020204020204" pitchFamily="34" charset="-122"/>
              <a:ea typeface="微软雅黑" panose="020B0503020204020204" pitchFamily="34" charset="-122"/>
            </a:endParaRPr>
          </a:p>
        </p:txBody>
      </p:sp>
      <p:sp>
        <p:nvSpPr>
          <p:cNvPr id="8" name="副标题 2">
            <a:extLst>
              <a:ext uri="{FF2B5EF4-FFF2-40B4-BE49-F238E27FC236}">
                <a16:creationId xmlns:a16="http://schemas.microsoft.com/office/drawing/2014/main" id="{025443CF-8B73-465E-887F-E0FD9FF060D7}"/>
              </a:ext>
            </a:extLst>
          </p:cNvPr>
          <p:cNvSpPr>
            <a:spLocks noGrp="1"/>
          </p:cNvSpPr>
          <p:nvPr>
            <p:ph type="subTitle" idx="1"/>
          </p:nvPr>
        </p:nvSpPr>
        <p:spPr>
          <a:xfrm>
            <a:off x="2377440" y="4025328"/>
            <a:ext cx="4316343" cy="1600331"/>
          </a:xfrm>
        </p:spPr>
        <p:txBody>
          <a:bodyPr>
            <a:normAutofit fontScale="77500" lnSpcReduction="20000"/>
          </a:bodyPr>
          <a:lstStyle/>
          <a:p>
            <a:pPr lvl="0">
              <a:lnSpc>
                <a:spcPct val="170000"/>
              </a:lnSpc>
            </a:pPr>
            <a:r>
              <a:rPr lang="zh-CN" altLang="en-US" sz="3600" dirty="0">
                <a:latin typeface="微软雅黑" panose="020B0503020204020204" pitchFamily="34" charset="-122"/>
                <a:ea typeface="微软雅黑" panose="020B0503020204020204" pitchFamily="34" charset="-122"/>
              </a:rPr>
              <a:t>李 剑</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dirty="0">
                <a:latin typeface="微软雅黑" panose="020B0503020204020204" pitchFamily="34" charset="-122"/>
                <a:ea typeface="微软雅黑" panose="020B0503020204020204" pitchFamily="34" charset="-122"/>
              </a:rPr>
              <a:t>吉林大学物理学院</a:t>
            </a:r>
          </a:p>
          <a:p>
            <a:pPr lvl="0">
              <a:lnSpc>
                <a:spcPct val="110000"/>
              </a:lnSpc>
            </a:pPr>
            <a:r>
              <a:rPr lang="en-US" altLang="zh-CN" dirty="0">
                <a:latin typeface="微软雅黑" panose="020B0503020204020204" pitchFamily="34" charset="-122"/>
                <a:ea typeface="微软雅黑" panose="020B0503020204020204" pitchFamily="34" charset="-122"/>
              </a:rPr>
              <a:t>E-mail:</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jianli@jlu.edu.cn</a:t>
            </a:r>
          </a:p>
          <a:p>
            <a:endParaRPr lang="zh-CN" altLang="en-US" dirty="0"/>
          </a:p>
        </p:txBody>
      </p:sp>
      <p:sp>
        <p:nvSpPr>
          <p:cNvPr id="10" name="矩形 9">
            <a:extLst>
              <a:ext uri="{FF2B5EF4-FFF2-40B4-BE49-F238E27FC236}">
                <a16:creationId xmlns:a16="http://schemas.microsoft.com/office/drawing/2014/main" id="{4D0073D0-4BDA-4D8F-9C72-C397C166EA6E}"/>
              </a:ext>
            </a:extLst>
          </p:cNvPr>
          <p:cNvSpPr/>
          <p:nvPr/>
        </p:nvSpPr>
        <p:spPr>
          <a:xfrm>
            <a:off x="7945" y="695634"/>
            <a:ext cx="8315546" cy="338554"/>
          </a:xfrm>
          <a:prstGeom prst="rect">
            <a:avLst/>
          </a:prstGeom>
        </p:spPr>
        <p:txBody>
          <a:bodyPr wrap="none">
            <a:spAutoFit/>
          </a:bodyPr>
          <a:lstStyle/>
          <a:p>
            <a:pPr algn="dist"/>
            <a:r>
              <a:rPr lang="en-US" altLang="zh-CN" sz="1600" b="1" dirty="0">
                <a:solidFill>
                  <a:srgbClr val="2C4890"/>
                </a:solidFill>
                <a:latin typeface="微软雅黑" panose="020B0503020204020204" pitchFamily="34" charset="-122"/>
                <a:ea typeface="微软雅黑" panose="020B0503020204020204" pitchFamily="34" charset="-122"/>
              </a:rPr>
              <a:t>“The Tangram Nuclear Theory Collaboration</a:t>
            </a:r>
            <a:r>
              <a:rPr lang="zh-CN" altLang="en-US" sz="1600" b="1" dirty="0">
                <a:solidFill>
                  <a:srgbClr val="2C4890"/>
                </a:solidFill>
                <a:latin typeface="微软雅黑" panose="020B0503020204020204" pitchFamily="34" charset="-122"/>
                <a:ea typeface="微软雅黑" panose="020B0503020204020204" pitchFamily="34" charset="-122"/>
              </a:rPr>
              <a:t>”</a:t>
            </a:r>
            <a:r>
              <a:rPr lang="en-US" altLang="zh-CN" sz="1600" b="1" dirty="0">
                <a:solidFill>
                  <a:srgbClr val="2C4890"/>
                </a:solidFill>
                <a:latin typeface="微软雅黑" panose="020B0503020204020204" pitchFamily="34" charset="-122"/>
                <a:ea typeface="微软雅黑" panose="020B0503020204020204" pitchFamily="34" charset="-122"/>
              </a:rPr>
              <a:t>Seminar(2022.11.25</a:t>
            </a:r>
            <a:r>
              <a:rPr lang="zh-CN" altLang="en-US" sz="1600" b="1" dirty="0">
                <a:solidFill>
                  <a:srgbClr val="2C4890"/>
                </a:solidFill>
                <a:latin typeface="微软雅黑" panose="020B0503020204020204" pitchFamily="34" charset="-122"/>
                <a:ea typeface="微软雅黑" panose="020B0503020204020204" pitchFamily="34" charset="-122"/>
              </a:rPr>
              <a:t>，同济大学</a:t>
            </a:r>
            <a:r>
              <a:rPr lang="en-US" altLang="zh-CN" sz="1600" b="1" dirty="0">
                <a:solidFill>
                  <a:srgbClr val="2C4890"/>
                </a:solidFill>
                <a:latin typeface="微软雅黑" panose="020B0503020204020204" pitchFamily="34" charset="-122"/>
                <a:ea typeface="微软雅黑" panose="020B0503020204020204" pitchFamily="34" charset="-122"/>
              </a:rPr>
              <a:t>)</a:t>
            </a:r>
            <a:endParaRPr lang="zh-CN" altLang="en-US" sz="1600" b="1" dirty="0">
              <a:solidFill>
                <a:srgbClr val="2C489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622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2503" y="477113"/>
            <a:ext cx="7578994" cy="436749"/>
          </a:xfrm>
        </p:spPr>
        <p:txBody>
          <a:bodyPr>
            <a:normAutofit fontScale="90000"/>
          </a:bodyPr>
          <a:lstStyle/>
          <a:p>
            <a:r>
              <a:rPr lang="zh-CN" altLang="en-US" dirty="0"/>
              <a:t>主要内容</a:t>
            </a:r>
          </a:p>
        </p:txBody>
      </p:sp>
      <p:sp>
        <p:nvSpPr>
          <p:cNvPr id="3" name="内容占位符 2"/>
          <p:cNvSpPr>
            <a:spLocks noGrp="1"/>
          </p:cNvSpPr>
          <p:nvPr>
            <p:ph idx="1"/>
          </p:nvPr>
        </p:nvSpPr>
        <p:spPr>
          <a:xfrm>
            <a:off x="628649" y="964078"/>
            <a:ext cx="8454391" cy="5671853"/>
          </a:xfrm>
        </p:spPr>
        <p:txBody>
          <a:bodyPr>
            <a:normAutofit/>
          </a:bodyPr>
          <a:lstStyle/>
          <a:p>
            <a:pPr lvl="1">
              <a:lnSpc>
                <a:spcPct val="120000"/>
              </a:lnSpc>
              <a:buFont typeface="Wingdings" panose="05000000000000000000" pitchFamily="2" charset="2"/>
              <a:buChar char="§"/>
            </a:pPr>
            <a:endParaRPr lang="en-US" altLang="zh-CN" b="1" dirty="0"/>
          </a:p>
          <a:p>
            <a:pPr>
              <a:lnSpc>
                <a:spcPct val="120000"/>
              </a:lnSpc>
              <a:buFont typeface="Wingdings" panose="05000000000000000000" pitchFamily="2" charset="2"/>
              <a:buChar char="q"/>
            </a:pPr>
            <a:r>
              <a:rPr lang="zh-CN" altLang="en-US" b="1" dirty="0"/>
              <a:t> </a:t>
            </a:r>
            <a:r>
              <a:rPr lang="zh-CN" altLang="en-US" b="1" dirty="0">
                <a:solidFill>
                  <a:srgbClr val="FF0000"/>
                </a:solidFill>
              </a:rPr>
              <a:t>原子核磁矩和磁偶极转动</a:t>
            </a:r>
            <a:r>
              <a:rPr lang="en-US" altLang="zh-CN" b="1" dirty="0">
                <a:solidFill>
                  <a:srgbClr val="FF0000"/>
                </a:solidFill>
              </a:rPr>
              <a:t> </a:t>
            </a:r>
          </a:p>
          <a:p>
            <a:pPr>
              <a:lnSpc>
                <a:spcPct val="120000"/>
              </a:lnSpc>
              <a:buFont typeface="Wingdings" panose="05000000000000000000" pitchFamily="2" charset="2"/>
              <a:buChar char="q"/>
            </a:pPr>
            <a:endParaRPr lang="en-US" altLang="zh-CN" b="1" dirty="0"/>
          </a:p>
          <a:p>
            <a:pPr>
              <a:lnSpc>
                <a:spcPct val="120000"/>
              </a:lnSpc>
              <a:buFont typeface="Wingdings" panose="05000000000000000000" pitchFamily="2" charset="2"/>
              <a:buChar char="q"/>
            </a:pPr>
            <a:r>
              <a:rPr lang="zh-CN" altLang="en-US" b="1" dirty="0"/>
              <a:t> 原子核电荷密度和半径</a:t>
            </a:r>
            <a:endParaRPr lang="en-US" altLang="zh-CN" b="1" dirty="0"/>
          </a:p>
          <a:p>
            <a:pPr>
              <a:lnSpc>
                <a:spcPct val="120000"/>
              </a:lnSpc>
              <a:buFont typeface="Wingdings" panose="05000000000000000000" pitchFamily="2" charset="2"/>
              <a:buChar char="q"/>
            </a:pPr>
            <a:endParaRPr lang="en-US" altLang="zh-CN" b="1" dirty="0"/>
          </a:p>
          <a:p>
            <a:pPr>
              <a:lnSpc>
                <a:spcPct val="120000"/>
              </a:lnSpc>
              <a:buFont typeface="Wingdings" panose="05000000000000000000" pitchFamily="2" charset="2"/>
              <a:buChar char="q"/>
            </a:pPr>
            <a:r>
              <a:rPr lang="en-US" altLang="zh-CN" b="1" dirty="0"/>
              <a:t> </a:t>
            </a:r>
            <a:r>
              <a:rPr lang="zh-CN" altLang="en-US" b="1" dirty="0"/>
              <a:t>类氢离子中的核结构效应</a:t>
            </a:r>
            <a:endParaRPr lang="en-US" altLang="zh-CN" b="1" dirty="0"/>
          </a:p>
        </p:txBody>
      </p:sp>
      <p:sp>
        <p:nvSpPr>
          <p:cNvPr id="4" name="灯片编号占位符 3">
            <a:extLst>
              <a:ext uri="{FF2B5EF4-FFF2-40B4-BE49-F238E27FC236}">
                <a16:creationId xmlns:a16="http://schemas.microsoft.com/office/drawing/2014/main" id="{FE945362-5015-4714-BC51-5BFDE2C234E1}"/>
              </a:ext>
            </a:extLst>
          </p:cNvPr>
          <p:cNvSpPr>
            <a:spLocks noGrp="1"/>
          </p:cNvSpPr>
          <p:nvPr>
            <p:ph type="sldNum" sz="quarter" idx="12"/>
          </p:nvPr>
        </p:nvSpPr>
        <p:spPr/>
        <p:txBody>
          <a:bodyPr/>
          <a:lstStyle/>
          <a:p>
            <a:fld id="{983E17B2-4BF3-44B4-8F85-592F9574CB5A}" type="slidenum">
              <a:rPr lang="zh-CN" altLang="en-US" smtClean="0"/>
              <a:t>10</a:t>
            </a:fld>
            <a:endParaRPr lang="zh-CN" altLang="en-US"/>
          </a:p>
        </p:txBody>
      </p:sp>
    </p:spTree>
    <p:extLst>
      <p:ext uri="{BB962C8B-B14F-4D97-AF65-F5344CB8AC3E}">
        <p14:creationId xmlns:p14="http://schemas.microsoft.com/office/powerpoint/2010/main" val="4100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圖片 50">
            <a:extLst>
              <a:ext uri="{FF2B5EF4-FFF2-40B4-BE49-F238E27FC236}">
                <a16:creationId xmlns:a16="http://schemas.microsoft.com/office/drawing/2014/main" id="{C3322745-6EC4-41EB-90A8-965155724766}"/>
              </a:ext>
            </a:extLst>
          </p:cNvPr>
          <p:cNvPicPr>
            <a:picLocks noChangeAspect="1"/>
          </p:cNvPicPr>
          <p:nvPr/>
        </p:nvPicPr>
        <p:blipFill>
          <a:blip r:embed="rId3"/>
          <a:stretch>
            <a:fillRect/>
          </a:stretch>
        </p:blipFill>
        <p:spPr>
          <a:xfrm>
            <a:off x="672107" y="4546760"/>
            <a:ext cx="7378388" cy="1917650"/>
          </a:xfrm>
          <a:prstGeom prst="rect">
            <a:avLst/>
          </a:prstGeom>
        </p:spPr>
      </p:pic>
      <p:sp>
        <p:nvSpPr>
          <p:cNvPr id="2" name="标题 1"/>
          <p:cNvSpPr>
            <a:spLocks noGrp="1"/>
          </p:cNvSpPr>
          <p:nvPr>
            <p:ph type="title"/>
          </p:nvPr>
        </p:nvSpPr>
        <p:spPr/>
        <p:txBody>
          <a:bodyPr>
            <a:normAutofit fontScale="90000"/>
          </a:bodyPr>
          <a:lstStyle/>
          <a:p>
            <a:r>
              <a:rPr lang="zh-CN" altLang="en-US" dirty="0"/>
              <a:t>原子核磁矩</a:t>
            </a:r>
          </a:p>
        </p:txBody>
      </p:sp>
      <p:sp>
        <p:nvSpPr>
          <p:cNvPr id="3" name="内容占位符 2"/>
          <p:cNvSpPr>
            <a:spLocks noGrp="1"/>
          </p:cNvSpPr>
          <p:nvPr>
            <p:ph idx="1"/>
          </p:nvPr>
        </p:nvSpPr>
        <p:spPr>
          <a:xfrm>
            <a:off x="226613" y="1052182"/>
            <a:ext cx="8690774" cy="4238045"/>
          </a:xfrm>
        </p:spPr>
        <p:txBody>
          <a:bodyPr>
            <a:normAutofit/>
          </a:bodyPr>
          <a:lstStyle/>
          <a:p>
            <a:pPr marL="0" indent="0">
              <a:lnSpc>
                <a:spcPct val="110000"/>
              </a:lnSpc>
              <a:buNone/>
            </a:pPr>
            <a:r>
              <a:rPr lang="zh-CN" altLang="en-US" sz="2400" b="1" dirty="0"/>
              <a:t>核磁矩</a:t>
            </a:r>
            <a:r>
              <a:rPr lang="zh-CN" altLang="en-US" sz="2400" dirty="0"/>
              <a:t>：核子固有自旋及在核内的运动</a:t>
            </a:r>
            <a:endParaRPr lang="en-US" altLang="zh-CN" sz="2400" dirty="0"/>
          </a:p>
          <a:p>
            <a:pPr>
              <a:lnSpc>
                <a:spcPct val="110000"/>
              </a:lnSpc>
              <a:buFont typeface="Wingdings" panose="05000000000000000000" pitchFamily="2" charset="2"/>
              <a:buChar char="Ø"/>
            </a:pPr>
            <a:endParaRPr lang="en-US" altLang="zh-CN" sz="2400" dirty="0"/>
          </a:p>
          <a:p>
            <a:pPr>
              <a:lnSpc>
                <a:spcPct val="110000"/>
              </a:lnSpc>
              <a:buFont typeface="Wingdings" panose="05000000000000000000" pitchFamily="2" charset="2"/>
              <a:buChar char="Ø"/>
            </a:pPr>
            <a:endParaRPr lang="en-US" altLang="zh-CN" sz="2400" dirty="0"/>
          </a:p>
          <a:p>
            <a:pPr>
              <a:lnSpc>
                <a:spcPct val="110000"/>
              </a:lnSpc>
              <a:buFont typeface="Wingdings" panose="05000000000000000000" pitchFamily="2" charset="2"/>
              <a:buChar char="v"/>
            </a:pPr>
            <a:r>
              <a:rPr lang="zh-CN" altLang="en-US" sz="2000" dirty="0"/>
              <a:t> </a:t>
            </a:r>
            <a:r>
              <a:rPr lang="zh-CN" altLang="en-US" sz="2000" b="1" dirty="0"/>
              <a:t>最重要核观测量之一</a:t>
            </a:r>
            <a:r>
              <a:rPr lang="zh-CN" altLang="en-US" sz="2000" dirty="0"/>
              <a:t>，反映丰富的核结构信息，如壳结构演化等；</a:t>
            </a:r>
            <a:endParaRPr lang="en-US" altLang="zh-CN" sz="2000" dirty="0"/>
          </a:p>
          <a:p>
            <a:pPr>
              <a:lnSpc>
                <a:spcPct val="110000"/>
              </a:lnSpc>
              <a:buFont typeface="Wingdings" panose="05000000000000000000" pitchFamily="2" charset="2"/>
              <a:buChar char="v"/>
            </a:pPr>
            <a:r>
              <a:rPr lang="zh-CN" altLang="en-US" sz="2000" dirty="0"/>
              <a:t> 联系</a:t>
            </a:r>
            <a:r>
              <a:rPr lang="zh-CN" altLang="en-US" sz="2000" b="1" dirty="0"/>
              <a:t>原子谱学的精细结构</a:t>
            </a:r>
            <a:r>
              <a:rPr lang="zh-CN" altLang="en-US" sz="2000" dirty="0"/>
              <a:t>信息</a:t>
            </a:r>
            <a:endParaRPr lang="en-US" altLang="zh-CN" sz="1800" dirty="0">
              <a:solidFill>
                <a:srgbClr val="2C4890"/>
              </a:solidFill>
            </a:endParaRPr>
          </a:p>
          <a:p>
            <a:pPr>
              <a:lnSpc>
                <a:spcPct val="170000"/>
              </a:lnSpc>
              <a:buFont typeface="Wingdings" panose="05000000000000000000" pitchFamily="2" charset="2"/>
              <a:buChar char="Ø"/>
            </a:pPr>
            <a:r>
              <a:rPr lang="zh-CN" altLang="en-US" sz="2000" dirty="0">
                <a:solidFill>
                  <a:srgbClr val="2C4890"/>
                </a:solidFill>
              </a:rPr>
              <a:t> </a:t>
            </a:r>
            <a:r>
              <a:rPr lang="zh-CN" altLang="en-US" sz="2000" dirty="0"/>
              <a:t>核磁矩的理论描述</a:t>
            </a:r>
            <a:r>
              <a:rPr lang="zh-CN" altLang="en-US" sz="2000" b="1" dirty="0"/>
              <a:t>非常困难</a:t>
            </a:r>
            <a:r>
              <a:rPr lang="zh-CN" altLang="en-US" sz="2000" dirty="0">
                <a:sym typeface="Wingdings" panose="05000000000000000000" pitchFamily="2" charset="2"/>
              </a:rPr>
              <a:t>：</a:t>
            </a:r>
            <a:r>
              <a:rPr lang="en-US" altLang="zh-CN" sz="2000" dirty="0">
                <a:sym typeface="Wingdings" panose="05000000000000000000" pitchFamily="2" charset="2"/>
              </a:rPr>
              <a:t>(1)</a:t>
            </a:r>
            <a:r>
              <a:rPr lang="zh-CN" altLang="en-US" sz="2000" dirty="0">
                <a:sym typeface="Wingdings" panose="05000000000000000000" pitchFamily="2" charset="2"/>
              </a:rPr>
              <a:t>首先正确再现自旋和宇称；</a:t>
            </a:r>
            <a:r>
              <a:rPr lang="en-US" altLang="zh-CN" sz="2000" dirty="0">
                <a:sym typeface="Wingdings" panose="05000000000000000000" pitchFamily="2" charset="2"/>
              </a:rPr>
              <a:t>(2)</a:t>
            </a:r>
            <a:r>
              <a:rPr lang="zh-CN" altLang="en-US" sz="2000" dirty="0">
                <a:sym typeface="Wingdings" panose="05000000000000000000" pitchFamily="2" charset="2"/>
              </a:rPr>
              <a:t>对原子核波函数非常敏感</a:t>
            </a:r>
            <a:endParaRPr lang="zh-CN" altLang="en-US" sz="1800" dirty="0">
              <a:solidFill>
                <a:srgbClr val="2C4890"/>
              </a:solidFill>
            </a:endParaRPr>
          </a:p>
        </p:txBody>
      </p:sp>
      <p:cxnSp>
        <p:nvCxnSpPr>
          <p:cNvPr id="39" name="直線單箭頭接點 38">
            <a:extLst>
              <a:ext uri="{FF2B5EF4-FFF2-40B4-BE49-F238E27FC236}">
                <a16:creationId xmlns:a16="http://schemas.microsoft.com/office/drawing/2014/main" id="{F7081D4F-3CAA-43B0-8754-ACC5392BC800}"/>
              </a:ext>
            </a:extLst>
          </p:cNvPr>
          <p:cNvCxnSpPr>
            <a:stCxn id="9" idx="2"/>
            <a:endCxn id="9" idx="2"/>
          </p:cNvCxnSpPr>
          <p:nvPr/>
        </p:nvCxnSpPr>
        <p:spPr>
          <a:xfrm>
            <a:off x="6854023" y="169759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ADEBCCF9-D4F0-42EC-AC79-B3B10BDC4434}"/>
              </a:ext>
            </a:extLst>
          </p:cNvPr>
          <p:cNvCxnSpPr>
            <a:cxnSpLocks/>
          </p:cNvCxnSpPr>
          <p:nvPr/>
        </p:nvCxnSpPr>
        <p:spPr>
          <a:xfrm flipV="1">
            <a:off x="7262189" y="1041623"/>
            <a:ext cx="33130" cy="1347747"/>
          </a:xfrm>
          <a:prstGeom prst="straightConnector1">
            <a:avLst/>
          </a:prstGeom>
          <a:ln w="31750">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36" name="群組 35">
            <a:extLst>
              <a:ext uri="{FF2B5EF4-FFF2-40B4-BE49-F238E27FC236}">
                <a16:creationId xmlns:a16="http://schemas.microsoft.com/office/drawing/2014/main" id="{77825213-C622-4E65-83FB-B2B6F27F4A1A}"/>
              </a:ext>
            </a:extLst>
          </p:cNvPr>
          <p:cNvGrpSpPr/>
          <p:nvPr/>
        </p:nvGrpSpPr>
        <p:grpSpPr>
          <a:xfrm>
            <a:off x="6854023" y="1304673"/>
            <a:ext cx="783208" cy="778563"/>
            <a:chOff x="6806317" y="3292505"/>
            <a:chExt cx="783208" cy="778563"/>
          </a:xfrm>
        </p:grpSpPr>
        <p:sp>
          <p:nvSpPr>
            <p:cNvPr id="4" name="流程圖: 接點 3">
              <a:extLst>
                <a:ext uri="{FF2B5EF4-FFF2-40B4-BE49-F238E27FC236}">
                  <a16:creationId xmlns:a16="http://schemas.microsoft.com/office/drawing/2014/main" id="{897A28D8-7194-410F-9A1B-7CE00A2FB56D}"/>
                </a:ext>
              </a:extLst>
            </p:cNvPr>
            <p:cNvSpPr/>
            <p:nvPr/>
          </p:nvSpPr>
          <p:spPr>
            <a:xfrm>
              <a:off x="7052807" y="342900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流程圖: 接點 4">
              <a:extLst>
                <a:ext uri="{FF2B5EF4-FFF2-40B4-BE49-F238E27FC236}">
                  <a16:creationId xmlns:a16="http://schemas.microsoft.com/office/drawing/2014/main" id="{39F5F9CF-3E91-4D55-888A-02E2B52C698E}"/>
                </a:ext>
              </a:extLst>
            </p:cNvPr>
            <p:cNvSpPr/>
            <p:nvPr/>
          </p:nvSpPr>
          <p:spPr>
            <a:xfrm>
              <a:off x="7332425" y="358140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流程圖: 接點 5">
              <a:extLst>
                <a:ext uri="{FF2B5EF4-FFF2-40B4-BE49-F238E27FC236}">
                  <a16:creationId xmlns:a16="http://schemas.microsoft.com/office/drawing/2014/main" id="{028C9AEB-9AEF-4E7C-99A9-FF3CD08CABF7}"/>
                </a:ext>
              </a:extLst>
            </p:cNvPr>
            <p:cNvSpPr/>
            <p:nvPr/>
          </p:nvSpPr>
          <p:spPr>
            <a:xfrm>
              <a:off x="6952093" y="358272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流程圖: 接點 6">
              <a:extLst>
                <a:ext uri="{FF2B5EF4-FFF2-40B4-BE49-F238E27FC236}">
                  <a16:creationId xmlns:a16="http://schemas.microsoft.com/office/drawing/2014/main" id="{4234F0D1-921A-49DD-970E-D4E13EFFA63F}"/>
                </a:ext>
              </a:extLst>
            </p:cNvPr>
            <p:cNvSpPr/>
            <p:nvPr/>
          </p:nvSpPr>
          <p:spPr>
            <a:xfrm>
              <a:off x="7176049" y="363971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流程圖: 接點 7">
              <a:extLst>
                <a:ext uri="{FF2B5EF4-FFF2-40B4-BE49-F238E27FC236}">
                  <a16:creationId xmlns:a16="http://schemas.microsoft.com/office/drawing/2014/main" id="{9C167C29-8803-4129-9DE3-E5DA204F08DD}"/>
                </a:ext>
              </a:extLst>
            </p:cNvPr>
            <p:cNvSpPr/>
            <p:nvPr/>
          </p:nvSpPr>
          <p:spPr>
            <a:xfrm>
              <a:off x="7161475" y="346610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流程圖: 接點 8">
              <a:extLst>
                <a:ext uri="{FF2B5EF4-FFF2-40B4-BE49-F238E27FC236}">
                  <a16:creationId xmlns:a16="http://schemas.microsoft.com/office/drawing/2014/main" id="{761D09C1-06D3-40C1-A736-D6C42C79792F}"/>
                </a:ext>
              </a:extLst>
            </p:cNvPr>
            <p:cNvSpPr/>
            <p:nvPr/>
          </p:nvSpPr>
          <p:spPr>
            <a:xfrm>
              <a:off x="6806317" y="3299791"/>
              <a:ext cx="779227" cy="771277"/>
            </a:xfrm>
            <a:prstGeom prst="flowChartConnector">
              <a:avLst/>
            </a:prstGeom>
            <a:solidFill>
              <a:schemeClr val="bg1">
                <a:lumMod val="95000"/>
              </a:schemeClr>
            </a:solidFill>
            <a:ln w="3175">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流程圖: 接點 9">
              <a:extLst>
                <a:ext uri="{FF2B5EF4-FFF2-40B4-BE49-F238E27FC236}">
                  <a16:creationId xmlns:a16="http://schemas.microsoft.com/office/drawing/2014/main" id="{F566639C-3ED0-4BA8-B873-343BB98C13BE}"/>
                </a:ext>
              </a:extLst>
            </p:cNvPr>
            <p:cNvSpPr/>
            <p:nvPr/>
          </p:nvSpPr>
          <p:spPr>
            <a:xfrm>
              <a:off x="7238336" y="3654287"/>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流程圖: 接點 10">
              <a:extLst>
                <a:ext uri="{FF2B5EF4-FFF2-40B4-BE49-F238E27FC236}">
                  <a16:creationId xmlns:a16="http://schemas.microsoft.com/office/drawing/2014/main" id="{2FCB2195-FF36-46AF-8571-3C9CBF68EA72}"/>
                </a:ext>
              </a:extLst>
            </p:cNvPr>
            <p:cNvSpPr/>
            <p:nvPr/>
          </p:nvSpPr>
          <p:spPr>
            <a:xfrm>
              <a:off x="6858004" y="3655612"/>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流程圖: 接點 11">
              <a:extLst>
                <a:ext uri="{FF2B5EF4-FFF2-40B4-BE49-F238E27FC236}">
                  <a16:creationId xmlns:a16="http://schemas.microsoft.com/office/drawing/2014/main" id="{B5FAB2F4-607E-4948-826C-D9D31600C597}"/>
                </a:ext>
              </a:extLst>
            </p:cNvPr>
            <p:cNvSpPr/>
            <p:nvPr/>
          </p:nvSpPr>
          <p:spPr>
            <a:xfrm>
              <a:off x="7081960" y="3712597"/>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流程圖: 接點 12">
              <a:extLst>
                <a:ext uri="{FF2B5EF4-FFF2-40B4-BE49-F238E27FC236}">
                  <a16:creationId xmlns:a16="http://schemas.microsoft.com/office/drawing/2014/main" id="{078650C1-4343-43F6-BEC5-8407EF5644CB}"/>
                </a:ext>
              </a:extLst>
            </p:cNvPr>
            <p:cNvSpPr/>
            <p:nvPr/>
          </p:nvSpPr>
          <p:spPr>
            <a:xfrm>
              <a:off x="7067386" y="3538992"/>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流程圖: 接點 13">
              <a:extLst>
                <a:ext uri="{FF2B5EF4-FFF2-40B4-BE49-F238E27FC236}">
                  <a16:creationId xmlns:a16="http://schemas.microsoft.com/office/drawing/2014/main" id="{6EF4DB18-ED4E-4231-802A-C0EB713C34C7}"/>
                </a:ext>
              </a:extLst>
            </p:cNvPr>
            <p:cNvSpPr/>
            <p:nvPr/>
          </p:nvSpPr>
          <p:spPr>
            <a:xfrm>
              <a:off x="7278094" y="3749702"/>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流程圖: 接點 14">
              <a:extLst>
                <a:ext uri="{FF2B5EF4-FFF2-40B4-BE49-F238E27FC236}">
                  <a16:creationId xmlns:a16="http://schemas.microsoft.com/office/drawing/2014/main" id="{67894174-841D-4EB8-BAD6-BC3CE9CF4DA6}"/>
                </a:ext>
              </a:extLst>
            </p:cNvPr>
            <p:cNvSpPr/>
            <p:nvPr/>
          </p:nvSpPr>
          <p:spPr>
            <a:xfrm>
              <a:off x="6897762" y="3751027"/>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流程圖: 接點 15">
              <a:extLst>
                <a:ext uri="{FF2B5EF4-FFF2-40B4-BE49-F238E27FC236}">
                  <a16:creationId xmlns:a16="http://schemas.microsoft.com/office/drawing/2014/main" id="{0660F761-1155-47C3-BCF0-F4354C563EB2}"/>
                </a:ext>
              </a:extLst>
            </p:cNvPr>
            <p:cNvSpPr/>
            <p:nvPr/>
          </p:nvSpPr>
          <p:spPr>
            <a:xfrm>
              <a:off x="7121718" y="3808012"/>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流程圖: 接點 16">
              <a:extLst>
                <a:ext uri="{FF2B5EF4-FFF2-40B4-BE49-F238E27FC236}">
                  <a16:creationId xmlns:a16="http://schemas.microsoft.com/office/drawing/2014/main" id="{03CE9E8C-958F-4AAE-8935-3DF8480BBBF2}"/>
                </a:ext>
              </a:extLst>
            </p:cNvPr>
            <p:cNvSpPr/>
            <p:nvPr/>
          </p:nvSpPr>
          <p:spPr>
            <a:xfrm>
              <a:off x="7107144" y="3634407"/>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流程圖: 接點 17">
              <a:extLst>
                <a:ext uri="{FF2B5EF4-FFF2-40B4-BE49-F238E27FC236}">
                  <a16:creationId xmlns:a16="http://schemas.microsoft.com/office/drawing/2014/main" id="{338F6D00-DCE9-4BDB-B8A0-2258B24F48C3}"/>
                </a:ext>
              </a:extLst>
            </p:cNvPr>
            <p:cNvSpPr/>
            <p:nvPr/>
          </p:nvSpPr>
          <p:spPr>
            <a:xfrm>
              <a:off x="7333750" y="340780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流程圖: 接點 18">
              <a:extLst>
                <a:ext uri="{FF2B5EF4-FFF2-40B4-BE49-F238E27FC236}">
                  <a16:creationId xmlns:a16="http://schemas.microsoft.com/office/drawing/2014/main" id="{578A2358-92DB-49EC-8D56-BA03A26FFFE7}"/>
                </a:ext>
              </a:extLst>
            </p:cNvPr>
            <p:cNvSpPr/>
            <p:nvPr/>
          </p:nvSpPr>
          <p:spPr>
            <a:xfrm>
              <a:off x="6953418" y="340912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流程圖: 接點 19">
              <a:extLst>
                <a:ext uri="{FF2B5EF4-FFF2-40B4-BE49-F238E27FC236}">
                  <a16:creationId xmlns:a16="http://schemas.microsoft.com/office/drawing/2014/main" id="{80A21785-6DCB-4205-9A12-3A806681D872}"/>
                </a:ext>
              </a:extLst>
            </p:cNvPr>
            <p:cNvSpPr/>
            <p:nvPr/>
          </p:nvSpPr>
          <p:spPr>
            <a:xfrm>
              <a:off x="7177374" y="346611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流程圖: 接點 20">
              <a:extLst>
                <a:ext uri="{FF2B5EF4-FFF2-40B4-BE49-F238E27FC236}">
                  <a16:creationId xmlns:a16="http://schemas.microsoft.com/office/drawing/2014/main" id="{64972787-3F12-4056-A68D-E238E023ED42}"/>
                </a:ext>
              </a:extLst>
            </p:cNvPr>
            <p:cNvSpPr/>
            <p:nvPr/>
          </p:nvSpPr>
          <p:spPr>
            <a:xfrm>
              <a:off x="7162800" y="329250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流程圖: 接點 21">
              <a:extLst>
                <a:ext uri="{FF2B5EF4-FFF2-40B4-BE49-F238E27FC236}">
                  <a16:creationId xmlns:a16="http://schemas.microsoft.com/office/drawing/2014/main" id="{1C244EFC-14A8-4D9F-95AA-2486D3920053}"/>
                </a:ext>
              </a:extLst>
            </p:cNvPr>
            <p:cNvSpPr/>
            <p:nvPr/>
          </p:nvSpPr>
          <p:spPr>
            <a:xfrm>
              <a:off x="7214483" y="3511164"/>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流程圖: 接點 22">
              <a:extLst>
                <a:ext uri="{FF2B5EF4-FFF2-40B4-BE49-F238E27FC236}">
                  <a16:creationId xmlns:a16="http://schemas.microsoft.com/office/drawing/2014/main" id="{CD62FF8F-6646-45EE-9A50-085A2305D386}"/>
                </a:ext>
              </a:extLst>
            </p:cNvPr>
            <p:cNvSpPr/>
            <p:nvPr/>
          </p:nvSpPr>
          <p:spPr>
            <a:xfrm>
              <a:off x="6834151" y="3512489"/>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流程圖: 接點 23">
              <a:extLst>
                <a:ext uri="{FF2B5EF4-FFF2-40B4-BE49-F238E27FC236}">
                  <a16:creationId xmlns:a16="http://schemas.microsoft.com/office/drawing/2014/main" id="{FF918715-649D-4708-B9DD-4B48F308EC0F}"/>
                </a:ext>
              </a:extLst>
            </p:cNvPr>
            <p:cNvSpPr/>
            <p:nvPr/>
          </p:nvSpPr>
          <p:spPr>
            <a:xfrm>
              <a:off x="7058107" y="3569474"/>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流程圖: 接點 24">
              <a:extLst>
                <a:ext uri="{FF2B5EF4-FFF2-40B4-BE49-F238E27FC236}">
                  <a16:creationId xmlns:a16="http://schemas.microsoft.com/office/drawing/2014/main" id="{A2972542-982D-49A7-8243-A3FB693A0563}"/>
                </a:ext>
              </a:extLst>
            </p:cNvPr>
            <p:cNvSpPr/>
            <p:nvPr/>
          </p:nvSpPr>
          <p:spPr>
            <a:xfrm>
              <a:off x="7043533" y="3395869"/>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流程圖: 接點 25">
              <a:extLst>
                <a:ext uri="{FF2B5EF4-FFF2-40B4-BE49-F238E27FC236}">
                  <a16:creationId xmlns:a16="http://schemas.microsoft.com/office/drawing/2014/main" id="{87F5E814-BC76-47DF-8BF1-D762965DCC29}"/>
                </a:ext>
              </a:extLst>
            </p:cNvPr>
            <p:cNvSpPr/>
            <p:nvPr/>
          </p:nvSpPr>
          <p:spPr>
            <a:xfrm>
              <a:off x="7198578" y="373380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流程圖: 接點 26">
              <a:extLst>
                <a:ext uri="{FF2B5EF4-FFF2-40B4-BE49-F238E27FC236}">
                  <a16:creationId xmlns:a16="http://schemas.microsoft.com/office/drawing/2014/main" id="{CABA4F7B-428A-48F7-BCE5-321CD608A941}"/>
                </a:ext>
              </a:extLst>
            </p:cNvPr>
            <p:cNvSpPr/>
            <p:nvPr/>
          </p:nvSpPr>
          <p:spPr>
            <a:xfrm>
              <a:off x="6826197" y="3719223"/>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流程圖: 接點 27">
              <a:extLst>
                <a:ext uri="{FF2B5EF4-FFF2-40B4-BE49-F238E27FC236}">
                  <a16:creationId xmlns:a16="http://schemas.microsoft.com/office/drawing/2014/main" id="{51972743-01CD-42F3-8BCD-9B1DC82A3C37}"/>
                </a:ext>
              </a:extLst>
            </p:cNvPr>
            <p:cNvSpPr/>
            <p:nvPr/>
          </p:nvSpPr>
          <p:spPr>
            <a:xfrm>
              <a:off x="7042202" y="379211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流程圖: 接點 28">
              <a:extLst>
                <a:ext uri="{FF2B5EF4-FFF2-40B4-BE49-F238E27FC236}">
                  <a16:creationId xmlns:a16="http://schemas.microsoft.com/office/drawing/2014/main" id="{2EE46375-5560-4A73-B362-95190C9EEBE2}"/>
                </a:ext>
              </a:extLst>
            </p:cNvPr>
            <p:cNvSpPr/>
            <p:nvPr/>
          </p:nvSpPr>
          <p:spPr>
            <a:xfrm>
              <a:off x="7027628" y="361850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流程圖: 接點 29">
              <a:extLst>
                <a:ext uri="{FF2B5EF4-FFF2-40B4-BE49-F238E27FC236}">
                  <a16:creationId xmlns:a16="http://schemas.microsoft.com/office/drawing/2014/main" id="{12606E69-CCD5-4670-891D-E0A27E89363B}"/>
                </a:ext>
              </a:extLst>
            </p:cNvPr>
            <p:cNvSpPr/>
            <p:nvPr/>
          </p:nvSpPr>
          <p:spPr>
            <a:xfrm>
              <a:off x="6978597" y="384777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流程圖: 接點 30">
              <a:extLst>
                <a:ext uri="{FF2B5EF4-FFF2-40B4-BE49-F238E27FC236}">
                  <a16:creationId xmlns:a16="http://schemas.microsoft.com/office/drawing/2014/main" id="{96CC172C-A9D2-4FF8-B530-BFB2709BD015}"/>
                </a:ext>
              </a:extLst>
            </p:cNvPr>
            <p:cNvSpPr/>
            <p:nvPr/>
          </p:nvSpPr>
          <p:spPr>
            <a:xfrm>
              <a:off x="7193280" y="3823915"/>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流程圖: 接點 31">
              <a:extLst>
                <a:ext uri="{FF2B5EF4-FFF2-40B4-BE49-F238E27FC236}">
                  <a16:creationId xmlns:a16="http://schemas.microsoft.com/office/drawing/2014/main" id="{C6AA619C-126E-4754-87B0-8C04BDDB6E80}"/>
                </a:ext>
              </a:extLst>
            </p:cNvPr>
            <p:cNvSpPr/>
            <p:nvPr/>
          </p:nvSpPr>
          <p:spPr>
            <a:xfrm>
              <a:off x="6826197" y="3480684"/>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流程圖: 接點 32">
              <a:extLst>
                <a:ext uri="{FF2B5EF4-FFF2-40B4-BE49-F238E27FC236}">
                  <a16:creationId xmlns:a16="http://schemas.microsoft.com/office/drawing/2014/main" id="{E7D75212-D312-4DD1-A3E0-F4B5F7B5EE2D}"/>
                </a:ext>
              </a:extLst>
            </p:cNvPr>
            <p:cNvSpPr/>
            <p:nvPr/>
          </p:nvSpPr>
          <p:spPr>
            <a:xfrm>
              <a:off x="6937516" y="3337563"/>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流程圖: 接點 33">
              <a:extLst>
                <a:ext uri="{FF2B5EF4-FFF2-40B4-BE49-F238E27FC236}">
                  <a16:creationId xmlns:a16="http://schemas.microsoft.com/office/drawing/2014/main" id="{810FF0C0-6123-4499-95DB-CF8DEF91936D}"/>
                </a:ext>
              </a:extLst>
            </p:cNvPr>
            <p:cNvSpPr/>
            <p:nvPr/>
          </p:nvSpPr>
          <p:spPr>
            <a:xfrm>
              <a:off x="7311227" y="3695370"/>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流程圖: 接點 34">
              <a:extLst>
                <a:ext uri="{FF2B5EF4-FFF2-40B4-BE49-F238E27FC236}">
                  <a16:creationId xmlns:a16="http://schemas.microsoft.com/office/drawing/2014/main" id="{7F5AFBA3-D620-4573-8097-764B2D8F6EBB}"/>
                </a:ext>
              </a:extLst>
            </p:cNvPr>
            <p:cNvSpPr/>
            <p:nvPr/>
          </p:nvSpPr>
          <p:spPr>
            <a:xfrm>
              <a:off x="7366888" y="3592007"/>
              <a:ext cx="222637" cy="212697"/>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箭號: 弧形上彎 47">
            <a:extLst>
              <a:ext uri="{FF2B5EF4-FFF2-40B4-BE49-F238E27FC236}">
                <a16:creationId xmlns:a16="http://schemas.microsoft.com/office/drawing/2014/main" id="{7E0048DA-E875-4D26-AAB2-75B008A54980}"/>
              </a:ext>
            </a:extLst>
          </p:cNvPr>
          <p:cNvSpPr/>
          <p:nvPr/>
        </p:nvSpPr>
        <p:spPr>
          <a:xfrm>
            <a:off x="6790414" y="1612119"/>
            <a:ext cx="1137036" cy="231914"/>
          </a:xfrm>
          <a:prstGeom prst="curvedUpArrow">
            <a:avLst>
              <a:gd name="adj1" fmla="val 25000"/>
              <a:gd name="adj2" fmla="val 150017"/>
              <a:gd name="adj3" fmla="val 2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B8FCC071-AD69-41DC-BF66-DEB079C2C6E1}"/>
                  </a:ext>
                </a:extLst>
              </p:cNvPr>
              <p:cNvSpPr txBox="1"/>
              <p:nvPr/>
            </p:nvSpPr>
            <p:spPr>
              <a:xfrm>
                <a:off x="2242268" y="1693627"/>
                <a:ext cx="310896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b="1" i="1">
                          <a:solidFill>
                            <a:srgbClr val="2C4890"/>
                          </a:solidFill>
                          <a:latin typeface="Cambria Math" panose="02040503050406030204" pitchFamily="18" charset="0"/>
                        </a:rPr>
                        <m:t>𝝁</m:t>
                      </m:r>
                      <m:r>
                        <a:rPr lang="en-US" altLang="zh-CN" sz="2400" b="1" i="1">
                          <a:solidFill>
                            <a:srgbClr val="2C4890"/>
                          </a:solidFill>
                          <a:latin typeface="Cambria Math" panose="02040503050406030204" pitchFamily="18" charset="0"/>
                        </a:rPr>
                        <m:t>=</m:t>
                      </m:r>
                      <m:sSub>
                        <m:sSubPr>
                          <m:ctrlPr>
                            <a:rPr lang="en-US" altLang="zh-CN" sz="2400" b="1" i="1">
                              <a:solidFill>
                                <a:srgbClr val="2C4890"/>
                              </a:solidFill>
                              <a:latin typeface="Cambria Math" panose="02040503050406030204" pitchFamily="18" charset="0"/>
                            </a:rPr>
                          </m:ctrlPr>
                        </m:sSubPr>
                        <m:e>
                          <m:d>
                            <m:dPr>
                              <m:begChr m:val="⟨"/>
                              <m:endChr m:val="⟩"/>
                              <m:ctrlPr>
                                <a:rPr lang="en-US" altLang="zh-CN" sz="2400" b="1" i="1">
                                  <a:solidFill>
                                    <a:srgbClr val="2C4890"/>
                                  </a:solidFill>
                                  <a:latin typeface="Cambria Math" panose="02040503050406030204" pitchFamily="18" charset="0"/>
                                </a:rPr>
                              </m:ctrlPr>
                            </m:dPr>
                            <m:e>
                              <m:r>
                                <a:rPr lang="en-US" altLang="zh-CN" sz="2400" b="1" i="1">
                                  <a:solidFill>
                                    <a:srgbClr val="2C4890"/>
                                  </a:solidFill>
                                  <a:latin typeface="Cambria Math" panose="02040503050406030204" pitchFamily="18" charset="0"/>
                                </a:rPr>
                                <m:t>𝑰𝑴</m:t>
                              </m:r>
                              <m:d>
                                <m:dPr>
                                  <m:begChr m:val="|"/>
                                  <m:endChr m:val="|"/>
                                  <m:ctrlPr>
                                    <a:rPr lang="en-US" altLang="zh-CN" sz="2400" b="1" i="1">
                                      <a:solidFill>
                                        <a:srgbClr val="2C4890"/>
                                      </a:solidFill>
                                      <a:latin typeface="Cambria Math" panose="02040503050406030204" pitchFamily="18" charset="0"/>
                                    </a:rPr>
                                  </m:ctrlPr>
                                </m:dPr>
                                <m:e>
                                  <m:sSub>
                                    <m:sSubPr>
                                      <m:ctrlPr>
                                        <a:rPr lang="en-US" altLang="zh-CN" sz="2400" b="1" i="1">
                                          <a:solidFill>
                                            <a:srgbClr val="2C4890"/>
                                          </a:solidFill>
                                          <a:latin typeface="Cambria Math" panose="02040503050406030204" pitchFamily="18" charset="0"/>
                                        </a:rPr>
                                      </m:ctrlPr>
                                    </m:sSubPr>
                                    <m:e>
                                      <m:acc>
                                        <m:accPr>
                                          <m:chr m:val="̂"/>
                                          <m:ctrlPr>
                                            <a:rPr lang="en-US" altLang="zh-CN" sz="2400" b="1" i="1">
                                              <a:solidFill>
                                                <a:srgbClr val="2C4890"/>
                                              </a:solidFill>
                                              <a:latin typeface="Cambria Math" panose="02040503050406030204" pitchFamily="18" charset="0"/>
                                            </a:rPr>
                                          </m:ctrlPr>
                                        </m:accPr>
                                        <m:e>
                                          <m:r>
                                            <a:rPr lang="zh-CN" altLang="en-US" sz="2400" b="1" i="1">
                                              <a:solidFill>
                                                <a:srgbClr val="2C4890"/>
                                              </a:solidFill>
                                              <a:latin typeface="Cambria Math" panose="02040503050406030204" pitchFamily="18" charset="0"/>
                                            </a:rPr>
                                            <m:t>𝝁</m:t>
                                          </m:r>
                                        </m:e>
                                      </m:acc>
                                    </m:e>
                                    <m:sub>
                                      <m:r>
                                        <a:rPr lang="en-US" altLang="zh-CN" sz="2400" b="1" i="1">
                                          <a:solidFill>
                                            <a:srgbClr val="2C4890"/>
                                          </a:solidFill>
                                          <a:latin typeface="Cambria Math" panose="02040503050406030204" pitchFamily="18" charset="0"/>
                                        </a:rPr>
                                        <m:t>𝒛</m:t>
                                      </m:r>
                                    </m:sub>
                                  </m:sSub>
                                </m:e>
                              </m:d>
                              <m:r>
                                <a:rPr lang="en-US" altLang="zh-CN" sz="2400" b="1" i="1">
                                  <a:solidFill>
                                    <a:srgbClr val="2C4890"/>
                                  </a:solidFill>
                                  <a:latin typeface="Cambria Math" panose="02040503050406030204" pitchFamily="18" charset="0"/>
                                </a:rPr>
                                <m:t>𝑰𝑴</m:t>
                              </m:r>
                            </m:e>
                          </m:d>
                        </m:e>
                        <m:sub>
                          <m:r>
                            <a:rPr lang="en-US" altLang="zh-CN" sz="2400" b="1" i="1">
                              <a:solidFill>
                                <a:srgbClr val="2C4890"/>
                              </a:solidFill>
                              <a:latin typeface="Cambria Math" panose="02040503050406030204" pitchFamily="18" charset="0"/>
                            </a:rPr>
                            <m:t>𝑴</m:t>
                          </m:r>
                          <m:r>
                            <a:rPr lang="en-US" altLang="zh-CN" sz="2400" b="1" i="1">
                              <a:solidFill>
                                <a:srgbClr val="2C4890"/>
                              </a:solidFill>
                              <a:latin typeface="Cambria Math" panose="02040503050406030204" pitchFamily="18" charset="0"/>
                            </a:rPr>
                            <m:t>=</m:t>
                          </m:r>
                          <m:r>
                            <a:rPr lang="en-US" altLang="zh-CN" sz="2400" b="1" i="1">
                              <a:solidFill>
                                <a:srgbClr val="2C4890"/>
                              </a:solidFill>
                              <a:latin typeface="Cambria Math" panose="02040503050406030204" pitchFamily="18" charset="0"/>
                            </a:rPr>
                            <m:t>𝑰</m:t>
                          </m:r>
                        </m:sub>
                      </m:sSub>
                    </m:oMath>
                  </m:oMathPara>
                </a14:m>
                <a:endParaRPr lang="en-US" b="1" dirty="0">
                  <a:solidFill>
                    <a:srgbClr val="2C4890"/>
                  </a:solidFill>
                </a:endParaRPr>
              </a:p>
            </p:txBody>
          </p:sp>
        </mc:Choice>
        <mc:Fallback xmlns="">
          <p:sp>
            <p:nvSpPr>
              <p:cNvPr id="49" name="文字方塊 48">
                <a:extLst>
                  <a:ext uri="{FF2B5EF4-FFF2-40B4-BE49-F238E27FC236}">
                    <a16:creationId xmlns:a16="http://schemas.microsoft.com/office/drawing/2014/main" id="{B8FCC071-AD69-41DC-BF66-DEB079C2C6E1}"/>
                  </a:ext>
                </a:extLst>
              </p:cNvPr>
              <p:cNvSpPr txBox="1">
                <a:spLocks noRot="1" noChangeAspect="1" noMove="1" noResize="1" noEditPoints="1" noAdjustHandles="1" noChangeArrowheads="1" noChangeShapeType="1" noTextEdit="1"/>
              </p:cNvSpPr>
              <p:nvPr/>
            </p:nvSpPr>
            <p:spPr>
              <a:xfrm>
                <a:off x="2242268" y="1693627"/>
                <a:ext cx="3108960" cy="461665"/>
              </a:xfrm>
              <a:prstGeom prst="rect">
                <a:avLst/>
              </a:prstGeom>
              <a:blipFill>
                <a:blip r:embed="rId4"/>
                <a:stretch>
                  <a:fillRect t="-5263" b="-7895"/>
                </a:stretch>
              </a:blipFill>
            </p:spPr>
            <p:txBody>
              <a:bodyPr/>
              <a:lstStyle/>
              <a:p>
                <a:r>
                  <a:rPr lang="en-US">
                    <a:noFill/>
                  </a:rPr>
                  <a:t> </a:t>
                </a:r>
              </a:p>
            </p:txBody>
          </p:sp>
        </mc:Fallback>
      </mc:AlternateContent>
      <p:sp>
        <p:nvSpPr>
          <p:cNvPr id="53" name="文字方塊 52">
            <a:extLst>
              <a:ext uri="{FF2B5EF4-FFF2-40B4-BE49-F238E27FC236}">
                <a16:creationId xmlns:a16="http://schemas.microsoft.com/office/drawing/2014/main" id="{3051A1FB-FA01-4E0A-9A35-C52F81406BDE}"/>
              </a:ext>
            </a:extLst>
          </p:cNvPr>
          <p:cNvSpPr txBox="1"/>
          <p:nvPr/>
        </p:nvSpPr>
        <p:spPr>
          <a:xfrm>
            <a:off x="1455088" y="6484303"/>
            <a:ext cx="4858247" cy="369332"/>
          </a:xfrm>
          <a:prstGeom prst="rect">
            <a:avLst/>
          </a:prstGeom>
          <a:noFill/>
        </p:spPr>
        <p:txBody>
          <a:bodyPr wrap="square" rtlCol="0">
            <a:spAutoFit/>
          </a:bodyPr>
          <a:lstStyle/>
          <a:p>
            <a:r>
              <a:rPr lang="en-US" b="1" dirty="0">
                <a:solidFill>
                  <a:srgbClr val="2C4890"/>
                </a:solidFill>
                <a:latin typeface="微软雅黑" panose="020B0503020204020204" pitchFamily="34" charset="-122"/>
                <a:ea typeface="微软雅黑" panose="020B0503020204020204" pitchFamily="34" charset="-122"/>
              </a:rPr>
              <a:t>K</a:t>
            </a:r>
            <a:r>
              <a:rPr lang="zh-CN" altLang="en-US" b="1" dirty="0">
                <a:solidFill>
                  <a:srgbClr val="2C4890"/>
                </a:solidFill>
                <a:latin typeface="微软雅黑" panose="020B0503020204020204" pitchFamily="34" charset="-122"/>
                <a:ea typeface="微软雅黑" panose="020B0503020204020204" pitchFamily="34" charset="-122"/>
              </a:rPr>
              <a:t>同位素链原子核结合能，自旋、宇称和磁矩</a:t>
            </a:r>
            <a:endParaRPr lang="en-US" b="1" dirty="0">
              <a:solidFill>
                <a:srgbClr val="2C489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64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CC51E239-5F10-45CB-A7CB-5A32BA8E31D6}"/>
              </a:ext>
            </a:extLst>
          </p:cNvPr>
          <p:cNvPicPr>
            <a:picLocks noChangeAspect="1"/>
          </p:cNvPicPr>
          <p:nvPr/>
        </p:nvPicPr>
        <p:blipFill>
          <a:blip r:embed="rId3"/>
          <a:stretch>
            <a:fillRect/>
          </a:stretch>
        </p:blipFill>
        <p:spPr>
          <a:xfrm>
            <a:off x="6940771" y="1134849"/>
            <a:ext cx="1420726" cy="1530868"/>
          </a:xfrm>
          <a:prstGeom prst="rect">
            <a:avLst/>
          </a:prstGeom>
        </p:spPr>
      </p:pic>
      <p:sp>
        <p:nvSpPr>
          <p:cNvPr id="2" name="標題 1">
            <a:extLst>
              <a:ext uri="{FF2B5EF4-FFF2-40B4-BE49-F238E27FC236}">
                <a16:creationId xmlns:a16="http://schemas.microsoft.com/office/drawing/2014/main" id="{82D18857-ACCE-4124-A3C7-DFB2543ED1AB}"/>
              </a:ext>
            </a:extLst>
          </p:cNvPr>
          <p:cNvSpPr>
            <a:spLocks noGrp="1"/>
          </p:cNvSpPr>
          <p:nvPr>
            <p:ph type="title"/>
          </p:nvPr>
        </p:nvSpPr>
        <p:spPr/>
        <p:txBody>
          <a:bodyPr/>
          <a:lstStyle/>
          <a:p>
            <a:r>
              <a:rPr lang="en-US" altLang="zh-CN" dirty="0"/>
              <a:t>Schmidt</a:t>
            </a:r>
            <a:r>
              <a:rPr lang="zh-CN" altLang="en-US" dirty="0"/>
              <a:t>磁矩</a:t>
            </a:r>
            <a:r>
              <a:rPr lang="en-US" altLang="zh-CN" dirty="0"/>
              <a:t>——</a:t>
            </a:r>
            <a:r>
              <a:rPr lang="zh-CN" altLang="en-US" dirty="0"/>
              <a:t>极端单粒子壳模型</a:t>
            </a:r>
            <a:endParaRPr lang="en-US" dirty="0"/>
          </a:p>
        </p:txBody>
      </p:sp>
      <p:sp>
        <p:nvSpPr>
          <p:cNvPr id="3" name="內容版面配置區 2">
            <a:extLst>
              <a:ext uri="{FF2B5EF4-FFF2-40B4-BE49-F238E27FC236}">
                <a16:creationId xmlns:a16="http://schemas.microsoft.com/office/drawing/2014/main" id="{B539FCC6-406B-4463-83C7-CD71F7322C4F}"/>
              </a:ext>
            </a:extLst>
          </p:cNvPr>
          <p:cNvSpPr>
            <a:spLocks noGrp="1"/>
          </p:cNvSpPr>
          <p:nvPr>
            <p:ph idx="1"/>
          </p:nvPr>
        </p:nvSpPr>
        <p:spPr>
          <a:xfrm>
            <a:off x="318549" y="1134849"/>
            <a:ext cx="8189347" cy="2498896"/>
          </a:xfrm>
        </p:spPr>
        <p:txBody>
          <a:bodyPr>
            <a:normAutofit lnSpcReduction="10000"/>
          </a:bodyPr>
          <a:lstStyle/>
          <a:p>
            <a:pPr>
              <a:buFont typeface="Wingdings" panose="05000000000000000000" pitchFamily="2" charset="2"/>
              <a:buChar char="q"/>
            </a:pPr>
            <a:r>
              <a:rPr lang="zh-CN" altLang="en-US" sz="2400" dirty="0"/>
              <a:t> 原子核的磁矩仅由最后一个未配对价核子决定</a:t>
            </a:r>
            <a:endParaRPr lang="en-US" altLang="zh-CN" sz="2400" dirty="0"/>
          </a:p>
          <a:p>
            <a:pPr>
              <a:buFont typeface="Wingdings" panose="05000000000000000000" pitchFamily="2" charset="2"/>
              <a:buChar char="q"/>
            </a:pPr>
            <a:endParaRPr lang="en-US" altLang="zh-CN" sz="2400" dirty="0"/>
          </a:p>
          <a:p>
            <a:pPr>
              <a:buFont typeface="Wingdings" panose="05000000000000000000" pitchFamily="2" charset="2"/>
              <a:buChar char="q"/>
            </a:pPr>
            <a:endParaRPr lang="en-US" altLang="zh-CN" sz="2400" dirty="0"/>
          </a:p>
          <a:p>
            <a:pPr>
              <a:buFont typeface="Wingdings" panose="05000000000000000000" pitchFamily="2" charset="2"/>
              <a:buChar char="q"/>
            </a:pPr>
            <a:endParaRPr lang="en-US" altLang="zh-CN" sz="2400" dirty="0"/>
          </a:p>
          <a:p>
            <a:pPr>
              <a:buFont typeface="Wingdings" panose="05000000000000000000" pitchFamily="2" charset="2"/>
              <a:buChar char="q"/>
            </a:pPr>
            <a:endParaRPr lang="en-US" altLang="zh-CN" sz="2400" dirty="0"/>
          </a:p>
          <a:p>
            <a:pPr>
              <a:buFont typeface="Wingdings" panose="05000000000000000000" pitchFamily="2" charset="2"/>
              <a:buChar char="q"/>
            </a:pPr>
            <a:r>
              <a:rPr lang="zh-CN" altLang="en-US" sz="2400" dirty="0"/>
              <a:t> 几乎所有奇</a:t>
            </a:r>
            <a:r>
              <a:rPr lang="en-US" sz="2400" dirty="0"/>
              <a:t>A</a:t>
            </a:r>
            <a:r>
              <a:rPr lang="zh-CN" altLang="en-US" sz="2400" dirty="0"/>
              <a:t>核实验磁矩值都在两条</a:t>
            </a:r>
            <a:r>
              <a:rPr lang="en-US" sz="2400" dirty="0"/>
              <a:t>Schmidt </a:t>
            </a:r>
            <a:r>
              <a:rPr lang="zh-CN" altLang="en-US" sz="2400" dirty="0"/>
              <a:t>线之间</a:t>
            </a:r>
            <a:endParaRPr lang="en-US" sz="2400" dirty="0"/>
          </a:p>
          <a:p>
            <a:endParaRPr 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EE244FD6-6006-465A-B815-C7A18923762D}"/>
                  </a:ext>
                </a:extLst>
              </p:cNvPr>
              <p:cNvSpPr txBox="1"/>
              <p:nvPr/>
            </p:nvSpPr>
            <p:spPr>
              <a:xfrm>
                <a:off x="791318" y="1403533"/>
                <a:ext cx="5494020" cy="1530868"/>
              </a:xfrm>
              <a:prstGeom prst="rect">
                <a:avLst/>
              </a:prstGeom>
              <a:noFill/>
            </p:spPr>
            <p:txBody>
              <a:bodyPr wrap="square" rtlCol="0">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800" b="1" i="1" kern="1200" smtClean="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𝝁</m:t>
                      </m:r>
                      <m:r>
                        <a:rPr lang="en-US" sz="1800" b="1" i="1" kern="1200" smtClean="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d>
                        <m:dPr>
                          <m:begChr m:val="{"/>
                          <m:endChr m:val=""/>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dPr>
                        <m:e>
                          <m:eqArr>
                            <m:eqArr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eqArrPr>
                            <m:e>
                              <m:sSub>
                                <m:sSub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sSubPr>
                                <m:e>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𝒈</m:t>
                                  </m:r>
                                </m:e>
                                <m:sub>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sub>
                              </m:sSub>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fPr>
                                <m:num>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num>
                                <m:den>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𝟐</m:t>
                                  </m:r>
                                </m:den>
                              </m:f>
                              <m:sSub>
                                <m:sSub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sSubPr>
                                <m:e>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𝒈</m:t>
                                  </m:r>
                                </m:e>
                                <m:sub>
                                  <m:r>
                                    <a:rPr lang="en-US" sz="1800" b="1" i="1" kern="1200" smtClean="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𝒔</m:t>
                                  </m:r>
                                </m:sub>
                              </m:sSub>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                                </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𝒋</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𝟐</m:t>
                              </m:r>
                            </m:e>
                            <m:e>
                              <m:f>
                                <m:f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fPr>
                                <m:num>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𝒋</m:t>
                                  </m:r>
                                </m:num>
                                <m:den>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𝒋</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den>
                              </m:f>
                              <m:d>
                                <m:dPr>
                                  <m:begChr m:val="["/>
                                  <m:endChr m:val="]"/>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dPr>
                                <m:e>
                                  <m:sSub>
                                    <m:sSub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sSubPr>
                                    <m:e>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𝒈</m:t>
                                      </m:r>
                                    </m:e>
                                    <m:sub>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sub>
                                  </m:sSub>
                                  <m:d>
                                    <m:d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dPr>
                                    <m:e>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e>
                                  </m:d>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fPr>
                                    <m:num>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num>
                                    <m:den>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𝟐</m:t>
                                      </m:r>
                                    </m:den>
                                  </m:f>
                                  <m:sSub>
                                    <m:sSubPr>
                                      <m:ctrlP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ctrlPr>
                                    </m:sSubPr>
                                    <m:e>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𝒈</m:t>
                                      </m:r>
                                    </m:e>
                                    <m:sub>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𝒔</m:t>
                                      </m:r>
                                    </m:sub>
                                  </m:sSub>
                                </m:e>
                              </m:d>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         </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𝒋</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𝒍</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𝟏</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𝟐</m:t>
                              </m:r>
                              <m:r>
                                <a:rPr lang="en-US" sz="1800" b="1" i="1" kern="1200">
                                  <a:solidFill>
                                    <a:srgbClr val="2C4890"/>
                                  </a:solidFill>
                                  <a:effectLst/>
                                  <a:latin typeface="Cambria Math" panose="02040503050406030204" pitchFamily="18" charset="0"/>
                                  <a:ea typeface="等线" panose="02010600030101010101" pitchFamily="2" charset="-122"/>
                                  <a:cs typeface="Times New Roman" panose="02020603050405020304" pitchFamily="18" charset="0"/>
                                </a:rPr>
                                <m:t>.</m:t>
                              </m:r>
                            </m:e>
                          </m:eqArr>
                        </m:e>
                      </m:d>
                    </m:oMath>
                  </m:oMathPara>
                </a14:m>
                <a:endParaRPr lang="en-US" sz="1100" dirty="0">
                  <a:effectLst/>
                  <a:latin typeface="Calibri" panose="020F0502020204030204" pitchFamily="34" charset="0"/>
                  <a:ea typeface="等线" panose="02010600030101010101" pitchFamily="2" charset="-122"/>
                  <a:cs typeface="Times New Roman" panose="02020603050405020304" pitchFamily="18" charset="0"/>
                </a:endParaRPr>
              </a:p>
            </p:txBody>
          </p:sp>
        </mc:Choice>
        <mc:Fallback xmlns="">
          <p:sp>
            <p:nvSpPr>
              <p:cNvPr id="4" name="文字方塊 3">
                <a:extLst>
                  <a:ext uri="{FF2B5EF4-FFF2-40B4-BE49-F238E27FC236}">
                    <a16:creationId xmlns:a16="http://schemas.microsoft.com/office/drawing/2014/main" id="{EE244FD6-6006-465A-B815-C7A18923762D}"/>
                  </a:ext>
                </a:extLst>
              </p:cNvPr>
              <p:cNvSpPr txBox="1">
                <a:spLocks noRot="1" noChangeAspect="1" noMove="1" noResize="1" noEditPoints="1" noAdjustHandles="1" noChangeArrowheads="1" noChangeShapeType="1" noTextEdit="1"/>
              </p:cNvSpPr>
              <p:nvPr/>
            </p:nvSpPr>
            <p:spPr>
              <a:xfrm>
                <a:off x="791318" y="1403533"/>
                <a:ext cx="5494020" cy="1530868"/>
              </a:xfrm>
              <a:prstGeom prst="rect">
                <a:avLst/>
              </a:prstGeom>
              <a:blipFill>
                <a:blip r:embed="rId4"/>
                <a:stretch>
                  <a:fillRect/>
                </a:stretch>
              </a:blipFill>
            </p:spPr>
            <p:txBody>
              <a:bodyPr/>
              <a:lstStyle/>
              <a:p>
                <a:r>
                  <a:rPr lang="en-US">
                    <a:noFill/>
                  </a:rPr>
                  <a:t> </a:t>
                </a:r>
              </a:p>
            </p:txBody>
          </p:sp>
        </mc:Fallback>
      </mc:AlternateContent>
      <p:sp>
        <p:nvSpPr>
          <p:cNvPr id="6" name="矩形 5">
            <a:extLst>
              <a:ext uri="{FF2B5EF4-FFF2-40B4-BE49-F238E27FC236}">
                <a16:creationId xmlns:a16="http://schemas.microsoft.com/office/drawing/2014/main" id="{4FAB9003-082D-4A42-A209-093A1E4A1255}"/>
              </a:ext>
            </a:extLst>
          </p:cNvPr>
          <p:cNvSpPr/>
          <p:nvPr/>
        </p:nvSpPr>
        <p:spPr>
          <a:xfrm>
            <a:off x="5911794" y="3543155"/>
            <a:ext cx="3144742" cy="307777"/>
          </a:xfrm>
          <a:prstGeom prst="rect">
            <a:avLst/>
          </a:prstGeom>
        </p:spPr>
        <p:txBody>
          <a:bodyPr wrap="square">
            <a:spAutoFit/>
          </a:bodyPr>
          <a:lstStyle/>
          <a:p>
            <a:r>
              <a:rPr lang="da-DK" sz="1400" b="1" i="1" dirty="0">
                <a:solidFill>
                  <a:srgbClr val="00B050"/>
                </a:solidFill>
                <a:latin typeface="CMSS12"/>
              </a:rPr>
              <a:t>Blin-Stoyle, Rev. Mod. Phys. (1956)</a:t>
            </a:r>
            <a:endParaRPr lang="en-US" dirty="0"/>
          </a:p>
        </p:txBody>
      </p:sp>
      <p:pic>
        <p:nvPicPr>
          <p:cNvPr id="7" name="圖片 6">
            <a:extLst>
              <a:ext uri="{FF2B5EF4-FFF2-40B4-BE49-F238E27FC236}">
                <a16:creationId xmlns:a16="http://schemas.microsoft.com/office/drawing/2014/main" id="{32202509-526E-4D22-8EDF-708A8A23C89A}"/>
              </a:ext>
            </a:extLst>
          </p:cNvPr>
          <p:cNvPicPr>
            <a:picLocks noChangeAspect="1"/>
          </p:cNvPicPr>
          <p:nvPr/>
        </p:nvPicPr>
        <p:blipFill>
          <a:blip r:embed="rId5"/>
          <a:stretch>
            <a:fillRect/>
          </a:stretch>
        </p:blipFill>
        <p:spPr>
          <a:xfrm>
            <a:off x="435454" y="3839546"/>
            <a:ext cx="5849884" cy="2671950"/>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73B721B8-8985-4290-A62C-CAC6388E0CC8}"/>
                  </a:ext>
                </a:extLst>
              </p:cNvPr>
              <p:cNvSpPr/>
              <p:nvPr/>
            </p:nvSpPr>
            <p:spPr>
              <a:xfrm>
                <a:off x="596348" y="2815096"/>
                <a:ext cx="6881854" cy="375424"/>
              </a:xfrm>
              <a:prstGeom prst="rect">
                <a:avLst/>
              </a:prstGeom>
            </p:spPr>
            <p:txBody>
              <a:bodyPr wrap="square">
                <a:spAutoFit/>
              </a:bodyPr>
              <a:lstStyle/>
              <a:p>
                <a:pPr>
                  <a:lnSpc>
                    <a:spcPct val="107000"/>
                  </a:lnSpc>
                  <a:spcAft>
                    <a:spcPts val="800"/>
                  </a:spcAft>
                </a:pPr>
                <a:r>
                  <a:rPr lang="zh-CN" altLang="en-US" dirty="0">
                    <a:solidFill>
                      <a:srgbClr val="000000"/>
                    </a:solidFill>
                    <a:latin typeface="Calibri" panose="020F0502020204030204" pitchFamily="34" charset="0"/>
                    <a:cs typeface="Times New Roman" panose="02020603050405020304" pitchFamily="18" charset="0"/>
                  </a:rPr>
                  <a:t>质子</a:t>
                </a:r>
                <a:r>
                  <a:rPr lang="en-US" dirty="0">
                    <a:solidFill>
                      <a:srgbClr val="000000"/>
                    </a:solidFill>
                    <a:latin typeface="Calibri" panose="020F0502020204030204" pitchFamily="34" charset="0"/>
                    <a:ea typeface="等线" panose="02010600030101010101" pitchFamily="2" charset="-122"/>
                    <a:cs typeface="Times New Roman" panose="02020603050405020304" pitchFamily="18" charset="0"/>
                  </a:rPr>
                  <a:t>(</a:t>
                </a:r>
                <a:r>
                  <a:rPr lang="zh-CN" altLang="en-US" dirty="0">
                    <a:solidFill>
                      <a:srgbClr val="000000"/>
                    </a:solidFill>
                    <a:latin typeface="Calibri" panose="020F0502020204030204" pitchFamily="34" charset="0"/>
                    <a:cs typeface="Times New Roman" panose="02020603050405020304" pitchFamily="18" charset="0"/>
                  </a:rPr>
                  <a:t>中子</a:t>
                </a:r>
                <a:r>
                  <a:rPr lang="en-US" dirty="0">
                    <a:solidFill>
                      <a:srgbClr val="000000"/>
                    </a:solidFill>
                    <a:latin typeface="Calibri" panose="020F0502020204030204" pitchFamily="34" charset="0"/>
                    <a:ea typeface="等线" panose="02010600030101010101" pitchFamily="2" charset="-122"/>
                    <a:cs typeface="Times New Roman" panose="02020603050405020304" pitchFamily="18" charset="0"/>
                  </a:rPr>
                  <a:t>)</a:t>
                </a:r>
                <a:r>
                  <a:rPr lang="zh-CN" altLang="en-US" dirty="0">
                    <a:solidFill>
                      <a:srgbClr val="000000"/>
                    </a:solidFill>
                    <a:latin typeface="Calibri" panose="020F0502020204030204" pitchFamily="34" charset="0"/>
                    <a:cs typeface="Times New Roman" panose="02020603050405020304" pitchFamily="18" charset="0"/>
                  </a:rPr>
                  <a:t>轨道和自旋</a:t>
                </a:r>
                <a:r>
                  <a:rPr lang="en-US" dirty="0">
                    <a:solidFill>
                      <a:srgbClr val="000000"/>
                    </a:solidFill>
                    <a:latin typeface="Calibri" panose="020F0502020204030204" pitchFamily="34" charset="0"/>
                    <a:ea typeface="等线" panose="02010600030101010101" pitchFamily="2" charset="-122"/>
                    <a:cs typeface="Times New Roman" panose="02020603050405020304" pitchFamily="18" charset="0"/>
                  </a:rPr>
                  <a:t>g</a:t>
                </a:r>
                <a:r>
                  <a:rPr lang="zh-CN" altLang="en-US" dirty="0">
                    <a:solidFill>
                      <a:srgbClr val="000000"/>
                    </a:solidFill>
                    <a:latin typeface="Calibri" panose="020F0502020204030204" pitchFamily="34" charset="0"/>
                    <a:cs typeface="Times New Roman" panose="02020603050405020304" pitchFamily="18" charset="0"/>
                  </a:rPr>
                  <a:t>因子</a:t>
                </a:r>
                <a:r>
                  <a:rPr lang="en-US" dirty="0">
                    <a:solidFill>
                      <a:srgbClr val="000000"/>
                    </a:solidFill>
                    <a:latin typeface="Calibri" panose="020F0502020204030204" pitchFamily="34" charset="0"/>
                    <a:ea typeface="等线" panose="02010600030101010101" pitchFamily="2" charset="-122"/>
                    <a:cs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𝑔</m:t>
                        </m:r>
                      </m:e>
                      <m:sub>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𝑙</m:t>
                        </m:r>
                      </m:sub>
                    </m:sSub>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=1</m:t>
                    </m:r>
                    <m:d>
                      <m:dPr>
                        <m:ctrlP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ctrlPr>
                      </m:dPr>
                      <m:e>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0</m:t>
                        </m:r>
                      </m:e>
                    </m:d>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 </m:t>
                    </m:r>
                    <m:sSub>
                      <m:sSubPr>
                        <m:ctrlP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𝑔</m:t>
                        </m:r>
                      </m:e>
                      <m:sub>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𝑠</m:t>
                        </m:r>
                      </m:sub>
                    </m:sSub>
                    <m:r>
                      <a:rPr lang="en-US" i="1">
                        <a:solidFill>
                          <a:srgbClr val="000000"/>
                        </a:solidFill>
                        <a:latin typeface="Cambria Math" panose="02040503050406030204" pitchFamily="18" charset="0"/>
                        <a:ea typeface="等线" panose="02010600030101010101" pitchFamily="2" charset="-122"/>
                        <a:cs typeface="Times New Roman" panose="02020603050405020304" pitchFamily="18" charset="0"/>
                      </a:rPr>
                      <m:t>=5.587(−3.826)</m:t>
                    </m:r>
                  </m:oMath>
                </a14:m>
                <a:endParaRPr lang="en-US" sz="1100" dirty="0">
                  <a:latin typeface="Calibri" panose="020F0502020204030204" pitchFamily="34" charset="0"/>
                  <a:ea typeface="等线"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73B721B8-8985-4290-A62C-CAC6388E0CC8}"/>
                  </a:ext>
                </a:extLst>
              </p:cNvPr>
              <p:cNvSpPr>
                <a:spLocks noRot="1" noChangeAspect="1" noMove="1" noResize="1" noEditPoints="1" noAdjustHandles="1" noChangeArrowheads="1" noChangeShapeType="1" noTextEdit="1"/>
              </p:cNvSpPr>
              <p:nvPr/>
            </p:nvSpPr>
            <p:spPr>
              <a:xfrm>
                <a:off x="596348" y="2815096"/>
                <a:ext cx="6881854" cy="375424"/>
              </a:xfrm>
              <a:prstGeom prst="rect">
                <a:avLst/>
              </a:prstGeom>
              <a:blipFill>
                <a:blip r:embed="rId6"/>
                <a:stretch>
                  <a:fillRect l="-797" t="-8197" b="-26230"/>
                </a:stretch>
              </a:blipFill>
            </p:spPr>
            <p:txBody>
              <a:bodyPr/>
              <a:lstStyle/>
              <a:p>
                <a:r>
                  <a:rPr lang="en-US">
                    <a:noFill/>
                  </a:rPr>
                  <a:t> </a:t>
                </a:r>
              </a:p>
            </p:txBody>
          </p:sp>
        </mc:Fallback>
      </mc:AlternateContent>
      <p:grpSp>
        <p:nvGrpSpPr>
          <p:cNvPr id="12" name="群組 11">
            <a:extLst>
              <a:ext uri="{FF2B5EF4-FFF2-40B4-BE49-F238E27FC236}">
                <a16:creationId xmlns:a16="http://schemas.microsoft.com/office/drawing/2014/main" id="{E743FFCE-F1E2-45E8-9F5B-FC15F0268154}"/>
              </a:ext>
            </a:extLst>
          </p:cNvPr>
          <p:cNvGrpSpPr/>
          <p:nvPr/>
        </p:nvGrpSpPr>
        <p:grpSpPr>
          <a:xfrm>
            <a:off x="6341167" y="4026136"/>
            <a:ext cx="2667663" cy="2151957"/>
            <a:chOff x="6341167" y="3970479"/>
            <a:chExt cx="2667663" cy="2151957"/>
          </a:xfrm>
        </p:grpSpPr>
        <p:sp>
          <p:nvSpPr>
            <p:cNvPr id="10" name="想法泡泡: 雲朵 9">
              <a:extLst>
                <a:ext uri="{FF2B5EF4-FFF2-40B4-BE49-F238E27FC236}">
                  <a16:creationId xmlns:a16="http://schemas.microsoft.com/office/drawing/2014/main" id="{6921CAEA-EE2C-4DDE-9AA0-BCFFB832C90E}"/>
                </a:ext>
              </a:extLst>
            </p:cNvPr>
            <p:cNvSpPr/>
            <p:nvPr/>
          </p:nvSpPr>
          <p:spPr>
            <a:xfrm>
              <a:off x="6416703" y="3970479"/>
              <a:ext cx="2417196" cy="134351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字方塊 8">
              <a:extLst>
                <a:ext uri="{FF2B5EF4-FFF2-40B4-BE49-F238E27FC236}">
                  <a16:creationId xmlns:a16="http://schemas.microsoft.com/office/drawing/2014/main" id="{58ADF5B0-3D41-4AA6-95B3-3327C96DC7B6}"/>
                </a:ext>
              </a:extLst>
            </p:cNvPr>
            <p:cNvSpPr txBox="1"/>
            <p:nvPr/>
          </p:nvSpPr>
          <p:spPr>
            <a:xfrm>
              <a:off x="6639339" y="4182385"/>
              <a:ext cx="2069207" cy="874407"/>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zh-CN" altLang="en-US" b="1" dirty="0">
                  <a:solidFill>
                    <a:srgbClr val="2C4890"/>
                  </a:solidFill>
                  <a:latin typeface="微软雅黑" panose="020B0503020204020204" pitchFamily="34" charset="-122"/>
                  <a:ea typeface="微软雅黑" panose="020B0503020204020204" pitchFamily="34" charset="-122"/>
                </a:rPr>
                <a:t>介子交换流效应</a:t>
              </a:r>
              <a:endParaRPr lang="en-US" altLang="zh-CN" b="1" dirty="0">
                <a:solidFill>
                  <a:srgbClr val="2C4890"/>
                </a:solidFill>
                <a:latin typeface="微软雅黑" panose="020B0503020204020204" pitchFamily="34" charset="-122"/>
                <a:ea typeface="微软雅黑" panose="020B0503020204020204" pitchFamily="34" charset="-122"/>
              </a:endParaRPr>
            </a:p>
            <a:p>
              <a:pPr marL="285750" indent="-285750">
                <a:lnSpc>
                  <a:spcPct val="150000"/>
                </a:lnSpc>
                <a:buFont typeface="Courier New" panose="02070309020205020404" pitchFamily="49" charset="0"/>
                <a:buChar char="o"/>
              </a:pPr>
              <a:r>
                <a:rPr lang="zh-CN" altLang="en-US" b="1" dirty="0">
                  <a:solidFill>
                    <a:srgbClr val="2C4890"/>
                  </a:solidFill>
                  <a:latin typeface="微软雅黑" panose="020B0503020204020204" pitchFamily="34" charset="-122"/>
                  <a:ea typeface="微软雅黑" panose="020B0503020204020204" pitchFamily="34" charset="-122"/>
                </a:rPr>
                <a:t>组态混合效应</a:t>
              </a:r>
              <a:endParaRPr lang="en-US" b="1" dirty="0">
                <a:solidFill>
                  <a:srgbClr val="2C4890"/>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2D06DD88-A033-44CD-A105-449BA7AB55E7}"/>
                </a:ext>
              </a:extLst>
            </p:cNvPr>
            <p:cNvSpPr/>
            <p:nvPr/>
          </p:nvSpPr>
          <p:spPr>
            <a:xfrm>
              <a:off x="6341167" y="5599216"/>
              <a:ext cx="2667663" cy="523220"/>
            </a:xfrm>
            <a:prstGeom prst="rect">
              <a:avLst/>
            </a:prstGeom>
          </p:spPr>
          <p:txBody>
            <a:bodyPr wrap="square">
              <a:spAutoFit/>
            </a:bodyPr>
            <a:lstStyle/>
            <a:p>
              <a:r>
                <a:rPr lang="en-US" sz="1400" b="1" i="1" dirty="0">
                  <a:solidFill>
                    <a:srgbClr val="00B050"/>
                  </a:solidFill>
                  <a:latin typeface="CMSS12"/>
                </a:rPr>
                <a:t>Arima, Adv. </a:t>
              </a:r>
              <a:r>
                <a:rPr lang="en-US" sz="1400" b="1" i="1" dirty="0" err="1">
                  <a:solidFill>
                    <a:srgbClr val="00B050"/>
                  </a:solidFill>
                  <a:latin typeface="CMSS12"/>
                </a:rPr>
                <a:t>Nucl</a:t>
              </a:r>
              <a:r>
                <a:rPr lang="en-US" sz="1400" b="1" i="1" dirty="0">
                  <a:solidFill>
                    <a:srgbClr val="00B050"/>
                  </a:solidFill>
                  <a:latin typeface="CMSS12"/>
                </a:rPr>
                <a:t>. Phys.</a:t>
              </a:r>
              <a:br>
                <a:rPr lang="en-US" sz="1400" b="1" i="1" dirty="0">
                  <a:solidFill>
                    <a:srgbClr val="00B050"/>
                  </a:solidFill>
                  <a:latin typeface="CMSS12"/>
                </a:rPr>
              </a:br>
              <a:r>
                <a:rPr lang="en-US" sz="1400" b="1" i="1" dirty="0">
                  <a:solidFill>
                    <a:srgbClr val="00B050"/>
                  </a:solidFill>
                  <a:latin typeface="CMSS12"/>
                </a:rPr>
                <a:t>(1987), Towner, Phys. Rep. (1987)</a:t>
              </a:r>
              <a:r>
                <a:rPr lang="en-US" sz="1400" b="1" i="1" dirty="0">
                  <a:solidFill>
                    <a:srgbClr val="00B050"/>
                  </a:solidFill>
                </a:rPr>
                <a:t> </a:t>
              </a:r>
            </a:p>
          </p:txBody>
        </p:sp>
      </p:grpSp>
    </p:spTree>
    <p:extLst>
      <p:ext uri="{BB962C8B-B14F-4D97-AF65-F5344CB8AC3E}">
        <p14:creationId xmlns:p14="http://schemas.microsoft.com/office/powerpoint/2010/main" val="37713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8174D3-2294-41E0-8774-018BAE6F928D}"/>
              </a:ext>
            </a:extLst>
          </p:cNvPr>
          <p:cNvSpPr>
            <a:spLocks noGrp="1"/>
          </p:cNvSpPr>
          <p:nvPr>
            <p:ph type="title"/>
          </p:nvPr>
        </p:nvSpPr>
        <p:spPr/>
        <p:txBody>
          <a:bodyPr/>
          <a:lstStyle/>
          <a:p>
            <a:r>
              <a:rPr lang="zh-CN" altLang="en-US" dirty="0"/>
              <a:t>协变密度泛函理论中的磁矩问题</a:t>
            </a:r>
            <a:endParaRPr lang="en-US" dirty="0"/>
          </a:p>
        </p:txBody>
      </p:sp>
      <p:grpSp>
        <p:nvGrpSpPr>
          <p:cNvPr id="4" name="组合 6">
            <a:extLst>
              <a:ext uri="{FF2B5EF4-FFF2-40B4-BE49-F238E27FC236}">
                <a16:creationId xmlns:a16="http://schemas.microsoft.com/office/drawing/2014/main" id="{28047F94-9A68-4D97-9BB2-7482A7AFE323}"/>
              </a:ext>
            </a:extLst>
          </p:cNvPr>
          <p:cNvGrpSpPr/>
          <p:nvPr/>
        </p:nvGrpSpPr>
        <p:grpSpPr>
          <a:xfrm>
            <a:off x="899592" y="3972552"/>
            <a:ext cx="7546042" cy="2768816"/>
            <a:chOff x="107504" y="714352"/>
            <a:chExt cx="8949690" cy="3513582"/>
          </a:xfrm>
        </p:grpSpPr>
        <p:pic>
          <p:nvPicPr>
            <p:cNvPr id="5" name="Picture 2">
              <a:extLst>
                <a:ext uri="{FF2B5EF4-FFF2-40B4-BE49-F238E27FC236}">
                  <a16:creationId xmlns:a16="http://schemas.microsoft.com/office/drawing/2014/main" id="{BC0F4E44-FD75-495F-B658-1C46C1F60B99}"/>
                </a:ext>
              </a:extLst>
            </p:cNvPr>
            <p:cNvPicPr>
              <a:picLocks noChangeAspect="1" noChangeArrowheads="1"/>
            </p:cNvPicPr>
            <p:nvPr/>
          </p:nvPicPr>
          <p:blipFill>
            <a:blip r:embed="rId2"/>
            <a:srcRect/>
            <a:stretch>
              <a:fillRect/>
            </a:stretch>
          </p:blipFill>
          <p:spPr bwMode="auto">
            <a:xfrm>
              <a:off x="107504" y="714352"/>
              <a:ext cx="8949690" cy="3513582"/>
            </a:xfrm>
            <a:prstGeom prst="rect">
              <a:avLst/>
            </a:prstGeom>
            <a:noFill/>
            <a:ln w="9525">
              <a:noFill/>
              <a:miter lim="800000"/>
              <a:headEnd/>
              <a:tailEnd/>
            </a:ln>
          </p:spPr>
        </p:pic>
        <p:sp>
          <p:nvSpPr>
            <p:cNvPr id="6" name="圆角矩形 8">
              <a:extLst>
                <a:ext uri="{FF2B5EF4-FFF2-40B4-BE49-F238E27FC236}">
                  <a16:creationId xmlns:a16="http://schemas.microsoft.com/office/drawing/2014/main" id="{3ABE9F04-E44B-4BD3-B00E-0651C2B62C90}"/>
                </a:ext>
              </a:extLst>
            </p:cNvPr>
            <p:cNvSpPr/>
            <p:nvPr/>
          </p:nvSpPr>
          <p:spPr>
            <a:xfrm>
              <a:off x="4788024" y="2499742"/>
              <a:ext cx="720080"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9">
              <a:extLst>
                <a:ext uri="{FF2B5EF4-FFF2-40B4-BE49-F238E27FC236}">
                  <a16:creationId xmlns:a16="http://schemas.microsoft.com/office/drawing/2014/main" id="{BFD075F6-7228-4DAB-9A8D-F3DF15368C9D}"/>
                </a:ext>
              </a:extLst>
            </p:cNvPr>
            <p:cNvSpPr/>
            <p:nvPr/>
          </p:nvSpPr>
          <p:spPr>
            <a:xfrm>
              <a:off x="3543792" y="2499742"/>
              <a:ext cx="648072"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10">
              <a:extLst>
                <a:ext uri="{FF2B5EF4-FFF2-40B4-BE49-F238E27FC236}">
                  <a16:creationId xmlns:a16="http://schemas.microsoft.com/office/drawing/2014/main" id="{54736120-A24E-4B44-A0C1-180150513CEE}"/>
                </a:ext>
              </a:extLst>
            </p:cNvPr>
            <p:cNvCxnSpPr/>
            <p:nvPr/>
          </p:nvCxnSpPr>
          <p:spPr>
            <a:xfrm>
              <a:off x="3563888" y="3507854"/>
              <a:ext cx="576064" cy="1588"/>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箭头连接符 11">
              <a:extLst>
                <a:ext uri="{FF2B5EF4-FFF2-40B4-BE49-F238E27FC236}">
                  <a16:creationId xmlns:a16="http://schemas.microsoft.com/office/drawing/2014/main" id="{7F9AAA3A-BA98-499E-807F-68824D969773}"/>
                </a:ext>
              </a:extLst>
            </p:cNvPr>
            <p:cNvCxnSpPr/>
            <p:nvPr/>
          </p:nvCxnSpPr>
          <p:spPr>
            <a:xfrm>
              <a:off x="4829888" y="3507854"/>
              <a:ext cx="576064" cy="1588"/>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6EB19DC5-8E92-45B6-B6D3-3D4D7FD8C8DD}"/>
              </a:ext>
            </a:extLst>
          </p:cNvPr>
          <p:cNvSpPr/>
          <p:nvPr/>
        </p:nvSpPr>
        <p:spPr>
          <a:xfrm>
            <a:off x="71846" y="2382058"/>
            <a:ext cx="9036657" cy="1892826"/>
          </a:xfrm>
          <a:prstGeom prst="rect">
            <a:avLst/>
          </a:prstGeom>
        </p:spPr>
        <p:txBody>
          <a:bodyPr wrap="square">
            <a:spAutoFit/>
          </a:bodyPr>
          <a:lstStyle/>
          <a:p>
            <a:pPr>
              <a:lnSpc>
                <a:spcPct val="150000"/>
              </a:lnSpc>
            </a:pPr>
            <a:r>
              <a:rPr lang="en-US" altLang="zh-CN" sz="2000" dirty="0">
                <a:latin typeface="Arial"/>
                <a:cs typeface="Arial"/>
              </a:rPr>
              <a:t>It was a surprise and for a long time an open problem, that </a:t>
            </a:r>
            <a:r>
              <a:rPr lang="en-US" altLang="zh-CN" sz="2000" dirty="0">
                <a:solidFill>
                  <a:srgbClr val="0000FF"/>
                </a:solidFill>
                <a:latin typeface="Arial"/>
                <a:cs typeface="Arial"/>
              </a:rPr>
              <a:t>relativistic theories containing only a scalar potential (σ) and the time-like component of a Lorentz vector field </a:t>
            </a:r>
            <a:r>
              <a:rPr lang="el-GR" altLang="zh-CN" sz="2000" dirty="0">
                <a:solidFill>
                  <a:srgbClr val="0000FF"/>
                </a:solidFill>
                <a:latin typeface="Arial"/>
                <a:cs typeface="Arial"/>
              </a:rPr>
              <a:t>ω</a:t>
            </a:r>
            <a:r>
              <a:rPr lang="en-US" altLang="zh-CN" sz="2000" dirty="0">
                <a:solidFill>
                  <a:srgbClr val="0000FF"/>
                </a:solidFill>
                <a:latin typeface="Arial"/>
                <a:cs typeface="Arial"/>
              </a:rPr>
              <a:t> could not reproduce the corresponding Schmidt values</a:t>
            </a:r>
            <a:r>
              <a:rPr lang="en-US" altLang="zh-CN" sz="2000" dirty="0">
                <a:latin typeface="Arial"/>
                <a:cs typeface="Arial"/>
              </a:rPr>
              <a:t>. </a:t>
            </a:r>
            <a:r>
              <a:rPr lang="en-US" altLang="zh-CN" sz="1400" i="1" dirty="0" err="1">
                <a:solidFill>
                  <a:srgbClr val="00B050"/>
                </a:solidFill>
                <a:latin typeface="CMSS12"/>
              </a:rPr>
              <a:t>Miller_Ann</a:t>
            </a:r>
            <a:r>
              <a:rPr lang="en-US" altLang="zh-CN" sz="1400" i="1" dirty="0">
                <a:solidFill>
                  <a:srgbClr val="00B050"/>
                </a:solidFill>
                <a:latin typeface="CMSS12"/>
              </a:rPr>
              <a:t>. Phys.(1975), </a:t>
            </a:r>
            <a:r>
              <a:rPr lang="en-US" altLang="zh-CN" sz="1400" i="1" dirty="0" err="1">
                <a:solidFill>
                  <a:srgbClr val="00B050"/>
                </a:solidFill>
                <a:latin typeface="CMSS12"/>
              </a:rPr>
              <a:t>Serot_PLB</a:t>
            </a:r>
            <a:r>
              <a:rPr lang="en-US" altLang="zh-CN" sz="1400" i="1" dirty="0">
                <a:solidFill>
                  <a:srgbClr val="00B050"/>
                </a:solidFill>
                <a:latin typeface="CMSS12"/>
              </a:rPr>
              <a:t>_(1981)</a:t>
            </a:r>
            <a:r>
              <a:rPr lang="en-US" altLang="zh-CN" sz="2000" dirty="0">
                <a:solidFill>
                  <a:srgbClr val="000000"/>
                </a:solidFill>
                <a:latin typeface="CMSS17"/>
              </a:rPr>
              <a:t>.</a:t>
            </a:r>
            <a:r>
              <a:rPr lang="en-US" altLang="zh-CN" sz="2000" dirty="0"/>
              <a:t> </a:t>
            </a:r>
            <a:endParaRPr lang="zh-CN" altLang="en-US" sz="2000" dirty="0"/>
          </a:p>
        </p:txBody>
      </p:sp>
      <p:sp>
        <p:nvSpPr>
          <p:cNvPr id="11" name="矩形 10">
            <a:extLst>
              <a:ext uri="{FF2B5EF4-FFF2-40B4-BE49-F238E27FC236}">
                <a16:creationId xmlns:a16="http://schemas.microsoft.com/office/drawing/2014/main" id="{9F1D2FB9-7BF5-46CF-BA1B-4DD24CA6E9CF}"/>
              </a:ext>
            </a:extLst>
          </p:cNvPr>
          <p:cNvSpPr/>
          <p:nvPr/>
        </p:nvSpPr>
        <p:spPr>
          <a:xfrm>
            <a:off x="71845" y="1052736"/>
            <a:ext cx="8821329" cy="1247008"/>
          </a:xfrm>
          <a:prstGeom prst="rect">
            <a:avLst/>
          </a:prstGeom>
        </p:spPr>
        <p:txBody>
          <a:bodyPr wrap="square">
            <a:spAutoFit/>
          </a:bodyPr>
          <a:lstStyle/>
          <a:p>
            <a:pPr>
              <a:lnSpc>
                <a:spcPct val="150000"/>
              </a:lnSpc>
            </a:pPr>
            <a:r>
              <a:rPr lang="en-US" altLang="zh-CN" dirty="0"/>
              <a:t>Covariant density functional theory (</a:t>
            </a:r>
            <a:r>
              <a:rPr lang="en-US" altLang="zh-CN" dirty="0">
                <a:solidFill>
                  <a:srgbClr val="FF0000"/>
                </a:solidFill>
              </a:rPr>
              <a:t>CDFT</a:t>
            </a:r>
            <a:r>
              <a:rPr lang="en-US" altLang="zh-CN" dirty="0"/>
              <a:t>), i.e., Relativistic mean-field (</a:t>
            </a:r>
            <a:r>
              <a:rPr lang="en-US" altLang="zh-CN" dirty="0">
                <a:solidFill>
                  <a:srgbClr val="FF0000"/>
                </a:solidFill>
              </a:rPr>
              <a:t>RMF</a:t>
            </a:r>
            <a:r>
              <a:rPr lang="en-US" altLang="zh-CN" dirty="0"/>
              <a:t>) theory: great success in describing nuclear properties but not for nuclear magnetic moments. </a:t>
            </a:r>
            <a:r>
              <a:rPr lang="en-US" altLang="zh-CN" sz="1600" i="1" dirty="0">
                <a:solidFill>
                  <a:srgbClr val="00B050"/>
                </a:solidFill>
              </a:rPr>
              <a:t>Ring, PPNP(1996), </a:t>
            </a:r>
            <a:r>
              <a:rPr lang="en-US" altLang="zh-CN" sz="1600" i="1" dirty="0" err="1">
                <a:solidFill>
                  <a:srgbClr val="00B050"/>
                </a:solidFill>
              </a:rPr>
              <a:t>Vretenar</a:t>
            </a:r>
            <a:r>
              <a:rPr lang="en-US" altLang="zh-CN" sz="1600" i="1" dirty="0">
                <a:solidFill>
                  <a:srgbClr val="00B050"/>
                </a:solidFill>
              </a:rPr>
              <a:t>, Phys. Rep. (2005), </a:t>
            </a:r>
            <a:r>
              <a:rPr lang="en-US" altLang="zh-CN" sz="1600" i="1" dirty="0" err="1">
                <a:solidFill>
                  <a:srgbClr val="00B050"/>
                </a:solidFill>
              </a:rPr>
              <a:t>Meng</a:t>
            </a:r>
            <a:r>
              <a:rPr lang="en-US" altLang="zh-CN" sz="1600" i="1" dirty="0">
                <a:solidFill>
                  <a:srgbClr val="00B050"/>
                </a:solidFill>
              </a:rPr>
              <a:t>, PPNP (2006).</a:t>
            </a:r>
            <a:endParaRPr lang="zh-CN" altLang="en-US" sz="1600" i="1" dirty="0">
              <a:solidFill>
                <a:srgbClr val="00B050"/>
              </a:solidFill>
            </a:endParaRPr>
          </a:p>
        </p:txBody>
      </p:sp>
    </p:spTree>
    <p:extLst>
      <p:ext uri="{BB962C8B-B14F-4D97-AF65-F5344CB8AC3E}">
        <p14:creationId xmlns:p14="http://schemas.microsoft.com/office/powerpoint/2010/main" val="64376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02F3D6-3C15-4A19-9417-3A749CBBAFE0}"/>
              </a:ext>
            </a:extLst>
          </p:cNvPr>
          <p:cNvSpPr>
            <a:spLocks noGrp="1"/>
          </p:cNvSpPr>
          <p:nvPr>
            <p:ph type="title"/>
          </p:nvPr>
        </p:nvSpPr>
        <p:spPr/>
        <p:txBody>
          <a:bodyPr/>
          <a:lstStyle/>
          <a:p>
            <a:r>
              <a:rPr lang="en-US" altLang="zh-CN" dirty="0"/>
              <a:t>Dirac</a:t>
            </a:r>
            <a:r>
              <a:rPr lang="zh-CN" altLang="en-US" dirty="0"/>
              <a:t>磁矩增强</a:t>
            </a:r>
            <a:r>
              <a:rPr lang="en-US" altLang="zh-CN" dirty="0"/>
              <a:t>——</a:t>
            </a:r>
            <a:r>
              <a:rPr lang="zh-CN" altLang="en-US" dirty="0"/>
              <a:t>协变密度泛函理论</a:t>
            </a:r>
            <a:endParaRPr lang="en-US" dirty="0"/>
          </a:p>
        </p:txBody>
      </p:sp>
      <p:pic>
        <p:nvPicPr>
          <p:cNvPr id="4" name="图片 4">
            <a:extLst>
              <a:ext uri="{FF2B5EF4-FFF2-40B4-BE49-F238E27FC236}">
                <a16:creationId xmlns:a16="http://schemas.microsoft.com/office/drawing/2014/main" id="{506408DD-7D9E-4D58-91FF-03D117511E1A}"/>
              </a:ext>
            </a:extLst>
          </p:cNvPr>
          <p:cNvPicPr>
            <a:picLocks noChangeAspect="1"/>
          </p:cNvPicPr>
          <p:nvPr/>
        </p:nvPicPr>
        <p:blipFill>
          <a:blip r:embed="rId2"/>
          <a:stretch>
            <a:fillRect/>
          </a:stretch>
        </p:blipFill>
        <p:spPr>
          <a:xfrm>
            <a:off x="395536" y="2136394"/>
            <a:ext cx="7056784" cy="4690686"/>
          </a:xfrm>
          <a:prstGeom prst="rect">
            <a:avLst/>
          </a:prstGeom>
        </p:spPr>
      </p:pic>
      <p:sp>
        <p:nvSpPr>
          <p:cNvPr id="5" name="矩形 4">
            <a:extLst>
              <a:ext uri="{FF2B5EF4-FFF2-40B4-BE49-F238E27FC236}">
                <a16:creationId xmlns:a16="http://schemas.microsoft.com/office/drawing/2014/main" id="{1F751582-408A-47AE-938B-3BF887081821}"/>
              </a:ext>
            </a:extLst>
          </p:cNvPr>
          <p:cNvSpPr/>
          <p:nvPr/>
        </p:nvSpPr>
        <p:spPr>
          <a:xfrm>
            <a:off x="179512" y="901169"/>
            <a:ext cx="8964488" cy="1251048"/>
          </a:xfrm>
          <a:prstGeom prst="rect">
            <a:avLst/>
          </a:prstGeom>
        </p:spPr>
        <p:txBody>
          <a:bodyPr wrap="square">
            <a:spAutoFit/>
          </a:bodyPr>
          <a:lstStyle/>
          <a:p>
            <a:pPr>
              <a:lnSpc>
                <a:spcPct val="130000"/>
              </a:lnSpc>
            </a:pPr>
            <a:r>
              <a:rPr lang="en-US" altLang="zh-CN" sz="2000" dirty="0">
                <a:latin typeface="Arial"/>
                <a:cs typeface="Arial"/>
              </a:rPr>
              <a:t>The problem is easy to understand: </a:t>
            </a:r>
            <a:r>
              <a:rPr lang="en-US" altLang="zh-CN" sz="2000" dirty="0">
                <a:solidFill>
                  <a:srgbClr val="0000FF"/>
                </a:solidFill>
                <a:latin typeface="Arial"/>
                <a:cs typeface="Arial"/>
              </a:rPr>
              <a:t>the large scalar potential required by the spin-orbit force significantly reduces the effective mass of valence nucleon, thus increasing its electromagnetic current and the (Dirac) magnetic moment</a:t>
            </a:r>
            <a:r>
              <a:rPr lang="en-US" altLang="zh-CN" sz="2000" dirty="0">
                <a:latin typeface="Arial"/>
                <a:cs typeface="Arial"/>
              </a:rPr>
              <a:t>. </a:t>
            </a:r>
            <a:endParaRPr lang="zh-CN" altLang="en-US" sz="2144" dirty="0">
              <a:latin typeface="Arial"/>
              <a:cs typeface="Arial"/>
            </a:endParaRPr>
          </a:p>
        </p:txBody>
      </p:sp>
    </p:spTree>
    <p:extLst>
      <p:ext uri="{BB962C8B-B14F-4D97-AF65-F5344CB8AC3E}">
        <p14:creationId xmlns:p14="http://schemas.microsoft.com/office/powerpoint/2010/main" val="88591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D3F060-9B54-4108-BC4C-DE1740A5D0D1}"/>
              </a:ext>
            </a:extLst>
          </p:cNvPr>
          <p:cNvSpPr>
            <a:spLocks noGrp="1"/>
          </p:cNvSpPr>
          <p:nvPr>
            <p:ph type="title"/>
          </p:nvPr>
        </p:nvSpPr>
        <p:spPr/>
        <p:txBody>
          <a:bodyPr/>
          <a:lstStyle/>
          <a:p>
            <a:r>
              <a:rPr lang="zh-CN" altLang="en-US" dirty="0"/>
              <a:t>磁矩问题解决方法</a:t>
            </a:r>
            <a:endParaRPr lang="en-US" dirty="0"/>
          </a:p>
        </p:txBody>
      </p:sp>
      <p:sp>
        <p:nvSpPr>
          <p:cNvPr id="4" name="矩形 3">
            <a:extLst>
              <a:ext uri="{FF2B5EF4-FFF2-40B4-BE49-F238E27FC236}">
                <a16:creationId xmlns:a16="http://schemas.microsoft.com/office/drawing/2014/main" id="{3161D4C5-9CD6-4AE8-98B5-1C4E7272CBA0}"/>
              </a:ext>
            </a:extLst>
          </p:cNvPr>
          <p:cNvSpPr/>
          <p:nvPr/>
        </p:nvSpPr>
        <p:spPr>
          <a:xfrm>
            <a:off x="251520" y="1087576"/>
            <a:ext cx="8640960" cy="1754326"/>
          </a:xfrm>
          <a:prstGeom prst="rect">
            <a:avLst/>
          </a:prstGeom>
        </p:spPr>
        <p:txBody>
          <a:bodyPr wrap="square">
            <a:spAutoFit/>
          </a:bodyPr>
          <a:lstStyle/>
          <a:p>
            <a:pPr>
              <a:lnSpc>
                <a:spcPct val="150000"/>
              </a:lnSpc>
            </a:pPr>
            <a:r>
              <a:rPr lang="en-US" altLang="zh-CN" dirty="0"/>
              <a:t>Although the valence-particle approximation is reasonable in a non-relativistic calculation, it is simply wrong in a relativistic calculation. This puzzle can be resolved by including the </a:t>
            </a:r>
            <a:r>
              <a:rPr lang="en-US" altLang="zh-CN" dirty="0">
                <a:solidFill>
                  <a:srgbClr val="FF0000"/>
                </a:solidFill>
              </a:rPr>
              <a:t>polarization of the core by external particle</a:t>
            </a:r>
            <a:r>
              <a:rPr lang="en-US" altLang="zh-CN" dirty="0"/>
              <a:t>. </a:t>
            </a:r>
            <a:br>
              <a:rPr lang="en-US" altLang="zh-CN" dirty="0"/>
            </a:br>
            <a:endParaRPr lang="zh-CN" altLang="en-US" dirty="0"/>
          </a:p>
        </p:txBody>
      </p:sp>
      <p:sp>
        <p:nvSpPr>
          <p:cNvPr id="5" name="矩形 4">
            <a:extLst>
              <a:ext uri="{FF2B5EF4-FFF2-40B4-BE49-F238E27FC236}">
                <a16:creationId xmlns:a16="http://schemas.microsoft.com/office/drawing/2014/main" id="{C0B35930-8715-4B2D-ABD3-71537ACD1DB7}"/>
              </a:ext>
            </a:extLst>
          </p:cNvPr>
          <p:cNvSpPr/>
          <p:nvPr/>
        </p:nvSpPr>
        <p:spPr>
          <a:xfrm>
            <a:off x="251520" y="2399977"/>
            <a:ext cx="8640960" cy="4385816"/>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altLang="zh-CN" dirty="0"/>
              <a:t>Random Phase Approximation (RPA) and the corresponding linear response theory </a:t>
            </a:r>
            <a:r>
              <a:rPr lang="en-US" altLang="zh-CN" sz="1200" dirty="0" err="1">
                <a:solidFill>
                  <a:srgbClr val="0000FF"/>
                </a:solidFill>
                <a:latin typeface="CMSS12"/>
              </a:rPr>
              <a:t>Mcneil</a:t>
            </a:r>
            <a:r>
              <a:rPr lang="en-US" altLang="zh-CN" sz="1200" dirty="0">
                <a:solidFill>
                  <a:srgbClr val="0000FF"/>
                </a:solidFill>
                <a:latin typeface="CMSS12"/>
              </a:rPr>
              <a:t>(1986), </a:t>
            </a:r>
            <a:r>
              <a:rPr lang="en-US" altLang="zh-CN" sz="1200" dirty="0" err="1">
                <a:solidFill>
                  <a:srgbClr val="0000FF"/>
                </a:solidFill>
                <a:latin typeface="CMSS12"/>
              </a:rPr>
              <a:t>Furnastahl</a:t>
            </a:r>
            <a:r>
              <a:rPr lang="en-US" altLang="zh-CN" sz="1200" dirty="0">
                <a:solidFill>
                  <a:srgbClr val="0000FF"/>
                </a:solidFill>
                <a:latin typeface="CMSS12"/>
              </a:rPr>
              <a:t>(1987)</a:t>
            </a:r>
            <a:r>
              <a:rPr lang="en-US" altLang="zh-CN" dirty="0">
                <a:solidFill>
                  <a:srgbClr val="000000"/>
                </a:solidFill>
                <a:latin typeface="CMSS17"/>
              </a:rPr>
              <a:t>,</a:t>
            </a:r>
            <a:r>
              <a:rPr lang="en-US" altLang="zh-CN" sz="1200" dirty="0" err="1">
                <a:solidFill>
                  <a:srgbClr val="0000FF"/>
                </a:solidFill>
                <a:latin typeface="CMSS12"/>
              </a:rPr>
              <a:t>Ichii</a:t>
            </a:r>
            <a:r>
              <a:rPr lang="en-US" altLang="zh-CN" sz="1200" dirty="0">
                <a:solidFill>
                  <a:srgbClr val="0000FF"/>
                </a:solidFill>
                <a:latin typeface="CMSS12"/>
              </a:rPr>
              <a:t>(1987), Shepard(1988)</a:t>
            </a:r>
          </a:p>
          <a:p>
            <a:pPr marL="285750" indent="-285750">
              <a:lnSpc>
                <a:spcPct val="150000"/>
              </a:lnSpc>
              <a:buFont typeface="Wingdings" panose="05000000000000000000" pitchFamily="2" charset="2"/>
              <a:buChar char="ü"/>
            </a:pPr>
            <a:endParaRPr lang="en-US" altLang="zh-CN" sz="1200" dirty="0">
              <a:solidFill>
                <a:srgbClr val="0000FF"/>
              </a:solidFill>
              <a:latin typeface="CMSS12"/>
            </a:endParaRPr>
          </a:p>
          <a:p>
            <a:pPr marL="285750" indent="-285750">
              <a:lnSpc>
                <a:spcPct val="150000"/>
              </a:lnSpc>
              <a:buFont typeface="Wingdings" panose="05000000000000000000" pitchFamily="2" charset="2"/>
              <a:buChar char="ü"/>
            </a:pPr>
            <a:r>
              <a:rPr lang="en-US" altLang="zh-CN" dirty="0"/>
              <a:t>Self-consistent deformed RMF theory with the baryon currents of both valence nucleon and the core</a:t>
            </a:r>
            <a:r>
              <a:rPr lang="en-US" altLang="zh-CN" dirty="0">
                <a:solidFill>
                  <a:srgbClr val="000000"/>
                </a:solidFill>
                <a:latin typeface="CMSS17"/>
              </a:rPr>
              <a:t>. </a:t>
            </a:r>
            <a:r>
              <a:rPr lang="en-US" altLang="zh-CN" sz="1200" dirty="0">
                <a:solidFill>
                  <a:srgbClr val="0000FF"/>
                </a:solidFill>
                <a:latin typeface="CMSS12"/>
              </a:rPr>
              <a:t>Hofmann(1988), </a:t>
            </a:r>
            <a:r>
              <a:rPr lang="en-US" altLang="zh-CN" sz="1200" dirty="0" err="1">
                <a:solidFill>
                  <a:srgbClr val="0000FF"/>
                </a:solidFill>
                <a:latin typeface="CMSS12"/>
              </a:rPr>
              <a:t>Furnstahl</a:t>
            </a:r>
            <a:r>
              <a:rPr lang="en-US" altLang="zh-CN" sz="1200" dirty="0">
                <a:solidFill>
                  <a:srgbClr val="0000FF"/>
                </a:solidFill>
                <a:latin typeface="CMSS12"/>
              </a:rPr>
              <a:t>(1989), Yao(2006)</a:t>
            </a:r>
            <a:br>
              <a:rPr lang="en-US" altLang="zh-CN" sz="1200" dirty="0">
                <a:solidFill>
                  <a:srgbClr val="0000FF"/>
                </a:solidFill>
                <a:latin typeface="CMSS12"/>
              </a:rPr>
            </a:br>
            <a:r>
              <a:rPr lang="en-US" altLang="zh-CN" dirty="0"/>
              <a:t>The spatial components of vector meson field </a:t>
            </a:r>
            <a:r>
              <a:rPr lang="en-US" altLang="zh-CN" b="1" dirty="0">
                <a:solidFill>
                  <a:srgbClr val="FF0000"/>
                </a:solidFill>
              </a:rPr>
              <a:t>V</a:t>
            </a:r>
            <a:r>
              <a:rPr lang="en-US" altLang="zh-CN" dirty="0"/>
              <a:t>, (i.e., </a:t>
            </a:r>
            <a:r>
              <a:rPr lang="en-US" altLang="zh-CN" dirty="0">
                <a:solidFill>
                  <a:srgbClr val="FF0000"/>
                </a:solidFill>
              </a:rPr>
              <a:t>time-odd fields or magnetic potential</a:t>
            </a:r>
            <a:r>
              <a:rPr lang="en-US" altLang="zh-CN" dirty="0"/>
              <a:t>), break the time-reversal symmetry of </a:t>
            </a:r>
            <a:r>
              <a:rPr lang="en-US" altLang="zh-CN" dirty="0" err="1"/>
              <a:t>wavefunctions</a:t>
            </a:r>
            <a:r>
              <a:rPr lang="en-US" altLang="zh-CN" dirty="0"/>
              <a:t> in the core, thus producing a non-zero contribution to the Dirac current.</a:t>
            </a:r>
            <a:endParaRPr lang="en-US" altLang="zh-CN" dirty="0">
              <a:solidFill>
                <a:srgbClr val="000000"/>
              </a:solidFill>
              <a:latin typeface="CMSS17"/>
            </a:endParaRPr>
          </a:p>
          <a:p>
            <a:endParaRPr lang="en-US" altLang="zh-CN" dirty="0">
              <a:solidFill>
                <a:srgbClr val="000000"/>
              </a:solidFill>
              <a:latin typeface="CMSS17"/>
            </a:endParaRPr>
          </a:p>
          <a:p>
            <a:r>
              <a:rPr lang="en-US" altLang="zh-CN" dirty="0"/>
              <a:t>Finally, </a:t>
            </a:r>
            <a:r>
              <a:rPr lang="en-US" altLang="zh-CN" dirty="0">
                <a:solidFill>
                  <a:srgbClr val="00B050"/>
                </a:solidFill>
              </a:rPr>
              <a:t>agreement with Schmidt values and the </a:t>
            </a:r>
            <a:r>
              <a:rPr lang="en-US" altLang="zh-CN" dirty="0" err="1">
                <a:solidFill>
                  <a:srgbClr val="00B050"/>
                </a:solidFill>
              </a:rPr>
              <a:t>isoscalar</a:t>
            </a:r>
            <a:r>
              <a:rPr lang="en-US" altLang="zh-CN" dirty="0">
                <a:solidFill>
                  <a:srgbClr val="00B050"/>
                </a:solidFill>
              </a:rPr>
              <a:t> magnetic moments</a:t>
            </a:r>
            <a:br>
              <a:rPr lang="en-US" altLang="zh-CN" dirty="0">
                <a:solidFill>
                  <a:srgbClr val="00B050"/>
                </a:solidFill>
              </a:rPr>
            </a:br>
            <a:r>
              <a:rPr lang="en-US" altLang="zh-CN" dirty="0">
                <a:solidFill>
                  <a:srgbClr val="00B050"/>
                </a:solidFill>
              </a:rPr>
              <a:t>are also well reproduced</a:t>
            </a:r>
            <a:r>
              <a:rPr lang="en-US" altLang="zh-CN" dirty="0"/>
              <a:t>. </a:t>
            </a:r>
            <a:br>
              <a:rPr lang="en-US" altLang="zh-CN" dirty="0"/>
            </a:br>
            <a:endParaRPr lang="zh-CN" altLang="en-US" dirty="0"/>
          </a:p>
        </p:txBody>
      </p:sp>
    </p:spTree>
    <p:extLst>
      <p:ext uri="{BB962C8B-B14F-4D97-AF65-F5344CB8AC3E}">
        <p14:creationId xmlns:p14="http://schemas.microsoft.com/office/powerpoint/2010/main" val="403733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FB7D70-206C-4A79-9E5D-168625AC9290}"/>
              </a:ext>
            </a:extLst>
          </p:cNvPr>
          <p:cNvSpPr>
            <a:spLocks noGrp="1"/>
          </p:cNvSpPr>
          <p:nvPr>
            <p:ph type="title"/>
          </p:nvPr>
        </p:nvSpPr>
        <p:spPr/>
        <p:txBody>
          <a:bodyPr/>
          <a:lstStyle/>
          <a:p>
            <a:r>
              <a:rPr lang="zh-CN" altLang="en-US" dirty="0"/>
              <a:t>奇时间场效应</a:t>
            </a:r>
            <a:endParaRPr lang="en-US" dirty="0"/>
          </a:p>
        </p:txBody>
      </p:sp>
      <p:pic>
        <p:nvPicPr>
          <p:cNvPr id="11" name="图片 3">
            <a:extLst>
              <a:ext uri="{FF2B5EF4-FFF2-40B4-BE49-F238E27FC236}">
                <a16:creationId xmlns:a16="http://schemas.microsoft.com/office/drawing/2014/main" id="{503CEA7D-8424-4E4D-882E-43691A0F970F}"/>
              </a:ext>
            </a:extLst>
          </p:cNvPr>
          <p:cNvPicPr>
            <a:picLocks noChangeAspect="1"/>
          </p:cNvPicPr>
          <p:nvPr/>
        </p:nvPicPr>
        <p:blipFill>
          <a:blip r:embed="rId2"/>
          <a:stretch>
            <a:fillRect/>
          </a:stretch>
        </p:blipFill>
        <p:spPr>
          <a:xfrm>
            <a:off x="250825" y="1918869"/>
            <a:ext cx="2429894" cy="1798163"/>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1CCEE69-34D8-4B0D-BD23-65E6AE8EE14A}"/>
                  </a:ext>
                </a:extLst>
              </p:cNvPr>
              <p:cNvSpPr/>
              <p:nvPr/>
            </p:nvSpPr>
            <p:spPr>
              <a:xfrm>
                <a:off x="179512" y="980728"/>
                <a:ext cx="8640960" cy="653769"/>
              </a:xfrm>
              <a:prstGeom prst="rect">
                <a:avLst/>
              </a:prstGeom>
            </p:spPr>
            <p:txBody>
              <a:bodyPr wrap="square">
                <a:spAutoFit/>
              </a:bodyPr>
              <a:lstStyle/>
              <a:p>
                <a:pPr fontAlgn="base">
                  <a:spcBef>
                    <a:spcPct val="0"/>
                  </a:spcBef>
                  <a:spcAft>
                    <a:spcPct val="0"/>
                  </a:spcAft>
                  <a:buFont typeface="Arial" pitchFamily="34" charset="0"/>
                  <a:buNone/>
                </a:pPr>
                <a:r>
                  <a:rPr lang="en-US" altLang="zh-CN" b="1" dirty="0">
                    <a:solidFill>
                      <a:srgbClr val="FF0000"/>
                    </a:solidFill>
                    <a:latin typeface="CMSS17"/>
                    <a:ea typeface="宋体" pitchFamily="2" charset="-122"/>
                  </a:rPr>
                  <a:t>Time-odd field</a:t>
                </a:r>
                <a:r>
                  <a:rPr lang="en-US" altLang="zh-CN" dirty="0">
                    <a:solidFill>
                      <a:srgbClr val="002A56">
                        <a:lumMod val="90000"/>
                        <a:lumOff val="10000"/>
                      </a:srgbClr>
                    </a:solidFill>
                    <a:latin typeface="CMSS17"/>
                    <a:ea typeface="宋体" pitchFamily="2" charset="-122"/>
                  </a:rPr>
                  <a:t> </a:t>
                </a:r>
                <a:r>
                  <a:rPr lang="en-US" altLang="zh-CN" b="1" i="1" dirty="0">
                    <a:solidFill>
                      <a:srgbClr val="0000FF"/>
                    </a:solidFill>
                    <a:latin typeface="CMSS17"/>
                    <a:ea typeface="宋体" pitchFamily="2" charset="-122"/>
                  </a:rPr>
                  <a:t>V</a:t>
                </a:r>
                <a:r>
                  <a:rPr lang="en-US" altLang="zh-CN" dirty="0">
                    <a:solidFill>
                      <a:srgbClr val="0000FF"/>
                    </a:solidFill>
                    <a:latin typeface="CMSS17"/>
                    <a:ea typeface="宋体" pitchFamily="2" charset="-122"/>
                  </a:rPr>
                  <a:t> </a:t>
                </a:r>
                <a:r>
                  <a:rPr lang="en-US" altLang="zh-CN" dirty="0">
                    <a:solidFill>
                      <a:srgbClr val="000000"/>
                    </a:solidFill>
                    <a:latin typeface="CMSS17"/>
                    <a:ea typeface="宋体" pitchFamily="2" charset="-122"/>
                  </a:rPr>
                  <a:t>(</a:t>
                </a:r>
                <a14:m>
                  <m:oMath xmlns:m="http://schemas.openxmlformats.org/officeDocument/2006/math">
                    <m:acc>
                      <m:accPr>
                        <m:chr m:val="̂"/>
                        <m:ctrlPr>
                          <a:rPr lang="en-US" altLang="zh-CN" i="1" smtClean="0">
                            <a:solidFill>
                              <a:srgbClr val="0000FF"/>
                            </a:solidFill>
                            <a:latin typeface="Cambria Math" panose="02040503050406030204" pitchFamily="18" charset="0"/>
                          </a:rPr>
                        </m:ctrlPr>
                      </m:accPr>
                      <m:e>
                        <m:r>
                          <a:rPr lang="en-US" altLang="zh-CN" i="1" smtClean="0">
                            <a:solidFill>
                              <a:srgbClr val="0000FF"/>
                            </a:solidFill>
                            <a:latin typeface="Cambria Math" panose="02040503050406030204" pitchFamily="18" charset="0"/>
                          </a:rPr>
                          <m:t>𝑇</m:t>
                        </m:r>
                      </m:e>
                    </m:acc>
                    <m:r>
                      <a:rPr lang="en-US" altLang="zh-CN" i="1" smtClean="0">
                        <a:solidFill>
                          <a:srgbClr val="0000FF"/>
                        </a:solidFill>
                        <a:latin typeface="Cambria Math" panose="02040503050406030204" pitchFamily="18" charset="0"/>
                      </a:rPr>
                      <m:t>𝑉</m:t>
                    </m:r>
                    <m:sSup>
                      <m:sSupPr>
                        <m:ctrlPr>
                          <a:rPr lang="en-US" altLang="zh-CN" i="1" smtClean="0">
                            <a:solidFill>
                              <a:srgbClr val="0000FF"/>
                            </a:solidFill>
                            <a:latin typeface="Cambria Math" panose="02040503050406030204" pitchFamily="18" charset="0"/>
                          </a:rPr>
                        </m:ctrlPr>
                      </m:sSupPr>
                      <m:e>
                        <m:acc>
                          <m:accPr>
                            <m:chr m:val="̂"/>
                            <m:ctrlPr>
                              <a:rPr lang="en-US" altLang="zh-CN" i="1" smtClean="0">
                                <a:solidFill>
                                  <a:srgbClr val="0000FF"/>
                                </a:solidFill>
                                <a:latin typeface="Cambria Math" panose="02040503050406030204" pitchFamily="18" charset="0"/>
                              </a:rPr>
                            </m:ctrlPr>
                          </m:accPr>
                          <m:e>
                            <m:r>
                              <a:rPr lang="en-US" altLang="zh-CN" i="1" smtClean="0">
                                <a:solidFill>
                                  <a:srgbClr val="0000FF"/>
                                </a:solidFill>
                                <a:latin typeface="Cambria Math" panose="02040503050406030204" pitchFamily="18" charset="0"/>
                              </a:rPr>
                              <m:t>𝑇</m:t>
                            </m:r>
                          </m:e>
                        </m:acc>
                      </m:e>
                      <m:sup>
                        <m:r>
                          <a:rPr lang="en-US" altLang="zh-CN" i="1" smtClean="0">
                            <a:solidFill>
                              <a:srgbClr val="0000FF"/>
                            </a:solidFill>
                            <a:latin typeface="Cambria Math" panose="02040503050406030204" pitchFamily="18" charset="0"/>
                          </a:rPr>
                          <m:t>−1</m:t>
                        </m:r>
                      </m:sup>
                    </m:sSup>
                    <m:r>
                      <a:rPr lang="en-US" altLang="zh-CN" i="1" smtClean="0">
                        <a:solidFill>
                          <a:srgbClr val="0000FF"/>
                        </a:solidFill>
                        <a:latin typeface="Cambria Math" panose="02040503050406030204" pitchFamily="18" charset="0"/>
                      </a:rPr>
                      <m:t>=−</m:t>
                    </m:r>
                    <m:r>
                      <a:rPr lang="en-US" altLang="zh-CN" i="1" smtClean="0">
                        <a:solidFill>
                          <a:srgbClr val="0000FF"/>
                        </a:solidFill>
                        <a:latin typeface="Cambria Math" panose="02040503050406030204" pitchFamily="18" charset="0"/>
                      </a:rPr>
                      <m:t>𝑉</m:t>
                    </m:r>
                  </m:oMath>
                </a14:m>
                <a:r>
                  <a:rPr lang="en-US" altLang="zh-CN" dirty="0">
                    <a:solidFill>
                      <a:srgbClr val="000000"/>
                    </a:solidFill>
                    <a:latin typeface="CMSS17"/>
                    <a:ea typeface="宋体" pitchFamily="2" charset="-122"/>
                  </a:rPr>
                  <a:t>) </a:t>
                </a:r>
                <a:r>
                  <a:rPr lang="en-US" altLang="zh-CN" dirty="0">
                    <a:solidFill>
                      <a:srgbClr val="002A56">
                        <a:lumMod val="90000"/>
                        <a:lumOff val="10000"/>
                      </a:srgbClr>
                    </a:solidFill>
                    <a:latin typeface="CMSS17"/>
                    <a:ea typeface="宋体" pitchFamily="2" charset="-122"/>
                  </a:rPr>
                  <a:t>:important in atomic and nuclear physics: </a:t>
                </a:r>
                <a:r>
                  <a:rPr lang="en-US" altLang="zh-CN" dirty="0" err="1">
                    <a:solidFill>
                      <a:srgbClr val="002A56">
                        <a:lumMod val="90000"/>
                        <a:lumOff val="10000"/>
                      </a:srgbClr>
                    </a:solidFill>
                    <a:latin typeface="CMSS17"/>
                    <a:ea typeface="宋体" pitchFamily="2" charset="-122"/>
                  </a:rPr>
                  <a:t>zeeman</a:t>
                </a:r>
                <a:r>
                  <a:rPr lang="en-US" altLang="zh-CN" dirty="0">
                    <a:solidFill>
                      <a:srgbClr val="002A56">
                        <a:lumMod val="90000"/>
                        <a:lumOff val="10000"/>
                      </a:srgbClr>
                    </a:solidFill>
                    <a:latin typeface="CMSS17"/>
                    <a:ea typeface="宋体" pitchFamily="2" charset="-122"/>
                  </a:rPr>
                  <a:t> effect, hyperfine structure</a:t>
                </a:r>
                <a:r>
                  <a:rPr lang="en-US" altLang="zh-CN" dirty="0">
                    <a:solidFill>
                      <a:srgbClr val="000000"/>
                    </a:solidFill>
                    <a:latin typeface="CMSS17"/>
                    <a:ea typeface="宋体" pitchFamily="2" charset="-122"/>
                  </a:rPr>
                  <a:t>.</a:t>
                </a:r>
                <a:endParaRPr lang="zh-CN" altLang="en-US" dirty="0">
                  <a:solidFill>
                    <a:srgbClr val="003366"/>
                  </a:solidFill>
                  <a:latin typeface="Arial" pitchFamily="34" charset="0"/>
                  <a:ea typeface="宋体" pitchFamily="2" charset="-122"/>
                </a:endParaRPr>
              </a:p>
            </p:txBody>
          </p:sp>
        </mc:Choice>
        <mc:Fallback xmlns="">
          <p:sp>
            <p:nvSpPr>
              <p:cNvPr id="12" name="矩形 11">
                <a:extLst>
                  <a:ext uri="{FF2B5EF4-FFF2-40B4-BE49-F238E27FC236}">
                    <a16:creationId xmlns:a16="http://schemas.microsoft.com/office/drawing/2014/main" id="{21CCEE69-34D8-4B0D-BD23-65E6AE8EE14A}"/>
                  </a:ext>
                </a:extLst>
              </p:cNvPr>
              <p:cNvSpPr>
                <a:spLocks noRot="1" noChangeAspect="1" noMove="1" noResize="1" noEditPoints="1" noAdjustHandles="1" noChangeArrowheads="1" noChangeShapeType="1" noTextEdit="1"/>
              </p:cNvSpPr>
              <p:nvPr/>
            </p:nvSpPr>
            <p:spPr>
              <a:xfrm>
                <a:off x="179512" y="980728"/>
                <a:ext cx="8640960" cy="653769"/>
              </a:xfrm>
              <a:prstGeom prst="rect">
                <a:avLst/>
              </a:prstGeom>
              <a:blipFill>
                <a:blip r:embed="rId3"/>
                <a:stretch>
                  <a:fillRect l="-564" t="-3738" b="-14953"/>
                </a:stretch>
              </a:blipFill>
            </p:spPr>
            <p:txBody>
              <a:bodyPr/>
              <a:lstStyle/>
              <a:p>
                <a:r>
                  <a:rPr lang="en-US">
                    <a:noFill/>
                  </a:rPr>
                  <a:t> </a:t>
                </a:r>
              </a:p>
            </p:txBody>
          </p:sp>
        </mc:Fallback>
      </mc:AlternateContent>
      <p:pic>
        <p:nvPicPr>
          <p:cNvPr id="13" name="图片 6">
            <a:extLst>
              <a:ext uri="{FF2B5EF4-FFF2-40B4-BE49-F238E27FC236}">
                <a16:creationId xmlns:a16="http://schemas.microsoft.com/office/drawing/2014/main" id="{FB349C9F-3852-4AA0-93A7-083166866EC4}"/>
              </a:ext>
            </a:extLst>
          </p:cNvPr>
          <p:cNvPicPr>
            <a:picLocks noChangeAspect="1"/>
          </p:cNvPicPr>
          <p:nvPr/>
        </p:nvPicPr>
        <p:blipFill>
          <a:blip r:embed="rId4"/>
          <a:stretch>
            <a:fillRect/>
          </a:stretch>
        </p:blipFill>
        <p:spPr>
          <a:xfrm>
            <a:off x="3203848" y="2420888"/>
            <a:ext cx="5184576" cy="1506281"/>
          </a:xfrm>
          <a:prstGeom prst="rect">
            <a:avLst/>
          </a:prstGeom>
        </p:spPr>
      </p:pic>
      <p:pic>
        <p:nvPicPr>
          <p:cNvPr id="14" name="图片 7">
            <a:extLst>
              <a:ext uri="{FF2B5EF4-FFF2-40B4-BE49-F238E27FC236}">
                <a16:creationId xmlns:a16="http://schemas.microsoft.com/office/drawing/2014/main" id="{3A6E5862-0193-463E-966B-A917FB3B5D06}"/>
              </a:ext>
            </a:extLst>
          </p:cNvPr>
          <p:cNvPicPr>
            <a:picLocks noChangeAspect="1"/>
          </p:cNvPicPr>
          <p:nvPr/>
        </p:nvPicPr>
        <p:blipFill>
          <a:blip r:embed="rId5"/>
          <a:stretch>
            <a:fillRect/>
          </a:stretch>
        </p:blipFill>
        <p:spPr>
          <a:xfrm>
            <a:off x="3203848" y="2060848"/>
            <a:ext cx="5579346" cy="420453"/>
          </a:xfrm>
          <a:prstGeom prst="rect">
            <a:avLst/>
          </a:prstGeom>
        </p:spPr>
      </p:pic>
      <p:sp>
        <p:nvSpPr>
          <p:cNvPr id="15" name="矩形 14">
            <a:extLst>
              <a:ext uri="{FF2B5EF4-FFF2-40B4-BE49-F238E27FC236}">
                <a16:creationId xmlns:a16="http://schemas.microsoft.com/office/drawing/2014/main" id="{B91AB8C8-A971-4091-9530-8BF4B9C3A7A2}"/>
              </a:ext>
            </a:extLst>
          </p:cNvPr>
          <p:cNvSpPr/>
          <p:nvPr/>
        </p:nvSpPr>
        <p:spPr>
          <a:xfrm>
            <a:off x="3168352" y="1691516"/>
            <a:ext cx="4572000" cy="369332"/>
          </a:xfrm>
          <a:prstGeom prst="rect">
            <a:avLst/>
          </a:prstGeom>
        </p:spPr>
        <p:txBody>
          <a:bodyPr>
            <a:spAutoFit/>
          </a:bodyPr>
          <a:lstStyle/>
          <a:p>
            <a:pPr fontAlgn="base">
              <a:spcBef>
                <a:spcPct val="0"/>
              </a:spcBef>
              <a:spcAft>
                <a:spcPct val="0"/>
              </a:spcAft>
              <a:buFont typeface="Arial" pitchFamily="34" charset="0"/>
              <a:buNone/>
            </a:pPr>
            <a:r>
              <a:rPr lang="en-US" altLang="zh-CN" dirty="0">
                <a:solidFill>
                  <a:srgbClr val="002A56">
                    <a:lumMod val="90000"/>
                    <a:lumOff val="10000"/>
                  </a:srgbClr>
                </a:solidFill>
                <a:latin typeface="CMSS17"/>
                <a:ea typeface="宋体" pitchFamily="2" charset="-122"/>
              </a:rPr>
              <a:t>Dirac equation with time-odd field</a:t>
            </a:r>
            <a:r>
              <a:rPr lang="en-US" altLang="zh-CN" dirty="0">
                <a:solidFill>
                  <a:srgbClr val="000000"/>
                </a:solidFill>
                <a:latin typeface="CMSS17"/>
                <a:ea typeface="宋体" pitchFamily="2" charset="-122"/>
              </a:rPr>
              <a:t> </a:t>
            </a:r>
            <a:r>
              <a:rPr lang="en-US" altLang="zh-CN" b="1" dirty="0">
                <a:solidFill>
                  <a:srgbClr val="0000FF"/>
                </a:solidFill>
                <a:latin typeface="CMSSBX10"/>
                <a:ea typeface="宋体" pitchFamily="2" charset="-122"/>
              </a:rPr>
              <a:t>V</a:t>
            </a:r>
            <a:r>
              <a:rPr lang="en-US" altLang="zh-CN" dirty="0">
                <a:solidFill>
                  <a:srgbClr val="0000FF"/>
                </a:solidFill>
                <a:latin typeface="CMSS17"/>
                <a:ea typeface="宋体" pitchFamily="2" charset="-122"/>
              </a:rPr>
              <a:t>(</a:t>
            </a:r>
            <a:r>
              <a:rPr lang="en-US" altLang="zh-CN" b="1" dirty="0">
                <a:solidFill>
                  <a:srgbClr val="0000FF"/>
                </a:solidFill>
                <a:latin typeface="CMSSBX10"/>
                <a:ea typeface="宋体" pitchFamily="2" charset="-122"/>
              </a:rPr>
              <a:t>r</a:t>
            </a:r>
            <a:r>
              <a:rPr lang="en-US" altLang="zh-CN" dirty="0">
                <a:solidFill>
                  <a:srgbClr val="0000FF"/>
                </a:solidFill>
                <a:latin typeface="CMSS17"/>
                <a:ea typeface="宋体" pitchFamily="2" charset="-122"/>
              </a:rPr>
              <a:t>)</a:t>
            </a:r>
            <a:endParaRPr lang="zh-CN" altLang="en-US" dirty="0">
              <a:solidFill>
                <a:srgbClr val="003366"/>
              </a:solidFill>
              <a:latin typeface="Arial" pitchFamily="34" charset="0"/>
              <a:ea typeface="宋体" pitchFamily="2" charset="-122"/>
            </a:endParaRPr>
          </a:p>
        </p:txBody>
      </p:sp>
      <p:sp>
        <p:nvSpPr>
          <p:cNvPr id="16" name="文本框 12">
            <a:extLst>
              <a:ext uri="{FF2B5EF4-FFF2-40B4-BE49-F238E27FC236}">
                <a16:creationId xmlns:a16="http://schemas.microsoft.com/office/drawing/2014/main" id="{56698E0C-3686-4333-808C-C7DD2DA4A5FB}"/>
              </a:ext>
            </a:extLst>
          </p:cNvPr>
          <p:cNvSpPr txBox="1"/>
          <p:nvPr/>
        </p:nvSpPr>
        <p:spPr>
          <a:xfrm>
            <a:off x="218703" y="4463241"/>
            <a:ext cx="3561209" cy="2062103"/>
          </a:xfrm>
          <a:prstGeom prst="rect">
            <a:avLst/>
          </a:prstGeom>
          <a:solidFill>
            <a:srgbClr val="FFFFFF"/>
          </a:solidFill>
          <a:ln w="25400">
            <a:solidFill>
              <a:srgbClr val="0000FF"/>
            </a:solidFill>
            <a:prstDash val="dash"/>
          </a:ln>
        </p:spPr>
        <p:txBody>
          <a:bodyPr wrap="square" rtlCol="0">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zh-CN" sz="1600" b="1" i="0" u="none" strike="noStrike" kern="0" cap="none" spc="0" normalizeH="0" baseline="0" noProof="0" dirty="0" err="1">
                <a:ln>
                  <a:noFill/>
                </a:ln>
                <a:solidFill>
                  <a:srgbClr val="003366"/>
                </a:solidFill>
                <a:effectLst/>
                <a:uLnTx/>
                <a:uFillTx/>
                <a:latin typeface="Arial" pitchFamily="34" charset="0"/>
                <a:ea typeface="宋体" pitchFamily="2" charset="-122"/>
              </a:rPr>
              <a:t>Sph</a:t>
            </a:r>
            <a:r>
              <a:rPr kumimoji="0" lang="en-US" altLang="zh-CN" sz="1600" b="1" i="0" u="none" strike="noStrike" kern="0" cap="none" spc="0" normalizeH="0" baseline="0" noProof="0" dirty="0">
                <a:ln>
                  <a:noFill/>
                </a:ln>
                <a:solidFill>
                  <a:srgbClr val="003366"/>
                </a:solidFill>
                <a:effectLst/>
                <a:uLnTx/>
                <a:uFillTx/>
                <a:latin typeface="Arial" pitchFamily="34" charset="0"/>
                <a:ea typeface="宋体" pitchFamily="2" charset="-122"/>
              </a:rPr>
              <a:t>. RMF: Without polarization</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zh-CN" sz="1600" b="1" i="0" u="none" strike="noStrike" kern="0" cap="none" spc="0" normalizeH="0" baseline="0" noProof="0" dirty="0">
                <a:ln>
                  <a:noFill/>
                </a:ln>
                <a:solidFill>
                  <a:srgbClr val="003366"/>
                </a:solidFill>
                <a:effectLst/>
                <a:uLnTx/>
                <a:uFillTx/>
                <a:latin typeface="Arial" pitchFamily="34" charset="0"/>
                <a:ea typeface="宋体" pitchFamily="2" charset="-122"/>
              </a:rPr>
              <a:t>Def. RMF: With polarization</a:t>
            </a:r>
          </a:p>
          <a:p>
            <a:pPr marL="285750" marR="0" lvl="0" indent="-285750" defTabSz="914400" eaLnBrk="1" fontAlgn="base" latinLnBrk="0" hangingPunct="1">
              <a:lnSpc>
                <a:spcPct val="150000"/>
              </a:lnSpc>
              <a:spcBef>
                <a:spcPct val="0"/>
              </a:spcBef>
              <a:spcAft>
                <a:spcPct val="0"/>
              </a:spcAft>
              <a:buClrTx/>
              <a:buSzTx/>
              <a:buFont typeface="Wingdings" panose="05000000000000000000" pitchFamily="2" charset="2"/>
              <a:buChar char="p"/>
              <a:tabLst/>
              <a:defRPr/>
            </a:pPr>
            <a:r>
              <a:rPr kumimoji="0" lang="en-US" altLang="zh-CN" sz="1600" b="1" i="0" u="none" strike="noStrike" kern="0" cap="none" spc="0" normalizeH="0" baseline="0" noProof="0" dirty="0">
                <a:ln>
                  <a:noFill/>
                </a:ln>
                <a:solidFill>
                  <a:srgbClr val="003366"/>
                </a:solidFill>
                <a:effectLst/>
                <a:uLnTx/>
                <a:uFillTx/>
                <a:latin typeface="Arial" pitchFamily="34" charset="0"/>
                <a:ea typeface="宋体" pitchFamily="2" charset="-122"/>
              </a:rPr>
              <a:t>Dirac M.M is reduced.</a:t>
            </a:r>
          </a:p>
          <a:p>
            <a:pPr marL="285750" marR="0" lvl="0" indent="-285750" defTabSz="914400" eaLnBrk="1" fontAlgn="base" latinLnBrk="0" hangingPunct="1">
              <a:lnSpc>
                <a:spcPct val="150000"/>
              </a:lnSpc>
              <a:spcBef>
                <a:spcPct val="0"/>
              </a:spcBef>
              <a:spcAft>
                <a:spcPct val="0"/>
              </a:spcAft>
              <a:buClrTx/>
              <a:buSzTx/>
              <a:buFont typeface="Wingdings" panose="05000000000000000000" pitchFamily="2" charset="2"/>
              <a:buChar char="p"/>
              <a:tabLst/>
              <a:defRPr/>
            </a:pPr>
            <a:r>
              <a:rPr kumimoji="0" lang="en-US" altLang="zh-CN" sz="1600" b="1" i="0" u="none" strike="noStrike" kern="0" cap="none" spc="0" normalizeH="0" baseline="0" noProof="0" dirty="0">
                <a:ln>
                  <a:noFill/>
                </a:ln>
                <a:solidFill>
                  <a:srgbClr val="003366"/>
                </a:solidFill>
                <a:effectLst/>
                <a:uLnTx/>
                <a:uFillTx/>
                <a:latin typeface="Arial" pitchFamily="34" charset="0"/>
                <a:ea typeface="宋体" pitchFamily="2" charset="-122"/>
              </a:rPr>
              <a:t>Total M.M: in agreement with the Schmidt value &amp; greatly improved.</a:t>
            </a:r>
            <a:endParaRPr kumimoji="0" lang="zh-CN" altLang="en-US" sz="1600" b="1" i="0" u="none" strike="noStrike" kern="0" cap="none" spc="0" normalizeH="0" baseline="0" noProof="0" dirty="0">
              <a:ln>
                <a:noFill/>
              </a:ln>
              <a:solidFill>
                <a:srgbClr val="003366"/>
              </a:solidFill>
              <a:effectLst/>
              <a:uLnTx/>
              <a:uFillTx/>
              <a:latin typeface="Arial" pitchFamily="34" charset="0"/>
              <a:ea typeface="宋体" pitchFamily="2" charset="-122"/>
            </a:endParaRPr>
          </a:p>
        </p:txBody>
      </p:sp>
      <p:pic>
        <p:nvPicPr>
          <p:cNvPr id="17" name="图片 27">
            <a:extLst>
              <a:ext uri="{FF2B5EF4-FFF2-40B4-BE49-F238E27FC236}">
                <a16:creationId xmlns:a16="http://schemas.microsoft.com/office/drawing/2014/main" id="{9884AD7E-3FB4-4755-9583-42C807F291D3}"/>
              </a:ext>
            </a:extLst>
          </p:cNvPr>
          <p:cNvPicPr>
            <a:picLocks noChangeAspect="1"/>
          </p:cNvPicPr>
          <p:nvPr/>
        </p:nvPicPr>
        <p:blipFill>
          <a:blip r:embed="rId6"/>
          <a:stretch>
            <a:fillRect/>
          </a:stretch>
        </p:blipFill>
        <p:spPr>
          <a:xfrm>
            <a:off x="4037409" y="4149080"/>
            <a:ext cx="3990975" cy="2581275"/>
          </a:xfrm>
          <a:prstGeom prst="rect">
            <a:avLst/>
          </a:prstGeom>
        </p:spPr>
      </p:pic>
    </p:spTree>
    <p:extLst>
      <p:ext uri="{BB962C8B-B14F-4D97-AF65-F5344CB8AC3E}">
        <p14:creationId xmlns:p14="http://schemas.microsoft.com/office/powerpoint/2010/main" val="150948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5E7801-D911-49B7-A208-7E1966A782FB}"/>
              </a:ext>
            </a:extLst>
          </p:cNvPr>
          <p:cNvSpPr>
            <a:spLocks noGrp="1"/>
          </p:cNvSpPr>
          <p:nvPr>
            <p:ph type="title"/>
          </p:nvPr>
        </p:nvSpPr>
        <p:spPr/>
        <p:txBody>
          <a:bodyPr/>
          <a:lstStyle/>
          <a:p>
            <a:r>
              <a:rPr lang="zh-CN" altLang="en-US" dirty="0"/>
              <a:t>磁矩：包含介子交换流和组态混合效应</a:t>
            </a:r>
            <a:endParaRPr lang="en-US" dirty="0"/>
          </a:p>
        </p:txBody>
      </p:sp>
      <p:pic>
        <p:nvPicPr>
          <p:cNvPr id="4" name="图片 1">
            <a:extLst>
              <a:ext uri="{FF2B5EF4-FFF2-40B4-BE49-F238E27FC236}">
                <a16:creationId xmlns:a16="http://schemas.microsoft.com/office/drawing/2014/main" id="{78EFD7A6-1407-47D1-90C6-913DD09626DF}"/>
              </a:ext>
            </a:extLst>
          </p:cNvPr>
          <p:cNvPicPr>
            <a:picLocks noChangeAspect="1"/>
          </p:cNvPicPr>
          <p:nvPr/>
        </p:nvPicPr>
        <p:blipFill>
          <a:blip r:embed="rId2"/>
          <a:stretch>
            <a:fillRect/>
          </a:stretch>
        </p:blipFill>
        <p:spPr>
          <a:xfrm>
            <a:off x="539552" y="980728"/>
            <a:ext cx="8460432" cy="5789489"/>
          </a:xfrm>
          <a:prstGeom prst="rect">
            <a:avLst/>
          </a:prstGeom>
        </p:spPr>
      </p:pic>
    </p:spTree>
    <p:extLst>
      <p:ext uri="{BB962C8B-B14F-4D97-AF65-F5344CB8AC3E}">
        <p14:creationId xmlns:p14="http://schemas.microsoft.com/office/powerpoint/2010/main" val="261620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E44D7D-70C8-4CE7-BD13-38C8AFE96E15}"/>
              </a:ext>
            </a:extLst>
          </p:cNvPr>
          <p:cNvSpPr>
            <a:spLocks noGrp="1"/>
          </p:cNvSpPr>
          <p:nvPr>
            <p:ph type="title"/>
          </p:nvPr>
        </p:nvSpPr>
        <p:spPr/>
        <p:txBody>
          <a:bodyPr/>
          <a:lstStyle/>
          <a:p>
            <a:r>
              <a:rPr lang="en-US" altLang="zh-CN" baseline="30000" dirty="0"/>
              <a:t>208</a:t>
            </a:r>
            <a:r>
              <a:rPr lang="en-US" altLang="zh-CN" dirty="0"/>
              <a:t>Pb</a:t>
            </a:r>
            <a:r>
              <a:rPr lang="zh-CN" altLang="en-US" dirty="0"/>
              <a:t>附近原子核的磁矩</a:t>
            </a:r>
            <a:endParaRPr lang="en-US" dirty="0"/>
          </a:p>
        </p:txBody>
      </p:sp>
      <p:pic>
        <p:nvPicPr>
          <p:cNvPr id="4" name="图片 1">
            <a:extLst>
              <a:ext uri="{FF2B5EF4-FFF2-40B4-BE49-F238E27FC236}">
                <a16:creationId xmlns:a16="http://schemas.microsoft.com/office/drawing/2014/main" id="{D51912D7-64CE-4EDD-8C35-E7037C553616}"/>
              </a:ext>
            </a:extLst>
          </p:cNvPr>
          <p:cNvPicPr>
            <a:picLocks noChangeAspect="1"/>
          </p:cNvPicPr>
          <p:nvPr/>
        </p:nvPicPr>
        <p:blipFill>
          <a:blip r:embed="rId3"/>
          <a:stretch>
            <a:fillRect/>
          </a:stretch>
        </p:blipFill>
        <p:spPr>
          <a:xfrm>
            <a:off x="782503" y="935596"/>
            <a:ext cx="7113042" cy="4985342"/>
          </a:xfrm>
          <a:prstGeom prst="rect">
            <a:avLst/>
          </a:prstGeom>
        </p:spPr>
      </p:pic>
      <p:sp>
        <p:nvSpPr>
          <p:cNvPr id="5" name="文本框 2">
            <a:extLst>
              <a:ext uri="{FF2B5EF4-FFF2-40B4-BE49-F238E27FC236}">
                <a16:creationId xmlns:a16="http://schemas.microsoft.com/office/drawing/2014/main" id="{7495D9A5-9856-4DC4-B2A3-B96A9CEDDC9D}"/>
              </a:ext>
            </a:extLst>
          </p:cNvPr>
          <p:cNvSpPr txBox="1"/>
          <p:nvPr/>
        </p:nvSpPr>
        <p:spPr>
          <a:xfrm>
            <a:off x="395536" y="5914989"/>
            <a:ext cx="8424936" cy="646331"/>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34" charset="-122"/>
              </a:rPr>
              <a:t>考虑单</a:t>
            </a:r>
            <a:r>
              <a:rPr lang="el-GR" altLang="zh-CN" dirty="0">
                <a:latin typeface="Arial" panose="020B0604020202020204" pitchFamily="34" charset="0"/>
                <a:ea typeface="微软雅黑" panose="020B0503020204020204" pitchFamily="34" charset="-122"/>
              </a:rPr>
              <a:t>π</a:t>
            </a:r>
            <a:r>
              <a:rPr lang="zh-CN" altLang="en-US" dirty="0">
                <a:latin typeface="Arial" panose="020B0604020202020204" pitchFamily="34" charset="0"/>
                <a:ea typeface="微软雅黑" panose="020B0503020204020204" pitchFamily="34" charset="-122"/>
              </a:rPr>
              <a:t>介子交换流、一阶和二阶核芯极化效应后</a:t>
            </a:r>
            <a:r>
              <a:rPr lang="en-US" altLang="zh-CN" sz="1600" dirty="0">
                <a:latin typeface="Arial" panose="020B0604020202020204" pitchFamily="34" charset="0"/>
                <a:ea typeface="微软雅黑" panose="020B0503020204020204" pitchFamily="34" charset="-122"/>
              </a:rPr>
              <a:t>, </a:t>
            </a:r>
            <a:r>
              <a:rPr lang="zh-CN" altLang="en-US" dirty="0">
                <a:latin typeface="Arial" panose="020B0604020202020204" pitchFamily="34" charset="0"/>
                <a:ea typeface="微软雅黑" panose="020B0503020204020204" pitchFamily="34" charset="-122"/>
              </a:rPr>
              <a:t>协变密度泛函理论很好磁矩描述</a:t>
            </a:r>
            <a:r>
              <a:rPr lang="zh-CN" altLang="en-US" b="1" dirty="0">
                <a:latin typeface="Arial" panose="020B0604020202020204" pitchFamily="34" charset="0"/>
                <a:ea typeface="微软雅黑" panose="020B0503020204020204" pitchFamily="34" charset="-122"/>
              </a:rPr>
              <a:t>，误差</a:t>
            </a:r>
            <a:r>
              <a:rPr lang="en-US" altLang="zh-CN" b="1" dirty="0">
                <a:latin typeface="Arial" panose="020B0604020202020204" pitchFamily="34" charset="0"/>
                <a:ea typeface="微软雅黑" panose="020B0503020204020204" pitchFamily="34" charset="-122"/>
              </a:rPr>
              <a:t>6.1%</a:t>
            </a:r>
            <a:r>
              <a:rPr lang="zh-CN" altLang="en-US" b="1" dirty="0">
                <a:latin typeface="Arial" panose="020B0604020202020204" pitchFamily="34" charset="0"/>
                <a:ea typeface="微软雅黑" panose="020B0503020204020204" pitchFamily="34" charset="-122"/>
              </a:rPr>
              <a:t>也好于非相对论理论结果</a:t>
            </a:r>
            <a:r>
              <a:rPr lang="en-US" altLang="zh-CN" b="1" dirty="0">
                <a:latin typeface="Arial" panose="020B0604020202020204" pitchFamily="34" charset="0"/>
                <a:ea typeface="微软雅黑" panose="020B0503020204020204" pitchFamily="34" charset="-122"/>
              </a:rPr>
              <a:t>13.2</a:t>
            </a:r>
            <a:r>
              <a:rPr lang="en-US" altLang="zh-CN" b="1" i="1" dirty="0">
                <a:latin typeface="Arial" panose="020B0604020202020204" pitchFamily="34" charset="0"/>
                <a:ea typeface="微软雅黑" panose="020B0503020204020204" pitchFamily="34" charset="-122"/>
              </a:rPr>
              <a:t>%.   </a:t>
            </a:r>
            <a:r>
              <a:rPr lang="en-US" altLang="zh-CN" sz="1400" b="1" i="1" dirty="0">
                <a:solidFill>
                  <a:srgbClr val="00B050"/>
                </a:solidFill>
              </a:rPr>
              <a:t>Jian Li, et. al., PRC 88(064307)</a:t>
            </a:r>
            <a:endParaRPr lang="zh-CN" altLang="en-US" b="1" i="1" dirty="0">
              <a:solidFill>
                <a:srgbClr val="00B050"/>
              </a:solidFill>
            </a:endParaRPr>
          </a:p>
        </p:txBody>
      </p:sp>
    </p:spTree>
    <p:extLst>
      <p:ext uri="{BB962C8B-B14F-4D97-AF65-F5344CB8AC3E}">
        <p14:creationId xmlns:p14="http://schemas.microsoft.com/office/powerpoint/2010/main" val="378316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B3F331-0EB3-4882-AD5B-DA96303A0BA7}"/>
              </a:ext>
            </a:extLst>
          </p:cNvPr>
          <p:cNvSpPr>
            <a:spLocks noGrp="1"/>
          </p:cNvSpPr>
          <p:nvPr>
            <p:ph type="title"/>
          </p:nvPr>
        </p:nvSpPr>
        <p:spPr/>
        <p:txBody>
          <a:bodyPr/>
          <a:lstStyle/>
          <a:p>
            <a:r>
              <a:rPr lang="en-US" baseline="30000" dirty="0"/>
              <a:t>49</a:t>
            </a:r>
            <a:r>
              <a:rPr lang="en-US" dirty="0"/>
              <a:t>Sc</a:t>
            </a:r>
            <a:r>
              <a:rPr lang="zh-CN" altLang="en-US" dirty="0"/>
              <a:t>和</a:t>
            </a:r>
            <a:r>
              <a:rPr lang="en-US" baseline="30000" dirty="0"/>
              <a:t>133</a:t>
            </a:r>
            <a:r>
              <a:rPr lang="en-US" dirty="0"/>
              <a:t>Sb</a:t>
            </a:r>
            <a:r>
              <a:rPr lang="zh-CN" altLang="en-US" dirty="0"/>
              <a:t>磁矩</a:t>
            </a:r>
            <a:r>
              <a:rPr lang="en-US" dirty="0"/>
              <a:t> </a:t>
            </a:r>
          </a:p>
        </p:txBody>
      </p:sp>
      <p:pic>
        <p:nvPicPr>
          <p:cNvPr id="4" name="图片 3">
            <a:extLst>
              <a:ext uri="{FF2B5EF4-FFF2-40B4-BE49-F238E27FC236}">
                <a16:creationId xmlns:a16="http://schemas.microsoft.com/office/drawing/2014/main" id="{09325BB4-6531-4961-97AF-5A1E4592A5AC}"/>
              </a:ext>
            </a:extLst>
          </p:cNvPr>
          <p:cNvPicPr>
            <a:picLocks noChangeAspect="1"/>
          </p:cNvPicPr>
          <p:nvPr/>
        </p:nvPicPr>
        <p:blipFill>
          <a:blip r:embed="rId2"/>
          <a:stretch>
            <a:fillRect/>
          </a:stretch>
        </p:blipFill>
        <p:spPr>
          <a:xfrm>
            <a:off x="389615" y="1738549"/>
            <a:ext cx="8191242" cy="2841213"/>
          </a:xfrm>
          <a:prstGeom prst="rect">
            <a:avLst/>
          </a:prstGeom>
        </p:spPr>
      </p:pic>
    </p:spTree>
    <p:extLst>
      <p:ext uri="{BB962C8B-B14F-4D97-AF65-F5344CB8AC3E}">
        <p14:creationId xmlns:p14="http://schemas.microsoft.com/office/powerpoint/2010/main" val="393450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DB4DB18-FBFA-4750-8186-553986880819}"/>
              </a:ext>
            </a:extLst>
          </p:cNvPr>
          <p:cNvPicPr>
            <a:picLocks noChangeAspect="1"/>
          </p:cNvPicPr>
          <p:nvPr/>
        </p:nvPicPr>
        <p:blipFill>
          <a:blip r:embed="rId3"/>
          <a:stretch>
            <a:fillRect/>
          </a:stretch>
        </p:blipFill>
        <p:spPr>
          <a:xfrm>
            <a:off x="628804" y="1311428"/>
            <a:ext cx="3112571" cy="2334428"/>
          </a:xfrm>
          <a:prstGeom prst="rect">
            <a:avLst/>
          </a:prstGeom>
        </p:spPr>
      </p:pic>
      <p:pic>
        <p:nvPicPr>
          <p:cNvPr id="8" name="图片 7">
            <a:extLst>
              <a:ext uri="{FF2B5EF4-FFF2-40B4-BE49-F238E27FC236}">
                <a16:creationId xmlns:a16="http://schemas.microsoft.com/office/drawing/2014/main" id="{5DB05A24-C058-4EAC-A607-4F6DC6F76350}"/>
              </a:ext>
            </a:extLst>
          </p:cNvPr>
          <p:cNvPicPr>
            <a:picLocks noChangeAspect="1"/>
          </p:cNvPicPr>
          <p:nvPr/>
        </p:nvPicPr>
        <p:blipFill>
          <a:blip r:embed="rId4"/>
          <a:stretch>
            <a:fillRect/>
          </a:stretch>
        </p:blipFill>
        <p:spPr>
          <a:xfrm>
            <a:off x="4128581" y="1339968"/>
            <a:ext cx="4323539" cy="2305888"/>
          </a:xfrm>
          <a:prstGeom prst="rect">
            <a:avLst/>
          </a:prstGeom>
        </p:spPr>
      </p:pic>
      <p:pic>
        <p:nvPicPr>
          <p:cNvPr id="9" name="图片 8">
            <a:extLst>
              <a:ext uri="{FF2B5EF4-FFF2-40B4-BE49-F238E27FC236}">
                <a16:creationId xmlns:a16="http://schemas.microsoft.com/office/drawing/2014/main" id="{E89FF432-46D2-4C82-9CF3-AD6C3595250D}"/>
              </a:ext>
            </a:extLst>
          </p:cNvPr>
          <p:cNvPicPr>
            <a:picLocks noChangeAspect="1"/>
          </p:cNvPicPr>
          <p:nvPr/>
        </p:nvPicPr>
        <p:blipFill>
          <a:blip r:embed="rId5"/>
          <a:stretch>
            <a:fillRect/>
          </a:stretch>
        </p:blipFill>
        <p:spPr>
          <a:xfrm>
            <a:off x="628804" y="4072622"/>
            <a:ext cx="3329266" cy="2219511"/>
          </a:xfrm>
          <a:prstGeom prst="rect">
            <a:avLst/>
          </a:prstGeom>
        </p:spPr>
      </p:pic>
      <p:pic>
        <p:nvPicPr>
          <p:cNvPr id="10" name="图片 9">
            <a:extLst>
              <a:ext uri="{FF2B5EF4-FFF2-40B4-BE49-F238E27FC236}">
                <a16:creationId xmlns:a16="http://schemas.microsoft.com/office/drawing/2014/main" id="{18802AAA-DA91-454A-8BFE-86FF22105B92}"/>
              </a:ext>
            </a:extLst>
          </p:cNvPr>
          <p:cNvPicPr>
            <a:picLocks noChangeAspect="1"/>
          </p:cNvPicPr>
          <p:nvPr/>
        </p:nvPicPr>
        <p:blipFill>
          <a:blip r:embed="rId6"/>
          <a:stretch>
            <a:fillRect/>
          </a:stretch>
        </p:blipFill>
        <p:spPr>
          <a:xfrm>
            <a:off x="4572000" y="4072622"/>
            <a:ext cx="3329266" cy="2221528"/>
          </a:xfrm>
          <a:prstGeom prst="rect">
            <a:avLst/>
          </a:prstGeom>
        </p:spPr>
      </p:pic>
      <p:sp>
        <p:nvSpPr>
          <p:cNvPr id="11" name="文本框 10">
            <a:extLst>
              <a:ext uri="{FF2B5EF4-FFF2-40B4-BE49-F238E27FC236}">
                <a16:creationId xmlns:a16="http://schemas.microsoft.com/office/drawing/2014/main" id="{0A0F1675-29E2-4931-AD61-1DC27AB75B83}"/>
              </a:ext>
            </a:extLst>
          </p:cNvPr>
          <p:cNvSpPr txBox="1"/>
          <p:nvPr/>
        </p:nvSpPr>
        <p:spPr>
          <a:xfrm>
            <a:off x="970059" y="429039"/>
            <a:ext cx="6989197" cy="707886"/>
          </a:xfrm>
          <a:prstGeom prst="rect">
            <a:avLst/>
          </a:prstGeom>
          <a:noFill/>
        </p:spPr>
        <p:txBody>
          <a:bodyPr wrap="square" rtlCol="0">
            <a:spAutoFit/>
          </a:bodyPr>
          <a:lstStyle/>
          <a:p>
            <a:pPr algn="ctr"/>
            <a:r>
              <a:rPr lang="zh-CN" altLang="en-US" sz="4000" b="1" dirty="0">
                <a:solidFill>
                  <a:srgbClr val="FF0000"/>
                </a:solidFill>
                <a:latin typeface="Arial" panose="020B0604020202020204" pitchFamily="34" charset="0"/>
                <a:ea typeface="微软雅黑" panose="020B0503020204020204" pitchFamily="34" charset="-122"/>
              </a:rPr>
              <a:t>欢迎来长春！</a:t>
            </a:r>
            <a:endParaRPr lang="en-US" sz="4000" b="1" dirty="0">
              <a:solidFill>
                <a:srgbClr val="FF0000"/>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C49B01C9-393A-4159-A903-C5436DA5141B}"/>
              </a:ext>
            </a:extLst>
          </p:cNvPr>
          <p:cNvSpPr txBox="1"/>
          <p:nvPr/>
        </p:nvSpPr>
        <p:spPr>
          <a:xfrm>
            <a:off x="3697233" y="1706252"/>
            <a:ext cx="461665" cy="1855244"/>
          </a:xfrm>
          <a:prstGeom prst="rect">
            <a:avLst/>
          </a:prstGeom>
          <a:noFill/>
        </p:spPr>
        <p:txBody>
          <a:bodyPr vert="eaVert" wrap="square" rtlCol="0">
            <a:spAutoFit/>
          </a:bodyPr>
          <a:lstStyle/>
          <a:p>
            <a:r>
              <a:rPr lang="zh-CN" altLang="en-US" b="1" dirty="0">
                <a:solidFill>
                  <a:srgbClr val="0000FF"/>
                </a:solidFill>
              </a:rPr>
              <a:t>长春冰雪新天地</a:t>
            </a:r>
            <a:endParaRPr lang="en-US" b="1" dirty="0">
              <a:solidFill>
                <a:srgbClr val="0000FF"/>
              </a:solidFill>
            </a:endParaRPr>
          </a:p>
        </p:txBody>
      </p:sp>
      <p:sp>
        <p:nvSpPr>
          <p:cNvPr id="13" name="文本框 12">
            <a:extLst>
              <a:ext uri="{FF2B5EF4-FFF2-40B4-BE49-F238E27FC236}">
                <a16:creationId xmlns:a16="http://schemas.microsoft.com/office/drawing/2014/main" id="{F5AC3381-3A89-41B5-A0CB-CDB9DD45B857}"/>
              </a:ext>
            </a:extLst>
          </p:cNvPr>
          <p:cNvSpPr txBox="1"/>
          <p:nvPr/>
        </p:nvSpPr>
        <p:spPr>
          <a:xfrm>
            <a:off x="1311965" y="6371649"/>
            <a:ext cx="1733385" cy="369332"/>
          </a:xfrm>
          <a:prstGeom prst="rect">
            <a:avLst/>
          </a:prstGeom>
          <a:noFill/>
        </p:spPr>
        <p:txBody>
          <a:bodyPr wrap="square" rtlCol="0">
            <a:spAutoFit/>
          </a:bodyPr>
          <a:lstStyle/>
          <a:p>
            <a:r>
              <a:rPr lang="zh-CN" altLang="en-US" b="1" dirty="0">
                <a:solidFill>
                  <a:srgbClr val="0000FF"/>
                </a:solidFill>
              </a:rPr>
              <a:t>天定山滑雪场</a:t>
            </a:r>
            <a:endParaRPr lang="en-US" b="1" dirty="0">
              <a:solidFill>
                <a:srgbClr val="0000FF"/>
              </a:solidFill>
            </a:endParaRPr>
          </a:p>
        </p:txBody>
      </p:sp>
      <p:sp>
        <p:nvSpPr>
          <p:cNvPr id="14" name="文本框 13">
            <a:extLst>
              <a:ext uri="{FF2B5EF4-FFF2-40B4-BE49-F238E27FC236}">
                <a16:creationId xmlns:a16="http://schemas.microsoft.com/office/drawing/2014/main" id="{730EEBC8-730F-4751-B1A9-3D2DC0F5B787}"/>
              </a:ext>
            </a:extLst>
          </p:cNvPr>
          <p:cNvSpPr txBox="1"/>
          <p:nvPr/>
        </p:nvSpPr>
        <p:spPr>
          <a:xfrm>
            <a:off x="4317299" y="6378186"/>
            <a:ext cx="3939221" cy="369332"/>
          </a:xfrm>
          <a:prstGeom prst="rect">
            <a:avLst/>
          </a:prstGeom>
          <a:noFill/>
        </p:spPr>
        <p:txBody>
          <a:bodyPr wrap="square" rtlCol="0">
            <a:spAutoFit/>
          </a:bodyPr>
          <a:lstStyle/>
          <a:p>
            <a:r>
              <a:rPr lang="zh-CN" altLang="en-US" b="1" dirty="0">
                <a:solidFill>
                  <a:srgbClr val="0000FF"/>
                </a:solidFill>
              </a:rPr>
              <a:t>净月谭（国家森林公园）国际滑雪节</a:t>
            </a:r>
            <a:endParaRPr lang="en-US" b="1" dirty="0">
              <a:solidFill>
                <a:srgbClr val="0000FF"/>
              </a:solidFill>
            </a:endParaRPr>
          </a:p>
        </p:txBody>
      </p:sp>
    </p:spTree>
    <p:extLst>
      <p:ext uri="{BB962C8B-B14F-4D97-AF65-F5344CB8AC3E}">
        <p14:creationId xmlns:p14="http://schemas.microsoft.com/office/powerpoint/2010/main" val="67920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B4DA44-0C8E-4C80-81B0-9A4B9E50E327}"/>
              </a:ext>
            </a:extLst>
          </p:cNvPr>
          <p:cNvSpPr>
            <a:spLocks noGrp="1"/>
          </p:cNvSpPr>
          <p:nvPr>
            <p:ph type="title"/>
          </p:nvPr>
        </p:nvSpPr>
        <p:spPr/>
        <p:txBody>
          <a:bodyPr/>
          <a:lstStyle/>
          <a:p>
            <a:r>
              <a:rPr lang="zh-CN" altLang="en-US" dirty="0"/>
              <a:t>磁矩：考虑粒子声子耦合效应</a:t>
            </a:r>
            <a:r>
              <a:rPr lang="en-US" altLang="zh-CN" dirty="0"/>
              <a:t>(PVC)</a:t>
            </a:r>
            <a:endParaRPr lang="en-US" dirty="0"/>
          </a:p>
        </p:txBody>
      </p:sp>
      <p:grpSp>
        <p:nvGrpSpPr>
          <p:cNvPr id="4" name="Group 2">
            <a:extLst>
              <a:ext uri="{FF2B5EF4-FFF2-40B4-BE49-F238E27FC236}">
                <a16:creationId xmlns:a16="http://schemas.microsoft.com/office/drawing/2014/main" id="{A4FA402E-CFF2-4C16-BF86-757AA7926CC2}"/>
              </a:ext>
            </a:extLst>
          </p:cNvPr>
          <p:cNvGrpSpPr>
            <a:grpSpLocks/>
          </p:cNvGrpSpPr>
          <p:nvPr/>
        </p:nvGrpSpPr>
        <p:grpSpPr bwMode="auto">
          <a:xfrm>
            <a:off x="143669" y="1196448"/>
            <a:ext cx="8856662" cy="3856038"/>
            <a:chOff x="68" y="774"/>
            <a:chExt cx="5579" cy="2066"/>
          </a:xfrm>
        </p:grpSpPr>
        <p:pic>
          <p:nvPicPr>
            <p:cNvPr id="5" name="Picture 3">
              <a:extLst>
                <a:ext uri="{FF2B5EF4-FFF2-40B4-BE49-F238E27FC236}">
                  <a16:creationId xmlns:a16="http://schemas.microsoft.com/office/drawing/2014/main" id="{AEC49379-DEA8-49F6-9A02-D51D7BD43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774"/>
              <a:ext cx="2767" cy="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9788E37D-119D-4668-B2D4-3759E8460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799"/>
              <a:ext cx="2767" cy="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a:extLst>
                <a:ext uri="{FF2B5EF4-FFF2-40B4-BE49-F238E27FC236}">
                  <a16:creationId xmlns:a16="http://schemas.microsoft.com/office/drawing/2014/main" id="{91A5B86E-3C5E-432C-AF53-6A8D3E451F6F}"/>
                </a:ext>
              </a:extLst>
            </p:cNvPr>
            <p:cNvSpPr>
              <a:spLocks noChangeArrowheads="1"/>
            </p:cNvSpPr>
            <p:nvPr/>
          </p:nvSpPr>
          <p:spPr bwMode="auto">
            <a:xfrm>
              <a:off x="113" y="799"/>
              <a:ext cx="5534" cy="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mc:AlternateContent xmlns:mc="http://schemas.openxmlformats.org/markup-compatibility/2006" xmlns:a14="http://schemas.microsoft.com/office/drawing/2010/main">
        <mc:Choice Requires="a14">
          <p:sp>
            <p:nvSpPr>
              <p:cNvPr id="8" name="文本框 2">
                <a:extLst>
                  <a:ext uri="{FF2B5EF4-FFF2-40B4-BE49-F238E27FC236}">
                    <a16:creationId xmlns:a16="http://schemas.microsoft.com/office/drawing/2014/main" id="{38855AEB-61D6-4035-80C4-FB791566E2D2}"/>
                  </a:ext>
                </a:extLst>
              </p:cNvPr>
              <p:cNvSpPr txBox="1"/>
              <p:nvPr/>
            </p:nvSpPr>
            <p:spPr>
              <a:xfrm>
                <a:off x="35496" y="5157192"/>
                <a:ext cx="9073132" cy="1631216"/>
              </a:xfrm>
              <a:prstGeom prst="rect">
                <a:avLst/>
              </a:prstGeom>
              <a:noFill/>
            </p:spPr>
            <p:txBody>
              <a:bodyPr wrap="square" rtlCol="0">
                <a:spAutoFit/>
              </a:bodyPr>
              <a:lstStyle/>
              <a:p>
                <a:pPr marL="342900" indent="-342900">
                  <a:buFont typeface="Wingdings" panose="05000000000000000000" pitchFamily="2" charset="2"/>
                  <a:buChar char="l"/>
                </a:pPr>
                <a:r>
                  <a:rPr lang="en-US" altLang="zh-CN" sz="2000" b="1" dirty="0"/>
                  <a:t>RMF+PVC: better single particle energy level/ wave function</a:t>
                </a:r>
              </a:p>
              <a:p>
                <a:endParaRPr lang="en-US" altLang="zh-CN" sz="2000" b="1" dirty="0"/>
              </a:p>
              <a:p>
                <a:pPr marL="342900" indent="-342900">
                  <a:buFont typeface="Wingdings" panose="05000000000000000000" pitchFamily="2" charset="2"/>
                  <a:buChar char="ü"/>
                </a:pPr>
                <a:r>
                  <a:rPr lang="en-US" altLang="zh-CN" sz="2000" b="1" dirty="0">
                    <a:solidFill>
                      <a:srgbClr val="00B050"/>
                    </a:solidFill>
                  </a:rPr>
                  <a:t>Coupling (particle + particle-hole excitations): closed shell </a:t>
                </a:r>
                <a14:m>
                  <m:oMath xmlns:m="http://schemas.openxmlformats.org/officeDocument/2006/math">
                    <m:r>
                      <a:rPr lang="en-US" altLang="zh-CN" sz="2000" b="1" i="1" smtClean="0">
                        <a:solidFill>
                          <a:srgbClr val="00B050"/>
                        </a:solidFill>
                        <a:latin typeface="Cambria Math" panose="02040503050406030204" pitchFamily="18" charset="0"/>
                        <a:ea typeface="Cambria Math" panose="02040503050406030204" pitchFamily="18" charset="0"/>
                      </a:rPr>
                      <m:t>±</m:t>
                    </m:r>
                    <m:r>
                      <a:rPr lang="en-US" altLang="zh-CN" sz="2000" b="1" i="1" smtClean="0">
                        <a:solidFill>
                          <a:srgbClr val="00B050"/>
                        </a:solidFill>
                        <a:latin typeface="Cambria Math" panose="02040503050406030204" pitchFamily="18" charset="0"/>
                        <a:ea typeface="Cambria Math" panose="02040503050406030204" pitchFamily="18" charset="0"/>
                      </a:rPr>
                      <m:t>𝟏</m:t>
                    </m:r>
                  </m:oMath>
                </a14:m>
                <a:r>
                  <a:rPr lang="en-US" altLang="zh-CN" sz="2000" b="1" dirty="0">
                    <a:solidFill>
                      <a:srgbClr val="00B050"/>
                    </a:solidFill>
                  </a:rPr>
                  <a:t> nucleon</a:t>
                </a:r>
              </a:p>
              <a:p>
                <a:endParaRPr lang="en-US" altLang="zh-CN" sz="2000" b="1" dirty="0">
                  <a:solidFill>
                    <a:srgbClr val="00B050"/>
                  </a:solidFill>
                </a:endParaRPr>
              </a:p>
              <a:p>
                <a:pPr marL="342900" indent="-342900">
                  <a:buFont typeface="Wingdings" panose="05000000000000000000" pitchFamily="2" charset="2"/>
                  <a:buChar char="Ø"/>
                </a:pPr>
                <a:r>
                  <a:rPr lang="en-US" altLang="zh-CN" sz="2000" b="1" dirty="0">
                    <a:solidFill>
                      <a:srgbClr val="FF0000"/>
                    </a:solidFill>
                  </a:rPr>
                  <a:t>Coupling (particle + collective phonons): all spherical odd A nuclei </a:t>
                </a:r>
                <a:endParaRPr lang="zh-CN" altLang="en-US" sz="2000" b="1" dirty="0">
                  <a:solidFill>
                    <a:srgbClr val="FF0000"/>
                  </a:solidFill>
                </a:endParaRPr>
              </a:p>
            </p:txBody>
          </p:sp>
        </mc:Choice>
        <mc:Fallback xmlns="">
          <p:sp>
            <p:nvSpPr>
              <p:cNvPr id="8" name="文本框 2">
                <a:extLst>
                  <a:ext uri="{FF2B5EF4-FFF2-40B4-BE49-F238E27FC236}">
                    <a16:creationId xmlns:a16="http://schemas.microsoft.com/office/drawing/2014/main" id="{38855AEB-61D6-4035-80C4-FB791566E2D2}"/>
                  </a:ext>
                </a:extLst>
              </p:cNvPr>
              <p:cNvSpPr txBox="1">
                <a:spLocks noRot="1" noChangeAspect="1" noMove="1" noResize="1" noEditPoints="1" noAdjustHandles="1" noChangeArrowheads="1" noChangeShapeType="1" noTextEdit="1"/>
              </p:cNvSpPr>
              <p:nvPr/>
            </p:nvSpPr>
            <p:spPr>
              <a:xfrm>
                <a:off x="35496" y="5157192"/>
                <a:ext cx="9073132" cy="1631216"/>
              </a:xfrm>
              <a:prstGeom prst="rect">
                <a:avLst/>
              </a:prstGeom>
              <a:blipFill>
                <a:blip r:embed="rId5"/>
                <a:stretch>
                  <a:fillRect l="-605" t="-2239" b="-5597"/>
                </a:stretch>
              </a:blipFill>
            </p:spPr>
            <p:txBody>
              <a:bodyPr/>
              <a:lstStyle/>
              <a:p>
                <a:r>
                  <a:rPr lang="en-US">
                    <a:noFill/>
                  </a:rPr>
                  <a:t> </a:t>
                </a:r>
              </a:p>
            </p:txBody>
          </p:sp>
        </mc:Fallback>
      </mc:AlternateContent>
    </p:spTree>
    <p:extLst>
      <p:ext uri="{BB962C8B-B14F-4D97-AF65-F5344CB8AC3E}">
        <p14:creationId xmlns:p14="http://schemas.microsoft.com/office/powerpoint/2010/main" val="10283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4E1AF5-364F-4DC8-AAC5-0581F4D21EC2}"/>
              </a:ext>
            </a:extLst>
          </p:cNvPr>
          <p:cNvSpPr>
            <a:spLocks noGrp="1"/>
          </p:cNvSpPr>
          <p:nvPr>
            <p:ph type="title"/>
          </p:nvPr>
        </p:nvSpPr>
        <p:spPr>
          <a:xfrm>
            <a:off x="782502" y="381230"/>
            <a:ext cx="8082823" cy="689920"/>
          </a:xfrm>
        </p:spPr>
        <p:txBody>
          <a:bodyPr/>
          <a:lstStyle/>
          <a:p>
            <a:r>
              <a:rPr lang="zh-CN" altLang="en-US" dirty="0"/>
              <a:t>基于</a:t>
            </a:r>
            <a:r>
              <a:rPr lang="en-US" altLang="zh-CN" dirty="0"/>
              <a:t>BNN</a:t>
            </a:r>
            <a:r>
              <a:rPr lang="zh-CN" altLang="en-US" dirty="0"/>
              <a:t>的奇</a:t>
            </a:r>
            <a:r>
              <a:rPr lang="en-US" altLang="zh-CN" dirty="0"/>
              <a:t>A</a:t>
            </a:r>
            <a:r>
              <a:rPr lang="zh-CN" altLang="en-US" dirty="0"/>
              <a:t>核磁矩的预测</a:t>
            </a:r>
            <a:endParaRPr lang="en-US" dirty="0"/>
          </a:p>
        </p:txBody>
      </p:sp>
      <p:pic>
        <p:nvPicPr>
          <p:cNvPr id="5" name="图片 4">
            <a:extLst>
              <a:ext uri="{FF2B5EF4-FFF2-40B4-BE49-F238E27FC236}">
                <a16:creationId xmlns:a16="http://schemas.microsoft.com/office/drawing/2014/main" id="{14B0038F-9D8E-4A07-8C34-7DBD3A548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1150"/>
            <a:ext cx="9144000" cy="3654814"/>
          </a:xfrm>
          <a:prstGeom prst="rect">
            <a:avLst/>
          </a:prstGeom>
        </p:spPr>
      </p:pic>
      <p:sp>
        <p:nvSpPr>
          <p:cNvPr id="3" name="文本框 2">
            <a:extLst>
              <a:ext uri="{FF2B5EF4-FFF2-40B4-BE49-F238E27FC236}">
                <a16:creationId xmlns:a16="http://schemas.microsoft.com/office/drawing/2014/main" id="{0C65A097-8CD1-4B3A-9D78-1C25AAC2C0F6}"/>
              </a:ext>
            </a:extLst>
          </p:cNvPr>
          <p:cNvSpPr txBox="1"/>
          <p:nvPr/>
        </p:nvSpPr>
        <p:spPr>
          <a:xfrm>
            <a:off x="513804" y="4995137"/>
            <a:ext cx="8255725" cy="142032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rPr>
              <a:t>实验数据：</a:t>
            </a:r>
            <a:r>
              <a:rPr lang="en-US" altLang="zh-CN" sz="2000" dirty="0">
                <a:latin typeface="Arial" panose="020B0604020202020204" pitchFamily="34" charset="0"/>
                <a:ea typeface="微软雅黑" panose="020B0503020204020204" pitchFamily="34" charset="-122"/>
              </a:rPr>
              <a:t>221</a:t>
            </a:r>
            <a:r>
              <a:rPr lang="zh-CN" altLang="en-US" sz="2000" dirty="0">
                <a:latin typeface="Arial" panose="020B0604020202020204" pitchFamily="34" charset="0"/>
                <a:ea typeface="微软雅黑" panose="020B0503020204020204" pitchFamily="34" charset="-122"/>
              </a:rPr>
              <a:t>个奇中核和</a:t>
            </a:r>
            <a:r>
              <a:rPr lang="en-US" altLang="zh-CN" sz="2000" dirty="0">
                <a:latin typeface="Arial" panose="020B0604020202020204" pitchFamily="34" charset="0"/>
                <a:ea typeface="微软雅黑" panose="020B0503020204020204" pitchFamily="34" charset="-122"/>
              </a:rPr>
              <a:t>227</a:t>
            </a:r>
            <a:r>
              <a:rPr lang="zh-CN" altLang="en-US" sz="2000" dirty="0">
                <a:latin typeface="Arial" panose="020B0604020202020204" pitchFamily="34" charset="0"/>
                <a:ea typeface="微软雅黑" panose="020B0503020204020204" pitchFamily="34" charset="-122"/>
              </a:rPr>
              <a:t>个奇质核的磁矩、自旋和宇称。</a:t>
            </a:r>
          </a:p>
          <a:p>
            <a:pPr marL="285750" indent="-285750">
              <a:lnSpc>
                <a:spcPct val="150000"/>
              </a:lnSpc>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rPr>
              <a:t>极端单粒子模型能够解释自旋、宇称，并能定性解释实验磁矩值。</a:t>
            </a:r>
            <a:endParaRPr lang="en-US" altLang="zh-CN" sz="2000" dirty="0">
              <a:latin typeface="Arial" panose="020B0604020202020204" pitchFamily="34" charset="0"/>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rPr>
              <a:t>均方根偏差较大：奇中子核</a:t>
            </a:r>
            <a:r>
              <a:rPr lang="en-US" altLang="zh-CN" sz="2000" dirty="0">
                <a:latin typeface="Arial" panose="020B0604020202020204" pitchFamily="34" charset="0"/>
                <a:ea typeface="微软雅黑" panose="020B0503020204020204" pitchFamily="34" charset="-122"/>
              </a:rPr>
              <a:t>0.949</a:t>
            </a:r>
            <a:r>
              <a:rPr lang="en-US" altLang="zh-CN" sz="2000" dirty="0">
                <a:solidFill>
                  <a:srgbClr val="3333B2"/>
                </a:solidFill>
                <a:latin typeface="Calibri" panose="020F0502020204030204" pitchFamily="34" charset="0"/>
                <a:ea typeface="宋体" panose="02010600030101010101" pitchFamily="2" charset="-122"/>
                <a:cs typeface="Calibri" panose="020F0502020204030204" pitchFamily="34" charset="0"/>
              </a:rPr>
              <a:t>µ</a:t>
            </a:r>
            <a:r>
              <a:rPr lang="en-US" altLang="zh-CN" sz="2000" baseline="-25000" dirty="0">
                <a:solidFill>
                  <a:srgbClr val="3333B2"/>
                </a:solidFill>
                <a:latin typeface="Calibri" panose="020F0502020204030204" pitchFamily="34" charset="0"/>
                <a:ea typeface="宋体" panose="02010600030101010101" pitchFamily="2" charset="-122"/>
                <a:cs typeface="Calibri" panose="020F0502020204030204" pitchFamily="34" charset="0"/>
              </a:rPr>
              <a:t>N</a:t>
            </a:r>
            <a:r>
              <a:rPr lang="zh-CN" altLang="en-US" sz="2000" dirty="0">
                <a:latin typeface="Arial" panose="020B0604020202020204" pitchFamily="34" charset="0"/>
                <a:ea typeface="微软雅黑" panose="020B0503020204020204" pitchFamily="34" charset="-122"/>
              </a:rPr>
              <a:t>，奇质子核</a:t>
            </a:r>
            <a:r>
              <a:rPr lang="en-US" altLang="zh-CN" sz="2000" dirty="0">
                <a:latin typeface="Arial" panose="020B0604020202020204" pitchFamily="34" charset="0"/>
                <a:ea typeface="微软雅黑" panose="020B0503020204020204" pitchFamily="34" charset="-122"/>
              </a:rPr>
              <a:t>1.272</a:t>
            </a:r>
            <a:r>
              <a:rPr lang="en-US" altLang="zh-CN" sz="2000" dirty="0">
                <a:solidFill>
                  <a:srgbClr val="3333B2"/>
                </a:solidFill>
                <a:latin typeface="Calibri" panose="020F0502020204030204" pitchFamily="34" charset="0"/>
                <a:ea typeface="宋体" panose="02010600030101010101" pitchFamily="2" charset="-122"/>
                <a:cs typeface="Calibri" panose="020F0502020204030204" pitchFamily="34" charset="0"/>
              </a:rPr>
              <a:t>µ</a:t>
            </a:r>
            <a:r>
              <a:rPr lang="en-US" altLang="zh-CN" sz="2000" baseline="-25000" dirty="0">
                <a:solidFill>
                  <a:srgbClr val="3333B2"/>
                </a:solidFill>
                <a:latin typeface="Calibri" panose="020F0502020204030204" pitchFamily="34" charset="0"/>
                <a:ea typeface="宋体" panose="02010600030101010101" pitchFamily="2" charset="-122"/>
                <a:cs typeface="Calibri" panose="020F0502020204030204" pitchFamily="34" charset="0"/>
              </a:rPr>
              <a:t>N</a:t>
            </a:r>
            <a:endParaRPr lang="zh-CN" altLang="en-US" sz="2000" dirty="0">
              <a:latin typeface="Arial" panose="020B0604020202020204" pitchFamily="34" charset="0"/>
              <a:ea typeface="微软雅黑" panose="020B0503020204020204" pitchFamily="34" charset="-122"/>
            </a:endParaRPr>
          </a:p>
        </p:txBody>
      </p:sp>
      <p:sp>
        <p:nvSpPr>
          <p:cNvPr id="6" name="文本框 5">
            <a:extLst>
              <a:ext uri="{FF2B5EF4-FFF2-40B4-BE49-F238E27FC236}">
                <a16:creationId xmlns:a16="http://schemas.microsoft.com/office/drawing/2014/main" id="{6C98F8B1-DD69-4CA9-BA79-E79F7CF6F78C}"/>
              </a:ext>
            </a:extLst>
          </p:cNvPr>
          <p:cNvSpPr txBox="1"/>
          <p:nvPr/>
        </p:nvSpPr>
        <p:spPr>
          <a:xfrm>
            <a:off x="3522428" y="6496217"/>
            <a:ext cx="4309606" cy="338554"/>
          </a:xfrm>
          <a:prstGeom prst="rect">
            <a:avLst/>
          </a:prstGeom>
          <a:noFill/>
        </p:spPr>
        <p:txBody>
          <a:bodyPr wrap="square" rtlCol="0">
            <a:spAutoFit/>
          </a:bodyPr>
          <a:lstStyle/>
          <a:p>
            <a:r>
              <a:rPr lang="en-US" sz="1600" i="1" dirty="0">
                <a:solidFill>
                  <a:srgbClr val="00B050"/>
                </a:solidFill>
              </a:rPr>
              <a:t>Z. L. Yuan, D. C. Tian, J. Li and Z. M. </a:t>
            </a:r>
            <a:r>
              <a:rPr lang="en-US" sz="1600" i="1" dirty="0" err="1">
                <a:solidFill>
                  <a:srgbClr val="00B050"/>
                </a:solidFill>
              </a:rPr>
              <a:t>Niu</a:t>
            </a:r>
            <a:endParaRPr lang="en-US" sz="1600" i="1" dirty="0">
              <a:solidFill>
                <a:srgbClr val="00B050"/>
              </a:solidFill>
            </a:endParaRPr>
          </a:p>
        </p:txBody>
      </p:sp>
    </p:spTree>
    <p:extLst>
      <p:ext uri="{BB962C8B-B14F-4D97-AF65-F5344CB8AC3E}">
        <p14:creationId xmlns:p14="http://schemas.microsoft.com/office/powerpoint/2010/main" val="430558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757F4-AD40-4300-ABD6-8B2F158D8AAE}"/>
              </a:ext>
            </a:extLst>
          </p:cNvPr>
          <p:cNvSpPr>
            <a:spLocks noGrp="1"/>
          </p:cNvSpPr>
          <p:nvPr>
            <p:ph type="title"/>
          </p:nvPr>
        </p:nvSpPr>
        <p:spPr/>
        <p:txBody>
          <a:bodyPr/>
          <a:lstStyle/>
          <a:p>
            <a:r>
              <a:rPr lang="zh-CN" altLang="en-US" dirty="0"/>
              <a:t>不同输入量的比较</a:t>
            </a:r>
            <a:endParaRPr lang="en-US" dirty="0"/>
          </a:p>
        </p:txBody>
      </p:sp>
      <p:pic>
        <p:nvPicPr>
          <p:cNvPr id="6" name="图片 5">
            <a:extLst>
              <a:ext uri="{FF2B5EF4-FFF2-40B4-BE49-F238E27FC236}">
                <a16:creationId xmlns:a16="http://schemas.microsoft.com/office/drawing/2014/main" id="{02A8DA10-B838-4AD3-A8F3-F5222DC11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41" y="1047255"/>
            <a:ext cx="4156710" cy="3460562"/>
          </a:xfrm>
          <a:prstGeom prst="rect">
            <a:avLst/>
          </a:prstGeom>
        </p:spPr>
      </p:pic>
      <p:sp>
        <p:nvSpPr>
          <p:cNvPr id="8" name="内容占位符 2">
            <a:extLst>
              <a:ext uri="{FF2B5EF4-FFF2-40B4-BE49-F238E27FC236}">
                <a16:creationId xmlns:a16="http://schemas.microsoft.com/office/drawing/2014/main" id="{D15DECCC-90F3-4780-B790-2211DA9BAE5A}"/>
              </a:ext>
            </a:extLst>
          </p:cNvPr>
          <p:cNvSpPr>
            <a:spLocks noGrp="1"/>
          </p:cNvSpPr>
          <p:nvPr>
            <p:ph idx="1"/>
          </p:nvPr>
        </p:nvSpPr>
        <p:spPr>
          <a:xfrm>
            <a:off x="4430768" y="1651470"/>
            <a:ext cx="4674320" cy="2453602"/>
          </a:xfrm>
        </p:spPr>
        <p:txBody>
          <a:bodyPr>
            <a:normAutofit/>
          </a:bodyPr>
          <a:lstStyle/>
          <a:p>
            <a:pPr>
              <a:lnSpc>
                <a:spcPct val="160000"/>
              </a:lnSpc>
              <a:buClr>
                <a:srgbClr val="0000FF"/>
              </a:buClr>
              <a:buFont typeface="Wingdings" panose="05000000000000000000" pitchFamily="2" charset="2"/>
              <a:buChar char="p"/>
            </a:pPr>
            <a:r>
              <a:rPr lang="zh-CN" altLang="en-US" sz="1800" b="1" dirty="0">
                <a:latin typeface="Arial" panose="020B0604020202020204" pitchFamily="34" charset="0"/>
              </a:rPr>
              <a:t>输入量：</a:t>
            </a:r>
            <a:endParaRPr lang="en-US" altLang="zh-CN" sz="1800" b="1" dirty="0">
              <a:latin typeface="Arial" panose="020B0604020202020204" pitchFamily="34" charset="0"/>
            </a:endParaRPr>
          </a:p>
          <a:p>
            <a:pPr>
              <a:lnSpc>
                <a:spcPct val="160000"/>
              </a:lnSpc>
              <a:buFont typeface="Wingdings" panose="05000000000000000000" pitchFamily="2" charset="2"/>
              <a:buChar char="ü"/>
            </a:pPr>
            <a:r>
              <a:rPr lang="en-US" altLang="zh-CN" sz="1800" b="1" dirty="0">
                <a:latin typeface="Arial" panose="020B0604020202020204" pitchFamily="34" charset="0"/>
              </a:rPr>
              <a:t>BNN-I2</a:t>
            </a:r>
            <a:r>
              <a:rPr lang="zh-CN" altLang="en-US" sz="1800" b="1" dirty="0">
                <a:latin typeface="Arial" panose="020B0604020202020204" pitchFamily="34" charset="0"/>
              </a:rPr>
              <a:t>：质子数、中子数</a:t>
            </a:r>
            <a:endParaRPr lang="en-US" altLang="zh-CN" sz="1800" b="1" dirty="0">
              <a:latin typeface="Arial" panose="020B0604020202020204" pitchFamily="34" charset="0"/>
            </a:endParaRPr>
          </a:p>
          <a:p>
            <a:pPr>
              <a:lnSpc>
                <a:spcPct val="160000"/>
              </a:lnSpc>
              <a:buFont typeface="Wingdings" panose="05000000000000000000" pitchFamily="2" charset="2"/>
              <a:buChar char="ü"/>
            </a:pPr>
            <a:r>
              <a:rPr lang="en-US" altLang="zh-CN" sz="1800" b="1" dirty="0">
                <a:latin typeface="Arial" panose="020B0604020202020204" pitchFamily="34" charset="0"/>
              </a:rPr>
              <a:t>BNN-I4</a:t>
            </a:r>
            <a:r>
              <a:rPr lang="zh-CN" altLang="en-US" sz="1800" b="1" dirty="0">
                <a:latin typeface="Arial" panose="020B0604020202020204" pitchFamily="34" charset="0"/>
              </a:rPr>
              <a:t>：质子数、中子数、自旋、</a:t>
            </a:r>
            <a:r>
              <a:rPr lang="en-US" altLang="zh-CN" sz="1800" b="1" dirty="0">
                <a:latin typeface="Arial" panose="020B0604020202020204" pitchFamily="34" charset="0"/>
              </a:rPr>
              <a:t>Schmidt</a:t>
            </a:r>
            <a:r>
              <a:rPr lang="zh-CN" altLang="en-US" sz="1800" b="1" dirty="0">
                <a:latin typeface="Arial" panose="020B0604020202020204" pitchFamily="34" charset="0"/>
              </a:rPr>
              <a:t>值</a:t>
            </a:r>
            <a:endParaRPr lang="en-US" altLang="zh-CN" sz="1800" b="1" dirty="0">
              <a:latin typeface="Arial" panose="020B0604020202020204" pitchFamily="34" charset="0"/>
            </a:endParaRPr>
          </a:p>
        </p:txBody>
      </p:sp>
      <p:sp>
        <p:nvSpPr>
          <p:cNvPr id="9" name="同侧圆角矩形 17">
            <a:extLst>
              <a:ext uri="{FF2B5EF4-FFF2-40B4-BE49-F238E27FC236}">
                <a16:creationId xmlns:a16="http://schemas.microsoft.com/office/drawing/2014/main" id="{6B872C54-66F2-4A5D-98B4-F1CD228AD83D}"/>
              </a:ext>
            </a:extLst>
          </p:cNvPr>
          <p:cNvSpPr/>
          <p:nvPr/>
        </p:nvSpPr>
        <p:spPr bwMode="auto">
          <a:xfrm>
            <a:off x="243840" y="4650003"/>
            <a:ext cx="8519703" cy="1739677"/>
          </a:xfrm>
          <a:prstGeom prst="round2SameRect">
            <a:avLst>
              <a:gd name="adj1" fmla="val 0"/>
              <a:gd name="adj2" fmla="val 3936"/>
            </a:avLst>
          </a:prstGeom>
          <a:solidFill>
            <a:srgbClr val="E9E9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40000"/>
              </a:lnSpc>
              <a:buFontTx/>
              <a:buBlip>
                <a:blip r:embed="rId4"/>
              </a:buBlip>
              <a:defRPr/>
            </a:pPr>
            <a:r>
              <a:rPr lang="en-US" altLang="zh-CN" sz="2000" dirty="0">
                <a:solidFill>
                  <a:srgbClr val="3333B2"/>
                </a:solidFill>
                <a:latin typeface="Calibri" panose="020F0502020204030204" pitchFamily="34" charset="0"/>
                <a:ea typeface="宋体" panose="02010600030101010101" pitchFamily="2" charset="-122"/>
                <a:cs typeface="Calibri" panose="020F0502020204030204" pitchFamily="34" charset="0"/>
              </a:rPr>
              <a:t> </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BNN-I2</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明显减小均方根偏差。</a:t>
            </a:r>
            <a:endPar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endParaRPr>
          </a:p>
          <a:p>
            <a:pPr>
              <a:lnSpc>
                <a:spcPct val="140000"/>
              </a:lnSpc>
              <a:buFontTx/>
              <a:buBlip>
                <a:blip r:embed="rId4"/>
              </a:buBlip>
              <a:defRPr/>
            </a:pP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BNN-I4</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：参数个数不变，多两个输入量，</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均方根偏差显著减小，奇中子核从</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0.255µ</a:t>
            </a:r>
            <a:r>
              <a:rPr lang="en-US" altLang="zh-CN" sz="2000" baseline="-25000" dirty="0">
                <a:solidFill>
                  <a:srgbClr val="2C4890"/>
                </a:solidFill>
                <a:latin typeface="Arial" panose="020B0604020202020204" pitchFamily="34" charset="0"/>
                <a:ea typeface="微软雅黑" panose="020B0503020204020204" pitchFamily="34" charset="-122"/>
                <a:cs typeface="Calibri" panose="020F0502020204030204" pitchFamily="34" charset="0"/>
              </a:rPr>
              <a:t>N</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变为</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0.105µ</a:t>
            </a:r>
            <a:r>
              <a:rPr lang="en-US" altLang="zh-CN" sz="2000" baseline="-25000" dirty="0">
                <a:solidFill>
                  <a:srgbClr val="2C4890"/>
                </a:solidFill>
                <a:latin typeface="Arial" panose="020B0604020202020204" pitchFamily="34" charset="0"/>
                <a:ea typeface="微软雅黑" panose="020B0503020204020204" pitchFamily="34" charset="-122"/>
                <a:cs typeface="Calibri" panose="020F0502020204030204" pitchFamily="34" charset="0"/>
              </a:rPr>
              <a:t>N</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，奇质子核从</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0.402µ</a:t>
            </a:r>
            <a:r>
              <a:rPr lang="en-US" altLang="zh-CN" sz="2000" baseline="-25000" dirty="0">
                <a:solidFill>
                  <a:srgbClr val="2C4890"/>
                </a:solidFill>
                <a:latin typeface="Arial" panose="020B0604020202020204" pitchFamily="34" charset="0"/>
                <a:ea typeface="微软雅黑" panose="020B0503020204020204" pitchFamily="34" charset="-122"/>
                <a:cs typeface="Calibri" panose="020F0502020204030204" pitchFamily="34" charset="0"/>
              </a:rPr>
              <a:t>N</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减为</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0.142µ</a:t>
            </a:r>
            <a:r>
              <a:rPr lang="en-US" altLang="zh-CN" sz="2000" baseline="-25000" dirty="0">
                <a:solidFill>
                  <a:srgbClr val="2C4890"/>
                </a:solidFill>
                <a:latin typeface="Arial" panose="020B0604020202020204" pitchFamily="34" charset="0"/>
                <a:ea typeface="微软雅黑" panose="020B0503020204020204" pitchFamily="34" charset="-122"/>
                <a:cs typeface="Calibri" panose="020F0502020204030204" pitchFamily="34" charset="0"/>
              </a:rPr>
              <a:t>N</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a:t>
            </a:r>
            <a:endPar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endParaRPr>
          </a:p>
          <a:p>
            <a:pPr>
              <a:lnSpc>
                <a:spcPct val="140000"/>
              </a:lnSpc>
              <a:buFontTx/>
              <a:buBlip>
                <a:blip r:embed="rId4"/>
              </a:buBlip>
              <a:defRPr/>
            </a:pP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考虑重要的物理效应</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BNN</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方法提供可靠的方式去改善核磁矩描述的精度。</a:t>
            </a:r>
            <a:endPar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74946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0E3E9-9D4F-4101-A68A-FD399F20526B}"/>
              </a:ext>
            </a:extLst>
          </p:cNvPr>
          <p:cNvSpPr>
            <a:spLocks noGrp="1"/>
          </p:cNvSpPr>
          <p:nvPr>
            <p:ph type="title"/>
          </p:nvPr>
        </p:nvSpPr>
        <p:spPr/>
        <p:txBody>
          <a:bodyPr/>
          <a:lstStyle/>
          <a:p>
            <a:r>
              <a:rPr lang="zh-CN" altLang="en-US" dirty="0"/>
              <a:t>验证神经网络</a:t>
            </a:r>
            <a:r>
              <a:rPr lang="en-US" altLang="zh-CN" dirty="0"/>
              <a:t>(BNN-I4)</a:t>
            </a:r>
            <a:r>
              <a:rPr lang="zh-CN" altLang="en-US" dirty="0"/>
              <a:t>的可靠性</a:t>
            </a:r>
            <a:endParaRPr lang="en-US" dirty="0"/>
          </a:p>
        </p:txBody>
      </p:sp>
      <p:pic>
        <p:nvPicPr>
          <p:cNvPr id="4" name="图片 3">
            <a:extLst>
              <a:ext uri="{FF2B5EF4-FFF2-40B4-BE49-F238E27FC236}">
                <a16:creationId xmlns:a16="http://schemas.microsoft.com/office/drawing/2014/main" id="{E2A0C6CA-3C70-470E-A8F5-6937F1C72BBF}"/>
              </a:ext>
            </a:extLst>
          </p:cNvPr>
          <p:cNvPicPr>
            <a:picLocks noChangeAspect="1"/>
          </p:cNvPicPr>
          <p:nvPr/>
        </p:nvPicPr>
        <p:blipFill>
          <a:blip r:embed="rId3"/>
          <a:stretch>
            <a:fillRect/>
          </a:stretch>
        </p:blipFill>
        <p:spPr>
          <a:xfrm>
            <a:off x="487684" y="938883"/>
            <a:ext cx="6156960" cy="3009528"/>
          </a:xfrm>
          <a:prstGeom prst="rect">
            <a:avLst/>
          </a:prstGeom>
        </p:spPr>
      </p:pic>
      <p:pic>
        <p:nvPicPr>
          <p:cNvPr id="5" name="图片 4">
            <a:extLst>
              <a:ext uri="{FF2B5EF4-FFF2-40B4-BE49-F238E27FC236}">
                <a16:creationId xmlns:a16="http://schemas.microsoft.com/office/drawing/2014/main" id="{5439E29C-7705-4D77-A2F9-F6DC457F512E}"/>
              </a:ext>
            </a:extLst>
          </p:cNvPr>
          <p:cNvPicPr>
            <a:picLocks noChangeAspect="1"/>
          </p:cNvPicPr>
          <p:nvPr/>
        </p:nvPicPr>
        <p:blipFill>
          <a:blip r:embed="rId4"/>
          <a:stretch>
            <a:fillRect/>
          </a:stretch>
        </p:blipFill>
        <p:spPr>
          <a:xfrm>
            <a:off x="583477" y="3897434"/>
            <a:ext cx="5965371" cy="2874297"/>
          </a:xfrm>
          <a:prstGeom prst="rect">
            <a:avLst/>
          </a:prstGeom>
        </p:spPr>
      </p:pic>
      <p:sp>
        <p:nvSpPr>
          <p:cNvPr id="6" name="文本框 5">
            <a:extLst>
              <a:ext uri="{FF2B5EF4-FFF2-40B4-BE49-F238E27FC236}">
                <a16:creationId xmlns:a16="http://schemas.microsoft.com/office/drawing/2014/main" id="{FD692F8C-D197-4458-A29B-6BB52F3D567F}"/>
              </a:ext>
            </a:extLst>
          </p:cNvPr>
          <p:cNvSpPr txBox="1"/>
          <p:nvPr/>
        </p:nvSpPr>
        <p:spPr>
          <a:xfrm>
            <a:off x="139337" y="1942013"/>
            <a:ext cx="330929" cy="1200329"/>
          </a:xfrm>
          <a:prstGeom prst="rect">
            <a:avLst/>
          </a:prstGeom>
          <a:noFill/>
        </p:spPr>
        <p:txBody>
          <a:bodyPr wrap="square" rtlCol="0">
            <a:spAutoFit/>
          </a:bodyPr>
          <a:lstStyle/>
          <a:p>
            <a:r>
              <a:rPr lang="zh-CN" altLang="en-US" b="1" dirty="0">
                <a:ea typeface="微软雅黑" panose="020B0503020204020204" pitchFamily="34" charset="-122"/>
              </a:rPr>
              <a:t>奇中子</a:t>
            </a:r>
            <a:endParaRPr lang="en-US" altLang="zh-CN" b="1" dirty="0">
              <a:ea typeface="微软雅黑" panose="020B0503020204020204" pitchFamily="34" charset="-122"/>
            </a:endParaRPr>
          </a:p>
          <a:p>
            <a:r>
              <a:rPr lang="zh-CN" altLang="en-US" b="1" dirty="0">
                <a:ea typeface="微软雅黑" panose="020B0503020204020204" pitchFamily="34" charset="-122"/>
              </a:rPr>
              <a:t>核</a:t>
            </a:r>
            <a:endParaRPr lang="en-US" b="1" dirty="0">
              <a:ea typeface="微软雅黑" panose="020B0503020204020204" pitchFamily="34" charset="-122"/>
            </a:endParaRPr>
          </a:p>
        </p:txBody>
      </p:sp>
      <p:sp>
        <p:nvSpPr>
          <p:cNvPr id="7" name="文本框 6">
            <a:extLst>
              <a:ext uri="{FF2B5EF4-FFF2-40B4-BE49-F238E27FC236}">
                <a16:creationId xmlns:a16="http://schemas.microsoft.com/office/drawing/2014/main" id="{3F228A36-A0D5-4435-A581-0F622A3A02D7}"/>
              </a:ext>
            </a:extLst>
          </p:cNvPr>
          <p:cNvSpPr txBox="1"/>
          <p:nvPr/>
        </p:nvSpPr>
        <p:spPr>
          <a:xfrm>
            <a:off x="161106" y="4767947"/>
            <a:ext cx="330929" cy="1200329"/>
          </a:xfrm>
          <a:prstGeom prst="rect">
            <a:avLst/>
          </a:prstGeom>
          <a:noFill/>
        </p:spPr>
        <p:txBody>
          <a:bodyPr wrap="square" rtlCol="0">
            <a:spAutoFit/>
          </a:bodyPr>
          <a:lstStyle/>
          <a:p>
            <a:r>
              <a:rPr lang="zh-CN" altLang="en-US" b="1" dirty="0">
                <a:ea typeface="微软雅黑" panose="020B0503020204020204" pitchFamily="34" charset="-122"/>
              </a:rPr>
              <a:t>奇质子</a:t>
            </a:r>
            <a:endParaRPr lang="en-US" altLang="zh-CN" b="1" dirty="0">
              <a:ea typeface="微软雅黑" panose="020B0503020204020204" pitchFamily="34" charset="-122"/>
            </a:endParaRPr>
          </a:p>
          <a:p>
            <a:r>
              <a:rPr lang="zh-CN" altLang="en-US" b="1" dirty="0">
                <a:ea typeface="微软雅黑" panose="020B0503020204020204" pitchFamily="34" charset="-122"/>
              </a:rPr>
              <a:t>核</a:t>
            </a:r>
            <a:endParaRPr lang="en-US" b="1" dirty="0">
              <a:ea typeface="微软雅黑" panose="020B0503020204020204" pitchFamily="34" charset="-122"/>
            </a:endParaRPr>
          </a:p>
        </p:txBody>
      </p:sp>
      <p:graphicFrame>
        <p:nvGraphicFramePr>
          <p:cNvPr id="3" name="表格 2">
            <a:extLst>
              <a:ext uri="{FF2B5EF4-FFF2-40B4-BE49-F238E27FC236}">
                <a16:creationId xmlns:a16="http://schemas.microsoft.com/office/drawing/2014/main" id="{F99F6D68-A992-4C61-BB92-81C7660A81F3}"/>
              </a:ext>
            </a:extLst>
          </p:cNvPr>
          <p:cNvGraphicFramePr>
            <a:graphicFrameLocks noGrp="1"/>
          </p:cNvGraphicFramePr>
          <p:nvPr>
            <p:extLst>
              <p:ext uri="{D42A27DB-BD31-4B8C-83A1-F6EECF244321}">
                <p14:modId xmlns:p14="http://schemas.microsoft.com/office/powerpoint/2010/main" val="249830361"/>
              </p:ext>
            </p:extLst>
          </p:nvPr>
        </p:nvGraphicFramePr>
        <p:xfrm>
          <a:off x="6548849" y="1270428"/>
          <a:ext cx="2489203" cy="1097280"/>
        </p:xfrm>
        <a:graphic>
          <a:graphicData uri="http://schemas.openxmlformats.org/drawingml/2006/table">
            <a:tbl>
              <a:tblPr firstRow="1" bandRow="1">
                <a:tableStyleId>{5C22544A-7EE6-4342-B048-85BDC9FD1C3A}</a:tableStyleId>
              </a:tblPr>
              <a:tblGrid>
                <a:gridCol w="921994">
                  <a:extLst>
                    <a:ext uri="{9D8B030D-6E8A-4147-A177-3AD203B41FA5}">
                      <a16:colId xmlns:a16="http://schemas.microsoft.com/office/drawing/2014/main" val="1778687485"/>
                    </a:ext>
                  </a:extLst>
                </a:gridCol>
                <a:gridCol w="671208">
                  <a:extLst>
                    <a:ext uri="{9D8B030D-6E8A-4147-A177-3AD203B41FA5}">
                      <a16:colId xmlns:a16="http://schemas.microsoft.com/office/drawing/2014/main" val="2758928585"/>
                    </a:ext>
                  </a:extLst>
                </a:gridCol>
                <a:gridCol w="896001">
                  <a:extLst>
                    <a:ext uri="{9D8B030D-6E8A-4147-A177-3AD203B41FA5}">
                      <a16:colId xmlns:a16="http://schemas.microsoft.com/office/drawing/2014/main" val="3558994084"/>
                    </a:ext>
                  </a:extLst>
                </a:gridCol>
              </a:tblGrid>
              <a:tr h="254685">
                <a:tc>
                  <a:txBody>
                    <a:bodyPr/>
                    <a:lstStyle/>
                    <a:p>
                      <a:endParaRPr lang="en-US" dirty="0"/>
                    </a:p>
                  </a:txBody>
                  <a:tcPr/>
                </a:tc>
                <a:tc>
                  <a:txBody>
                    <a:bodyPr/>
                    <a:lstStyle/>
                    <a:p>
                      <a:r>
                        <a:rPr lang="zh-CN" altLang="en-US" dirty="0"/>
                        <a:t>个数</a:t>
                      </a:r>
                      <a:endParaRPr lang="en-US" dirty="0"/>
                    </a:p>
                  </a:txBody>
                  <a:tcPr/>
                </a:tc>
                <a:tc>
                  <a:txBody>
                    <a:bodyPr/>
                    <a:lstStyle/>
                    <a:p>
                      <a:r>
                        <a:rPr lang="zh-CN" altLang="en-US" dirty="0"/>
                        <a:t>偏差</a:t>
                      </a:r>
                      <a:r>
                        <a:rPr lang="en-US" altLang="zh-CN" sz="1800" dirty="0">
                          <a:solidFill>
                            <a:schemeClr val="bg1"/>
                          </a:solidFill>
                          <a:latin typeface="Arial" panose="020B0604020202020204" pitchFamily="34" charset="0"/>
                          <a:ea typeface="微软雅黑" panose="020B0503020204020204" pitchFamily="34" charset="-122"/>
                          <a:cs typeface="Calibri" panose="020F0502020204030204" pitchFamily="34" charset="0"/>
                        </a:rPr>
                        <a:t>µ</a:t>
                      </a:r>
                      <a:r>
                        <a:rPr lang="en-US" altLang="zh-CN" sz="1800" baseline="-25000" dirty="0">
                          <a:solidFill>
                            <a:schemeClr val="bg1"/>
                          </a:solidFill>
                          <a:latin typeface="Arial" panose="020B0604020202020204" pitchFamily="34" charset="0"/>
                          <a:ea typeface="微软雅黑" panose="020B0503020204020204" pitchFamily="34" charset="-122"/>
                          <a:cs typeface="Calibri" panose="020F0502020204030204" pitchFamily="34" charset="0"/>
                        </a:rPr>
                        <a:t>N</a:t>
                      </a:r>
                      <a:endParaRPr lang="en-US" dirty="0"/>
                    </a:p>
                  </a:txBody>
                  <a:tcPr/>
                </a:tc>
                <a:extLst>
                  <a:ext uri="{0D108BD9-81ED-4DB2-BD59-A6C34878D82A}">
                    <a16:rowId xmlns:a16="http://schemas.microsoft.com/office/drawing/2014/main" val="3010074693"/>
                  </a:ext>
                </a:extLst>
              </a:tr>
              <a:tr h="254685">
                <a:tc>
                  <a:txBody>
                    <a:bodyPr/>
                    <a:lstStyle/>
                    <a:p>
                      <a:r>
                        <a:rPr lang="zh-CN" altLang="en-US" dirty="0"/>
                        <a:t>学习集</a:t>
                      </a:r>
                      <a:endParaRPr lang="en-US" dirty="0"/>
                    </a:p>
                  </a:txBody>
                  <a:tcPr/>
                </a:tc>
                <a:tc>
                  <a:txBody>
                    <a:bodyPr/>
                    <a:lstStyle/>
                    <a:p>
                      <a:r>
                        <a:rPr lang="en-US" dirty="0"/>
                        <a:t>190</a:t>
                      </a:r>
                    </a:p>
                  </a:txBody>
                  <a:tcPr/>
                </a:tc>
                <a:tc>
                  <a:txBody>
                    <a:bodyPr/>
                    <a:lstStyle/>
                    <a:p>
                      <a:r>
                        <a:rPr lang="en-US" dirty="0"/>
                        <a:t>0.048</a:t>
                      </a:r>
                    </a:p>
                  </a:txBody>
                  <a:tcPr/>
                </a:tc>
                <a:extLst>
                  <a:ext uri="{0D108BD9-81ED-4DB2-BD59-A6C34878D82A}">
                    <a16:rowId xmlns:a16="http://schemas.microsoft.com/office/drawing/2014/main" val="3094416138"/>
                  </a:ext>
                </a:extLst>
              </a:tr>
              <a:tr h="254685">
                <a:tc>
                  <a:txBody>
                    <a:bodyPr/>
                    <a:lstStyle/>
                    <a:p>
                      <a:r>
                        <a:rPr lang="zh-CN" altLang="en-US" dirty="0"/>
                        <a:t>验证集</a:t>
                      </a:r>
                      <a:endParaRPr lang="en-US" dirty="0"/>
                    </a:p>
                  </a:txBody>
                  <a:tcPr/>
                </a:tc>
                <a:tc>
                  <a:txBody>
                    <a:bodyPr/>
                    <a:lstStyle/>
                    <a:p>
                      <a:r>
                        <a:rPr lang="en-US" dirty="0"/>
                        <a:t>37</a:t>
                      </a:r>
                    </a:p>
                  </a:txBody>
                  <a:tcPr/>
                </a:tc>
                <a:tc>
                  <a:txBody>
                    <a:bodyPr/>
                    <a:lstStyle/>
                    <a:p>
                      <a:r>
                        <a:rPr lang="en-US" dirty="0"/>
                        <a:t>0.173</a:t>
                      </a:r>
                    </a:p>
                  </a:txBody>
                  <a:tcPr/>
                </a:tc>
                <a:extLst>
                  <a:ext uri="{0D108BD9-81ED-4DB2-BD59-A6C34878D82A}">
                    <a16:rowId xmlns:a16="http://schemas.microsoft.com/office/drawing/2014/main" val="40235868"/>
                  </a:ext>
                </a:extLst>
              </a:tr>
            </a:tbl>
          </a:graphicData>
        </a:graphic>
      </p:graphicFrame>
      <p:graphicFrame>
        <p:nvGraphicFramePr>
          <p:cNvPr id="10" name="表格 9">
            <a:extLst>
              <a:ext uri="{FF2B5EF4-FFF2-40B4-BE49-F238E27FC236}">
                <a16:creationId xmlns:a16="http://schemas.microsoft.com/office/drawing/2014/main" id="{734CA6C4-C59E-4F55-B0F1-3B2319B66BD5}"/>
              </a:ext>
            </a:extLst>
          </p:cNvPr>
          <p:cNvGraphicFramePr>
            <a:graphicFrameLocks noGrp="1"/>
          </p:cNvGraphicFramePr>
          <p:nvPr>
            <p:extLst>
              <p:ext uri="{D42A27DB-BD31-4B8C-83A1-F6EECF244321}">
                <p14:modId xmlns:p14="http://schemas.microsoft.com/office/powerpoint/2010/main" val="3902245495"/>
              </p:ext>
            </p:extLst>
          </p:nvPr>
        </p:nvGraphicFramePr>
        <p:xfrm>
          <a:off x="6584516" y="5158258"/>
          <a:ext cx="2489203" cy="1097280"/>
        </p:xfrm>
        <a:graphic>
          <a:graphicData uri="http://schemas.openxmlformats.org/drawingml/2006/table">
            <a:tbl>
              <a:tblPr firstRow="1" bandRow="1">
                <a:tableStyleId>{5C22544A-7EE6-4342-B048-85BDC9FD1C3A}</a:tableStyleId>
              </a:tblPr>
              <a:tblGrid>
                <a:gridCol w="921994">
                  <a:extLst>
                    <a:ext uri="{9D8B030D-6E8A-4147-A177-3AD203B41FA5}">
                      <a16:colId xmlns:a16="http://schemas.microsoft.com/office/drawing/2014/main" val="1778687485"/>
                    </a:ext>
                  </a:extLst>
                </a:gridCol>
                <a:gridCol w="671208">
                  <a:extLst>
                    <a:ext uri="{9D8B030D-6E8A-4147-A177-3AD203B41FA5}">
                      <a16:colId xmlns:a16="http://schemas.microsoft.com/office/drawing/2014/main" val="2758928585"/>
                    </a:ext>
                  </a:extLst>
                </a:gridCol>
                <a:gridCol w="896001">
                  <a:extLst>
                    <a:ext uri="{9D8B030D-6E8A-4147-A177-3AD203B41FA5}">
                      <a16:colId xmlns:a16="http://schemas.microsoft.com/office/drawing/2014/main" val="3558994084"/>
                    </a:ext>
                  </a:extLst>
                </a:gridCol>
              </a:tblGrid>
              <a:tr h="254685">
                <a:tc>
                  <a:txBody>
                    <a:bodyPr/>
                    <a:lstStyle/>
                    <a:p>
                      <a:endParaRPr lang="en-US" dirty="0"/>
                    </a:p>
                  </a:txBody>
                  <a:tcPr/>
                </a:tc>
                <a:tc>
                  <a:txBody>
                    <a:bodyPr/>
                    <a:lstStyle/>
                    <a:p>
                      <a:r>
                        <a:rPr lang="zh-CN" altLang="en-US" dirty="0"/>
                        <a:t>个数</a:t>
                      </a:r>
                      <a:endParaRPr lang="en-US" dirty="0"/>
                    </a:p>
                  </a:txBody>
                  <a:tcPr/>
                </a:tc>
                <a:tc>
                  <a:txBody>
                    <a:bodyPr/>
                    <a:lstStyle/>
                    <a:p>
                      <a:r>
                        <a:rPr lang="zh-CN" altLang="en-US" dirty="0"/>
                        <a:t>偏差</a:t>
                      </a:r>
                      <a:r>
                        <a:rPr lang="en-US" altLang="zh-CN" sz="1800" dirty="0">
                          <a:solidFill>
                            <a:schemeClr val="bg1"/>
                          </a:solidFill>
                          <a:latin typeface="Arial" panose="020B0604020202020204" pitchFamily="34" charset="0"/>
                          <a:ea typeface="微软雅黑" panose="020B0503020204020204" pitchFamily="34" charset="-122"/>
                          <a:cs typeface="Calibri" panose="020F0502020204030204" pitchFamily="34" charset="0"/>
                        </a:rPr>
                        <a:t>µ</a:t>
                      </a:r>
                      <a:r>
                        <a:rPr lang="en-US" altLang="zh-CN" sz="1800" baseline="-25000" dirty="0">
                          <a:solidFill>
                            <a:schemeClr val="bg1"/>
                          </a:solidFill>
                          <a:latin typeface="Arial" panose="020B0604020202020204" pitchFamily="34" charset="0"/>
                          <a:ea typeface="微软雅黑" panose="020B0503020204020204" pitchFamily="34" charset="-122"/>
                          <a:cs typeface="Calibri" panose="020F0502020204030204" pitchFamily="34" charset="0"/>
                        </a:rPr>
                        <a:t>N</a:t>
                      </a:r>
                      <a:endParaRPr lang="en-US" dirty="0"/>
                    </a:p>
                  </a:txBody>
                  <a:tcPr/>
                </a:tc>
                <a:extLst>
                  <a:ext uri="{0D108BD9-81ED-4DB2-BD59-A6C34878D82A}">
                    <a16:rowId xmlns:a16="http://schemas.microsoft.com/office/drawing/2014/main" val="3010074693"/>
                  </a:ext>
                </a:extLst>
              </a:tr>
              <a:tr h="254685">
                <a:tc>
                  <a:txBody>
                    <a:bodyPr/>
                    <a:lstStyle/>
                    <a:p>
                      <a:r>
                        <a:rPr lang="zh-CN" altLang="en-US" dirty="0"/>
                        <a:t>学习集</a:t>
                      </a:r>
                      <a:endParaRPr lang="en-US" dirty="0"/>
                    </a:p>
                  </a:txBody>
                  <a:tcPr/>
                </a:tc>
                <a:tc>
                  <a:txBody>
                    <a:bodyPr/>
                    <a:lstStyle/>
                    <a:p>
                      <a:r>
                        <a:rPr lang="en-US" dirty="0"/>
                        <a:t>190</a:t>
                      </a:r>
                    </a:p>
                  </a:txBody>
                  <a:tcPr/>
                </a:tc>
                <a:tc>
                  <a:txBody>
                    <a:bodyPr/>
                    <a:lstStyle/>
                    <a:p>
                      <a:r>
                        <a:rPr lang="en-US" dirty="0"/>
                        <a:t>0.067</a:t>
                      </a:r>
                    </a:p>
                  </a:txBody>
                  <a:tcPr/>
                </a:tc>
                <a:extLst>
                  <a:ext uri="{0D108BD9-81ED-4DB2-BD59-A6C34878D82A}">
                    <a16:rowId xmlns:a16="http://schemas.microsoft.com/office/drawing/2014/main" val="3094416138"/>
                  </a:ext>
                </a:extLst>
              </a:tr>
              <a:tr h="254685">
                <a:tc>
                  <a:txBody>
                    <a:bodyPr/>
                    <a:lstStyle/>
                    <a:p>
                      <a:r>
                        <a:rPr lang="zh-CN" altLang="en-US" dirty="0"/>
                        <a:t>验证集</a:t>
                      </a:r>
                      <a:endParaRPr lang="en-US" dirty="0"/>
                    </a:p>
                  </a:txBody>
                  <a:tcPr/>
                </a:tc>
                <a:tc>
                  <a:txBody>
                    <a:bodyPr/>
                    <a:lstStyle/>
                    <a:p>
                      <a:r>
                        <a:rPr lang="en-US" dirty="0"/>
                        <a:t>31</a:t>
                      </a:r>
                    </a:p>
                  </a:txBody>
                  <a:tcPr/>
                </a:tc>
                <a:tc>
                  <a:txBody>
                    <a:bodyPr/>
                    <a:lstStyle/>
                    <a:p>
                      <a:r>
                        <a:rPr lang="en-US" dirty="0"/>
                        <a:t>0.304</a:t>
                      </a:r>
                    </a:p>
                  </a:txBody>
                  <a:tcPr/>
                </a:tc>
                <a:extLst>
                  <a:ext uri="{0D108BD9-81ED-4DB2-BD59-A6C34878D82A}">
                    <a16:rowId xmlns:a16="http://schemas.microsoft.com/office/drawing/2014/main" val="40235868"/>
                  </a:ext>
                </a:extLst>
              </a:tr>
            </a:tbl>
          </a:graphicData>
        </a:graphic>
      </p:graphicFrame>
      <p:sp>
        <p:nvSpPr>
          <p:cNvPr id="11" name="同侧圆角矩形 17">
            <a:extLst>
              <a:ext uri="{FF2B5EF4-FFF2-40B4-BE49-F238E27FC236}">
                <a16:creationId xmlns:a16="http://schemas.microsoft.com/office/drawing/2014/main" id="{5C0C74CC-5FE5-4F3D-BFD6-C700ADFDBA6D}"/>
              </a:ext>
            </a:extLst>
          </p:cNvPr>
          <p:cNvSpPr/>
          <p:nvPr/>
        </p:nvSpPr>
        <p:spPr bwMode="auto">
          <a:xfrm>
            <a:off x="6478621" y="2466598"/>
            <a:ext cx="2665379" cy="2620967"/>
          </a:xfrm>
          <a:prstGeom prst="round2SameRect">
            <a:avLst>
              <a:gd name="adj1" fmla="val 0"/>
              <a:gd name="adj2" fmla="val 3936"/>
            </a:avLst>
          </a:prstGeom>
          <a:solidFill>
            <a:srgbClr val="E9E9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40000"/>
              </a:lnSpc>
              <a:buFontTx/>
              <a:buBlip>
                <a:blip r:embed="rId5"/>
              </a:buBlip>
              <a:defRPr/>
            </a:pPr>
            <a:r>
              <a:rPr lang="en-US" altLang="zh-CN" sz="2000" dirty="0">
                <a:solidFill>
                  <a:srgbClr val="3333B2"/>
                </a:solidFill>
                <a:latin typeface="Calibri" panose="020F0502020204030204" pitchFamily="34" charset="0"/>
                <a:ea typeface="宋体" panose="02010600030101010101" pitchFamily="2" charset="-122"/>
                <a:cs typeface="Calibri" panose="020F0502020204030204" pitchFamily="34" charset="0"/>
              </a:rPr>
              <a:t> </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验证集绝大多数小于</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0.1µ</a:t>
            </a:r>
            <a:r>
              <a:rPr lang="en-US" altLang="zh-CN" sz="2000" baseline="-25000" dirty="0">
                <a:solidFill>
                  <a:srgbClr val="2C4890"/>
                </a:solidFill>
                <a:latin typeface="Arial" panose="020B0604020202020204" pitchFamily="34" charset="0"/>
                <a:ea typeface="微软雅黑" panose="020B0503020204020204" pitchFamily="34" charset="-122"/>
                <a:cs typeface="Calibri" panose="020F0502020204030204" pitchFamily="34" charset="0"/>
              </a:rPr>
              <a:t>N</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a:t>
            </a:r>
          </a:p>
          <a:p>
            <a:pPr>
              <a:lnSpc>
                <a:spcPct val="140000"/>
              </a:lnSpc>
              <a:buFontTx/>
              <a:buBlip>
                <a:blip r:embed="rId5"/>
              </a:buBlip>
              <a:defRPr/>
            </a:pP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验证集部分结果偏差较大，实验结果也包含在考虑不确定度的预言范围内。</a:t>
            </a:r>
            <a:endPar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0368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C09F36-02D2-404A-830D-5371CC8CAF5C}"/>
              </a:ext>
            </a:extLst>
          </p:cNvPr>
          <p:cNvSpPr>
            <a:spLocks noGrp="1"/>
          </p:cNvSpPr>
          <p:nvPr>
            <p:ph type="title"/>
          </p:nvPr>
        </p:nvSpPr>
        <p:spPr>
          <a:xfrm>
            <a:off x="782502" y="468320"/>
            <a:ext cx="7964863" cy="534001"/>
          </a:xfrm>
        </p:spPr>
        <p:txBody>
          <a:bodyPr/>
          <a:lstStyle/>
          <a:p>
            <a:r>
              <a:rPr lang="en-US" altLang="zh-CN" dirty="0"/>
              <a:t>Cd</a:t>
            </a:r>
            <a:r>
              <a:rPr lang="zh-CN" altLang="en-US" dirty="0"/>
              <a:t>、</a:t>
            </a:r>
            <a:r>
              <a:rPr lang="en-US" altLang="zh-CN" dirty="0"/>
              <a:t>Cs</a:t>
            </a:r>
            <a:r>
              <a:rPr lang="zh-CN" altLang="en-US" dirty="0"/>
              <a:t>同位素链和同位旋标量、矢量磁矩</a:t>
            </a:r>
            <a:endParaRPr lang="en-US" dirty="0"/>
          </a:p>
        </p:txBody>
      </p:sp>
      <p:pic>
        <p:nvPicPr>
          <p:cNvPr id="6" name="图片 5">
            <a:extLst>
              <a:ext uri="{FF2B5EF4-FFF2-40B4-BE49-F238E27FC236}">
                <a16:creationId xmlns:a16="http://schemas.microsoft.com/office/drawing/2014/main" id="{662BCE6A-6095-4F17-A090-E934F03495DA}"/>
              </a:ext>
            </a:extLst>
          </p:cNvPr>
          <p:cNvPicPr>
            <a:picLocks noChangeAspect="1"/>
          </p:cNvPicPr>
          <p:nvPr/>
        </p:nvPicPr>
        <p:blipFill>
          <a:blip r:embed="rId3"/>
          <a:stretch>
            <a:fillRect/>
          </a:stretch>
        </p:blipFill>
        <p:spPr>
          <a:xfrm>
            <a:off x="325676" y="1114334"/>
            <a:ext cx="7964864" cy="2757276"/>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4E67AD9-E878-4C85-994C-E12478DD54A0}"/>
                  </a:ext>
                </a:extLst>
              </p:cNvPr>
              <p:cNvSpPr txBox="1"/>
              <p:nvPr/>
            </p:nvSpPr>
            <p:spPr>
              <a:xfrm>
                <a:off x="1235412" y="2733478"/>
                <a:ext cx="1585608" cy="369332"/>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n w="12700">
                            <a:solidFill>
                              <a:schemeClr val="accent1"/>
                            </a:solidFill>
                          </a:ln>
                          <a:solidFill>
                            <a:schemeClr val="tx1"/>
                          </a:solidFill>
                          <a:latin typeface="Cambria Math" panose="02040503050406030204" pitchFamily="18" charset="0"/>
                          <a:ea typeface="Cambria Math" panose="02040503050406030204" pitchFamily="18" charset="0"/>
                        </a:rPr>
                        <m:t>𝝈</m:t>
                      </m:r>
                      <m:r>
                        <a:rPr lang="en-US" b="1" i="1" smtClean="0">
                          <a:ln w="12700">
                            <a:solidFill>
                              <a:schemeClr val="accent1"/>
                            </a:solidFill>
                          </a:ln>
                          <a:solidFill>
                            <a:schemeClr val="tx1"/>
                          </a:solidFill>
                          <a:latin typeface="Cambria Math" panose="02040503050406030204" pitchFamily="18" charset="0"/>
                        </a:rPr>
                        <m:t>=</m:t>
                      </m:r>
                      <m:r>
                        <a:rPr lang="en-US" b="1" i="1" smtClean="0">
                          <a:ln w="12700">
                            <a:solidFill>
                              <a:schemeClr val="accent1"/>
                            </a:solidFill>
                          </a:ln>
                          <a:solidFill>
                            <a:schemeClr val="tx1"/>
                          </a:solidFill>
                          <a:latin typeface="Cambria Math" panose="02040503050406030204" pitchFamily="18" charset="0"/>
                        </a:rPr>
                        <m:t>𝟎</m:t>
                      </m:r>
                      <m:r>
                        <a:rPr lang="en-US" b="1" i="1" smtClean="0">
                          <a:ln w="12700">
                            <a:solidFill>
                              <a:schemeClr val="accent1"/>
                            </a:solidFill>
                          </a:ln>
                          <a:solidFill>
                            <a:schemeClr val="tx1"/>
                          </a:solidFill>
                          <a:latin typeface="Cambria Math" panose="02040503050406030204" pitchFamily="18" charset="0"/>
                        </a:rPr>
                        <m:t>.</m:t>
                      </m:r>
                      <m:r>
                        <a:rPr lang="en-US" b="1" i="1" smtClean="0">
                          <a:ln w="12700">
                            <a:solidFill>
                              <a:schemeClr val="accent1"/>
                            </a:solidFill>
                          </a:ln>
                          <a:solidFill>
                            <a:schemeClr val="tx1"/>
                          </a:solidFill>
                          <a:latin typeface="Cambria Math" panose="02040503050406030204" pitchFamily="18" charset="0"/>
                        </a:rPr>
                        <m:t>𝟎𝟒𝟑</m:t>
                      </m:r>
                      <m:sSub>
                        <m:sSubPr>
                          <m:ctrlPr>
                            <a:rPr lang="en-US" b="1" i="1" smtClean="0">
                              <a:ln w="12700">
                                <a:solidFill>
                                  <a:schemeClr val="accent1"/>
                                </a:solidFill>
                              </a:ln>
                              <a:solidFill>
                                <a:schemeClr val="tx1"/>
                              </a:solidFill>
                              <a:latin typeface="Cambria Math" panose="02040503050406030204" pitchFamily="18" charset="0"/>
                            </a:rPr>
                          </m:ctrlPr>
                        </m:sSubPr>
                        <m:e>
                          <m:r>
                            <a:rPr lang="en-US" b="1" i="1" smtClean="0">
                              <a:ln w="12700">
                                <a:solidFill>
                                  <a:schemeClr val="accent1"/>
                                </a:solidFill>
                              </a:ln>
                              <a:solidFill>
                                <a:schemeClr val="tx1"/>
                              </a:solidFill>
                              <a:latin typeface="Cambria Math" panose="02040503050406030204" pitchFamily="18" charset="0"/>
                              <a:ea typeface="Cambria Math" panose="02040503050406030204" pitchFamily="18" charset="0"/>
                            </a:rPr>
                            <m:t>𝝁</m:t>
                          </m:r>
                        </m:e>
                        <m:sub>
                          <m:r>
                            <a:rPr lang="en-US" b="1" i="1" smtClean="0">
                              <a:ln w="12700">
                                <a:solidFill>
                                  <a:schemeClr val="accent1"/>
                                </a:solidFill>
                              </a:ln>
                              <a:solidFill>
                                <a:schemeClr val="tx1"/>
                              </a:solidFill>
                              <a:latin typeface="Cambria Math" panose="02040503050406030204" pitchFamily="18" charset="0"/>
                            </a:rPr>
                            <m:t>𝑵</m:t>
                          </m:r>
                        </m:sub>
                      </m:sSub>
                    </m:oMath>
                  </m:oMathPara>
                </a14:m>
                <a:endParaRPr lang="en-US" b="1" dirty="0">
                  <a:ln w="12700">
                    <a:solidFill>
                      <a:schemeClr val="accent1"/>
                    </a:solidFill>
                  </a:ln>
                  <a:solidFill>
                    <a:schemeClr val="tx1"/>
                  </a:solidFill>
                </a:endParaRPr>
              </a:p>
            </p:txBody>
          </p:sp>
        </mc:Choice>
        <mc:Fallback xmlns="">
          <p:sp>
            <p:nvSpPr>
              <p:cNvPr id="3" name="文本框 2">
                <a:extLst>
                  <a:ext uri="{FF2B5EF4-FFF2-40B4-BE49-F238E27FC236}">
                    <a16:creationId xmlns:a16="http://schemas.microsoft.com/office/drawing/2014/main" id="{B4E67AD9-E878-4C85-994C-E12478DD54A0}"/>
                  </a:ext>
                </a:extLst>
              </p:cNvPr>
              <p:cNvSpPr txBox="1">
                <a:spLocks noRot="1" noChangeAspect="1" noMove="1" noResize="1" noEditPoints="1" noAdjustHandles="1" noChangeArrowheads="1" noChangeShapeType="1" noTextEdit="1"/>
              </p:cNvSpPr>
              <p:nvPr/>
            </p:nvSpPr>
            <p:spPr>
              <a:xfrm>
                <a:off x="1235412" y="2733478"/>
                <a:ext cx="158560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4D12E53-F5EE-4ECF-B3F7-B4A863D4E84B}"/>
                  </a:ext>
                </a:extLst>
              </p:cNvPr>
              <p:cNvSpPr txBox="1"/>
              <p:nvPr/>
            </p:nvSpPr>
            <p:spPr>
              <a:xfrm>
                <a:off x="5765273" y="2973433"/>
                <a:ext cx="1585608" cy="369332"/>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n w="12700">
                            <a:solidFill>
                              <a:schemeClr val="accent1"/>
                            </a:solidFill>
                          </a:ln>
                          <a:solidFill>
                            <a:schemeClr val="tx1"/>
                          </a:solidFill>
                          <a:latin typeface="Cambria Math" panose="02040503050406030204" pitchFamily="18" charset="0"/>
                          <a:ea typeface="Cambria Math" panose="02040503050406030204" pitchFamily="18" charset="0"/>
                        </a:rPr>
                        <m:t>𝝈</m:t>
                      </m:r>
                      <m:r>
                        <a:rPr lang="en-US" b="1" i="1" smtClean="0">
                          <a:ln w="12700">
                            <a:solidFill>
                              <a:schemeClr val="accent1"/>
                            </a:solidFill>
                          </a:ln>
                          <a:solidFill>
                            <a:schemeClr val="tx1"/>
                          </a:solidFill>
                          <a:latin typeface="Cambria Math" panose="02040503050406030204" pitchFamily="18" charset="0"/>
                        </a:rPr>
                        <m:t>=</m:t>
                      </m:r>
                      <m:r>
                        <a:rPr lang="en-US" b="1" i="1" smtClean="0">
                          <a:ln w="12700">
                            <a:solidFill>
                              <a:schemeClr val="accent1"/>
                            </a:solidFill>
                          </a:ln>
                          <a:solidFill>
                            <a:schemeClr val="tx1"/>
                          </a:solidFill>
                          <a:latin typeface="Cambria Math" panose="02040503050406030204" pitchFamily="18" charset="0"/>
                        </a:rPr>
                        <m:t>𝟎</m:t>
                      </m:r>
                      <m:r>
                        <a:rPr lang="en-US" b="1" i="1" smtClean="0">
                          <a:ln w="12700">
                            <a:solidFill>
                              <a:schemeClr val="accent1"/>
                            </a:solidFill>
                          </a:ln>
                          <a:solidFill>
                            <a:schemeClr val="tx1"/>
                          </a:solidFill>
                          <a:latin typeface="Cambria Math" panose="02040503050406030204" pitchFamily="18" charset="0"/>
                        </a:rPr>
                        <m:t>.</m:t>
                      </m:r>
                      <m:r>
                        <a:rPr lang="en-US" b="1" i="1" smtClean="0">
                          <a:ln w="12700">
                            <a:solidFill>
                              <a:schemeClr val="accent1"/>
                            </a:solidFill>
                          </a:ln>
                          <a:solidFill>
                            <a:schemeClr val="tx1"/>
                          </a:solidFill>
                          <a:latin typeface="Cambria Math" panose="02040503050406030204" pitchFamily="18" charset="0"/>
                        </a:rPr>
                        <m:t>𝟎𝟕</m:t>
                      </m:r>
                      <m:sSub>
                        <m:sSubPr>
                          <m:ctrlPr>
                            <a:rPr lang="en-US" b="1" i="1" smtClean="0">
                              <a:ln w="12700">
                                <a:solidFill>
                                  <a:schemeClr val="accent1"/>
                                </a:solidFill>
                              </a:ln>
                              <a:solidFill>
                                <a:schemeClr val="tx1"/>
                              </a:solidFill>
                              <a:latin typeface="Cambria Math" panose="02040503050406030204" pitchFamily="18" charset="0"/>
                            </a:rPr>
                          </m:ctrlPr>
                        </m:sSubPr>
                        <m:e>
                          <m:r>
                            <a:rPr lang="en-US" b="1" i="1" smtClean="0">
                              <a:ln w="12700">
                                <a:solidFill>
                                  <a:schemeClr val="accent1"/>
                                </a:solidFill>
                              </a:ln>
                              <a:solidFill>
                                <a:schemeClr val="tx1"/>
                              </a:solidFill>
                              <a:latin typeface="Cambria Math" panose="02040503050406030204" pitchFamily="18" charset="0"/>
                              <a:ea typeface="Cambria Math" panose="02040503050406030204" pitchFamily="18" charset="0"/>
                            </a:rPr>
                            <m:t>𝝁</m:t>
                          </m:r>
                        </m:e>
                        <m:sub>
                          <m:r>
                            <a:rPr lang="en-US" b="1" i="1" smtClean="0">
                              <a:ln w="12700">
                                <a:solidFill>
                                  <a:schemeClr val="accent1"/>
                                </a:solidFill>
                              </a:ln>
                              <a:solidFill>
                                <a:schemeClr val="tx1"/>
                              </a:solidFill>
                              <a:latin typeface="Cambria Math" panose="02040503050406030204" pitchFamily="18" charset="0"/>
                            </a:rPr>
                            <m:t>𝑵</m:t>
                          </m:r>
                        </m:sub>
                      </m:sSub>
                    </m:oMath>
                  </m:oMathPara>
                </a14:m>
                <a:endParaRPr lang="en-US" b="1" dirty="0">
                  <a:ln w="12700">
                    <a:solidFill>
                      <a:schemeClr val="accent1"/>
                    </a:solidFill>
                  </a:ln>
                  <a:solidFill>
                    <a:schemeClr val="tx1"/>
                  </a:solidFill>
                </a:endParaRPr>
              </a:p>
            </p:txBody>
          </p:sp>
        </mc:Choice>
        <mc:Fallback xmlns="">
          <p:sp>
            <p:nvSpPr>
              <p:cNvPr id="7" name="文本框 6">
                <a:extLst>
                  <a:ext uri="{FF2B5EF4-FFF2-40B4-BE49-F238E27FC236}">
                    <a16:creationId xmlns:a16="http://schemas.microsoft.com/office/drawing/2014/main" id="{C4D12E53-F5EE-4ECF-B3F7-B4A863D4E84B}"/>
                  </a:ext>
                </a:extLst>
              </p:cNvPr>
              <p:cNvSpPr txBox="1">
                <a:spLocks noRot="1" noChangeAspect="1" noMove="1" noResize="1" noEditPoints="1" noAdjustHandles="1" noChangeArrowheads="1" noChangeShapeType="1" noTextEdit="1"/>
              </p:cNvSpPr>
              <p:nvPr/>
            </p:nvSpPr>
            <p:spPr>
              <a:xfrm>
                <a:off x="5765273" y="2973433"/>
                <a:ext cx="1585608" cy="369332"/>
              </a:xfrm>
              <a:prstGeom prst="rect">
                <a:avLst/>
              </a:prstGeom>
              <a:blipFill>
                <a:blip r:embed="rId5"/>
                <a:stretch>
                  <a:fillRect/>
                </a:stretch>
              </a:blipFill>
            </p:spPr>
            <p:txBody>
              <a:bodyPr/>
              <a:lstStyle/>
              <a:p>
                <a:r>
                  <a:rPr lang="en-US">
                    <a:noFill/>
                  </a:rPr>
                  <a:t> </a:t>
                </a:r>
              </a:p>
            </p:txBody>
          </p:sp>
        </mc:Fallback>
      </mc:AlternateContent>
      <p:pic>
        <p:nvPicPr>
          <p:cNvPr id="4" name="图片 3">
            <a:extLst>
              <a:ext uri="{FF2B5EF4-FFF2-40B4-BE49-F238E27FC236}">
                <a16:creationId xmlns:a16="http://schemas.microsoft.com/office/drawing/2014/main" id="{A64BF492-EDF2-46D9-92A2-43364149E8A7}"/>
              </a:ext>
            </a:extLst>
          </p:cNvPr>
          <p:cNvPicPr>
            <a:picLocks noChangeAspect="1"/>
          </p:cNvPicPr>
          <p:nvPr/>
        </p:nvPicPr>
        <p:blipFill>
          <a:blip r:embed="rId6"/>
          <a:stretch>
            <a:fillRect/>
          </a:stretch>
        </p:blipFill>
        <p:spPr>
          <a:xfrm>
            <a:off x="972765" y="3983623"/>
            <a:ext cx="5833366" cy="2675889"/>
          </a:xfrm>
          <a:prstGeom prst="rect">
            <a:avLst/>
          </a:prstGeom>
        </p:spPr>
      </p:pic>
    </p:spTree>
    <p:extLst>
      <p:ext uri="{BB962C8B-B14F-4D97-AF65-F5344CB8AC3E}">
        <p14:creationId xmlns:p14="http://schemas.microsoft.com/office/powerpoint/2010/main" val="263284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C09F36-02D2-404A-830D-5371CC8CAF5C}"/>
              </a:ext>
            </a:extLst>
          </p:cNvPr>
          <p:cNvSpPr>
            <a:spLocks noGrp="1"/>
          </p:cNvSpPr>
          <p:nvPr>
            <p:ph type="title"/>
          </p:nvPr>
        </p:nvSpPr>
        <p:spPr>
          <a:xfrm>
            <a:off x="782502" y="468320"/>
            <a:ext cx="7964863" cy="534001"/>
          </a:xfrm>
        </p:spPr>
        <p:txBody>
          <a:bodyPr/>
          <a:lstStyle/>
          <a:p>
            <a:r>
              <a:rPr lang="zh-CN" altLang="en-US" dirty="0"/>
              <a:t>考虑有效</a:t>
            </a:r>
            <a:r>
              <a:rPr lang="en-US" altLang="zh-CN" dirty="0"/>
              <a:t>g</a:t>
            </a:r>
            <a:r>
              <a:rPr lang="zh-CN" altLang="en-US" dirty="0"/>
              <a:t>因子的结果</a:t>
            </a:r>
            <a:endParaRPr 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CA1C2B7-E6EA-4079-96E2-C3DAD10EC7E4}"/>
                  </a:ext>
                </a:extLst>
              </p:cNvPr>
              <p:cNvSpPr txBox="1"/>
              <p:nvPr/>
            </p:nvSpPr>
            <p:spPr>
              <a:xfrm>
                <a:off x="1091252" y="1114697"/>
                <a:ext cx="2508069"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𝝁</m:t>
                          </m:r>
                        </m:e>
                      </m:acc>
                      <m:r>
                        <a:rPr lang="en-US" b="1" i="1" smtClean="0">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𝒍</m:t>
                          </m:r>
                        </m:sub>
                      </m:sSub>
                      <m:acc>
                        <m:accPr>
                          <m:chr m:val="⃑"/>
                          <m:ctrlPr>
                            <a:rPr lang="en-US" b="1" i="1">
                              <a:latin typeface="Cambria Math" panose="02040503050406030204" pitchFamily="18" charset="0"/>
                              <a:ea typeface="Cambria Math" panose="02040503050406030204" pitchFamily="18" charset="0"/>
                            </a:rPr>
                          </m:ctrlPr>
                        </m:accPr>
                        <m:e>
                          <m:r>
                            <a:rPr lang="en-US" b="1" i="1" smtClean="0">
                              <a:solidFill>
                                <a:schemeClr val="tx1"/>
                              </a:solidFill>
                              <a:latin typeface="Cambria Math" panose="02040503050406030204" pitchFamily="18" charset="0"/>
                              <a:ea typeface="Cambria Math" panose="02040503050406030204" pitchFamily="18" charset="0"/>
                            </a:rPr>
                            <m:t>𝑳</m:t>
                          </m:r>
                        </m:e>
                      </m:acc>
                      <m:r>
                        <a:rPr lang="en-US" b="1" i="1">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𝒔</m:t>
                          </m:r>
                        </m:sub>
                      </m:sSub>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𝑺</m:t>
                          </m:r>
                        </m:e>
                      </m:acc>
                    </m:oMath>
                  </m:oMathPara>
                </a14:m>
                <a:endParaRPr lang="en-US" b="1" dirty="0"/>
              </a:p>
            </p:txBody>
          </p:sp>
        </mc:Choice>
        <mc:Fallback xmlns="">
          <p:sp>
            <p:nvSpPr>
              <p:cNvPr id="8" name="文本框 7">
                <a:extLst>
                  <a:ext uri="{FF2B5EF4-FFF2-40B4-BE49-F238E27FC236}">
                    <a16:creationId xmlns:a16="http://schemas.microsoft.com/office/drawing/2014/main" id="{ACA1C2B7-E6EA-4079-96E2-C3DAD10EC7E4}"/>
                  </a:ext>
                </a:extLst>
              </p:cNvPr>
              <p:cNvSpPr txBox="1">
                <a:spLocks noRot="1" noChangeAspect="1" noMove="1" noResize="1" noEditPoints="1" noAdjustHandles="1" noChangeArrowheads="1" noChangeShapeType="1" noTextEdit="1"/>
              </p:cNvSpPr>
              <p:nvPr/>
            </p:nvSpPr>
            <p:spPr>
              <a:xfrm>
                <a:off x="1091252" y="1114697"/>
                <a:ext cx="2508069" cy="404791"/>
              </a:xfrm>
              <a:prstGeom prst="rect">
                <a:avLst/>
              </a:prstGeom>
              <a:blipFill>
                <a:blip r:embed="rId3"/>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3189283-B149-4303-8110-5F49F1706853}"/>
                  </a:ext>
                </a:extLst>
              </p:cNvPr>
              <p:cNvSpPr txBox="1"/>
              <p:nvPr/>
            </p:nvSpPr>
            <p:spPr>
              <a:xfrm>
                <a:off x="622569" y="1721790"/>
                <a:ext cx="7665397" cy="369332"/>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34" charset="-122"/>
                  </a:rPr>
                  <a:t>其中自由</a:t>
                </a:r>
                <a:r>
                  <a:rPr lang="en-US" altLang="zh-CN" dirty="0">
                    <a:latin typeface="Arial" panose="020B0604020202020204" pitchFamily="34" charset="0"/>
                    <a:ea typeface="微软雅黑" panose="020B0503020204020204" pitchFamily="34" charset="-122"/>
                  </a:rPr>
                  <a:t>g</a:t>
                </a:r>
                <a:r>
                  <a:rPr lang="zh-CN" altLang="en-US" dirty="0">
                    <a:latin typeface="Arial" panose="020B0604020202020204" pitchFamily="34" charset="0"/>
                    <a:ea typeface="微软雅黑" panose="020B0503020204020204" pitchFamily="34" charset="-122"/>
                  </a:rPr>
                  <a:t>因子，中子</a:t>
                </a:r>
                <a14:m>
                  <m:oMath xmlns:m="http://schemas.openxmlformats.org/officeDocument/2006/math">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𝒍</m:t>
                        </m:r>
                      </m:sub>
                    </m:sSub>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oMath>
                </a14:m>
                <a:r>
                  <a:rPr lang="en-US" dirty="0">
                    <a:latin typeface="Arial" panose="020B0604020202020204" pitchFamily="34" charset="0"/>
                    <a:ea typeface="微软雅黑" panose="020B0503020204020204" pitchFamily="34" charset="-122"/>
                  </a:rPr>
                  <a:t>, </a:t>
                </a:r>
                <a14:m>
                  <m:oMath xmlns:m="http://schemas.openxmlformats.org/officeDocument/2006/math">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smtClean="0">
                            <a:solidFill>
                              <a:srgbClr val="FF0000"/>
                            </a:solidFill>
                            <a:latin typeface="Cambria Math" panose="02040503050406030204" pitchFamily="18" charset="0"/>
                            <a:ea typeface="Cambria Math" panose="02040503050406030204" pitchFamily="18" charset="0"/>
                          </a:rPr>
                          <m:t>𝒔</m:t>
                        </m:r>
                      </m:sub>
                    </m:sSub>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𝟑</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𝟖𝟐𝟔</m:t>
                    </m:r>
                    <m:r>
                      <a:rPr lang="zh-CN" altLang="en-US" b="1" i="1" smtClean="0">
                        <a:solidFill>
                          <a:srgbClr val="FF0000"/>
                        </a:solidFill>
                        <a:latin typeface="Cambria Math" panose="02040503050406030204" pitchFamily="18" charset="0"/>
                        <a:ea typeface="Cambria Math" panose="02040503050406030204" pitchFamily="18" charset="0"/>
                      </a:rPr>
                      <m:t>，</m:t>
                    </m:r>
                  </m:oMath>
                </a14:m>
                <a:r>
                  <a:rPr lang="zh-CN" altLang="en-US" dirty="0">
                    <a:latin typeface="Arial" panose="020B0604020202020204" pitchFamily="34" charset="0"/>
                    <a:ea typeface="微软雅黑" panose="020B0503020204020204" pitchFamily="34" charset="-122"/>
                  </a:rPr>
                  <a:t>质子</a:t>
                </a:r>
                <a14:m>
                  <m:oMath xmlns:m="http://schemas.openxmlformats.org/officeDocument/2006/math">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𝒍</m:t>
                        </m:r>
                      </m:sub>
                    </m:sSub>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𝟏</m:t>
                    </m:r>
                  </m:oMath>
                </a14:m>
                <a:r>
                  <a:rPr lang="en-US" dirty="0">
                    <a:latin typeface="Arial" panose="020B0604020202020204" pitchFamily="34" charset="0"/>
                    <a:ea typeface="微软雅黑" panose="020B0503020204020204" pitchFamily="34" charset="-122"/>
                  </a:rPr>
                  <a:t>, </a:t>
                </a:r>
                <a14:m>
                  <m:oMath xmlns:m="http://schemas.openxmlformats.org/officeDocument/2006/math">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m:rPr>
                            <m:sty m:val="p"/>
                          </m:rPr>
                          <a:rPr lang="en-US" altLang="zh-CN" b="1" i="1">
                            <a:solidFill>
                              <a:srgbClr val="FF0000"/>
                            </a:solidFill>
                            <a:latin typeface="Cambria Math" panose="02040503050406030204" pitchFamily="18" charset="0"/>
                            <a:ea typeface="Cambria Math" panose="02040503050406030204" pitchFamily="18" charset="0"/>
                          </a:rPr>
                          <m:t>s</m:t>
                        </m:r>
                      </m:sub>
                    </m:sSub>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𝟓𝟖𝟔</m:t>
                    </m:r>
                  </m:oMath>
                </a14:m>
                <a:endParaRPr lang="en-US" dirty="0">
                  <a:latin typeface="Arial" panose="020B0604020202020204" pitchFamily="34" charset="0"/>
                  <a:ea typeface="微软雅黑" panose="020B0503020204020204" pitchFamily="34" charset="-122"/>
                </a:endParaRPr>
              </a:p>
            </p:txBody>
          </p:sp>
        </mc:Choice>
        <mc:Fallback xmlns="">
          <p:sp>
            <p:nvSpPr>
              <p:cNvPr id="5" name="文本框 4">
                <a:extLst>
                  <a:ext uri="{FF2B5EF4-FFF2-40B4-BE49-F238E27FC236}">
                    <a16:creationId xmlns:a16="http://schemas.microsoft.com/office/drawing/2014/main" id="{A3189283-B149-4303-8110-5F49F1706853}"/>
                  </a:ext>
                </a:extLst>
              </p:cNvPr>
              <p:cNvSpPr txBox="1">
                <a:spLocks noRot="1" noChangeAspect="1" noMove="1" noResize="1" noEditPoints="1" noAdjustHandles="1" noChangeArrowheads="1" noChangeShapeType="1" noTextEdit="1"/>
              </p:cNvSpPr>
              <p:nvPr/>
            </p:nvSpPr>
            <p:spPr>
              <a:xfrm>
                <a:off x="622569" y="1721790"/>
                <a:ext cx="7665397" cy="369332"/>
              </a:xfrm>
              <a:prstGeom prst="rect">
                <a:avLst/>
              </a:prstGeom>
              <a:blipFill>
                <a:blip r:embed="rId4"/>
                <a:stretch>
                  <a:fillRect l="-63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A5F9B8B-1CC2-4628-ABA1-FEA7BB3D3FBA}"/>
                  </a:ext>
                </a:extLst>
              </p:cNvPr>
              <p:cNvSpPr txBox="1"/>
              <p:nvPr/>
            </p:nvSpPr>
            <p:spPr>
              <a:xfrm>
                <a:off x="4346781" y="2269052"/>
                <a:ext cx="2508069" cy="4373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𝝁</m:t>
                              </m:r>
                            </m:e>
                          </m:acc>
                        </m:e>
                        <m:sub>
                          <m:r>
                            <a:rPr lang="en-US" b="1" i="1" smtClean="0">
                              <a:latin typeface="Cambria Math" panose="02040503050406030204" pitchFamily="18" charset="0"/>
                              <a:ea typeface="Cambria Math" panose="02040503050406030204" pitchFamily="18" charset="0"/>
                            </a:rPr>
                            <m:t>𝒆𝒇𝒇</m:t>
                          </m:r>
                        </m:sub>
                      </m:sSub>
                      <m:r>
                        <a:rPr lang="en-US" b="1" i="1" smtClean="0">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𝒍</m:t>
                          </m:r>
                        </m:sub>
                      </m:sSub>
                      <m:acc>
                        <m:accPr>
                          <m:chr m:val="⃑"/>
                          <m:ctrlPr>
                            <a:rPr lang="en-US" b="1" i="1">
                              <a:latin typeface="Cambria Math" panose="02040503050406030204" pitchFamily="18" charset="0"/>
                              <a:ea typeface="Cambria Math" panose="02040503050406030204" pitchFamily="18" charset="0"/>
                            </a:rPr>
                          </m:ctrlPr>
                        </m:accPr>
                        <m:e>
                          <m:r>
                            <a:rPr lang="en-US" b="1" i="1" smtClean="0">
                              <a:solidFill>
                                <a:schemeClr val="tx1"/>
                              </a:solidFill>
                              <a:latin typeface="Cambria Math" panose="02040503050406030204" pitchFamily="18" charset="0"/>
                              <a:ea typeface="Cambria Math" panose="02040503050406030204" pitchFamily="18" charset="0"/>
                            </a:rPr>
                            <m:t>𝑳</m:t>
                          </m:r>
                        </m:e>
                      </m:acc>
                      <m:r>
                        <a:rPr lang="en-US" b="1" i="1">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𝟎</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𝟕</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𝒔</m:t>
                          </m:r>
                        </m:sub>
                      </m:sSub>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𝑺</m:t>
                          </m:r>
                        </m:e>
                      </m:acc>
                    </m:oMath>
                  </m:oMathPara>
                </a14:m>
                <a:endParaRPr lang="en-US" b="1" dirty="0"/>
              </a:p>
            </p:txBody>
          </p:sp>
        </mc:Choice>
        <mc:Fallback xmlns="">
          <p:sp>
            <p:nvSpPr>
              <p:cNvPr id="9" name="文本框 8">
                <a:extLst>
                  <a:ext uri="{FF2B5EF4-FFF2-40B4-BE49-F238E27FC236}">
                    <a16:creationId xmlns:a16="http://schemas.microsoft.com/office/drawing/2014/main" id="{5A5F9B8B-1CC2-4628-ABA1-FEA7BB3D3FBA}"/>
                  </a:ext>
                </a:extLst>
              </p:cNvPr>
              <p:cNvSpPr txBox="1">
                <a:spLocks noRot="1" noChangeAspect="1" noMove="1" noResize="1" noEditPoints="1" noAdjustHandles="1" noChangeArrowheads="1" noChangeShapeType="1" noTextEdit="1"/>
              </p:cNvSpPr>
              <p:nvPr/>
            </p:nvSpPr>
            <p:spPr>
              <a:xfrm>
                <a:off x="4346781" y="2269052"/>
                <a:ext cx="2508069" cy="437364"/>
              </a:xfrm>
              <a:prstGeom prst="rect">
                <a:avLst/>
              </a:prstGeom>
              <a:blipFill>
                <a:blip r:embed="rId5"/>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DF49372-44DD-4B26-B711-EF5B1C9698AC}"/>
                  </a:ext>
                </a:extLst>
              </p:cNvPr>
              <p:cNvSpPr txBox="1"/>
              <p:nvPr/>
            </p:nvSpPr>
            <p:spPr>
              <a:xfrm>
                <a:off x="622569" y="2324905"/>
                <a:ext cx="3579780" cy="369332"/>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34" charset="-122"/>
                  </a:rPr>
                  <a:t>采用广泛使用的有效</a:t>
                </a:r>
                <a:r>
                  <a:rPr lang="en-US" altLang="zh-CN" dirty="0">
                    <a:latin typeface="Arial" panose="020B0604020202020204" pitchFamily="34" charset="0"/>
                    <a:ea typeface="微软雅黑" panose="020B0503020204020204" pitchFamily="34" charset="-122"/>
                  </a:rPr>
                  <a:t>g</a:t>
                </a:r>
                <a:r>
                  <a:rPr lang="zh-CN" altLang="en-US" dirty="0">
                    <a:latin typeface="Arial" panose="020B0604020202020204" pitchFamily="34" charset="0"/>
                    <a:ea typeface="微软雅黑" panose="020B0503020204020204" pitchFamily="34" charset="-122"/>
                  </a:rPr>
                  <a:t>因子</a:t>
                </a:r>
                <a14:m>
                  <m:oMath xmlns:m="http://schemas.openxmlformats.org/officeDocument/2006/math">
                    <m:r>
                      <a:rPr lang="en-US" b="1" i="1">
                        <a:solidFill>
                          <a:srgbClr val="0000FF"/>
                        </a:solidFill>
                        <a:latin typeface="Cambria Math" panose="02040503050406030204" pitchFamily="18" charset="0"/>
                        <a:ea typeface="Cambria Math" panose="02040503050406030204" pitchFamily="18" charset="0"/>
                      </a:rPr>
                      <m:t>𝟎</m:t>
                    </m:r>
                    <m:r>
                      <a:rPr lang="en-US" b="1" i="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𝟕</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𝒈</m:t>
                        </m:r>
                      </m:e>
                      <m:sub>
                        <m:r>
                          <a:rPr lang="en-US" b="1" i="1">
                            <a:solidFill>
                              <a:srgbClr val="FF0000"/>
                            </a:solidFill>
                            <a:latin typeface="Cambria Math" panose="02040503050406030204" pitchFamily="18" charset="0"/>
                            <a:ea typeface="Cambria Math" panose="02040503050406030204" pitchFamily="18" charset="0"/>
                          </a:rPr>
                          <m:t>𝒔</m:t>
                        </m:r>
                      </m:sub>
                    </m:sSub>
                  </m:oMath>
                </a14:m>
                <a:endParaRPr lang="en-US" dirty="0">
                  <a:latin typeface="Arial" panose="020B0604020202020204" pitchFamily="34" charset="0"/>
                  <a:ea typeface="微软雅黑" panose="020B0503020204020204" pitchFamily="34" charset="-122"/>
                </a:endParaRPr>
              </a:p>
            </p:txBody>
          </p:sp>
        </mc:Choice>
        <mc:Fallback xmlns="">
          <p:sp>
            <p:nvSpPr>
              <p:cNvPr id="10" name="文本框 9">
                <a:extLst>
                  <a:ext uri="{FF2B5EF4-FFF2-40B4-BE49-F238E27FC236}">
                    <a16:creationId xmlns:a16="http://schemas.microsoft.com/office/drawing/2014/main" id="{BDF49372-44DD-4B26-B711-EF5B1C9698AC}"/>
                  </a:ext>
                </a:extLst>
              </p:cNvPr>
              <p:cNvSpPr txBox="1">
                <a:spLocks noRot="1" noChangeAspect="1" noMove="1" noResize="1" noEditPoints="1" noAdjustHandles="1" noChangeArrowheads="1" noChangeShapeType="1" noTextEdit="1"/>
              </p:cNvSpPr>
              <p:nvPr/>
            </p:nvSpPr>
            <p:spPr>
              <a:xfrm>
                <a:off x="622569" y="2324905"/>
                <a:ext cx="3579780" cy="369332"/>
              </a:xfrm>
              <a:prstGeom prst="rect">
                <a:avLst/>
              </a:prstGeom>
              <a:blipFill>
                <a:blip r:embed="rId6"/>
                <a:stretch>
                  <a:fillRect l="-1363" t="-8197" b="-24590"/>
                </a:stretch>
              </a:blipFill>
            </p:spPr>
            <p:txBody>
              <a:bodyPr/>
              <a:lstStyle/>
              <a:p>
                <a:r>
                  <a:rPr lang="en-US">
                    <a:noFill/>
                  </a:rPr>
                  <a:t> </a:t>
                </a:r>
              </a:p>
            </p:txBody>
          </p:sp>
        </mc:Fallback>
      </mc:AlternateContent>
      <p:graphicFrame>
        <p:nvGraphicFramePr>
          <p:cNvPr id="11" name="表格 10">
            <a:extLst>
              <a:ext uri="{FF2B5EF4-FFF2-40B4-BE49-F238E27FC236}">
                <a16:creationId xmlns:a16="http://schemas.microsoft.com/office/drawing/2014/main" id="{1C2CC160-C523-4869-B4ED-38FB39CF65F8}"/>
              </a:ext>
            </a:extLst>
          </p:cNvPr>
          <p:cNvGraphicFramePr>
            <a:graphicFrameLocks noGrp="1"/>
          </p:cNvGraphicFramePr>
          <p:nvPr>
            <p:extLst>
              <p:ext uri="{D42A27DB-BD31-4B8C-83A1-F6EECF244321}">
                <p14:modId xmlns:p14="http://schemas.microsoft.com/office/powerpoint/2010/main" val="1972993937"/>
              </p:ext>
            </p:extLst>
          </p:nvPr>
        </p:nvGraphicFramePr>
        <p:xfrm>
          <a:off x="1922833" y="432503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00794527"/>
                    </a:ext>
                  </a:extLst>
                </a:gridCol>
                <a:gridCol w="2032000">
                  <a:extLst>
                    <a:ext uri="{9D8B030D-6E8A-4147-A177-3AD203B41FA5}">
                      <a16:colId xmlns:a16="http://schemas.microsoft.com/office/drawing/2014/main" val="3807839677"/>
                    </a:ext>
                  </a:extLst>
                </a:gridCol>
                <a:gridCol w="2032000">
                  <a:extLst>
                    <a:ext uri="{9D8B030D-6E8A-4147-A177-3AD203B41FA5}">
                      <a16:colId xmlns:a16="http://schemas.microsoft.com/office/drawing/2014/main" val="2636637650"/>
                    </a:ext>
                  </a:extLst>
                </a:gridCol>
              </a:tblGrid>
              <a:tr h="370840">
                <a:tc>
                  <a:txBody>
                    <a:bodyPr/>
                    <a:lstStyle/>
                    <a:p>
                      <a:pPr algn="ctr"/>
                      <a:r>
                        <a:rPr lang="en-US" altLang="zh-CN" dirty="0">
                          <a:solidFill>
                            <a:srgbClr val="FF0000"/>
                          </a:solidFill>
                        </a:rPr>
                        <a:t>BNN-I4</a:t>
                      </a:r>
                      <a:endParaRPr lang="en-US" dirty="0">
                        <a:solidFill>
                          <a:srgbClr val="FF0000"/>
                        </a:solidFill>
                      </a:endParaRPr>
                    </a:p>
                  </a:txBody>
                  <a:tcPr/>
                </a:tc>
                <a:tc>
                  <a:txBody>
                    <a:bodyPr/>
                    <a:lstStyle/>
                    <a:p>
                      <a:pPr algn="ctr"/>
                      <a:r>
                        <a:rPr lang="zh-CN" altLang="en-US" dirty="0"/>
                        <a:t>自由</a:t>
                      </a:r>
                      <a:r>
                        <a:rPr lang="en-US" altLang="zh-CN" dirty="0"/>
                        <a:t>g</a:t>
                      </a:r>
                      <a:r>
                        <a:rPr lang="zh-CN" altLang="en-US" dirty="0"/>
                        <a:t>因子</a:t>
                      </a:r>
                      <a:endParaRPr lang="en-US" dirty="0"/>
                    </a:p>
                  </a:txBody>
                  <a:tcPr/>
                </a:tc>
                <a:tc>
                  <a:txBody>
                    <a:bodyPr/>
                    <a:lstStyle/>
                    <a:p>
                      <a:pPr algn="ctr"/>
                      <a:r>
                        <a:rPr lang="zh-CN" altLang="en-US" dirty="0"/>
                        <a:t>有效</a:t>
                      </a:r>
                      <a:r>
                        <a:rPr lang="en-US" altLang="zh-CN" dirty="0"/>
                        <a:t>g</a:t>
                      </a:r>
                      <a:r>
                        <a:rPr lang="zh-CN" altLang="en-US" dirty="0"/>
                        <a:t>因子</a:t>
                      </a:r>
                      <a:endParaRPr lang="en-US" dirty="0"/>
                    </a:p>
                  </a:txBody>
                  <a:tcPr/>
                </a:tc>
                <a:extLst>
                  <a:ext uri="{0D108BD9-81ED-4DB2-BD59-A6C34878D82A}">
                    <a16:rowId xmlns:a16="http://schemas.microsoft.com/office/drawing/2014/main" val="1701448572"/>
                  </a:ext>
                </a:extLst>
              </a:tr>
              <a:tr h="370840">
                <a:tc>
                  <a:txBody>
                    <a:bodyPr/>
                    <a:lstStyle/>
                    <a:p>
                      <a:pPr algn="ctr"/>
                      <a:r>
                        <a:rPr lang="zh-CN" altLang="en-US" dirty="0"/>
                        <a:t>奇质子核</a:t>
                      </a:r>
                      <a:endParaRPr lang="en-US" dirty="0"/>
                    </a:p>
                  </a:txBody>
                  <a:tcPr/>
                </a:tc>
                <a:tc>
                  <a:txBody>
                    <a:bodyPr/>
                    <a:lstStyle/>
                    <a:p>
                      <a:pPr algn="ctr"/>
                      <a:r>
                        <a:rPr lang="en-US" dirty="0"/>
                        <a:t>0.061</a:t>
                      </a:r>
                    </a:p>
                  </a:txBody>
                  <a:tcPr/>
                </a:tc>
                <a:tc>
                  <a:txBody>
                    <a:bodyPr/>
                    <a:lstStyle/>
                    <a:p>
                      <a:pPr algn="ctr"/>
                      <a:r>
                        <a:rPr lang="en-US" dirty="0"/>
                        <a:t>0.076</a:t>
                      </a:r>
                    </a:p>
                  </a:txBody>
                  <a:tcPr/>
                </a:tc>
                <a:extLst>
                  <a:ext uri="{0D108BD9-81ED-4DB2-BD59-A6C34878D82A}">
                    <a16:rowId xmlns:a16="http://schemas.microsoft.com/office/drawing/2014/main" val="995653745"/>
                  </a:ext>
                </a:extLst>
              </a:tr>
              <a:tr h="370840">
                <a:tc>
                  <a:txBody>
                    <a:bodyPr/>
                    <a:lstStyle/>
                    <a:p>
                      <a:pPr algn="ctr"/>
                      <a:r>
                        <a:rPr lang="zh-CN" altLang="en-US" dirty="0"/>
                        <a:t>奇中子核</a:t>
                      </a:r>
                      <a:endParaRPr lang="en-US" dirty="0"/>
                    </a:p>
                  </a:txBody>
                  <a:tcPr/>
                </a:tc>
                <a:tc>
                  <a:txBody>
                    <a:bodyPr/>
                    <a:lstStyle/>
                    <a:p>
                      <a:pPr algn="ctr"/>
                      <a:r>
                        <a:rPr lang="en-US" dirty="0"/>
                        <a:t>0.036</a:t>
                      </a:r>
                    </a:p>
                  </a:txBody>
                  <a:tcPr/>
                </a:tc>
                <a:tc>
                  <a:txBody>
                    <a:bodyPr/>
                    <a:lstStyle/>
                    <a:p>
                      <a:pPr algn="ctr"/>
                      <a:r>
                        <a:rPr lang="en-US" dirty="0"/>
                        <a:t>0.038</a:t>
                      </a:r>
                    </a:p>
                  </a:txBody>
                  <a:tcPr/>
                </a:tc>
                <a:extLst>
                  <a:ext uri="{0D108BD9-81ED-4DB2-BD59-A6C34878D82A}">
                    <a16:rowId xmlns:a16="http://schemas.microsoft.com/office/drawing/2014/main" val="2729140533"/>
                  </a:ext>
                </a:extLst>
              </a:tr>
            </a:tbl>
          </a:graphicData>
        </a:graphic>
      </p:graphicFrame>
      <p:graphicFrame>
        <p:nvGraphicFramePr>
          <p:cNvPr id="12" name="表格 11">
            <a:extLst>
              <a:ext uri="{FF2B5EF4-FFF2-40B4-BE49-F238E27FC236}">
                <a16:creationId xmlns:a16="http://schemas.microsoft.com/office/drawing/2014/main" id="{ACE93715-028B-4516-B4B9-FFC7D288AC52}"/>
              </a:ext>
            </a:extLst>
          </p:cNvPr>
          <p:cNvGraphicFramePr>
            <a:graphicFrameLocks noGrp="1"/>
          </p:cNvGraphicFramePr>
          <p:nvPr>
            <p:extLst>
              <p:ext uri="{D42A27DB-BD31-4B8C-83A1-F6EECF244321}">
                <p14:modId xmlns:p14="http://schemas.microsoft.com/office/powerpoint/2010/main" val="2579496956"/>
              </p:ext>
            </p:extLst>
          </p:nvPr>
        </p:nvGraphicFramePr>
        <p:xfrm>
          <a:off x="1900135" y="3028007"/>
          <a:ext cx="6096000" cy="110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00794527"/>
                    </a:ext>
                  </a:extLst>
                </a:gridCol>
                <a:gridCol w="2032000">
                  <a:extLst>
                    <a:ext uri="{9D8B030D-6E8A-4147-A177-3AD203B41FA5}">
                      <a16:colId xmlns:a16="http://schemas.microsoft.com/office/drawing/2014/main" val="3807839677"/>
                    </a:ext>
                  </a:extLst>
                </a:gridCol>
                <a:gridCol w="2032000">
                  <a:extLst>
                    <a:ext uri="{9D8B030D-6E8A-4147-A177-3AD203B41FA5}">
                      <a16:colId xmlns:a16="http://schemas.microsoft.com/office/drawing/2014/main" val="2636637650"/>
                    </a:ext>
                  </a:extLst>
                </a:gridCol>
              </a:tblGrid>
              <a:tr h="370840">
                <a:tc>
                  <a:txBody>
                    <a:bodyPr/>
                    <a:lstStyle/>
                    <a:p>
                      <a:pPr algn="ctr"/>
                      <a:r>
                        <a:rPr lang="zh-CN" altLang="en-US" dirty="0">
                          <a:solidFill>
                            <a:srgbClr val="FF0000"/>
                          </a:solidFill>
                        </a:rPr>
                        <a:t>单粒子磁矩</a:t>
                      </a:r>
                      <a:endParaRPr lang="en-US" dirty="0">
                        <a:solidFill>
                          <a:srgbClr val="FF0000"/>
                        </a:solidFill>
                      </a:endParaRPr>
                    </a:p>
                  </a:txBody>
                  <a:tcPr/>
                </a:tc>
                <a:tc>
                  <a:txBody>
                    <a:bodyPr/>
                    <a:lstStyle/>
                    <a:p>
                      <a:pPr algn="ctr"/>
                      <a:r>
                        <a:rPr lang="zh-CN" altLang="en-US" dirty="0"/>
                        <a:t>自由</a:t>
                      </a:r>
                      <a:r>
                        <a:rPr lang="en-US" altLang="zh-CN" dirty="0"/>
                        <a:t>g</a:t>
                      </a:r>
                      <a:r>
                        <a:rPr lang="zh-CN" altLang="en-US" dirty="0"/>
                        <a:t>因子</a:t>
                      </a:r>
                      <a:endParaRPr lang="en-US" dirty="0"/>
                    </a:p>
                  </a:txBody>
                  <a:tcPr/>
                </a:tc>
                <a:tc>
                  <a:txBody>
                    <a:bodyPr/>
                    <a:lstStyle/>
                    <a:p>
                      <a:pPr algn="ctr"/>
                      <a:r>
                        <a:rPr lang="zh-CN" altLang="en-US" dirty="0"/>
                        <a:t>有效</a:t>
                      </a:r>
                      <a:r>
                        <a:rPr lang="en-US" altLang="zh-CN" dirty="0"/>
                        <a:t>g</a:t>
                      </a:r>
                      <a:r>
                        <a:rPr lang="zh-CN" altLang="en-US" dirty="0"/>
                        <a:t>因子</a:t>
                      </a:r>
                      <a:endParaRPr lang="en-US" dirty="0"/>
                    </a:p>
                  </a:txBody>
                  <a:tcPr/>
                </a:tc>
                <a:extLst>
                  <a:ext uri="{0D108BD9-81ED-4DB2-BD59-A6C34878D82A}">
                    <a16:rowId xmlns:a16="http://schemas.microsoft.com/office/drawing/2014/main" val="1701448572"/>
                  </a:ext>
                </a:extLst>
              </a:tr>
              <a:tr h="0">
                <a:tc>
                  <a:txBody>
                    <a:bodyPr/>
                    <a:lstStyle/>
                    <a:p>
                      <a:pPr algn="ctr"/>
                      <a:r>
                        <a:rPr lang="zh-CN" altLang="en-US" dirty="0"/>
                        <a:t>奇质子核</a:t>
                      </a:r>
                      <a:endParaRPr lang="en-US" dirty="0"/>
                    </a:p>
                  </a:txBody>
                  <a:tcPr/>
                </a:tc>
                <a:tc>
                  <a:txBody>
                    <a:bodyPr/>
                    <a:lstStyle/>
                    <a:p>
                      <a:pPr algn="ctr"/>
                      <a:r>
                        <a:rPr lang="en-US" dirty="0"/>
                        <a:t>1.272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0.71</a:t>
                      </a:r>
                    </a:p>
                  </a:txBody>
                  <a:tcPr/>
                </a:tc>
                <a:extLst>
                  <a:ext uri="{0D108BD9-81ED-4DB2-BD59-A6C34878D82A}">
                    <a16:rowId xmlns:a16="http://schemas.microsoft.com/office/drawing/2014/main" val="995653745"/>
                  </a:ext>
                </a:extLst>
              </a:tr>
              <a:tr h="370840">
                <a:tc>
                  <a:txBody>
                    <a:bodyPr/>
                    <a:lstStyle/>
                    <a:p>
                      <a:pPr algn="ctr"/>
                      <a:r>
                        <a:rPr lang="zh-CN" altLang="en-US" dirty="0"/>
                        <a:t>奇中子核</a:t>
                      </a:r>
                      <a:endParaRPr lang="en-US" dirty="0"/>
                    </a:p>
                  </a:txBody>
                  <a:tcPr/>
                </a:tc>
                <a:tc>
                  <a:txBody>
                    <a:bodyPr/>
                    <a:lstStyle/>
                    <a:p>
                      <a:pPr algn="ctr"/>
                      <a:r>
                        <a:rPr lang="en-US" dirty="0"/>
                        <a:t>0.949</a:t>
                      </a:r>
                    </a:p>
                  </a:txBody>
                  <a:tcPr/>
                </a:tc>
                <a:tc>
                  <a:txBody>
                    <a:bodyPr/>
                    <a:lstStyle/>
                    <a:p>
                      <a:pPr algn="ctr"/>
                      <a:r>
                        <a:rPr lang="en-US" dirty="0"/>
                        <a:t>0.51</a:t>
                      </a:r>
                    </a:p>
                  </a:txBody>
                  <a:tcPr/>
                </a:tc>
                <a:extLst>
                  <a:ext uri="{0D108BD9-81ED-4DB2-BD59-A6C34878D82A}">
                    <a16:rowId xmlns:a16="http://schemas.microsoft.com/office/drawing/2014/main" val="2729140533"/>
                  </a:ext>
                </a:extLst>
              </a:tr>
            </a:tbl>
          </a:graphicData>
        </a:graphic>
      </p:graphicFrame>
      <p:sp>
        <p:nvSpPr>
          <p:cNvPr id="13" name="同侧圆角矩形 17">
            <a:extLst>
              <a:ext uri="{FF2B5EF4-FFF2-40B4-BE49-F238E27FC236}">
                <a16:creationId xmlns:a16="http://schemas.microsoft.com/office/drawing/2014/main" id="{FAF11D35-DEB5-4488-8C43-26ACE549675C}"/>
              </a:ext>
            </a:extLst>
          </p:cNvPr>
          <p:cNvSpPr/>
          <p:nvPr/>
        </p:nvSpPr>
        <p:spPr bwMode="auto">
          <a:xfrm>
            <a:off x="126461" y="5743303"/>
            <a:ext cx="8161505" cy="608858"/>
          </a:xfrm>
          <a:prstGeom prst="round2SameRect">
            <a:avLst>
              <a:gd name="adj1" fmla="val 0"/>
              <a:gd name="adj2" fmla="val 3936"/>
            </a:avLst>
          </a:prstGeom>
          <a:solidFill>
            <a:srgbClr val="E9E9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40000"/>
              </a:lnSpc>
              <a:buFontTx/>
              <a:buBlip>
                <a:blip r:embed="rId7"/>
              </a:buBlip>
              <a:defRPr/>
            </a:pP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  采用描述实验磁矩更好的有效单粒子磁矩，</a:t>
            </a:r>
            <a:r>
              <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BNN</a:t>
            </a:r>
            <a:r>
              <a:rPr lang="zh-CN" altLang="en-US" sz="2000" dirty="0">
                <a:solidFill>
                  <a:srgbClr val="2C4890"/>
                </a:solidFill>
                <a:latin typeface="Arial" panose="020B0604020202020204" pitchFamily="34" charset="0"/>
                <a:ea typeface="微软雅黑" panose="020B0503020204020204" pitchFamily="34" charset="-122"/>
                <a:cs typeface="Calibri" panose="020F0502020204030204" pitchFamily="34" charset="0"/>
              </a:rPr>
              <a:t>并未改善磁矩描述。</a:t>
            </a:r>
            <a:endParaRPr lang="en-US" altLang="zh-CN" sz="2000" dirty="0">
              <a:solidFill>
                <a:srgbClr val="2C4890"/>
              </a:solidFill>
              <a:latin typeface="Arial" panose="020B060402020202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276870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4B81E4C7-688D-4327-B2AD-4B110A26C4AA}"/>
              </a:ext>
            </a:extLst>
          </p:cNvPr>
          <p:cNvPicPr>
            <a:picLocks noChangeAspect="1"/>
          </p:cNvPicPr>
          <p:nvPr/>
        </p:nvPicPr>
        <p:blipFill>
          <a:blip r:embed="rId2"/>
          <a:stretch>
            <a:fillRect/>
          </a:stretch>
        </p:blipFill>
        <p:spPr>
          <a:xfrm>
            <a:off x="2267744" y="869853"/>
            <a:ext cx="4248472" cy="3528393"/>
          </a:xfrm>
          <a:prstGeom prst="rect">
            <a:avLst/>
          </a:prstGeom>
        </p:spPr>
      </p:pic>
      <p:sp>
        <p:nvSpPr>
          <p:cNvPr id="2" name="标题 1"/>
          <p:cNvSpPr>
            <a:spLocks noGrp="1"/>
          </p:cNvSpPr>
          <p:nvPr>
            <p:ph type="title"/>
          </p:nvPr>
        </p:nvSpPr>
        <p:spPr/>
        <p:txBody>
          <a:bodyPr>
            <a:normAutofit fontScale="90000"/>
          </a:bodyPr>
          <a:lstStyle/>
          <a:p>
            <a:r>
              <a:rPr lang="zh-CN" altLang="en-US" dirty="0"/>
              <a:t>奇质量数</a:t>
            </a:r>
            <a:r>
              <a:rPr lang="en-US" altLang="zh-CN" dirty="0"/>
              <a:t>Al</a:t>
            </a:r>
            <a:r>
              <a:rPr lang="zh-CN" altLang="en-US" dirty="0"/>
              <a:t>核的磁矩</a:t>
            </a:r>
          </a:p>
        </p:txBody>
      </p:sp>
      <p:pic>
        <p:nvPicPr>
          <p:cNvPr id="7" name="图片 10">
            <a:extLst>
              <a:ext uri="{FF2B5EF4-FFF2-40B4-BE49-F238E27FC236}">
                <a16:creationId xmlns:a16="http://schemas.microsoft.com/office/drawing/2014/main" id="{6A298E24-275A-4724-A8B0-CC6CEEB3EECF}"/>
              </a:ext>
            </a:extLst>
          </p:cNvPr>
          <p:cNvPicPr>
            <a:picLocks noChangeAspect="1"/>
          </p:cNvPicPr>
          <p:nvPr/>
        </p:nvPicPr>
        <p:blipFill>
          <a:blip r:embed="rId3"/>
          <a:stretch>
            <a:fillRect/>
          </a:stretch>
        </p:blipFill>
        <p:spPr>
          <a:xfrm>
            <a:off x="0" y="4489475"/>
            <a:ext cx="9144000" cy="2299879"/>
          </a:xfrm>
          <a:prstGeom prst="rect">
            <a:avLst/>
          </a:prstGeom>
        </p:spPr>
      </p:pic>
    </p:spTree>
    <p:extLst>
      <p:ext uri="{BB962C8B-B14F-4D97-AF65-F5344CB8AC3E}">
        <p14:creationId xmlns:p14="http://schemas.microsoft.com/office/powerpoint/2010/main" val="394226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奇质量数</a:t>
            </a:r>
            <a:r>
              <a:rPr lang="en-US" altLang="zh-CN" dirty="0"/>
              <a:t>Al</a:t>
            </a:r>
            <a:r>
              <a:rPr lang="zh-CN" altLang="en-US" dirty="0"/>
              <a:t>核的磁矩</a:t>
            </a:r>
          </a:p>
        </p:txBody>
      </p:sp>
      <p:pic>
        <p:nvPicPr>
          <p:cNvPr id="5" name="图片 2">
            <a:extLst>
              <a:ext uri="{FF2B5EF4-FFF2-40B4-BE49-F238E27FC236}">
                <a16:creationId xmlns:a16="http://schemas.microsoft.com/office/drawing/2014/main" id="{08EA926A-DCB7-4660-A309-7305CD346392}"/>
              </a:ext>
            </a:extLst>
          </p:cNvPr>
          <p:cNvPicPr>
            <a:picLocks noChangeAspect="1"/>
          </p:cNvPicPr>
          <p:nvPr/>
        </p:nvPicPr>
        <p:blipFill>
          <a:blip r:embed="rId2"/>
          <a:stretch>
            <a:fillRect/>
          </a:stretch>
        </p:blipFill>
        <p:spPr>
          <a:xfrm>
            <a:off x="1259632" y="1052736"/>
            <a:ext cx="5472608" cy="4037569"/>
          </a:xfrm>
          <a:prstGeom prst="rect">
            <a:avLst/>
          </a:prstGeom>
        </p:spPr>
      </p:pic>
      <p:pic>
        <p:nvPicPr>
          <p:cNvPr id="8" name="图片 4">
            <a:extLst>
              <a:ext uri="{FF2B5EF4-FFF2-40B4-BE49-F238E27FC236}">
                <a16:creationId xmlns:a16="http://schemas.microsoft.com/office/drawing/2014/main" id="{BD563633-D027-4F26-84D0-2F2CE7453B85}"/>
              </a:ext>
            </a:extLst>
          </p:cNvPr>
          <p:cNvPicPr>
            <a:picLocks noChangeAspect="1"/>
          </p:cNvPicPr>
          <p:nvPr/>
        </p:nvPicPr>
        <p:blipFill>
          <a:blip r:embed="rId3"/>
          <a:stretch>
            <a:fillRect/>
          </a:stretch>
        </p:blipFill>
        <p:spPr>
          <a:xfrm>
            <a:off x="192393" y="5057435"/>
            <a:ext cx="8844102" cy="1781701"/>
          </a:xfrm>
          <a:prstGeom prst="rect">
            <a:avLst/>
          </a:prstGeom>
        </p:spPr>
      </p:pic>
    </p:spTree>
    <p:extLst>
      <p:ext uri="{BB962C8B-B14F-4D97-AF65-F5344CB8AC3E}">
        <p14:creationId xmlns:p14="http://schemas.microsoft.com/office/powerpoint/2010/main" val="2628672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奇质量数</a:t>
            </a:r>
            <a:r>
              <a:rPr lang="en-US" altLang="zh-CN" dirty="0"/>
              <a:t>Al</a:t>
            </a:r>
            <a:r>
              <a:rPr lang="zh-CN" altLang="en-US" dirty="0"/>
              <a:t>核的磁矩</a:t>
            </a:r>
          </a:p>
        </p:txBody>
      </p:sp>
      <p:pic>
        <p:nvPicPr>
          <p:cNvPr id="6" name="图片 5">
            <a:extLst>
              <a:ext uri="{FF2B5EF4-FFF2-40B4-BE49-F238E27FC236}">
                <a16:creationId xmlns:a16="http://schemas.microsoft.com/office/drawing/2014/main" id="{A8CE4CE3-3AE4-4B25-9C0B-91D0DF0368A4}"/>
              </a:ext>
            </a:extLst>
          </p:cNvPr>
          <p:cNvPicPr>
            <a:picLocks noChangeAspect="1"/>
          </p:cNvPicPr>
          <p:nvPr/>
        </p:nvPicPr>
        <p:blipFill>
          <a:blip r:embed="rId2"/>
          <a:stretch>
            <a:fillRect/>
          </a:stretch>
        </p:blipFill>
        <p:spPr>
          <a:xfrm>
            <a:off x="1835696" y="1119710"/>
            <a:ext cx="5131660" cy="3909070"/>
          </a:xfrm>
          <a:prstGeom prst="rect">
            <a:avLst/>
          </a:prstGeom>
        </p:spPr>
      </p:pic>
      <p:pic>
        <p:nvPicPr>
          <p:cNvPr id="7" name="图片 6">
            <a:extLst>
              <a:ext uri="{FF2B5EF4-FFF2-40B4-BE49-F238E27FC236}">
                <a16:creationId xmlns:a16="http://schemas.microsoft.com/office/drawing/2014/main" id="{6ED35383-5E43-4B66-87B9-32D178807136}"/>
              </a:ext>
            </a:extLst>
          </p:cNvPr>
          <p:cNvPicPr>
            <a:picLocks noChangeAspect="1"/>
          </p:cNvPicPr>
          <p:nvPr/>
        </p:nvPicPr>
        <p:blipFill>
          <a:blip r:embed="rId3"/>
          <a:stretch>
            <a:fillRect/>
          </a:stretch>
        </p:blipFill>
        <p:spPr>
          <a:xfrm>
            <a:off x="0" y="5160802"/>
            <a:ext cx="9144000" cy="853336"/>
          </a:xfrm>
          <a:prstGeom prst="rect">
            <a:avLst/>
          </a:prstGeom>
        </p:spPr>
      </p:pic>
    </p:spTree>
    <p:extLst>
      <p:ext uri="{BB962C8B-B14F-4D97-AF65-F5344CB8AC3E}">
        <p14:creationId xmlns:p14="http://schemas.microsoft.com/office/powerpoint/2010/main" val="287190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png">
            <a:extLst>
              <a:ext uri="{FF2B5EF4-FFF2-40B4-BE49-F238E27FC236}">
                <a16:creationId xmlns:a16="http://schemas.microsoft.com/office/drawing/2014/main" id="{CFA8BCA5-9486-4BCC-B550-10696F212633}"/>
              </a:ext>
            </a:extLst>
          </p:cNvPr>
          <p:cNvPicPr/>
          <p:nvPr/>
        </p:nvPicPr>
        <p:blipFill>
          <a:blip r:embed="rId2"/>
          <a:stretch>
            <a:fillRect/>
          </a:stretch>
        </p:blipFill>
        <p:spPr>
          <a:xfrm>
            <a:off x="5575540" y="1052736"/>
            <a:ext cx="3518171" cy="2664587"/>
          </a:xfrm>
          <a:prstGeom prst="rect">
            <a:avLst/>
          </a:prstGeom>
          <a:solidFill>
            <a:schemeClr val="bg1"/>
          </a:solidFill>
          <a:ln w="22225">
            <a:solidFill>
              <a:srgbClr val="FF6600"/>
            </a:solidFill>
            <a:miter lim="400000"/>
          </a:ln>
        </p:spPr>
      </p:pic>
      <p:pic>
        <p:nvPicPr>
          <p:cNvPr id="5" name="image6.png">
            <a:extLst>
              <a:ext uri="{FF2B5EF4-FFF2-40B4-BE49-F238E27FC236}">
                <a16:creationId xmlns:a16="http://schemas.microsoft.com/office/drawing/2014/main" id="{93A8AC28-3EBE-4661-B5CF-94FBA19ADE9F}"/>
              </a:ext>
            </a:extLst>
          </p:cNvPr>
          <p:cNvPicPr/>
          <p:nvPr/>
        </p:nvPicPr>
        <p:blipFill>
          <a:blip r:embed="rId3"/>
          <a:stretch>
            <a:fillRect/>
          </a:stretch>
        </p:blipFill>
        <p:spPr>
          <a:xfrm>
            <a:off x="6336997" y="3994391"/>
            <a:ext cx="2536335" cy="2890993"/>
          </a:xfrm>
          <a:prstGeom prst="rect">
            <a:avLst/>
          </a:prstGeom>
          <a:ln w="12700">
            <a:miter lim="400000"/>
          </a:ln>
        </p:spPr>
      </p:pic>
      <p:sp>
        <p:nvSpPr>
          <p:cNvPr id="6" name="Shape 154">
            <a:extLst>
              <a:ext uri="{FF2B5EF4-FFF2-40B4-BE49-F238E27FC236}">
                <a16:creationId xmlns:a16="http://schemas.microsoft.com/office/drawing/2014/main" id="{B5FA49B1-BBE5-4B1E-BBCF-4910CC4835D8}"/>
              </a:ext>
            </a:extLst>
          </p:cNvPr>
          <p:cNvSpPr txBox="1">
            <a:spLocks/>
          </p:cNvSpPr>
          <p:nvPr/>
        </p:nvSpPr>
        <p:spPr>
          <a:xfrm>
            <a:off x="141110" y="2922776"/>
            <a:ext cx="5258649" cy="14423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ts val="0"/>
              </a:spcBef>
              <a:buSzPct val="100000"/>
              <a:buFont typeface="Wingdings" charset="2"/>
              <a:buChar char="ü"/>
              <a:defRPr sz="1800"/>
            </a:pPr>
            <a:r>
              <a:rPr lang="en-US" altLang="zh-CN" sz="1800" dirty="0">
                <a:solidFill>
                  <a:srgbClr val="0000FF"/>
                </a:solidFill>
                <a:latin typeface="Times New Roman"/>
                <a:cs typeface="Times New Roman"/>
              </a:rPr>
              <a:t>rotational bands with  ΔI = 1</a:t>
            </a:r>
            <a:r>
              <a:rPr lang="en-US" sz="1800" dirty="0">
                <a:solidFill>
                  <a:srgbClr val="0000FF"/>
                </a:solidFill>
                <a:latin typeface="Times New Roman"/>
                <a:cs typeface="Times New Roman"/>
              </a:rPr>
              <a:t> </a:t>
            </a:r>
          </a:p>
          <a:p>
            <a:pPr marL="0">
              <a:spcBef>
                <a:spcPts val="0"/>
              </a:spcBef>
              <a:buSzPct val="100000"/>
              <a:buFont typeface="Wingdings" charset="2"/>
              <a:buChar char="ü"/>
              <a:defRPr sz="1800"/>
            </a:pPr>
            <a:r>
              <a:rPr lang="en-US" sz="1800" dirty="0">
                <a:solidFill>
                  <a:srgbClr val="0000FF"/>
                </a:solidFill>
                <a:latin typeface="Times New Roman"/>
                <a:cs typeface="Times New Roman"/>
              </a:rPr>
              <a:t>near spherical or weakly deformed nuclei</a:t>
            </a:r>
          </a:p>
          <a:p>
            <a:pPr marL="0">
              <a:spcBef>
                <a:spcPts val="0"/>
              </a:spcBef>
              <a:buSzPct val="100000"/>
              <a:buFont typeface="Wingdings" charset="2"/>
              <a:buChar char="ü"/>
              <a:defRPr sz="1800"/>
            </a:pPr>
            <a:r>
              <a:rPr lang="en-US" sz="1800" dirty="0">
                <a:solidFill>
                  <a:srgbClr val="0000FF"/>
                </a:solidFill>
                <a:latin typeface="Times New Roman"/>
                <a:cs typeface="Times New Roman"/>
              </a:rPr>
              <a:t>strong M1 and very weak E2 transitions</a:t>
            </a:r>
          </a:p>
          <a:p>
            <a:pPr marL="0">
              <a:spcBef>
                <a:spcPts val="0"/>
              </a:spcBef>
              <a:buSzPct val="100000"/>
              <a:buFont typeface="Wingdings" charset="2"/>
              <a:buChar char="ü"/>
              <a:defRPr sz="1800"/>
            </a:pPr>
            <a:r>
              <a:rPr lang="en-US" sz="1800" dirty="0">
                <a:solidFill>
                  <a:srgbClr val="0000FF"/>
                </a:solidFill>
                <a:latin typeface="Times New Roman"/>
                <a:cs typeface="Times New Roman"/>
              </a:rPr>
              <a:t>B(M1) decreases with the increase of spin </a:t>
            </a:r>
          </a:p>
        </p:txBody>
      </p:sp>
      <p:sp>
        <p:nvSpPr>
          <p:cNvPr id="7" name="TextBox 3">
            <a:extLst>
              <a:ext uri="{FF2B5EF4-FFF2-40B4-BE49-F238E27FC236}">
                <a16:creationId xmlns:a16="http://schemas.microsoft.com/office/drawing/2014/main" id="{60A87A71-2815-44CC-AFF2-A3D9AF91858F}"/>
              </a:ext>
            </a:extLst>
          </p:cNvPr>
          <p:cNvSpPr txBox="1">
            <a:spLocks noChangeArrowheads="1"/>
          </p:cNvSpPr>
          <p:nvPr/>
        </p:nvSpPr>
        <p:spPr bwMode="auto">
          <a:xfrm>
            <a:off x="98776" y="922016"/>
            <a:ext cx="5476764" cy="1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宋体" charset="0"/>
                <a:cs typeface="宋体" charset="0"/>
              </a:defRPr>
            </a:lvl1pPr>
            <a:lvl2pPr eaLnBrk="0" hangingPunct="0">
              <a:defRPr>
                <a:solidFill>
                  <a:schemeClr val="tx1"/>
                </a:solidFill>
                <a:latin typeface="Calibri" charset="0"/>
                <a:ea typeface="宋体" charset="0"/>
              </a:defRPr>
            </a:lvl2pPr>
            <a:lvl3pPr marL="1143000" indent="-228600" eaLnBrk="0" hangingPunct="0">
              <a:defRPr>
                <a:solidFill>
                  <a:schemeClr val="tx1"/>
                </a:solidFill>
                <a:latin typeface="Calibri" charset="0"/>
                <a:ea typeface="宋体" charset="0"/>
              </a:defRPr>
            </a:lvl3pPr>
            <a:lvl4pPr marL="1600200" indent="-228600" eaLnBrk="0" hangingPunct="0">
              <a:defRPr>
                <a:solidFill>
                  <a:schemeClr val="tx1"/>
                </a:solidFill>
                <a:latin typeface="Calibri" charset="0"/>
                <a:ea typeface="宋体" charset="0"/>
              </a:defRPr>
            </a:lvl4pPr>
            <a:lvl5pPr marL="2057400" indent="-228600" eaLnBrk="0" hangingPunct="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marL="342900" indent="-342900" eaLnBrk="1" hangingPunct="1">
              <a:lnSpc>
                <a:spcPct val="90000"/>
              </a:lnSpc>
              <a:buFont typeface="Wingdings" charset="2"/>
              <a:buChar char="n"/>
            </a:pPr>
            <a:r>
              <a:rPr lang="en-US" altLang="zh-CN" sz="1600" b="1" dirty="0">
                <a:latin typeface="Times New Roman" panose="02020603050405020304" pitchFamily="18" charset="0"/>
                <a:cs typeface="Times New Roman" panose="02020603050405020304" pitchFamily="18" charset="0"/>
              </a:rPr>
              <a:t>In earlier 1990s, the rotational-like sequences of strongly enhanced M1 transitions were surprisingly observed in several light-mass </a:t>
            </a:r>
            <a:r>
              <a:rPr lang="en-US" altLang="zh-CN" sz="1600" b="1" dirty="0" err="1">
                <a:latin typeface="Times New Roman" panose="02020603050405020304" pitchFamily="18" charset="0"/>
                <a:cs typeface="Times New Roman" panose="02020603050405020304" pitchFamily="18" charset="0"/>
              </a:rPr>
              <a:t>Pb</a:t>
            </a:r>
            <a:r>
              <a:rPr lang="en-US" altLang="zh-CN" sz="1600" b="1" dirty="0">
                <a:latin typeface="Times New Roman" panose="02020603050405020304" pitchFamily="18" charset="0"/>
                <a:cs typeface="Times New Roman" panose="02020603050405020304" pitchFamily="18" charset="0"/>
              </a:rPr>
              <a:t> isotopes, which are known to be spherical or near-spherical.</a:t>
            </a:r>
          </a:p>
          <a:p>
            <a:pPr marL="342900" indent="-342900" eaLnBrk="1" hangingPunct="1">
              <a:lnSpc>
                <a:spcPct val="90000"/>
              </a:lnSpc>
              <a:spcBef>
                <a:spcPts val="600"/>
              </a:spcBef>
              <a:buFont typeface="Wingdings" charset="2"/>
              <a:buChar char="n"/>
            </a:pPr>
            <a:r>
              <a:rPr lang="en-US" altLang="zh-CN" sz="1600" b="1" dirty="0">
                <a:latin typeface="Times New Roman" panose="02020603050405020304" pitchFamily="18" charset="0"/>
                <a:cs typeface="Times New Roman" panose="02020603050405020304" pitchFamily="18" charset="0"/>
              </a:rPr>
              <a:t>The explanation of such bands was given in terms </a:t>
            </a:r>
            <a:br>
              <a:rPr lang="en-US" altLang="zh-CN" sz="1600" b="1" dirty="0">
                <a:latin typeface="Times New Roman" panose="02020603050405020304" pitchFamily="18" charset="0"/>
                <a:cs typeface="Times New Roman" panose="02020603050405020304" pitchFamily="18" charset="0"/>
              </a:rPr>
            </a:br>
            <a:r>
              <a:rPr lang="en-US" altLang="zh-CN" sz="1600" b="1" dirty="0">
                <a:latin typeface="Times New Roman" panose="02020603050405020304" pitchFamily="18" charset="0"/>
                <a:cs typeface="Times New Roman" panose="02020603050405020304" pitchFamily="18" charset="0"/>
              </a:rPr>
              <a:t>of the shears mechanism.</a:t>
            </a:r>
          </a:p>
        </p:txBody>
      </p:sp>
      <p:sp>
        <p:nvSpPr>
          <p:cNvPr id="8" name="矩形 7">
            <a:extLst>
              <a:ext uri="{FF2B5EF4-FFF2-40B4-BE49-F238E27FC236}">
                <a16:creationId xmlns:a16="http://schemas.microsoft.com/office/drawing/2014/main" id="{4F953093-C61D-4871-A261-C5F2BFA6AC62}"/>
              </a:ext>
            </a:extLst>
          </p:cNvPr>
          <p:cNvSpPr/>
          <p:nvPr/>
        </p:nvSpPr>
        <p:spPr>
          <a:xfrm>
            <a:off x="431873" y="2350621"/>
            <a:ext cx="5148239" cy="646331"/>
          </a:xfrm>
          <a:prstGeom prst="rect">
            <a:avLst/>
          </a:prstGeom>
        </p:spPr>
        <p:txBody>
          <a:bodyPr wrap="square">
            <a:spAutoFit/>
          </a:bodyPr>
          <a:lstStyle/>
          <a:p>
            <a:r>
              <a:rPr lang="en-US" altLang="zh-CN" sz="1200" b="1" i="1" dirty="0" err="1">
                <a:solidFill>
                  <a:srgbClr val="008000"/>
                </a:solidFill>
              </a:rPr>
              <a:t>Frauendorf</a:t>
            </a:r>
            <a:r>
              <a:rPr lang="en-US" altLang="zh-CN" sz="1200" b="1" i="1" dirty="0">
                <a:solidFill>
                  <a:srgbClr val="008000"/>
                </a:solidFill>
              </a:rPr>
              <a:t> NPA557, 259 (1993)</a:t>
            </a:r>
          </a:p>
          <a:p>
            <a:r>
              <a:rPr lang="en-US" altLang="zh-CN" sz="1200" b="1" i="1" dirty="0" err="1">
                <a:solidFill>
                  <a:srgbClr val="008000"/>
                </a:solidFill>
              </a:rPr>
              <a:t>Frauendorf_Meng_Reif</a:t>
            </a:r>
            <a:r>
              <a:rPr lang="en-US" altLang="zh-CN" sz="1200" b="1" i="1" dirty="0">
                <a:solidFill>
                  <a:srgbClr val="008000"/>
                </a:solidFill>
              </a:rPr>
              <a:t>, Proceedings of the Conference on Physics From Large </a:t>
            </a:r>
            <a:r>
              <a:rPr lang="en-US" altLang="zh-CN" sz="1200" b="1" i="1" dirty="0" err="1">
                <a:solidFill>
                  <a:srgbClr val="008000"/>
                </a:solidFill>
              </a:rPr>
              <a:t>γ</a:t>
            </a:r>
            <a:r>
              <a:rPr lang="en-US" altLang="zh-CN" sz="1200" b="1" i="1" dirty="0">
                <a:solidFill>
                  <a:srgbClr val="008000"/>
                </a:solidFill>
              </a:rPr>
              <a:t> -Ray Detector Arrays p.52 (1994).</a:t>
            </a:r>
            <a:endParaRPr lang="zh-CN" altLang="en-US" sz="1200" b="1" i="1" dirty="0">
              <a:solidFill>
                <a:srgbClr val="008000"/>
              </a:solidFill>
            </a:endParaRPr>
          </a:p>
        </p:txBody>
      </p:sp>
      <p:pic>
        <p:nvPicPr>
          <p:cNvPr id="9" name="image11.png">
            <a:extLst>
              <a:ext uri="{FF2B5EF4-FFF2-40B4-BE49-F238E27FC236}">
                <a16:creationId xmlns:a16="http://schemas.microsoft.com/office/drawing/2014/main" id="{8F5CD951-A85A-493E-9F15-40C41F38A1D7}"/>
              </a:ext>
            </a:extLst>
          </p:cNvPr>
          <p:cNvPicPr/>
          <p:nvPr/>
        </p:nvPicPr>
        <p:blipFill>
          <a:blip r:embed="rId4"/>
          <a:stretch>
            <a:fillRect/>
          </a:stretch>
        </p:blipFill>
        <p:spPr>
          <a:xfrm>
            <a:off x="883713" y="4509120"/>
            <a:ext cx="4624391" cy="2356299"/>
          </a:xfrm>
          <a:prstGeom prst="rect">
            <a:avLst/>
          </a:prstGeom>
          <a:ln w="12700">
            <a:miter lim="400000"/>
          </a:ln>
        </p:spPr>
      </p:pic>
      <p:sp>
        <p:nvSpPr>
          <p:cNvPr id="10" name="文本框 2">
            <a:extLst>
              <a:ext uri="{FF2B5EF4-FFF2-40B4-BE49-F238E27FC236}">
                <a16:creationId xmlns:a16="http://schemas.microsoft.com/office/drawing/2014/main" id="{A9DEA2F2-25E6-4F53-9B87-39D0F95855A8}"/>
              </a:ext>
            </a:extLst>
          </p:cNvPr>
          <p:cNvSpPr txBox="1"/>
          <p:nvPr/>
        </p:nvSpPr>
        <p:spPr>
          <a:xfrm>
            <a:off x="18338" y="4304129"/>
            <a:ext cx="6128458" cy="276999"/>
          </a:xfrm>
          <a:prstGeom prst="rect">
            <a:avLst/>
          </a:prstGeom>
          <a:noFill/>
        </p:spPr>
        <p:txBody>
          <a:bodyPr wrap="square" rtlCol="0">
            <a:spAutoFit/>
          </a:bodyPr>
          <a:lstStyle/>
          <a:p>
            <a:r>
              <a:rPr kumimoji="1" lang="en-US" altLang="zh-CN" sz="1200" i="1" dirty="0">
                <a:solidFill>
                  <a:srgbClr val="0000FF"/>
                </a:solidFill>
              </a:rPr>
              <a:t>Evidence for “Magnetic Rotation” in Nuclei: Lifetimes of States in the M1 bands of 198,199Pb</a:t>
            </a:r>
          </a:p>
        </p:txBody>
      </p:sp>
      <p:sp>
        <p:nvSpPr>
          <p:cNvPr id="11" name="Rectangle 7">
            <a:extLst>
              <a:ext uri="{FF2B5EF4-FFF2-40B4-BE49-F238E27FC236}">
                <a16:creationId xmlns:a16="http://schemas.microsoft.com/office/drawing/2014/main" id="{1EF2F60D-1099-4271-89C0-E26E3191DBC1}"/>
              </a:ext>
            </a:extLst>
          </p:cNvPr>
          <p:cNvSpPr>
            <a:spLocks noChangeArrowheads="1"/>
          </p:cNvSpPr>
          <p:nvPr/>
        </p:nvSpPr>
        <p:spPr bwMode="auto">
          <a:xfrm>
            <a:off x="9356" y="3953837"/>
            <a:ext cx="90843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342900" indent="-342900">
              <a:spcBef>
                <a:spcPct val="50000"/>
              </a:spcBef>
              <a:buClr>
                <a:srgbClr val="FF0000"/>
              </a:buClr>
              <a:buFont typeface="Wingdings" charset="2"/>
              <a:buChar char="p"/>
              <a:defRPr/>
            </a:pPr>
            <a:r>
              <a:rPr lang="en-US" altLang="zh-CN" sz="2000" b="1" dirty="0">
                <a:solidFill>
                  <a:srgbClr val="FF0000"/>
                </a:solidFill>
                <a:latin typeface="Times New Roman" charset="0"/>
              </a:rPr>
              <a:t>Experimental confirmation</a:t>
            </a:r>
            <a:endParaRPr lang="en-US" altLang="zh-CN" sz="1600" dirty="0">
              <a:solidFill>
                <a:srgbClr val="FF0000"/>
              </a:solidFill>
              <a:latin typeface="Times New Roman" charset="0"/>
            </a:endParaRPr>
          </a:p>
        </p:txBody>
      </p:sp>
      <p:sp>
        <p:nvSpPr>
          <p:cNvPr id="12" name="矩形 11">
            <a:extLst>
              <a:ext uri="{FF2B5EF4-FFF2-40B4-BE49-F238E27FC236}">
                <a16:creationId xmlns:a16="http://schemas.microsoft.com/office/drawing/2014/main" id="{C6F9D37E-D93B-481A-8206-83A9DF1DA299}"/>
              </a:ext>
            </a:extLst>
          </p:cNvPr>
          <p:cNvSpPr/>
          <p:nvPr/>
        </p:nvSpPr>
        <p:spPr>
          <a:xfrm>
            <a:off x="3448161" y="4012304"/>
            <a:ext cx="5135274" cy="307777"/>
          </a:xfrm>
          <a:prstGeom prst="rect">
            <a:avLst/>
          </a:prstGeom>
        </p:spPr>
        <p:txBody>
          <a:bodyPr wrap="square">
            <a:spAutoFit/>
          </a:bodyPr>
          <a:lstStyle/>
          <a:p>
            <a:r>
              <a:rPr lang="en-US" altLang="zh-CN" sz="1400" b="1" dirty="0" err="1">
                <a:solidFill>
                  <a:srgbClr val="008000"/>
                </a:solidFill>
              </a:rPr>
              <a:t>Clark_et</a:t>
            </a:r>
            <a:r>
              <a:rPr lang="en-US" altLang="zh-CN" sz="1400" b="1" dirty="0">
                <a:solidFill>
                  <a:srgbClr val="008000"/>
                </a:solidFill>
              </a:rPr>
              <a:t> al, PRL78, 1868(1997)</a:t>
            </a:r>
          </a:p>
        </p:txBody>
      </p:sp>
      <p:sp>
        <p:nvSpPr>
          <p:cNvPr id="13" name="Rectangle 4">
            <a:extLst>
              <a:ext uri="{FF2B5EF4-FFF2-40B4-BE49-F238E27FC236}">
                <a16:creationId xmlns:a16="http://schemas.microsoft.com/office/drawing/2014/main" id="{B977A6A1-5CDE-4AE5-A5A9-9BD03E5C0D01}"/>
              </a:ext>
            </a:extLst>
          </p:cNvPr>
          <p:cNvSpPr>
            <a:spLocks noGrp="1" noChangeArrowheads="1"/>
          </p:cNvSpPr>
          <p:nvPr>
            <p:ph type="title"/>
          </p:nvPr>
        </p:nvSpPr>
        <p:spPr bwMode="auto">
          <a:xfrm>
            <a:off x="782638" y="468313"/>
            <a:ext cx="7578725" cy="436562"/>
          </a:xfrm>
          <a:prstGeom prst="rect">
            <a:avLst/>
          </a:prstGeom>
          <a:noFill/>
          <a:ln>
            <a:noFill/>
          </a:ln>
          <a:effectLst/>
        </p:spPr>
        <p:txBody>
          <a:bodyPr anchor="ctr"/>
          <a:lstStyle/>
          <a:p>
            <a:pPr>
              <a:defRPr/>
            </a:pPr>
            <a:r>
              <a:rPr lang="zh-CN" altLang="en-US" sz="3200" b="1" dirty="0"/>
              <a:t>集体转动激发中的磁偶极跃迁</a:t>
            </a:r>
            <a:r>
              <a:rPr lang="en-US" altLang="zh-CN" sz="3200" b="1" dirty="0"/>
              <a:t>——</a:t>
            </a:r>
            <a:r>
              <a:rPr lang="zh-CN" altLang="en-US" sz="3200" b="1" dirty="0">
                <a:solidFill>
                  <a:srgbClr val="FF0000"/>
                </a:solidFill>
              </a:rPr>
              <a:t>磁转动</a:t>
            </a:r>
            <a:endParaRPr lang="zh-CN" altLang="en-US" sz="3600" dirty="0">
              <a:solidFill>
                <a:srgbClr val="FF0000"/>
              </a:solidFill>
            </a:endParaRPr>
          </a:p>
        </p:txBody>
      </p:sp>
    </p:spTree>
    <p:extLst>
      <p:ext uri="{BB962C8B-B14F-4D97-AF65-F5344CB8AC3E}">
        <p14:creationId xmlns:p14="http://schemas.microsoft.com/office/powerpoint/2010/main" val="138995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37C775-2169-416E-92C5-3CB7DAD45CDC}"/>
              </a:ext>
            </a:extLst>
          </p:cNvPr>
          <p:cNvSpPr>
            <a:spLocks noGrp="1"/>
          </p:cNvSpPr>
          <p:nvPr>
            <p:ph type="title"/>
          </p:nvPr>
        </p:nvSpPr>
        <p:spPr/>
        <p:txBody>
          <a:bodyPr/>
          <a:lstStyle/>
          <a:p>
            <a:r>
              <a:rPr lang="zh-CN" altLang="en-US" dirty="0"/>
              <a:t>原子核电磁性质</a:t>
            </a:r>
            <a:endParaRPr lang="en-US" dirty="0"/>
          </a:p>
        </p:txBody>
      </p:sp>
      <p:sp>
        <p:nvSpPr>
          <p:cNvPr id="3" name="内容占位符 2">
            <a:extLst>
              <a:ext uri="{FF2B5EF4-FFF2-40B4-BE49-F238E27FC236}">
                <a16:creationId xmlns:a16="http://schemas.microsoft.com/office/drawing/2014/main" id="{50E0016A-C8C3-49DB-B0C6-EAAA9F0B5F38}"/>
              </a:ext>
            </a:extLst>
          </p:cNvPr>
          <p:cNvSpPr>
            <a:spLocks noGrp="1"/>
          </p:cNvSpPr>
          <p:nvPr>
            <p:ph idx="1"/>
          </p:nvPr>
        </p:nvSpPr>
        <p:spPr>
          <a:xfrm>
            <a:off x="628650" y="1138253"/>
            <a:ext cx="7886700" cy="5515095"/>
          </a:xfrm>
        </p:spPr>
        <p:txBody>
          <a:bodyPr>
            <a:normAutofit lnSpcReduction="10000"/>
          </a:bodyPr>
          <a:lstStyle/>
          <a:p>
            <a:pPr>
              <a:lnSpc>
                <a:spcPct val="110000"/>
              </a:lnSpc>
              <a:buFont typeface="Wingdings" panose="05000000000000000000" pitchFamily="2" charset="2"/>
              <a:buChar char="§"/>
            </a:pPr>
            <a:r>
              <a:rPr lang="zh-CN" altLang="en-US" sz="2400" dirty="0"/>
              <a:t>电磁性质是物质世界中从微观基本粒子、介观尺度的材料到大尺度天体的基本属性。</a:t>
            </a:r>
            <a:endParaRPr lang="en-US" altLang="zh-CN"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r>
              <a:rPr lang="zh-CN" altLang="en-US" sz="2400" dirty="0"/>
              <a:t>原子核电磁学性质：内部核子轨道运动和自旋运动的电磁流密度，包括磁多极矩和跃迁、电荷密度和半径等。</a:t>
            </a:r>
            <a:endParaRPr lang="en-US" altLang="zh-CN"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r>
              <a:rPr lang="zh-CN" altLang="en-US" sz="2400" dirty="0"/>
              <a:t>原子核电磁性质敏感依赖于核多体波函数，已成为检验和发展完善原子核理论模型的重要依据。</a:t>
            </a:r>
            <a:endParaRPr lang="en-US" sz="2400" dirty="0"/>
          </a:p>
        </p:txBody>
      </p:sp>
      <p:pic>
        <p:nvPicPr>
          <p:cNvPr id="4" name="图片 3">
            <a:extLst>
              <a:ext uri="{FF2B5EF4-FFF2-40B4-BE49-F238E27FC236}">
                <a16:creationId xmlns:a16="http://schemas.microsoft.com/office/drawing/2014/main" id="{3FD95B33-E0DD-4E91-8DE3-C2FA8780DE67}"/>
              </a:ext>
            </a:extLst>
          </p:cNvPr>
          <p:cNvPicPr>
            <a:picLocks noChangeAspect="1"/>
          </p:cNvPicPr>
          <p:nvPr/>
        </p:nvPicPr>
        <p:blipFill>
          <a:blip r:embed="rId3"/>
          <a:stretch>
            <a:fillRect/>
          </a:stretch>
        </p:blipFill>
        <p:spPr>
          <a:xfrm>
            <a:off x="4424501" y="3761372"/>
            <a:ext cx="1391431" cy="1549037"/>
          </a:xfrm>
          <a:prstGeom prst="rect">
            <a:avLst/>
          </a:prstGeom>
        </p:spPr>
      </p:pic>
      <p:pic>
        <p:nvPicPr>
          <p:cNvPr id="7" name="图片 6">
            <a:extLst>
              <a:ext uri="{FF2B5EF4-FFF2-40B4-BE49-F238E27FC236}">
                <a16:creationId xmlns:a16="http://schemas.microsoft.com/office/drawing/2014/main" id="{F4B6B1A9-4F2E-43B6-BC68-70BFD23E7BC1}"/>
              </a:ext>
            </a:extLst>
          </p:cNvPr>
          <p:cNvPicPr>
            <a:picLocks noChangeAspect="1"/>
          </p:cNvPicPr>
          <p:nvPr/>
        </p:nvPicPr>
        <p:blipFill rotWithShape="1">
          <a:blip r:embed="rId4"/>
          <a:srcRect l="52161" t="3650" r="2284" b="52926"/>
          <a:stretch/>
        </p:blipFill>
        <p:spPr>
          <a:xfrm>
            <a:off x="6023046" y="3825831"/>
            <a:ext cx="2146452" cy="1485802"/>
          </a:xfrm>
          <a:prstGeom prst="rect">
            <a:avLst/>
          </a:prstGeom>
        </p:spPr>
      </p:pic>
      <p:pic>
        <p:nvPicPr>
          <p:cNvPr id="6" name="图片 5">
            <a:extLst>
              <a:ext uri="{FF2B5EF4-FFF2-40B4-BE49-F238E27FC236}">
                <a16:creationId xmlns:a16="http://schemas.microsoft.com/office/drawing/2014/main" id="{EAC08EA3-5962-4203-BC40-64601E8853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01" t="-52" r="12133" b="52"/>
          <a:stretch/>
        </p:blipFill>
        <p:spPr>
          <a:xfrm>
            <a:off x="2782871" y="3990623"/>
            <a:ext cx="1314697" cy="1156218"/>
          </a:xfrm>
          <a:prstGeom prst="rect">
            <a:avLst/>
          </a:prstGeom>
        </p:spPr>
      </p:pic>
      <p:pic>
        <p:nvPicPr>
          <p:cNvPr id="5" name="图片 4">
            <a:extLst>
              <a:ext uri="{FF2B5EF4-FFF2-40B4-BE49-F238E27FC236}">
                <a16:creationId xmlns:a16="http://schemas.microsoft.com/office/drawing/2014/main" id="{18F437F9-8034-43C3-BA84-4B3713EAC8EF}"/>
              </a:ext>
            </a:extLst>
          </p:cNvPr>
          <p:cNvPicPr>
            <a:picLocks noChangeAspect="1"/>
          </p:cNvPicPr>
          <p:nvPr/>
        </p:nvPicPr>
        <p:blipFill>
          <a:blip r:embed="rId6"/>
          <a:stretch>
            <a:fillRect/>
          </a:stretch>
        </p:blipFill>
        <p:spPr>
          <a:xfrm>
            <a:off x="955078" y="3825831"/>
            <a:ext cx="1391432" cy="1420121"/>
          </a:xfrm>
          <a:prstGeom prst="rect">
            <a:avLst/>
          </a:prstGeom>
        </p:spPr>
      </p:pic>
    </p:spTree>
    <p:extLst>
      <p:ext uri="{BB962C8B-B14F-4D97-AF65-F5344CB8AC3E}">
        <p14:creationId xmlns:p14="http://schemas.microsoft.com/office/powerpoint/2010/main" val="305274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5AAEA8-6E3B-4F18-9F71-512191FDAEE2}"/>
              </a:ext>
            </a:extLst>
          </p:cNvPr>
          <p:cNvSpPr>
            <a:spLocks noGrp="1"/>
          </p:cNvSpPr>
          <p:nvPr>
            <p:ph type="title"/>
          </p:nvPr>
        </p:nvSpPr>
        <p:spPr/>
        <p:txBody>
          <a:bodyPr/>
          <a:lstStyle/>
          <a:p>
            <a:r>
              <a:rPr lang="zh-CN" altLang="en-US" dirty="0"/>
              <a:t>磁转动实验进展</a:t>
            </a:r>
            <a:endParaRPr lang="en-US" dirty="0"/>
          </a:p>
        </p:txBody>
      </p:sp>
      <p:sp>
        <p:nvSpPr>
          <p:cNvPr id="4" name="副标题 2">
            <a:extLst>
              <a:ext uri="{FF2B5EF4-FFF2-40B4-BE49-F238E27FC236}">
                <a16:creationId xmlns:a16="http://schemas.microsoft.com/office/drawing/2014/main" id="{4CC8FC64-198F-4E15-BBE7-6540737465BE}"/>
              </a:ext>
            </a:extLst>
          </p:cNvPr>
          <p:cNvSpPr txBox="1">
            <a:spLocks/>
          </p:cNvSpPr>
          <p:nvPr/>
        </p:nvSpPr>
        <p:spPr>
          <a:xfrm>
            <a:off x="268757" y="947117"/>
            <a:ext cx="8591035" cy="601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p"/>
            </a:pPr>
            <a:r>
              <a:rPr lang="en-US" altLang="zh-CN" sz="2000">
                <a:solidFill>
                  <a:srgbClr val="000000"/>
                </a:solidFill>
                <a:latin typeface="Times New Roman" panose="02020603050405020304" pitchFamily="18" charset="0"/>
              </a:rPr>
              <a:t>So far, nearly 200 MR candidates in around 100 nuclei have been found in </a:t>
            </a:r>
            <a:r>
              <a:rPr lang="en-US" altLang="zh-CN" sz="2000" i="1">
                <a:solidFill>
                  <a:srgbClr val="000000"/>
                </a:solidFill>
                <a:latin typeface="Times New Roman" panose="02020603050405020304" pitchFamily="18" charset="0"/>
              </a:rPr>
              <a:t>A ~ </a:t>
            </a:r>
            <a:r>
              <a:rPr lang="en-US" altLang="zh-CN" sz="2000">
                <a:solidFill>
                  <a:srgbClr val="000000"/>
                </a:solidFill>
                <a:latin typeface="Times New Roman" panose="02020603050405020304" pitchFamily="18" charset="0"/>
              </a:rPr>
              <a:t>60,80,110,140 and 190 regions.</a:t>
            </a:r>
          </a:p>
          <a:p>
            <a:pPr algn="just"/>
            <a:r>
              <a:rPr lang="en-US" altLang="zh-CN" sz="1600" i="1">
                <a:solidFill>
                  <a:srgbClr val="00B050"/>
                </a:solidFill>
                <a:latin typeface="Times New Roman" panose="02020603050405020304" pitchFamily="18" charset="0"/>
              </a:rPr>
              <a:t>Clark &amp; Macchiavelli, Annu. Rev. Nucl. Part. Sci., 50 (2000) 1,Frauendorf, Rev. Mod. Phys., 73 (2001) 463, Meng, et al., Front. Phys. 8 (2013) 55, Relativistic Density Functional for Nuclear Structure, Edited by Jie Meng Singapore: World Scientific, (2016)</a:t>
            </a:r>
          </a:p>
          <a:p>
            <a:pPr algn="just"/>
            <a:endParaRPr lang="en-US" altLang="zh-CN" sz="2000" dirty="0">
              <a:latin typeface="Times New Roman" panose="02020603050405020304" pitchFamily="18" charset="0"/>
            </a:endParaRPr>
          </a:p>
        </p:txBody>
      </p:sp>
      <p:graphicFrame>
        <p:nvGraphicFramePr>
          <p:cNvPr id="5" name="对象 12">
            <a:extLst>
              <a:ext uri="{FF2B5EF4-FFF2-40B4-BE49-F238E27FC236}">
                <a16:creationId xmlns:a16="http://schemas.microsoft.com/office/drawing/2014/main" id="{17E351D2-12C5-419C-98FA-22BCA2C49688}"/>
              </a:ext>
            </a:extLst>
          </p:cNvPr>
          <p:cNvGraphicFramePr>
            <a:graphicFrameLocks noChangeAspect="1"/>
          </p:cNvGraphicFramePr>
          <p:nvPr/>
        </p:nvGraphicFramePr>
        <p:xfrm>
          <a:off x="782503" y="1894761"/>
          <a:ext cx="7163197" cy="5062631"/>
        </p:xfrm>
        <a:graphic>
          <a:graphicData uri="http://schemas.openxmlformats.org/presentationml/2006/ole">
            <mc:AlternateContent xmlns:mc="http://schemas.openxmlformats.org/markup-compatibility/2006">
              <mc:Choice xmlns:v="urn:schemas-microsoft-com:vml" Requires="v">
                <p:oleObj spid="_x0000_s2082" name="Graph" r:id="rId3" imgW="4276440" imgH="3022560" progId="Origin50.Graph">
                  <p:embed/>
                </p:oleObj>
              </mc:Choice>
              <mc:Fallback>
                <p:oleObj name="Graph" r:id="rId3" imgW="4276440" imgH="3022560" progId="Origin50.Graph">
                  <p:embed/>
                  <p:pic>
                    <p:nvPicPr>
                      <p:cNvPr id="5" name="对象 12">
                        <a:extLst>
                          <a:ext uri="{FF2B5EF4-FFF2-40B4-BE49-F238E27FC236}">
                            <a16:creationId xmlns:a16="http://schemas.microsoft.com/office/drawing/2014/main" id="{17E351D2-12C5-419C-98FA-22BCA2C49688}"/>
                          </a:ext>
                        </a:extLst>
                      </p:cNvPr>
                      <p:cNvPicPr/>
                      <p:nvPr/>
                    </p:nvPicPr>
                    <p:blipFill>
                      <a:blip r:embed="rId4"/>
                      <a:stretch>
                        <a:fillRect/>
                      </a:stretch>
                    </p:blipFill>
                    <p:spPr>
                      <a:xfrm>
                        <a:off x="782503" y="1894761"/>
                        <a:ext cx="7163197" cy="5062631"/>
                      </a:xfrm>
                      <a:prstGeom prst="rect">
                        <a:avLst/>
                      </a:prstGeom>
                    </p:spPr>
                  </p:pic>
                </p:oleObj>
              </mc:Fallback>
            </mc:AlternateContent>
          </a:graphicData>
        </a:graphic>
      </p:graphicFrame>
    </p:spTree>
    <p:extLst>
      <p:ext uri="{BB962C8B-B14F-4D97-AF65-F5344CB8AC3E}">
        <p14:creationId xmlns:p14="http://schemas.microsoft.com/office/powerpoint/2010/main" val="338040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7C8854-4000-45D9-8298-E51E3CBB073B}"/>
              </a:ext>
            </a:extLst>
          </p:cNvPr>
          <p:cNvSpPr>
            <a:spLocks noGrp="1"/>
          </p:cNvSpPr>
          <p:nvPr>
            <p:ph type="title"/>
          </p:nvPr>
        </p:nvSpPr>
        <p:spPr>
          <a:xfrm>
            <a:off x="782503" y="468320"/>
            <a:ext cx="7578994" cy="436749"/>
          </a:xfrm>
        </p:spPr>
        <p:txBody>
          <a:bodyPr/>
          <a:lstStyle/>
          <a:p>
            <a:r>
              <a:rPr lang="en-US" dirty="0"/>
              <a:t>Tilted axis cranking CDFT </a:t>
            </a:r>
          </a:p>
        </p:txBody>
      </p:sp>
      <p:pic>
        <p:nvPicPr>
          <p:cNvPr id="4" name="圖片 3">
            <a:extLst>
              <a:ext uri="{FF2B5EF4-FFF2-40B4-BE49-F238E27FC236}">
                <a16:creationId xmlns:a16="http://schemas.microsoft.com/office/drawing/2014/main" id="{ABD30882-9B73-464C-A79C-F3545E711E90}"/>
              </a:ext>
            </a:extLst>
          </p:cNvPr>
          <p:cNvPicPr>
            <a:picLocks noChangeAspect="1"/>
          </p:cNvPicPr>
          <p:nvPr/>
        </p:nvPicPr>
        <p:blipFill>
          <a:blip r:embed="rId2"/>
          <a:stretch>
            <a:fillRect/>
          </a:stretch>
        </p:blipFill>
        <p:spPr>
          <a:xfrm>
            <a:off x="0" y="1048397"/>
            <a:ext cx="9144000" cy="5809603"/>
          </a:xfrm>
          <a:prstGeom prst="rect">
            <a:avLst/>
          </a:prstGeom>
        </p:spPr>
      </p:pic>
    </p:spTree>
    <p:extLst>
      <p:ext uri="{BB962C8B-B14F-4D97-AF65-F5344CB8AC3E}">
        <p14:creationId xmlns:p14="http://schemas.microsoft.com/office/powerpoint/2010/main" val="389174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AE1DA5-E961-4415-974A-2A67037AF32B}"/>
              </a:ext>
            </a:extLst>
          </p:cNvPr>
          <p:cNvSpPr>
            <a:spLocks noGrp="1"/>
          </p:cNvSpPr>
          <p:nvPr>
            <p:ph type="title"/>
          </p:nvPr>
        </p:nvSpPr>
        <p:spPr/>
        <p:txBody>
          <a:bodyPr/>
          <a:lstStyle/>
          <a:p>
            <a:r>
              <a:rPr lang="zh-CN" altLang="en-US" dirty="0"/>
              <a:t>观测量计算</a:t>
            </a:r>
            <a:endParaRPr lang="en-US" dirty="0"/>
          </a:p>
        </p:txBody>
      </p:sp>
      <p:pic>
        <p:nvPicPr>
          <p:cNvPr id="4" name="圖片 3">
            <a:extLst>
              <a:ext uri="{FF2B5EF4-FFF2-40B4-BE49-F238E27FC236}">
                <a16:creationId xmlns:a16="http://schemas.microsoft.com/office/drawing/2014/main" id="{92669EAE-4539-4021-BEA3-3C256D5D7EAA}"/>
              </a:ext>
            </a:extLst>
          </p:cNvPr>
          <p:cNvPicPr>
            <a:picLocks noChangeAspect="1"/>
          </p:cNvPicPr>
          <p:nvPr/>
        </p:nvPicPr>
        <p:blipFill>
          <a:blip r:embed="rId2"/>
          <a:stretch>
            <a:fillRect/>
          </a:stretch>
        </p:blipFill>
        <p:spPr>
          <a:xfrm>
            <a:off x="341356" y="1001864"/>
            <a:ext cx="8731081" cy="5745545"/>
          </a:xfrm>
          <a:prstGeom prst="rect">
            <a:avLst/>
          </a:prstGeom>
        </p:spPr>
      </p:pic>
    </p:spTree>
    <p:extLst>
      <p:ext uri="{BB962C8B-B14F-4D97-AF65-F5344CB8AC3E}">
        <p14:creationId xmlns:p14="http://schemas.microsoft.com/office/powerpoint/2010/main" val="132664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321424-6CC6-4AB5-9DA1-C225EE8F3FAB}"/>
              </a:ext>
            </a:extLst>
          </p:cNvPr>
          <p:cNvSpPr>
            <a:spLocks noGrp="1"/>
          </p:cNvSpPr>
          <p:nvPr>
            <p:ph type="title"/>
          </p:nvPr>
        </p:nvSpPr>
        <p:spPr>
          <a:xfrm>
            <a:off x="652007" y="468320"/>
            <a:ext cx="8420431" cy="436749"/>
          </a:xfrm>
        </p:spPr>
        <p:txBody>
          <a:bodyPr/>
          <a:lstStyle/>
          <a:p>
            <a:r>
              <a:rPr lang="en-US" sz="2800" dirty="0"/>
              <a:t>Candidate magnetic rotation sequence in </a:t>
            </a:r>
            <a:r>
              <a:rPr lang="en-US" sz="2800" baseline="30000" dirty="0"/>
              <a:t>86</a:t>
            </a:r>
            <a:r>
              <a:rPr lang="en-US" sz="2800" dirty="0"/>
              <a:t>Sr</a:t>
            </a:r>
            <a:endParaRPr lang="en-US" dirty="0"/>
          </a:p>
        </p:txBody>
      </p:sp>
      <p:pic>
        <p:nvPicPr>
          <p:cNvPr id="5" name="圖片 4">
            <a:extLst>
              <a:ext uri="{FF2B5EF4-FFF2-40B4-BE49-F238E27FC236}">
                <a16:creationId xmlns:a16="http://schemas.microsoft.com/office/drawing/2014/main" id="{E40CEA40-640E-4139-A6C4-1E016DA74C85}"/>
              </a:ext>
            </a:extLst>
          </p:cNvPr>
          <p:cNvPicPr>
            <a:picLocks noChangeAspect="1"/>
          </p:cNvPicPr>
          <p:nvPr/>
        </p:nvPicPr>
        <p:blipFill>
          <a:blip r:embed="rId2"/>
          <a:stretch>
            <a:fillRect/>
          </a:stretch>
        </p:blipFill>
        <p:spPr>
          <a:xfrm>
            <a:off x="4848875" y="1059417"/>
            <a:ext cx="2387062" cy="2317805"/>
          </a:xfrm>
          <a:prstGeom prst="rect">
            <a:avLst/>
          </a:prstGeom>
        </p:spPr>
      </p:pic>
      <p:pic>
        <p:nvPicPr>
          <p:cNvPr id="6" name="圖片 5">
            <a:extLst>
              <a:ext uri="{FF2B5EF4-FFF2-40B4-BE49-F238E27FC236}">
                <a16:creationId xmlns:a16="http://schemas.microsoft.com/office/drawing/2014/main" id="{FBDDBA4F-0632-483D-AC83-5CA3B8E3B772}"/>
              </a:ext>
            </a:extLst>
          </p:cNvPr>
          <p:cNvPicPr>
            <a:picLocks noChangeAspect="1"/>
          </p:cNvPicPr>
          <p:nvPr/>
        </p:nvPicPr>
        <p:blipFill>
          <a:blip r:embed="rId3"/>
          <a:stretch>
            <a:fillRect/>
          </a:stretch>
        </p:blipFill>
        <p:spPr>
          <a:xfrm>
            <a:off x="4737209" y="3416978"/>
            <a:ext cx="2480556" cy="2889122"/>
          </a:xfrm>
          <a:prstGeom prst="rect">
            <a:avLst/>
          </a:prstGeom>
        </p:spPr>
      </p:pic>
      <p:grpSp>
        <p:nvGrpSpPr>
          <p:cNvPr id="8" name="群組 7">
            <a:extLst>
              <a:ext uri="{FF2B5EF4-FFF2-40B4-BE49-F238E27FC236}">
                <a16:creationId xmlns:a16="http://schemas.microsoft.com/office/drawing/2014/main" id="{AAECDD33-3DAF-4360-9BFB-20392388A289}"/>
              </a:ext>
            </a:extLst>
          </p:cNvPr>
          <p:cNvGrpSpPr/>
          <p:nvPr/>
        </p:nvGrpSpPr>
        <p:grpSpPr>
          <a:xfrm>
            <a:off x="741741" y="1278058"/>
            <a:ext cx="3432694" cy="4767614"/>
            <a:chOff x="344176" y="1622066"/>
            <a:chExt cx="3432694" cy="4767614"/>
          </a:xfrm>
        </p:grpSpPr>
        <p:pic>
          <p:nvPicPr>
            <p:cNvPr id="4" name="圖片 3">
              <a:extLst>
                <a:ext uri="{FF2B5EF4-FFF2-40B4-BE49-F238E27FC236}">
                  <a16:creationId xmlns:a16="http://schemas.microsoft.com/office/drawing/2014/main" id="{310FF134-20F0-43B2-AA26-029D55554655}"/>
                </a:ext>
              </a:extLst>
            </p:cNvPr>
            <p:cNvPicPr>
              <a:picLocks noChangeAspect="1"/>
            </p:cNvPicPr>
            <p:nvPr/>
          </p:nvPicPr>
          <p:blipFill>
            <a:blip r:embed="rId4"/>
            <a:stretch>
              <a:fillRect/>
            </a:stretch>
          </p:blipFill>
          <p:spPr>
            <a:xfrm>
              <a:off x="344176" y="1702386"/>
              <a:ext cx="3239591" cy="4687294"/>
            </a:xfrm>
            <a:prstGeom prst="rect">
              <a:avLst/>
            </a:prstGeom>
          </p:spPr>
        </p:pic>
        <p:sp>
          <p:nvSpPr>
            <p:cNvPr id="7" name="文字方塊 6">
              <a:extLst>
                <a:ext uri="{FF2B5EF4-FFF2-40B4-BE49-F238E27FC236}">
                  <a16:creationId xmlns:a16="http://schemas.microsoft.com/office/drawing/2014/main" id="{073CA2FC-9BC9-4150-86A3-727B75F8FAA6}"/>
                </a:ext>
              </a:extLst>
            </p:cNvPr>
            <p:cNvSpPr txBox="1"/>
            <p:nvPr/>
          </p:nvSpPr>
          <p:spPr>
            <a:xfrm>
              <a:off x="2631882" y="1622066"/>
              <a:ext cx="1144988" cy="2043486"/>
            </a:xfrm>
            <a:prstGeom prst="rect">
              <a:avLst/>
            </a:prstGeom>
            <a:noFill/>
            <a:ln w="19050">
              <a:solidFill>
                <a:srgbClr val="FF0000"/>
              </a:solidFill>
            </a:ln>
          </p:spPr>
          <p:txBody>
            <a:bodyPr wrap="square" rtlCol="0">
              <a:spAutoFit/>
            </a:bodyPr>
            <a:lstStyle/>
            <a:p>
              <a:endParaRPr lang="en-US" dirty="0"/>
            </a:p>
          </p:txBody>
        </p:sp>
      </p:grpSp>
      <p:sp>
        <p:nvSpPr>
          <p:cNvPr id="9" name="矩形 8">
            <a:extLst>
              <a:ext uri="{FF2B5EF4-FFF2-40B4-BE49-F238E27FC236}">
                <a16:creationId xmlns:a16="http://schemas.microsoft.com/office/drawing/2014/main" id="{8EA55FBF-08C4-4B10-B9CB-F6EA48BD783A}"/>
              </a:ext>
            </a:extLst>
          </p:cNvPr>
          <p:cNvSpPr/>
          <p:nvPr/>
        </p:nvSpPr>
        <p:spPr>
          <a:xfrm>
            <a:off x="966083" y="6556701"/>
            <a:ext cx="4572000" cy="253916"/>
          </a:xfrm>
          <a:prstGeom prst="rect">
            <a:avLst/>
          </a:prstGeom>
        </p:spPr>
        <p:txBody>
          <a:bodyPr>
            <a:spAutoFit/>
          </a:bodyPr>
          <a:lstStyle/>
          <a:p>
            <a:r>
              <a:rPr lang="en-US" altLang="zh-CN" sz="1050" b="1" i="1" dirty="0">
                <a:solidFill>
                  <a:srgbClr val="00B050"/>
                </a:solidFill>
                <a:latin typeface="AdvOT82c4f4c4"/>
              </a:rPr>
              <a:t>Y. Zhen, J. Li, et. al., </a:t>
            </a:r>
            <a:r>
              <a:rPr lang="en-US" sz="1050" b="1" i="1" dirty="0">
                <a:solidFill>
                  <a:srgbClr val="00B050"/>
                </a:solidFill>
                <a:latin typeface="AdvOT82c4f4c4"/>
              </a:rPr>
              <a:t>J. Phys. G: </a:t>
            </a:r>
            <a:r>
              <a:rPr lang="en-US" sz="1050" b="1" i="1" dirty="0" err="1">
                <a:solidFill>
                  <a:srgbClr val="00B050"/>
                </a:solidFill>
                <a:latin typeface="AdvOT82c4f4c4"/>
              </a:rPr>
              <a:t>Nucl</a:t>
            </a:r>
            <a:r>
              <a:rPr lang="en-US" sz="1050" b="1" i="1" dirty="0">
                <a:solidFill>
                  <a:srgbClr val="00B050"/>
                </a:solidFill>
                <a:latin typeface="AdvOT82c4f4c4"/>
              </a:rPr>
              <a:t>. Part. Phys. </a:t>
            </a:r>
            <a:r>
              <a:rPr lang="en-US" sz="1050" b="1" i="1" dirty="0">
                <a:solidFill>
                  <a:srgbClr val="00B050"/>
                </a:solidFill>
                <a:latin typeface="AdvOT5bf56204.B"/>
              </a:rPr>
              <a:t>42 </a:t>
            </a:r>
            <a:r>
              <a:rPr lang="en-US" sz="1050" b="1" i="1" dirty="0">
                <a:solidFill>
                  <a:srgbClr val="00B050"/>
                </a:solidFill>
                <a:latin typeface="AdvOT82c4f4c4"/>
              </a:rPr>
              <a:t>(2015) 085108</a:t>
            </a:r>
            <a:endParaRPr lang="en-US" sz="2800" b="1" i="1" dirty="0">
              <a:solidFill>
                <a:srgbClr val="00B050"/>
              </a:solidFill>
            </a:endParaRPr>
          </a:p>
        </p:txBody>
      </p:sp>
    </p:spTree>
    <p:extLst>
      <p:ext uri="{BB962C8B-B14F-4D97-AF65-F5344CB8AC3E}">
        <p14:creationId xmlns:p14="http://schemas.microsoft.com/office/powerpoint/2010/main" val="22737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DE8505A9-3C32-4C6D-92FF-5D0EDA76BB1B}"/>
              </a:ext>
            </a:extLst>
          </p:cNvPr>
          <p:cNvSpPr txBox="1"/>
          <p:nvPr/>
        </p:nvSpPr>
        <p:spPr>
          <a:xfrm>
            <a:off x="76200" y="1884333"/>
            <a:ext cx="3276600" cy="523220"/>
          </a:xfrm>
          <a:prstGeom prst="rect">
            <a:avLst/>
          </a:prstGeom>
          <a:noFill/>
        </p:spPr>
        <p:txBody>
          <a:bodyPr wrap="square" rtlCol="0">
            <a:spAutoFit/>
          </a:bodyPr>
          <a:lstStyle/>
          <a:p>
            <a:pPr algn="ctr"/>
            <a:r>
              <a:rPr lang="zh-CN" altLang="en-US" sz="2800" b="1" dirty="0">
                <a:solidFill>
                  <a:srgbClr val="FF0000"/>
                </a:solidFill>
                <a:latin typeface="微软雅黑" panose="020B0503020204020204" pitchFamily="34" charset="-122"/>
                <a:ea typeface="微软雅黑" panose="020B0503020204020204" pitchFamily="34" charset="-122"/>
              </a:rPr>
              <a:t>多体问题</a:t>
            </a:r>
            <a:endParaRPr lang="en-US" sz="2800" b="1" dirty="0">
              <a:solidFill>
                <a:srgbClr val="FF0000"/>
              </a:solidFill>
              <a:latin typeface="微软雅黑" panose="020B0503020204020204" pitchFamily="34" charset="-122"/>
              <a:ea typeface="微软雅黑" panose="020B0503020204020204" pitchFamily="34" charset="-122"/>
            </a:endParaRPr>
          </a:p>
        </p:txBody>
      </p:sp>
      <p:sp>
        <p:nvSpPr>
          <p:cNvPr id="6" name="TextBox 6">
            <a:extLst>
              <a:ext uri="{FF2B5EF4-FFF2-40B4-BE49-F238E27FC236}">
                <a16:creationId xmlns:a16="http://schemas.microsoft.com/office/drawing/2014/main" id="{13E9B628-47E4-472B-96A5-99130B0A99CF}"/>
              </a:ext>
            </a:extLst>
          </p:cNvPr>
          <p:cNvSpPr txBox="1"/>
          <p:nvPr/>
        </p:nvSpPr>
        <p:spPr>
          <a:xfrm>
            <a:off x="2133600" y="5710535"/>
            <a:ext cx="3276600" cy="461665"/>
          </a:xfrm>
          <a:prstGeom prst="rect">
            <a:avLst/>
          </a:prstGeom>
          <a:noFill/>
        </p:spPr>
        <p:txBody>
          <a:bodyPr wrap="square"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rPr>
              <a:t>平均势场</a:t>
            </a:r>
            <a:endParaRPr lang="en-US" sz="2400" b="1" dirty="0">
              <a:solidFill>
                <a:srgbClr val="FF0000"/>
              </a:solidFill>
              <a:latin typeface="微软雅黑" panose="020B0503020204020204" pitchFamily="34" charset="-122"/>
              <a:ea typeface="微软雅黑" panose="020B0503020204020204" pitchFamily="34" charset="-122"/>
            </a:endParaRPr>
          </a:p>
        </p:txBody>
      </p:sp>
      <p:sp>
        <p:nvSpPr>
          <p:cNvPr id="7" name="TextBox 7">
            <a:extLst>
              <a:ext uri="{FF2B5EF4-FFF2-40B4-BE49-F238E27FC236}">
                <a16:creationId xmlns:a16="http://schemas.microsoft.com/office/drawing/2014/main" id="{50648767-902A-4C7E-A079-7EC92E19DB0F}"/>
              </a:ext>
            </a:extLst>
          </p:cNvPr>
          <p:cNvSpPr txBox="1"/>
          <p:nvPr/>
        </p:nvSpPr>
        <p:spPr>
          <a:xfrm>
            <a:off x="5181600" y="5715000"/>
            <a:ext cx="3276600" cy="461665"/>
          </a:xfrm>
          <a:prstGeom prst="rect">
            <a:avLst/>
          </a:prstGeom>
          <a:noFill/>
        </p:spPr>
        <p:txBody>
          <a:bodyPr wrap="square"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rPr>
              <a:t>剩余相互作用</a:t>
            </a:r>
            <a:endParaRPr lang="en-US" sz="2400" b="1" dirty="0">
              <a:solidFill>
                <a:srgbClr val="FF00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49F77F5-191F-4FFA-B1A2-1E16131C3829}"/>
                  </a:ext>
                </a:extLst>
              </p:cNvPr>
              <p:cNvSpPr txBox="1"/>
              <p:nvPr/>
            </p:nvSpPr>
            <p:spPr>
              <a:xfrm>
                <a:off x="2667000" y="1645553"/>
                <a:ext cx="5181600" cy="11738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𝐻</m:t>
                          </m:r>
                        </m:e>
                      </m:acc>
                      <m:r>
                        <a:rPr lang="en-US" sz="240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ℏ</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den>
                          </m:f>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𝑖</m:t>
                              </m:r>
                            </m:sub>
                            <m:sup/>
                            <m:e>
                              <m:sSubSup>
                                <m:sSubSupPr>
                                  <m:ctrlPr>
                                    <a:rPr lang="en-US" sz="2400" b="0" i="1" smtClean="0">
                                      <a:latin typeface="Cambria Math" panose="02040503050406030204" pitchFamily="18" charset="0"/>
                                      <a:ea typeface="Cambria Math" panose="02040503050406030204" pitchFamily="18" charset="0"/>
                                    </a:rPr>
                                  </m:ctrlPr>
                                </m:sSubSupPr>
                                <m:e>
                                  <m:r>
                                    <m:rPr>
                                      <m:sty m:val="p"/>
                                    </m:rPr>
                                    <a:rPr lang="en-US" sz="2400" b="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&gt;</m:t>
                                  </m:r>
                                  <m:r>
                                    <a:rPr lang="en-US" sz="2400" b="0" i="1" smtClean="0">
                                      <a:latin typeface="Cambria Math" panose="02040503050406030204" pitchFamily="18" charset="0"/>
                                      <a:ea typeface="Cambria Math" panose="02040503050406030204" pitchFamily="18" charset="0"/>
                                    </a:rPr>
                                    <m:t>𝑗</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𝑖𝑗</m:t>
                                      </m:r>
                                    </m:sub>
                                  </m:sSub>
                                </m:e>
                              </m:nary>
                            </m:e>
                          </m:nary>
                        </m:e>
                      </m:d>
                      <m:r>
                        <a:rPr lang="en-US" sz="2400" b="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𝜓</m:t>
                      </m:r>
                    </m:oMath>
                  </m:oMathPara>
                </a14:m>
                <a:endParaRPr lang="en-US" dirty="0"/>
              </a:p>
            </p:txBody>
          </p:sp>
        </mc:Choice>
        <mc:Fallback xmlns="">
          <p:sp>
            <p:nvSpPr>
              <p:cNvPr id="8" name="文本框 7">
                <a:extLst>
                  <a:ext uri="{FF2B5EF4-FFF2-40B4-BE49-F238E27FC236}">
                    <a16:creationId xmlns:a16="http://schemas.microsoft.com/office/drawing/2014/main" id="{949F77F5-191F-4FFA-B1A2-1E16131C3829}"/>
                  </a:ext>
                </a:extLst>
              </p:cNvPr>
              <p:cNvSpPr txBox="1">
                <a:spLocks noRot="1" noChangeAspect="1" noMove="1" noResize="1" noEditPoints="1" noAdjustHandles="1" noChangeArrowheads="1" noChangeShapeType="1" noTextEdit="1"/>
              </p:cNvSpPr>
              <p:nvPr/>
            </p:nvSpPr>
            <p:spPr>
              <a:xfrm>
                <a:off x="2667000" y="1645553"/>
                <a:ext cx="5181600" cy="11738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60A86D2-1B80-4E7A-BB79-AF63CB8542E3}"/>
                  </a:ext>
                </a:extLst>
              </p:cNvPr>
              <p:cNvSpPr txBox="1"/>
              <p:nvPr/>
            </p:nvSpPr>
            <p:spPr>
              <a:xfrm>
                <a:off x="990600" y="3962400"/>
                <a:ext cx="6934200" cy="9688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𝐻</m:t>
                          </m:r>
                        </m:e>
                      </m:acc>
                      <m:r>
                        <a:rPr lang="en-US" sz="2400" b="0" i="1" smtClean="0">
                          <a:latin typeface="Cambria Math" panose="02040503050406030204" pitchFamily="18" charset="0"/>
                          <a:ea typeface="Cambria Math" panose="02040503050406030204" pitchFamily="18" charset="0"/>
                        </a:rPr>
                        <m:t>=</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𝑖</m:t>
                          </m:r>
                        </m:sub>
                        <m:sup/>
                        <m:e>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ℏ</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𝑚</m:t>
                                  </m:r>
                                </m:den>
                              </m:f>
                              <m:sSubSup>
                                <m:sSubSupPr>
                                  <m:ctrlPr>
                                    <a:rPr lang="en-US" sz="2400" i="1">
                                      <a:latin typeface="Cambria Math" panose="02040503050406030204" pitchFamily="18" charset="0"/>
                                      <a:ea typeface="Cambria Math" panose="02040503050406030204" pitchFamily="18" charset="0"/>
                                    </a:rPr>
                                  </m:ctrlPr>
                                </m:sSubSupPr>
                                <m:e>
                                  <m:r>
                                    <m:rPr>
                                      <m:sty m:val="p"/>
                                    </m:rP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𝑖</m:t>
                                  </m:r>
                                </m:sub>
                                <m:sup>
                                  <m:r>
                                    <a:rPr lang="en-US" sz="2400" i="1">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𝑈</m:t>
                              </m:r>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𝑟</m:t>
                                  </m:r>
                                </m:e>
                                <m:sub>
                                  <m:r>
                                    <a:rPr lang="en-US" sz="2400" b="0" i="1" smtClean="0">
                                      <a:solidFill>
                                        <a:srgbClr val="FF0000"/>
                                      </a:solidFill>
                                      <a:latin typeface="Cambria Math" panose="02040503050406030204" pitchFamily="18" charset="0"/>
                                      <a:ea typeface="Cambria Math" panose="02040503050406030204" pitchFamily="18" charset="0"/>
                                    </a:rPr>
                                    <m:t>𝑖</m:t>
                                  </m:r>
                                </m:sub>
                              </m:sSub>
                              <m:r>
                                <a:rPr lang="en-US" sz="2400" b="0" i="1" smtClean="0">
                                  <a:solidFill>
                                    <a:srgbClr val="FF0000"/>
                                  </a:solidFill>
                                  <a:latin typeface="Cambria Math" panose="02040503050406030204" pitchFamily="18" charset="0"/>
                                  <a:ea typeface="Cambria Math" panose="02040503050406030204" pitchFamily="18" charset="0"/>
                                </a:rPr>
                                <m:t>)</m:t>
                              </m:r>
                            </m:e>
                          </m:d>
                        </m:e>
                      </m:nary>
                      <m:r>
                        <a:rPr lang="en-US" sz="2400" b="0" i="1" smtClean="0">
                          <a:latin typeface="Cambria Math" panose="02040503050406030204" pitchFamily="18" charset="0"/>
                          <a:ea typeface="Cambria Math" panose="02040503050406030204" pitchFamily="18" charset="0"/>
                        </a:rPr>
                        <m:t>+</m:t>
                      </m:r>
                      <m:nary>
                        <m:naryPr>
                          <m:chr m:val="∑"/>
                          <m:supHide m:val="on"/>
                          <m:ctrlPr>
                            <a:rPr lang="en-US" sz="2400" i="1">
                              <a:latin typeface="Cambria Math" panose="02040503050406030204" pitchFamily="18" charset="0"/>
                              <a:ea typeface="Cambria Math" panose="02040503050406030204" pitchFamily="18" charset="0"/>
                            </a:rPr>
                          </m:ctrlPr>
                        </m:naryPr>
                        <m:sub>
                          <m:r>
                            <m:rPr>
                              <m:brk m:alnAt="7"/>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&gt;</m:t>
                          </m:r>
                          <m:r>
                            <a:rPr lang="en-US" sz="2400" i="1">
                              <a:latin typeface="Cambria Math" panose="02040503050406030204" pitchFamily="18" charset="0"/>
                              <a:ea typeface="Cambria Math" panose="02040503050406030204" pitchFamily="18" charset="0"/>
                            </a:rPr>
                            <m:t>𝑗</m:t>
                          </m:r>
                        </m:sub>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𝑉</m:t>
                              </m:r>
                            </m:e>
                            <m:sub>
                              <m:r>
                                <a:rPr lang="en-US" sz="2400" i="1">
                                  <a:latin typeface="Cambria Math" panose="02040503050406030204" pitchFamily="18" charset="0"/>
                                  <a:ea typeface="Cambria Math" panose="02040503050406030204" pitchFamily="18" charset="0"/>
                                </a:rPr>
                                <m:t>𝑖𝑗</m:t>
                              </m:r>
                            </m:sub>
                          </m:sSub>
                        </m:e>
                      </m:nary>
                      <m:r>
                        <a:rPr lang="en-US" sz="2400" b="0" i="1" smtClean="0">
                          <a:latin typeface="Cambria Math" panose="02040503050406030204" pitchFamily="18" charset="0"/>
                          <a:ea typeface="Cambria Math" panose="02040503050406030204" pitchFamily="18" charset="0"/>
                        </a:rPr>
                        <m:t>−</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𝑖</m:t>
                          </m:r>
                        </m:sub>
                        <m:sup/>
                        <m:e>
                          <m:r>
                            <a:rPr lang="en-US" sz="2400" i="1">
                              <a:latin typeface="Cambria Math" panose="02040503050406030204" pitchFamily="18" charset="0"/>
                              <a:ea typeface="Cambria Math" panose="02040503050406030204" pitchFamily="18" charset="0"/>
                            </a:rPr>
                            <m:t>𝑈</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文本框 8">
                <a:extLst>
                  <a:ext uri="{FF2B5EF4-FFF2-40B4-BE49-F238E27FC236}">
                    <a16:creationId xmlns:a16="http://schemas.microsoft.com/office/drawing/2014/main" id="{A60A86D2-1B80-4E7A-BB79-AF63CB8542E3}"/>
                  </a:ext>
                </a:extLst>
              </p:cNvPr>
              <p:cNvSpPr txBox="1">
                <a:spLocks noRot="1" noChangeAspect="1" noMove="1" noResize="1" noEditPoints="1" noAdjustHandles="1" noChangeArrowheads="1" noChangeShapeType="1" noTextEdit="1"/>
              </p:cNvSpPr>
              <p:nvPr/>
            </p:nvSpPr>
            <p:spPr>
              <a:xfrm>
                <a:off x="990600" y="3962400"/>
                <a:ext cx="6934200" cy="968855"/>
              </a:xfrm>
              <a:prstGeom prst="rect">
                <a:avLst/>
              </a:prstGeom>
              <a:blipFill>
                <a:blip r:embed="rId4"/>
                <a:stretch>
                  <a:fillRect/>
                </a:stretch>
              </a:blipFill>
            </p:spPr>
            <p:txBody>
              <a:bodyPr/>
              <a:lstStyle/>
              <a:p>
                <a:r>
                  <a:rPr lang="en-US">
                    <a:noFill/>
                  </a:rPr>
                  <a:t> </a:t>
                </a:r>
              </a:p>
            </p:txBody>
          </p:sp>
        </mc:Fallback>
      </mc:AlternateContent>
      <p:sp>
        <p:nvSpPr>
          <p:cNvPr id="12" name="标题 1">
            <a:extLst>
              <a:ext uri="{FF2B5EF4-FFF2-40B4-BE49-F238E27FC236}">
                <a16:creationId xmlns:a16="http://schemas.microsoft.com/office/drawing/2014/main" id="{D32FCD84-24CF-48F0-9C97-AF3F10294A34}"/>
              </a:ext>
            </a:extLst>
          </p:cNvPr>
          <p:cNvSpPr txBox="1">
            <a:spLocks/>
          </p:cNvSpPr>
          <p:nvPr/>
        </p:nvSpPr>
        <p:spPr>
          <a:xfrm>
            <a:off x="802904" y="505166"/>
            <a:ext cx="6340197" cy="535531"/>
          </a:xfrm>
          <a:prstGeom prst="rect">
            <a:avLst/>
          </a:prstGeom>
          <a:noFill/>
          <a:ln w="9525">
            <a:noFill/>
            <a:miter lim="800000"/>
            <a:headEnd/>
            <a:tailEnd/>
          </a:ln>
        </p:spPr>
        <p:txBody>
          <a:bodyPr vert="horz" wrap="none" lIns="91440" tIns="45720" rIns="91440" bIns="45720" rtlCol="0" anchor="ctr">
            <a:spAutoFit/>
          </a:bodyPr>
          <a:lstStyle>
            <a:lvl1pPr algn="l" defTabSz="914400" rtl="0" eaLnBrk="1" latinLnBrk="0" hangingPunct="1">
              <a:lnSpc>
                <a:spcPct val="90000"/>
              </a:lnSpc>
              <a:spcBef>
                <a:spcPct val="0"/>
              </a:spcBef>
              <a:buNone/>
              <a:defRPr lang="zh-CN" altLang="en-US" sz="3200" b="1" kern="1200">
                <a:solidFill>
                  <a:srgbClr val="2C4890"/>
                </a:solidFill>
                <a:latin typeface="Microsoft YaHei" panose="020B0503020204020204" pitchFamily="34" charset="-122"/>
                <a:ea typeface="Microsoft YaHei" panose="020B0503020204020204" pitchFamily="34" charset="-122"/>
                <a:cs typeface="+mj-cs"/>
              </a:defRPr>
            </a:lvl1pPr>
          </a:lstStyle>
          <a:p>
            <a:pPr defTabSz="457200"/>
            <a:r>
              <a:rPr lang="zh-CN" altLang="en-US" dirty="0"/>
              <a:t>多体问题：从经典多体到量子多体</a:t>
            </a:r>
          </a:p>
        </p:txBody>
      </p:sp>
      <p:grpSp>
        <p:nvGrpSpPr>
          <p:cNvPr id="13" name="组合 12">
            <a:extLst>
              <a:ext uri="{FF2B5EF4-FFF2-40B4-BE49-F238E27FC236}">
                <a16:creationId xmlns:a16="http://schemas.microsoft.com/office/drawing/2014/main" id="{02797D2F-5686-4729-92FF-97D63CA14C3A}"/>
              </a:ext>
            </a:extLst>
          </p:cNvPr>
          <p:cNvGrpSpPr/>
          <p:nvPr/>
        </p:nvGrpSpPr>
        <p:grpSpPr>
          <a:xfrm>
            <a:off x="-2" y="489012"/>
            <a:ext cx="685442" cy="564520"/>
            <a:chOff x="-2" y="489012"/>
            <a:chExt cx="685442" cy="564520"/>
          </a:xfrm>
        </p:grpSpPr>
        <p:sp>
          <p:nvSpPr>
            <p:cNvPr id="14" name="矩形: 圆顶角 13">
              <a:extLst>
                <a:ext uri="{FF2B5EF4-FFF2-40B4-BE49-F238E27FC236}">
                  <a16:creationId xmlns:a16="http://schemas.microsoft.com/office/drawing/2014/main" id="{31069277-A850-48D4-B4F8-1E3378D9FE7F}"/>
                </a:ext>
              </a:extLst>
            </p:cNvPr>
            <p:cNvSpPr/>
            <p:nvPr/>
          </p:nvSpPr>
          <p:spPr>
            <a:xfrm rot="5400000">
              <a:off x="60459" y="42855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ight-thin-arrowheads_32738">
              <a:extLst>
                <a:ext uri="{FF2B5EF4-FFF2-40B4-BE49-F238E27FC236}">
                  <a16:creationId xmlns:a16="http://schemas.microsoft.com/office/drawing/2014/main" id="{67798BE3-ABE4-43E2-B328-A5BF1896B92F}"/>
                </a:ext>
              </a:extLst>
            </p:cNvPr>
            <p:cNvSpPr>
              <a:spLocks noChangeAspect="1"/>
            </p:cNvSpPr>
            <p:nvPr/>
          </p:nvSpPr>
          <p:spPr bwMode="auto">
            <a:xfrm>
              <a:off x="264939" y="60439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grpSp>
      <p:sp>
        <p:nvSpPr>
          <p:cNvPr id="2" name="文本框 1">
            <a:extLst>
              <a:ext uri="{FF2B5EF4-FFF2-40B4-BE49-F238E27FC236}">
                <a16:creationId xmlns:a16="http://schemas.microsoft.com/office/drawing/2014/main" id="{35898291-44E0-4C4E-B561-FC6D57F351D4}"/>
              </a:ext>
            </a:extLst>
          </p:cNvPr>
          <p:cNvSpPr txBox="1"/>
          <p:nvPr/>
        </p:nvSpPr>
        <p:spPr>
          <a:xfrm>
            <a:off x="5105400" y="3657600"/>
            <a:ext cx="2438400" cy="1447800"/>
          </a:xfrm>
          <a:prstGeom prst="rect">
            <a:avLst/>
          </a:prstGeom>
          <a:solidFill>
            <a:srgbClr val="FFFF00">
              <a:alpha val="46000"/>
            </a:srgbClr>
          </a:solidFill>
        </p:spPr>
        <p:txBody>
          <a:bodyPr wrap="square" rtlCol="0">
            <a:spAutoFit/>
          </a:bodyPr>
          <a:lstStyle/>
          <a:p>
            <a:endParaRPr lang="en-US" dirty="0"/>
          </a:p>
        </p:txBody>
      </p:sp>
      <p:cxnSp>
        <p:nvCxnSpPr>
          <p:cNvPr id="4" name="直接箭头连接符 3">
            <a:extLst>
              <a:ext uri="{FF2B5EF4-FFF2-40B4-BE49-F238E27FC236}">
                <a16:creationId xmlns:a16="http://schemas.microsoft.com/office/drawing/2014/main" id="{8FF740B9-4A17-442D-BC33-0861969D1584}"/>
              </a:ext>
            </a:extLst>
          </p:cNvPr>
          <p:cNvCxnSpPr>
            <a:endCxn id="6" idx="0"/>
          </p:cNvCxnSpPr>
          <p:nvPr/>
        </p:nvCxnSpPr>
        <p:spPr>
          <a:xfrm flipH="1">
            <a:off x="3771900" y="4724400"/>
            <a:ext cx="419100" cy="9861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B4F993EC-40C1-43B0-A703-AEDA5EED50A2}"/>
              </a:ext>
            </a:extLst>
          </p:cNvPr>
          <p:cNvCxnSpPr>
            <a:cxnSpLocks/>
          </p:cNvCxnSpPr>
          <p:nvPr/>
        </p:nvCxnSpPr>
        <p:spPr>
          <a:xfrm>
            <a:off x="6096000" y="4876800"/>
            <a:ext cx="647700"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DD31366-DC67-4420-B0BB-6648AE19375A}"/>
              </a:ext>
            </a:extLst>
          </p:cNvPr>
          <p:cNvPicPr>
            <a:picLocks noChangeAspect="1"/>
          </p:cNvPicPr>
          <p:nvPr/>
        </p:nvPicPr>
        <p:blipFill>
          <a:blip r:embed="rId5"/>
          <a:stretch>
            <a:fillRect/>
          </a:stretch>
        </p:blipFill>
        <p:spPr>
          <a:xfrm>
            <a:off x="7143101" y="139201"/>
            <a:ext cx="1793504" cy="1793504"/>
          </a:xfrm>
          <a:prstGeom prst="rect">
            <a:avLst/>
          </a:prstGeom>
        </p:spPr>
      </p:pic>
    </p:spTree>
    <p:extLst>
      <p:ext uri="{BB962C8B-B14F-4D97-AF65-F5344CB8AC3E}">
        <p14:creationId xmlns:p14="http://schemas.microsoft.com/office/powerpoint/2010/main" val="295433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2944" y="4125515"/>
            <a:ext cx="7501331" cy="14376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731" y="1295400"/>
            <a:ext cx="8724278" cy="418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6801" y="5781120"/>
            <a:ext cx="8939322" cy="728861"/>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42877" y="5732860"/>
            <a:ext cx="8886379" cy="718186"/>
          </a:xfrm>
          <a:prstGeom prst="rect">
            <a:avLst/>
          </a:prstGeom>
        </p:spPr>
        <p:txBody>
          <a:bodyPr vert="horz" wrap="square" lIns="0" tIns="8930" rIns="0" bIns="0" rtlCol="0">
            <a:spAutoFit/>
          </a:bodyPr>
          <a:lstStyle/>
          <a:p>
            <a:pPr marL="8929" marR="3572">
              <a:lnSpc>
                <a:spcPct val="113900"/>
              </a:lnSpc>
              <a:spcBef>
                <a:spcPts val="70"/>
              </a:spcBef>
              <a:tabLst>
                <a:tab pos="601840" algn="l"/>
                <a:tab pos="1730958" algn="l"/>
                <a:tab pos="3143138" algn="l"/>
                <a:tab pos="3498081" algn="l"/>
                <a:tab pos="4002144" algn="l"/>
                <a:tab pos="5548264" algn="l"/>
                <a:tab pos="6424235" algn="l"/>
                <a:tab pos="7583714" algn="l"/>
                <a:tab pos="8578892" algn="l"/>
              </a:tabLst>
            </a:pPr>
            <a:r>
              <a:rPr sz="2109" spc="-4" dirty="0">
                <a:latin typeface="Arial"/>
                <a:cs typeface="Arial"/>
              </a:rPr>
              <a:t>T</a:t>
            </a:r>
            <a:r>
              <a:rPr sz="2109" dirty="0">
                <a:latin typeface="Arial"/>
                <a:cs typeface="Arial"/>
              </a:rPr>
              <a:t>he	prac</a:t>
            </a:r>
            <a:r>
              <a:rPr sz="2109" spc="-4" dirty="0">
                <a:latin typeface="Arial"/>
                <a:cs typeface="Arial"/>
              </a:rPr>
              <a:t>t</a:t>
            </a:r>
            <a:r>
              <a:rPr sz="2109" dirty="0">
                <a:latin typeface="Arial"/>
                <a:cs typeface="Arial"/>
              </a:rPr>
              <a:t>ical	use</a:t>
            </a:r>
            <a:r>
              <a:rPr sz="2109" spc="-4" dirty="0">
                <a:latin typeface="Arial"/>
                <a:cs typeface="Arial"/>
              </a:rPr>
              <a:t>f</a:t>
            </a:r>
            <a:r>
              <a:rPr sz="2109" dirty="0">
                <a:latin typeface="Arial"/>
                <a:cs typeface="Arial"/>
              </a:rPr>
              <a:t>ulness	of	</a:t>
            </a:r>
            <a:r>
              <a:rPr sz="2109" spc="-4" dirty="0">
                <a:latin typeface="Arial"/>
                <a:cs typeface="Arial"/>
              </a:rPr>
              <a:t>t</a:t>
            </a:r>
            <a:r>
              <a:rPr sz="2109" dirty="0">
                <a:latin typeface="Arial"/>
                <a:cs typeface="Arial"/>
              </a:rPr>
              <a:t>he	Kohn-Sham	</a:t>
            </a:r>
            <a:r>
              <a:rPr sz="2109" spc="-4" dirty="0">
                <a:latin typeface="Arial"/>
                <a:cs typeface="Arial"/>
              </a:rPr>
              <a:t>t</a:t>
            </a:r>
            <a:r>
              <a:rPr sz="2109" dirty="0">
                <a:latin typeface="Arial"/>
                <a:cs typeface="Arial"/>
              </a:rPr>
              <a:t>heory	depends	en</a:t>
            </a:r>
            <a:r>
              <a:rPr sz="2109" spc="-4" dirty="0">
                <a:latin typeface="Arial"/>
                <a:cs typeface="Arial"/>
              </a:rPr>
              <a:t>t</a:t>
            </a:r>
            <a:r>
              <a:rPr sz="2109" dirty="0">
                <a:latin typeface="Arial"/>
                <a:cs typeface="Arial"/>
              </a:rPr>
              <a:t>irely	on  </a:t>
            </a:r>
            <a:r>
              <a:rPr sz="2109" spc="-4" dirty="0">
                <a:latin typeface="Arial"/>
                <a:cs typeface="Arial"/>
              </a:rPr>
              <a:t>whether </a:t>
            </a:r>
            <a:r>
              <a:rPr sz="2109" dirty="0">
                <a:latin typeface="Arial"/>
                <a:cs typeface="Arial"/>
              </a:rPr>
              <a:t>an </a:t>
            </a:r>
            <a:r>
              <a:rPr sz="2109" b="1" u="heavy" spc="-4" dirty="0">
                <a:solidFill>
                  <a:srgbClr val="CE1C00"/>
                </a:solidFill>
                <a:uFill>
                  <a:solidFill>
                    <a:srgbClr val="CE1C00"/>
                  </a:solidFill>
                </a:uFill>
                <a:latin typeface="Arial"/>
                <a:cs typeface="Arial"/>
              </a:rPr>
              <a:t>Accurate Energy Density Functional</a:t>
            </a:r>
            <a:r>
              <a:rPr sz="2109" b="1" spc="-4" dirty="0">
                <a:solidFill>
                  <a:srgbClr val="CE1C00"/>
                </a:solidFill>
                <a:latin typeface="Arial"/>
                <a:cs typeface="Arial"/>
              </a:rPr>
              <a:t> </a:t>
            </a:r>
            <a:r>
              <a:rPr sz="2109" dirty="0">
                <a:latin typeface="Arial"/>
                <a:cs typeface="Arial"/>
              </a:rPr>
              <a:t>can be</a:t>
            </a:r>
            <a:r>
              <a:rPr sz="2109" spc="18" dirty="0">
                <a:latin typeface="Arial"/>
                <a:cs typeface="Arial"/>
              </a:rPr>
              <a:t> </a:t>
            </a:r>
            <a:r>
              <a:rPr sz="2109" spc="-4" dirty="0">
                <a:latin typeface="Arial"/>
                <a:cs typeface="Arial"/>
              </a:rPr>
              <a:t>found!</a:t>
            </a:r>
            <a:endParaRPr sz="2109" dirty="0">
              <a:latin typeface="Arial"/>
              <a:cs typeface="Arial"/>
            </a:endParaRPr>
          </a:p>
        </p:txBody>
      </p:sp>
      <p:sp>
        <p:nvSpPr>
          <p:cNvPr id="7" name="object 7"/>
          <p:cNvSpPr/>
          <p:nvPr/>
        </p:nvSpPr>
        <p:spPr>
          <a:xfrm>
            <a:off x="4580807" y="2133791"/>
            <a:ext cx="4384619" cy="1429511"/>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7241978" y="3687963"/>
            <a:ext cx="1727895" cy="171369"/>
          </a:xfrm>
          <a:prstGeom prst="rect">
            <a:avLst/>
          </a:prstGeom>
        </p:spPr>
        <p:txBody>
          <a:bodyPr vert="horz" wrap="square" lIns="0" tIns="8930" rIns="0" bIns="0" rtlCol="0">
            <a:spAutoFit/>
          </a:bodyPr>
          <a:lstStyle/>
          <a:p>
            <a:pPr marL="8929">
              <a:spcBef>
                <a:spcPts val="70"/>
              </a:spcBef>
            </a:pPr>
            <a:r>
              <a:rPr sz="1055" spc="-4" dirty="0">
                <a:solidFill>
                  <a:srgbClr val="53585F"/>
                </a:solidFill>
                <a:latin typeface="Arial"/>
                <a:cs typeface="Arial"/>
              </a:rPr>
              <a:t>Figure </a:t>
            </a:r>
            <a:r>
              <a:rPr sz="1055" dirty="0">
                <a:solidFill>
                  <a:srgbClr val="53585F"/>
                </a:solidFill>
                <a:latin typeface="Arial"/>
                <a:cs typeface="Arial"/>
              </a:rPr>
              <a:t>from Drut PPNP</a:t>
            </a:r>
            <a:r>
              <a:rPr sz="1055" spc="-74" dirty="0">
                <a:solidFill>
                  <a:srgbClr val="53585F"/>
                </a:solidFill>
                <a:latin typeface="Arial"/>
                <a:cs typeface="Arial"/>
              </a:rPr>
              <a:t> </a:t>
            </a:r>
            <a:r>
              <a:rPr sz="1055" dirty="0">
                <a:solidFill>
                  <a:srgbClr val="53585F"/>
                </a:solidFill>
                <a:latin typeface="Arial"/>
                <a:cs typeface="Arial"/>
              </a:rPr>
              <a:t>2010</a:t>
            </a:r>
            <a:endParaRPr sz="1055">
              <a:latin typeface="Arial"/>
              <a:cs typeface="Arial"/>
            </a:endParaRPr>
          </a:p>
        </p:txBody>
      </p:sp>
      <p:sp>
        <p:nvSpPr>
          <p:cNvPr id="9" name="object 9"/>
          <p:cNvSpPr/>
          <p:nvPr/>
        </p:nvSpPr>
        <p:spPr>
          <a:xfrm>
            <a:off x="147840" y="2209800"/>
            <a:ext cx="4262140" cy="1600200"/>
          </a:xfrm>
          <a:custGeom>
            <a:avLst/>
            <a:gdLst/>
            <a:ahLst/>
            <a:cxnLst/>
            <a:rect l="l" t="t" r="r" b="b"/>
            <a:pathLst>
              <a:path w="6061710" h="2275840">
                <a:moveTo>
                  <a:pt x="423602" y="0"/>
                </a:moveTo>
                <a:lnTo>
                  <a:pt x="5637734" y="0"/>
                </a:lnTo>
                <a:lnTo>
                  <a:pt x="5703936" y="166"/>
                </a:lnTo>
                <a:lnTo>
                  <a:pt x="5758845" y="1328"/>
                </a:lnTo>
                <a:lnTo>
                  <a:pt x="5805514" y="4483"/>
                </a:lnTo>
                <a:lnTo>
                  <a:pt x="5846996" y="10628"/>
                </a:lnTo>
                <a:lnTo>
                  <a:pt x="5886345" y="20758"/>
                </a:lnTo>
                <a:lnTo>
                  <a:pt x="5927406" y="39935"/>
                </a:lnTo>
                <a:lnTo>
                  <a:pt x="5964087" y="65675"/>
                </a:lnTo>
                <a:lnTo>
                  <a:pt x="5995661" y="97249"/>
                </a:lnTo>
                <a:lnTo>
                  <a:pt x="6021401" y="133930"/>
                </a:lnTo>
                <a:lnTo>
                  <a:pt x="6040578" y="174990"/>
                </a:lnTo>
                <a:lnTo>
                  <a:pt x="6050708" y="214354"/>
                </a:lnTo>
                <a:lnTo>
                  <a:pt x="6056852" y="255942"/>
                </a:lnTo>
                <a:lnTo>
                  <a:pt x="6060008" y="302897"/>
                </a:lnTo>
                <a:lnTo>
                  <a:pt x="6061170" y="358363"/>
                </a:lnTo>
                <a:lnTo>
                  <a:pt x="6061336" y="425485"/>
                </a:lnTo>
                <a:lnTo>
                  <a:pt x="6061336" y="1852014"/>
                </a:lnTo>
                <a:lnTo>
                  <a:pt x="6061170" y="1918216"/>
                </a:lnTo>
                <a:lnTo>
                  <a:pt x="6060008" y="1973125"/>
                </a:lnTo>
                <a:lnTo>
                  <a:pt x="6056852" y="2019794"/>
                </a:lnTo>
                <a:lnTo>
                  <a:pt x="6050708" y="2061276"/>
                </a:lnTo>
                <a:lnTo>
                  <a:pt x="6040578" y="2100625"/>
                </a:lnTo>
                <a:lnTo>
                  <a:pt x="6021401" y="2141685"/>
                </a:lnTo>
                <a:lnTo>
                  <a:pt x="5995661" y="2178367"/>
                </a:lnTo>
                <a:lnTo>
                  <a:pt x="5964087" y="2209941"/>
                </a:lnTo>
                <a:lnTo>
                  <a:pt x="5927406" y="2235680"/>
                </a:lnTo>
                <a:lnTo>
                  <a:pt x="5886345" y="2254858"/>
                </a:lnTo>
                <a:lnTo>
                  <a:pt x="5846981" y="2264988"/>
                </a:lnTo>
                <a:lnTo>
                  <a:pt x="5805393" y="2271132"/>
                </a:lnTo>
                <a:lnTo>
                  <a:pt x="5758438" y="2274287"/>
                </a:lnTo>
                <a:lnTo>
                  <a:pt x="5702972" y="2275450"/>
                </a:lnTo>
                <a:lnTo>
                  <a:pt x="5635851" y="2275616"/>
                </a:lnTo>
                <a:lnTo>
                  <a:pt x="423602" y="2275616"/>
                </a:lnTo>
                <a:lnTo>
                  <a:pt x="357399" y="2275450"/>
                </a:lnTo>
                <a:lnTo>
                  <a:pt x="302490" y="2274287"/>
                </a:lnTo>
                <a:lnTo>
                  <a:pt x="255821" y="2271132"/>
                </a:lnTo>
                <a:lnTo>
                  <a:pt x="214339" y="2264988"/>
                </a:lnTo>
                <a:lnTo>
                  <a:pt x="174990" y="2254858"/>
                </a:lnTo>
                <a:lnTo>
                  <a:pt x="133930" y="2235680"/>
                </a:lnTo>
                <a:lnTo>
                  <a:pt x="97249" y="2209941"/>
                </a:lnTo>
                <a:lnTo>
                  <a:pt x="65675" y="2178367"/>
                </a:lnTo>
                <a:lnTo>
                  <a:pt x="39935" y="2141685"/>
                </a:lnTo>
                <a:lnTo>
                  <a:pt x="20758" y="2100625"/>
                </a:lnTo>
                <a:lnTo>
                  <a:pt x="10628" y="2061261"/>
                </a:lnTo>
                <a:lnTo>
                  <a:pt x="4483" y="2019673"/>
                </a:lnTo>
                <a:lnTo>
                  <a:pt x="1328" y="1972718"/>
                </a:lnTo>
                <a:lnTo>
                  <a:pt x="166" y="1917252"/>
                </a:lnTo>
                <a:lnTo>
                  <a:pt x="0" y="1850130"/>
                </a:lnTo>
                <a:lnTo>
                  <a:pt x="0" y="423602"/>
                </a:lnTo>
                <a:lnTo>
                  <a:pt x="166" y="357399"/>
                </a:lnTo>
                <a:lnTo>
                  <a:pt x="1328" y="302490"/>
                </a:lnTo>
                <a:lnTo>
                  <a:pt x="4483" y="255821"/>
                </a:lnTo>
                <a:lnTo>
                  <a:pt x="10628" y="214339"/>
                </a:lnTo>
                <a:lnTo>
                  <a:pt x="20758" y="174990"/>
                </a:lnTo>
                <a:lnTo>
                  <a:pt x="39935" y="133930"/>
                </a:lnTo>
                <a:lnTo>
                  <a:pt x="65675" y="97249"/>
                </a:lnTo>
                <a:lnTo>
                  <a:pt x="97249" y="65675"/>
                </a:lnTo>
                <a:lnTo>
                  <a:pt x="133930" y="39935"/>
                </a:lnTo>
                <a:lnTo>
                  <a:pt x="174990" y="20758"/>
                </a:lnTo>
                <a:lnTo>
                  <a:pt x="214354" y="10628"/>
                </a:lnTo>
                <a:lnTo>
                  <a:pt x="255942" y="4483"/>
                </a:lnTo>
                <a:lnTo>
                  <a:pt x="302897" y="1328"/>
                </a:lnTo>
                <a:lnTo>
                  <a:pt x="358363" y="166"/>
                </a:lnTo>
                <a:lnTo>
                  <a:pt x="425485" y="0"/>
                </a:lnTo>
                <a:lnTo>
                  <a:pt x="423602" y="0"/>
                </a:lnTo>
                <a:close/>
              </a:path>
            </a:pathLst>
          </a:custGeom>
          <a:ln w="25400">
            <a:solidFill>
              <a:srgbClr val="BD5B0C"/>
            </a:solidFill>
          </a:ln>
        </p:spPr>
        <p:txBody>
          <a:bodyPr wrap="square" lIns="0" tIns="0" rIns="0" bIns="0" rtlCol="0"/>
          <a:lstStyle/>
          <a:p>
            <a:endParaRPr/>
          </a:p>
        </p:txBody>
      </p:sp>
      <p:sp>
        <p:nvSpPr>
          <p:cNvPr id="10" name="object 10"/>
          <p:cNvSpPr txBox="1"/>
          <p:nvPr/>
        </p:nvSpPr>
        <p:spPr>
          <a:xfrm>
            <a:off x="89297" y="1219200"/>
            <a:ext cx="8496598" cy="2430706"/>
          </a:xfrm>
          <a:prstGeom prst="rect">
            <a:avLst/>
          </a:prstGeom>
        </p:spPr>
        <p:txBody>
          <a:bodyPr vert="horz" wrap="square" lIns="0" tIns="8930" rIns="0" bIns="0" rtlCol="0">
            <a:spAutoFit/>
          </a:bodyPr>
          <a:lstStyle/>
          <a:p>
            <a:pPr marL="8929">
              <a:spcBef>
                <a:spcPts val="70"/>
              </a:spcBef>
            </a:pPr>
            <a:r>
              <a:rPr sz="2461" spc="-4" dirty="0">
                <a:latin typeface="Arial"/>
                <a:cs typeface="Arial"/>
              </a:rPr>
              <a:t>The </a:t>
            </a:r>
            <a:r>
              <a:rPr sz="2461" dirty="0">
                <a:latin typeface="Arial"/>
                <a:cs typeface="Arial"/>
              </a:rPr>
              <a:t>many-body problem is mapped </a:t>
            </a:r>
            <a:r>
              <a:rPr sz="2461" spc="-4" dirty="0">
                <a:latin typeface="Arial"/>
                <a:cs typeface="Arial"/>
              </a:rPr>
              <a:t>onto </a:t>
            </a:r>
            <a:r>
              <a:rPr sz="2461" dirty="0">
                <a:latin typeface="Arial"/>
                <a:cs typeface="Arial"/>
              </a:rPr>
              <a:t>a one-body</a:t>
            </a:r>
            <a:r>
              <a:rPr sz="2461" spc="-63" dirty="0">
                <a:latin typeface="Arial"/>
                <a:cs typeface="Arial"/>
              </a:rPr>
              <a:t> </a:t>
            </a:r>
            <a:r>
              <a:rPr sz="2461" dirty="0">
                <a:latin typeface="Arial"/>
                <a:cs typeface="Arial"/>
              </a:rPr>
              <a:t>problem</a:t>
            </a:r>
          </a:p>
          <a:p>
            <a:pPr>
              <a:spcBef>
                <a:spcPts val="4"/>
              </a:spcBef>
            </a:pPr>
            <a:endParaRPr sz="2320" dirty="0">
              <a:latin typeface="Times New Roman"/>
              <a:cs typeface="Times New Roman"/>
            </a:endParaRPr>
          </a:p>
          <a:p>
            <a:pPr marR="738905" algn="r"/>
            <a:r>
              <a:rPr sz="2109" dirty="0">
                <a:latin typeface="Arial"/>
                <a:cs typeface="Arial"/>
              </a:rPr>
              <a:t>Kohn-Sham</a:t>
            </a:r>
            <a:r>
              <a:rPr sz="2109" spc="-67" dirty="0">
                <a:latin typeface="Arial"/>
                <a:cs typeface="Arial"/>
              </a:rPr>
              <a:t> </a:t>
            </a:r>
            <a:r>
              <a:rPr sz="2109" spc="-4" dirty="0">
                <a:latin typeface="Arial"/>
                <a:cs typeface="Arial"/>
              </a:rPr>
              <a:t>DFT</a:t>
            </a:r>
            <a:endParaRPr sz="2109" dirty="0">
              <a:latin typeface="Arial"/>
              <a:cs typeface="Arial"/>
            </a:endParaRPr>
          </a:p>
          <a:p>
            <a:pPr marL="607197">
              <a:spcBef>
                <a:spcPts val="1055"/>
              </a:spcBef>
            </a:pPr>
            <a:r>
              <a:rPr sz="1969" spc="-4" dirty="0">
                <a:latin typeface="Arial"/>
                <a:cs typeface="Arial"/>
              </a:rPr>
              <a:t>Hohenberg-Kohn</a:t>
            </a:r>
            <a:r>
              <a:rPr sz="1969" spc="-42" dirty="0">
                <a:latin typeface="Arial"/>
                <a:cs typeface="Arial"/>
              </a:rPr>
              <a:t> </a:t>
            </a:r>
            <a:r>
              <a:rPr sz="1969" spc="-4" dirty="0">
                <a:latin typeface="Arial"/>
                <a:cs typeface="Arial"/>
              </a:rPr>
              <a:t>Theorem</a:t>
            </a:r>
            <a:endParaRPr sz="1969" dirty="0">
              <a:latin typeface="Arial"/>
              <a:cs typeface="Arial"/>
            </a:endParaRPr>
          </a:p>
          <a:p>
            <a:pPr marL="151799" marR="4216895" algn="just">
              <a:lnSpc>
                <a:spcPct val="115900"/>
              </a:lnSpc>
              <a:spcBef>
                <a:spcPts val="422"/>
              </a:spcBef>
            </a:pPr>
            <a:r>
              <a:rPr sz="1617" dirty="0">
                <a:latin typeface="Arial"/>
                <a:cs typeface="Arial"/>
              </a:rPr>
              <a:t>The </a:t>
            </a:r>
            <a:r>
              <a:rPr sz="1617" dirty="0">
                <a:solidFill>
                  <a:srgbClr val="C82506"/>
                </a:solidFill>
                <a:latin typeface="Arial"/>
                <a:cs typeface="Arial"/>
              </a:rPr>
              <a:t>exact </a:t>
            </a:r>
            <a:r>
              <a:rPr sz="1617" spc="-4" dirty="0">
                <a:solidFill>
                  <a:srgbClr val="C82506"/>
                </a:solidFill>
                <a:latin typeface="Arial"/>
                <a:cs typeface="Arial"/>
              </a:rPr>
              <a:t>ground-state </a:t>
            </a:r>
            <a:r>
              <a:rPr sz="1617" dirty="0">
                <a:solidFill>
                  <a:srgbClr val="C82506"/>
                </a:solidFill>
                <a:latin typeface="Arial"/>
                <a:cs typeface="Arial"/>
              </a:rPr>
              <a:t>energy </a:t>
            </a:r>
            <a:r>
              <a:rPr sz="1617" dirty="0">
                <a:latin typeface="Arial"/>
                <a:cs typeface="Arial"/>
              </a:rPr>
              <a:t>of a </a:t>
            </a:r>
            <a:r>
              <a:rPr sz="1617" spc="-4" dirty="0">
                <a:latin typeface="Arial"/>
                <a:cs typeface="Arial"/>
              </a:rPr>
              <a:t>quantum  </a:t>
            </a:r>
            <a:r>
              <a:rPr sz="1617" dirty="0">
                <a:latin typeface="Arial"/>
                <a:cs typeface="Arial"/>
              </a:rPr>
              <a:t>mechanical many-body </a:t>
            </a:r>
            <a:r>
              <a:rPr sz="1617" spc="-4" dirty="0">
                <a:latin typeface="Arial"/>
                <a:cs typeface="Arial"/>
              </a:rPr>
              <a:t>system </a:t>
            </a:r>
            <a:r>
              <a:rPr sz="1617" dirty="0">
                <a:latin typeface="Arial"/>
                <a:cs typeface="Arial"/>
              </a:rPr>
              <a:t>is a </a:t>
            </a:r>
            <a:r>
              <a:rPr sz="1617" dirty="0">
                <a:solidFill>
                  <a:srgbClr val="C82506"/>
                </a:solidFill>
                <a:latin typeface="Arial"/>
                <a:cs typeface="Arial"/>
              </a:rPr>
              <a:t>universal  </a:t>
            </a:r>
            <a:r>
              <a:rPr sz="1617" spc="-4" dirty="0">
                <a:solidFill>
                  <a:srgbClr val="C82506"/>
                </a:solidFill>
                <a:latin typeface="Arial"/>
                <a:cs typeface="Arial"/>
              </a:rPr>
              <a:t>functional </a:t>
            </a:r>
            <a:r>
              <a:rPr sz="1617" spc="-4" dirty="0">
                <a:latin typeface="Arial"/>
                <a:cs typeface="Arial"/>
              </a:rPr>
              <a:t>of </a:t>
            </a:r>
            <a:r>
              <a:rPr sz="1617" dirty="0">
                <a:latin typeface="Arial"/>
                <a:cs typeface="Arial"/>
              </a:rPr>
              <a:t>the </a:t>
            </a:r>
            <a:r>
              <a:rPr sz="1617" dirty="0">
                <a:solidFill>
                  <a:srgbClr val="C82506"/>
                </a:solidFill>
                <a:latin typeface="Arial"/>
                <a:cs typeface="Arial"/>
              </a:rPr>
              <a:t>local</a:t>
            </a:r>
            <a:r>
              <a:rPr sz="1617" spc="-4" dirty="0">
                <a:solidFill>
                  <a:srgbClr val="C82506"/>
                </a:solidFill>
                <a:latin typeface="Arial"/>
                <a:cs typeface="Arial"/>
              </a:rPr>
              <a:t> </a:t>
            </a:r>
            <a:r>
              <a:rPr sz="1617" spc="-18" dirty="0">
                <a:solidFill>
                  <a:srgbClr val="C82506"/>
                </a:solidFill>
                <a:latin typeface="Arial"/>
                <a:cs typeface="Arial"/>
              </a:rPr>
              <a:t>density</a:t>
            </a:r>
            <a:r>
              <a:rPr sz="1617" spc="-18" dirty="0">
                <a:latin typeface="Arial"/>
                <a:cs typeface="Arial"/>
              </a:rPr>
              <a:t>.</a:t>
            </a:r>
            <a:endParaRPr sz="1617" dirty="0">
              <a:latin typeface="Arial"/>
              <a:cs typeface="Arial"/>
            </a:endParaRPr>
          </a:p>
        </p:txBody>
      </p:sp>
      <p:sp>
        <p:nvSpPr>
          <p:cNvPr id="13" name="标题 1">
            <a:extLst>
              <a:ext uri="{FF2B5EF4-FFF2-40B4-BE49-F238E27FC236}">
                <a16:creationId xmlns:a16="http://schemas.microsoft.com/office/drawing/2014/main" id="{22524E9D-C308-45DF-9E8B-E964CF881697}"/>
              </a:ext>
            </a:extLst>
          </p:cNvPr>
          <p:cNvSpPr txBox="1">
            <a:spLocks/>
          </p:cNvSpPr>
          <p:nvPr/>
        </p:nvSpPr>
        <p:spPr>
          <a:xfrm>
            <a:off x="685800" y="505166"/>
            <a:ext cx="8359981" cy="535531"/>
          </a:xfrm>
          <a:prstGeom prst="rect">
            <a:avLst/>
          </a:prstGeom>
          <a:noFill/>
          <a:ln w="9525">
            <a:noFill/>
            <a:miter lim="800000"/>
            <a:headEnd/>
            <a:tailEnd/>
          </a:ln>
        </p:spPr>
        <p:txBody>
          <a:bodyPr vert="horz" wrap="none" lIns="91440" tIns="45720" rIns="91440" bIns="45720" rtlCol="0" anchor="ctr">
            <a:spAutoFit/>
          </a:bodyPr>
          <a:lstStyle>
            <a:lvl1pPr algn="l" defTabSz="914400" rtl="0" eaLnBrk="1" latinLnBrk="0" hangingPunct="1">
              <a:lnSpc>
                <a:spcPct val="90000"/>
              </a:lnSpc>
              <a:spcBef>
                <a:spcPct val="0"/>
              </a:spcBef>
              <a:buNone/>
              <a:defRPr lang="zh-CN" altLang="en-US" sz="3200" b="1" kern="1200">
                <a:solidFill>
                  <a:srgbClr val="2C4890"/>
                </a:solidFill>
                <a:latin typeface="Microsoft YaHei" panose="020B0503020204020204" pitchFamily="34" charset="-122"/>
                <a:ea typeface="Microsoft YaHei" panose="020B0503020204020204" pitchFamily="34" charset="-122"/>
                <a:cs typeface="+mj-cs"/>
              </a:defRPr>
            </a:lvl1pPr>
          </a:lstStyle>
          <a:p>
            <a:pPr defTabSz="457200"/>
            <a:r>
              <a:rPr lang="zh-CN" altLang="en-US" dirty="0"/>
              <a:t> </a:t>
            </a:r>
            <a:r>
              <a:rPr lang="en-US" altLang="zh-CN" dirty="0"/>
              <a:t>Density functional theory(</a:t>
            </a:r>
            <a:r>
              <a:rPr lang="zh-CN" altLang="en-US" dirty="0"/>
              <a:t>密度泛函理论</a:t>
            </a:r>
            <a:r>
              <a:rPr lang="en-US" altLang="zh-CN" dirty="0"/>
              <a:t>)</a:t>
            </a:r>
            <a:endParaRPr lang="zh-CN" altLang="en-US" dirty="0"/>
          </a:p>
        </p:txBody>
      </p:sp>
      <p:grpSp>
        <p:nvGrpSpPr>
          <p:cNvPr id="14" name="组合 13">
            <a:extLst>
              <a:ext uri="{FF2B5EF4-FFF2-40B4-BE49-F238E27FC236}">
                <a16:creationId xmlns:a16="http://schemas.microsoft.com/office/drawing/2014/main" id="{C073B6E9-B0A7-41AD-AC61-01BED02DD90A}"/>
              </a:ext>
            </a:extLst>
          </p:cNvPr>
          <p:cNvGrpSpPr/>
          <p:nvPr/>
        </p:nvGrpSpPr>
        <p:grpSpPr>
          <a:xfrm>
            <a:off x="-2" y="489012"/>
            <a:ext cx="685442" cy="564520"/>
            <a:chOff x="-2" y="489012"/>
            <a:chExt cx="685442" cy="564520"/>
          </a:xfrm>
        </p:grpSpPr>
        <p:sp>
          <p:nvSpPr>
            <p:cNvPr id="15" name="矩形: 圆顶角 14">
              <a:extLst>
                <a:ext uri="{FF2B5EF4-FFF2-40B4-BE49-F238E27FC236}">
                  <a16:creationId xmlns:a16="http://schemas.microsoft.com/office/drawing/2014/main" id="{F9D40011-FDC6-456D-A6D2-082D79F5F579}"/>
                </a:ext>
              </a:extLst>
            </p:cNvPr>
            <p:cNvSpPr/>
            <p:nvPr/>
          </p:nvSpPr>
          <p:spPr>
            <a:xfrm rot="5400000">
              <a:off x="60459" y="42855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ight-thin-arrowheads_32738">
              <a:extLst>
                <a:ext uri="{FF2B5EF4-FFF2-40B4-BE49-F238E27FC236}">
                  <a16:creationId xmlns:a16="http://schemas.microsoft.com/office/drawing/2014/main" id="{0E677A9B-8DEF-4F99-9C01-CCA4DA471B1E}"/>
                </a:ext>
              </a:extLst>
            </p:cNvPr>
            <p:cNvSpPr>
              <a:spLocks noChangeAspect="1"/>
            </p:cNvSpPr>
            <p:nvPr/>
          </p:nvSpPr>
          <p:spPr bwMode="auto">
            <a:xfrm>
              <a:off x="264939" y="60439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grpSp>
    </p:spTree>
    <p:extLst>
      <p:ext uri="{BB962C8B-B14F-4D97-AF65-F5344CB8AC3E}">
        <p14:creationId xmlns:p14="http://schemas.microsoft.com/office/powerpoint/2010/main" val="207276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19210A-3B91-41E5-904C-9B8458B12597}"/>
              </a:ext>
            </a:extLst>
          </p:cNvPr>
          <p:cNvPicPr>
            <a:picLocks noChangeAspect="1"/>
          </p:cNvPicPr>
          <p:nvPr/>
        </p:nvPicPr>
        <p:blipFill>
          <a:blip r:embed="rId3"/>
          <a:stretch>
            <a:fillRect/>
          </a:stretch>
        </p:blipFill>
        <p:spPr>
          <a:xfrm>
            <a:off x="179512" y="848053"/>
            <a:ext cx="8784976" cy="5224749"/>
          </a:xfrm>
          <a:prstGeom prst="rect">
            <a:avLst/>
          </a:prstGeom>
        </p:spPr>
      </p:pic>
      <p:sp>
        <p:nvSpPr>
          <p:cNvPr id="4" name="文本框 3"/>
          <p:cNvSpPr txBox="1"/>
          <p:nvPr/>
        </p:nvSpPr>
        <p:spPr>
          <a:xfrm>
            <a:off x="179512" y="6059271"/>
            <a:ext cx="8784976"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密度泛函理论</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(DFT)</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：量子多体系统最成功的方法之一，包含有限个数参数，非常成功地描述核素图上近乎所有原子核基态和激发态性质。</a:t>
            </a:r>
          </a:p>
        </p:txBody>
      </p:sp>
      <p:sp>
        <p:nvSpPr>
          <p:cNvPr id="8" name="标题 1">
            <a:extLst>
              <a:ext uri="{FF2B5EF4-FFF2-40B4-BE49-F238E27FC236}">
                <a16:creationId xmlns:a16="http://schemas.microsoft.com/office/drawing/2014/main" id="{19F4554D-63C2-4188-9EB3-8DD9B76119A5}"/>
              </a:ext>
            </a:extLst>
          </p:cNvPr>
          <p:cNvSpPr txBox="1">
            <a:spLocks/>
          </p:cNvSpPr>
          <p:nvPr/>
        </p:nvSpPr>
        <p:spPr>
          <a:xfrm>
            <a:off x="802904" y="505166"/>
            <a:ext cx="4410182" cy="535531"/>
          </a:xfrm>
          <a:prstGeom prst="rect">
            <a:avLst/>
          </a:prstGeom>
          <a:noFill/>
          <a:ln w="9525">
            <a:noFill/>
            <a:miter lim="800000"/>
            <a:headEnd/>
            <a:tailEnd/>
          </a:ln>
        </p:spPr>
        <p:txBody>
          <a:bodyPr vert="horz" wrap="none" lIns="91440" tIns="45720" rIns="91440" bIns="45720" rtlCol="0" anchor="ctr">
            <a:spAutoFit/>
          </a:bodyPr>
          <a:lstStyle>
            <a:lvl1pPr algn="l" defTabSz="914400" rtl="0" eaLnBrk="1" latinLnBrk="0" hangingPunct="1">
              <a:lnSpc>
                <a:spcPct val="90000"/>
              </a:lnSpc>
              <a:spcBef>
                <a:spcPct val="0"/>
              </a:spcBef>
              <a:buNone/>
              <a:defRPr lang="zh-CN" altLang="en-US" sz="3200" b="1" kern="1200">
                <a:solidFill>
                  <a:srgbClr val="2C4890"/>
                </a:solidFill>
                <a:latin typeface="Microsoft YaHei" panose="020B0503020204020204" pitchFamily="34" charset="-122"/>
                <a:ea typeface="Microsoft YaHei" panose="020B0503020204020204" pitchFamily="34" charset="-122"/>
                <a:cs typeface="+mj-cs"/>
              </a:defRPr>
            </a:lvl1pPr>
          </a:lstStyle>
          <a:p>
            <a:pPr defTabSz="457200"/>
            <a:r>
              <a:rPr lang="zh-CN" altLang="en-US" dirty="0"/>
              <a:t> 核理论方法的前沿热点</a:t>
            </a:r>
          </a:p>
        </p:txBody>
      </p:sp>
      <p:grpSp>
        <p:nvGrpSpPr>
          <p:cNvPr id="9" name="组合 8">
            <a:extLst>
              <a:ext uri="{FF2B5EF4-FFF2-40B4-BE49-F238E27FC236}">
                <a16:creationId xmlns:a16="http://schemas.microsoft.com/office/drawing/2014/main" id="{0436C181-B691-4C61-A8E0-00240702FD04}"/>
              </a:ext>
            </a:extLst>
          </p:cNvPr>
          <p:cNvGrpSpPr/>
          <p:nvPr/>
        </p:nvGrpSpPr>
        <p:grpSpPr>
          <a:xfrm>
            <a:off x="-2" y="489012"/>
            <a:ext cx="685442" cy="564520"/>
            <a:chOff x="-2" y="489012"/>
            <a:chExt cx="685442" cy="564520"/>
          </a:xfrm>
        </p:grpSpPr>
        <p:sp>
          <p:nvSpPr>
            <p:cNvPr id="10" name="矩形: 圆顶角 9">
              <a:extLst>
                <a:ext uri="{FF2B5EF4-FFF2-40B4-BE49-F238E27FC236}">
                  <a16:creationId xmlns:a16="http://schemas.microsoft.com/office/drawing/2014/main" id="{70E13D48-AE16-44CC-BC7D-C99C618CDA93}"/>
                </a:ext>
              </a:extLst>
            </p:cNvPr>
            <p:cNvSpPr/>
            <p:nvPr/>
          </p:nvSpPr>
          <p:spPr>
            <a:xfrm rot="5400000">
              <a:off x="60459" y="42855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ight-thin-arrowheads_32738">
              <a:extLst>
                <a:ext uri="{FF2B5EF4-FFF2-40B4-BE49-F238E27FC236}">
                  <a16:creationId xmlns:a16="http://schemas.microsoft.com/office/drawing/2014/main" id="{5989B863-306B-4EB5-BAEF-6BBA6D903540}"/>
                </a:ext>
              </a:extLst>
            </p:cNvPr>
            <p:cNvSpPr>
              <a:spLocks noChangeAspect="1"/>
            </p:cNvSpPr>
            <p:nvPr/>
          </p:nvSpPr>
          <p:spPr bwMode="auto">
            <a:xfrm>
              <a:off x="264939" y="60439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grpSp>
    </p:spTree>
    <p:extLst>
      <p:ext uri="{BB962C8B-B14F-4D97-AF65-F5344CB8AC3E}">
        <p14:creationId xmlns:p14="http://schemas.microsoft.com/office/powerpoint/2010/main" val="129992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314" y="1218009"/>
            <a:ext cx="8101013" cy="3974146"/>
          </a:xfrm>
          <a:prstGeom prst="rect">
            <a:avLst/>
          </a:prstGeom>
        </p:spPr>
        <p:txBody>
          <a:bodyPr vert="horz" wrap="square" lIns="0" tIns="9823" rIns="0" bIns="0" rtlCol="0">
            <a:spAutoFit/>
          </a:bodyPr>
          <a:lstStyle/>
          <a:p>
            <a:pPr marL="330387" indent="-321457">
              <a:spcBef>
                <a:spcPts val="77"/>
              </a:spcBef>
              <a:buFont typeface="Arial Unicode MS"/>
              <a:buChar char="✓"/>
              <a:tabLst>
                <a:tab pos="330387" algn="l"/>
              </a:tabLst>
            </a:pPr>
            <a:r>
              <a:rPr sz="2144" dirty="0">
                <a:latin typeface="Arial"/>
                <a:cs typeface="Arial"/>
              </a:rPr>
              <a:t>The nuclear force is </a:t>
            </a:r>
            <a:r>
              <a:rPr sz="2144" dirty="0">
                <a:solidFill>
                  <a:srgbClr val="C82506"/>
                </a:solidFill>
                <a:latin typeface="Arial"/>
                <a:cs typeface="Arial"/>
              </a:rPr>
              <a:t>complicated</a:t>
            </a:r>
            <a:endParaRPr sz="2144" dirty="0">
              <a:latin typeface="Arial"/>
              <a:cs typeface="Arial"/>
            </a:endParaRPr>
          </a:p>
          <a:p>
            <a:pPr>
              <a:spcBef>
                <a:spcPts val="7"/>
              </a:spcBef>
              <a:buFont typeface="Arial Unicode MS"/>
              <a:buChar char="✓"/>
            </a:pPr>
            <a:endParaRPr sz="2707" dirty="0">
              <a:latin typeface="Times New Roman"/>
              <a:cs typeface="Times New Roman"/>
            </a:endParaRPr>
          </a:p>
          <a:p>
            <a:pPr marL="330387" indent="-321457">
              <a:buFont typeface="Arial Unicode MS"/>
              <a:buChar char="✓"/>
              <a:tabLst>
                <a:tab pos="330387" algn="l"/>
              </a:tabLst>
            </a:pPr>
            <a:r>
              <a:rPr sz="2144" spc="4" dirty="0">
                <a:latin typeface="Arial"/>
                <a:cs typeface="Arial"/>
              </a:rPr>
              <a:t>More degrees </a:t>
            </a:r>
            <a:r>
              <a:rPr sz="2144" dirty="0">
                <a:latin typeface="Arial"/>
                <a:cs typeface="Arial"/>
              </a:rPr>
              <a:t>of freedom: </a:t>
            </a:r>
            <a:r>
              <a:rPr sz="2144" dirty="0">
                <a:solidFill>
                  <a:srgbClr val="C82506"/>
                </a:solidFill>
                <a:latin typeface="Arial"/>
                <a:cs typeface="Arial"/>
              </a:rPr>
              <a:t>spin, isospin, pairing,</a:t>
            </a:r>
            <a:r>
              <a:rPr sz="2144" spc="-7" dirty="0">
                <a:solidFill>
                  <a:srgbClr val="C82506"/>
                </a:solidFill>
                <a:latin typeface="Arial"/>
                <a:cs typeface="Arial"/>
              </a:rPr>
              <a:t> </a:t>
            </a:r>
            <a:r>
              <a:rPr sz="2144" spc="7" dirty="0">
                <a:solidFill>
                  <a:srgbClr val="C82506"/>
                </a:solidFill>
                <a:latin typeface="Arial"/>
                <a:cs typeface="Arial"/>
              </a:rPr>
              <a:t>…</a:t>
            </a:r>
            <a:endParaRPr sz="2144" dirty="0">
              <a:latin typeface="Arial"/>
              <a:cs typeface="Arial"/>
            </a:endParaRPr>
          </a:p>
          <a:p>
            <a:pPr marL="330387" marR="4104385" indent="-321457">
              <a:lnSpc>
                <a:spcPct val="188500"/>
              </a:lnSpc>
              <a:spcBef>
                <a:spcPts val="844"/>
              </a:spcBef>
              <a:buFont typeface="Arial Unicode MS"/>
              <a:buChar char="✓"/>
              <a:tabLst>
                <a:tab pos="330387" algn="l"/>
              </a:tabLst>
            </a:pPr>
            <a:r>
              <a:rPr sz="2144" dirty="0">
                <a:latin typeface="Arial"/>
                <a:cs typeface="Arial"/>
              </a:rPr>
              <a:t>Nuclei are </a:t>
            </a:r>
            <a:r>
              <a:rPr sz="2144" dirty="0">
                <a:solidFill>
                  <a:srgbClr val="C82506"/>
                </a:solidFill>
                <a:latin typeface="Arial"/>
                <a:cs typeface="Arial"/>
              </a:rPr>
              <a:t>self-bound systems </a:t>
            </a:r>
            <a:r>
              <a:rPr sz="2144" dirty="0">
                <a:latin typeface="Arial"/>
                <a:cs typeface="Arial"/>
              </a:rPr>
              <a:t> DFT for the </a:t>
            </a:r>
            <a:r>
              <a:rPr sz="2144" dirty="0">
                <a:solidFill>
                  <a:srgbClr val="C82506"/>
                </a:solidFill>
                <a:latin typeface="Arial"/>
                <a:cs typeface="Arial"/>
              </a:rPr>
              <a:t>intrinsic</a:t>
            </a:r>
            <a:r>
              <a:rPr sz="2144" spc="-46" dirty="0">
                <a:solidFill>
                  <a:srgbClr val="C82506"/>
                </a:solidFill>
                <a:latin typeface="Arial"/>
                <a:cs typeface="Arial"/>
              </a:rPr>
              <a:t> </a:t>
            </a:r>
            <a:r>
              <a:rPr sz="2144" dirty="0">
                <a:solidFill>
                  <a:srgbClr val="C82506"/>
                </a:solidFill>
                <a:latin typeface="Arial"/>
                <a:cs typeface="Arial"/>
              </a:rPr>
              <a:t>density</a:t>
            </a:r>
            <a:endParaRPr sz="2144" dirty="0">
              <a:latin typeface="Arial"/>
              <a:cs typeface="Arial"/>
            </a:endParaRPr>
          </a:p>
          <a:p>
            <a:pPr marL="330387" marR="595143" indent="-321457">
              <a:spcBef>
                <a:spcPts val="847"/>
              </a:spcBef>
              <a:buFont typeface="Arial Unicode MS"/>
              <a:buChar char="✓"/>
              <a:tabLst>
                <a:tab pos="330387" algn="l"/>
              </a:tabLst>
            </a:pPr>
            <a:r>
              <a:rPr sz="2144" dirty="0">
                <a:latin typeface="Arial"/>
                <a:cs typeface="Arial"/>
              </a:rPr>
              <a:t>At present, all successful functionals are </a:t>
            </a:r>
            <a:r>
              <a:rPr sz="2144" spc="4" dirty="0">
                <a:solidFill>
                  <a:srgbClr val="C82506"/>
                </a:solidFill>
                <a:latin typeface="Arial"/>
                <a:cs typeface="Arial"/>
              </a:rPr>
              <a:t>phenomenological </a:t>
            </a:r>
            <a:r>
              <a:rPr sz="2144" dirty="0">
                <a:latin typeface="Arial"/>
                <a:cs typeface="Arial"/>
              </a:rPr>
              <a:t>not connected to </a:t>
            </a:r>
            <a:r>
              <a:rPr sz="2144" spc="4" dirty="0">
                <a:latin typeface="Arial"/>
                <a:cs typeface="Arial"/>
              </a:rPr>
              <a:t>any NN- </a:t>
            </a:r>
            <a:r>
              <a:rPr sz="2144" dirty="0">
                <a:latin typeface="Arial"/>
                <a:cs typeface="Arial"/>
              </a:rPr>
              <a:t>or</a:t>
            </a:r>
            <a:r>
              <a:rPr sz="2144" spc="-4" dirty="0">
                <a:latin typeface="Arial"/>
                <a:cs typeface="Arial"/>
              </a:rPr>
              <a:t> </a:t>
            </a:r>
            <a:r>
              <a:rPr sz="2144" dirty="0">
                <a:latin typeface="Arial"/>
                <a:cs typeface="Arial"/>
              </a:rPr>
              <a:t>NNN-interaction</a:t>
            </a:r>
          </a:p>
          <a:p>
            <a:pPr marL="330387" marR="3572" indent="-321457">
              <a:spcBef>
                <a:spcPts val="914"/>
              </a:spcBef>
              <a:buFont typeface="Arial Unicode MS"/>
              <a:buChar char="✓"/>
              <a:tabLst>
                <a:tab pos="330387" algn="l"/>
              </a:tabLst>
            </a:pPr>
            <a:r>
              <a:rPr sz="2144" dirty="0">
                <a:latin typeface="Arial"/>
                <a:cs typeface="Arial"/>
              </a:rPr>
              <a:t>Adjust to properties of </a:t>
            </a:r>
            <a:r>
              <a:rPr sz="2144" dirty="0">
                <a:solidFill>
                  <a:srgbClr val="C82506"/>
                </a:solidFill>
                <a:latin typeface="Arial"/>
                <a:cs typeface="Arial"/>
              </a:rPr>
              <a:t>nuclear matter and/or finite nuclei, </a:t>
            </a:r>
            <a:r>
              <a:rPr sz="2144" spc="4" dirty="0">
                <a:latin typeface="Arial"/>
                <a:cs typeface="Arial"/>
              </a:rPr>
              <a:t>and </a:t>
            </a:r>
            <a:r>
              <a:rPr sz="2144" dirty="0">
                <a:latin typeface="Arial"/>
                <a:cs typeface="Arial"/>
              </a:rPr>
              <a:t>(in  future) to </a:t>
            </a:r>
            <a:r>
              <a:rPr sz="2144" dirty="0">
                <a:solidFill>
                  <a:srgbClr val="C82506"/>
                </a:solidFill>
                <a:latin typeface="Arial"/>
                <a:cs typeface="Arial"/>
              </a:rPr>
              <a:t>ab-initio</a:t>
            </a:r>
            <a:r>
              <a:rPr sz="2144" spc="-4" dirty="0">
                <a:solidFill>
                  <a:srgbClr val="C82506"/>
                </a:solidFill>
                <a:latin typeface="Arial"/>
                <a:cs typeface="Arial"/>
              </a:rPr>
              <a:t> </a:t>
            </a:r>
            <a:r>
              <a:rPr sz="2144" dirty="0">
                <a:solidFill>
                  <a:srgbClr val="C82506"/>
                </a:solidFill>
                <a:latin typeface="Arial"/>
                <a:cs typeface="Arial"/>
              </a:rPr>
              <a:t>results</a:t>
            </a:r>
            <a:endParaRPr sz="2144" dirty="0">
              <a:latin typeface="Arial"/>
              <a:cs typeface="Arial"/>
            </a:endParaRPr>
          </a:p>
        </p:txBody>
      </p:sp>
      <p:sp>
        <p:nvSpPr>
          <p:cNvPr id="4" name="object 4"/>
          <p:cNvSpPr/>
          <p:nvPr/>
        </p:nvSpPr>
        <p:spPr>
          <a:xfrm>
            <a:off x="6869906" y="1518049"/>
            <a:ext cx="2053828" cy="70544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82745" y="1146437"/>
            <a:ext cx="695756" cy="3591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226300" y="1147731"/>
            <a:ext cx="597537" cy="3591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831086" y="2593188"/>
            <a:ext cx="1217940" cy="121898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340393" y="2613315"/>
            <a:ext cx="1212824" cy="1213550"/>
          </a:xfrm>
          <a:prstGeom prst="rect">
            <a:avLst/>
          </a:prstGeom>
          <a:blipFill>
            <a:blip r:embed="rId7" cstate="print"/>
            <a:stretch>
              <a:fillRect/>
            </a:stretch>
          </a:blipFill>
        </p:spPr>
        <p:txBody>
          <a:bodyPr wrap="square" lIns="0" tIns="0" rIns="0" bIns="0" rtlCol="0"/>
          <a:lstStyle/>
          <a:p>
            <a:endParaRPr/>
          </a:p>
        </p:txBody>
      </p:sp>
      <p:sp>
        <p:nvSpPr>
          <p:cNvPr id="10" name="Rectangle 4"/>
          <p:cNvSpPr>
            <a:spLocks noChangeArrowheads="1"/>
          </p:cNvSpPr>
          <p:nvPr/>
        </p:nvSpPr>
        <p:spPr bwMode="auto">
          <a:xfrm>
            <a:off x="214313" y="5229202"/>
            <a:ext cx="8338904" cy="15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fontAlgn="base">
              <a:spcBef>
                <a:spcPct val="20000"/>
              </a:spcBef>
              <a:spcAft>
                <a:spcPct val="0"/>
              </a:spcAft>
              <a:buChar char="»"/>
              <a:defRPr sz="2400">
                <a:solidFill>
                  <a:schemeClr val="tx1"/>
                </a:solidFill>
                <a:latin typeface="Arial" panose="020B0604020202020204" pitchFamily="34" charset="0"/>
              </a:defRPr>
            </a:lvl6pPr>
            <a:lvl7pPr marL="2971800" indent="-228600" fontAlgn="base">
              <a:spcBef>
                <a:spcPct val="20000"/>
              </a:spcBef>
              <a:spcAft>
                <a:spcPct val="0"/>
              </a:spcAft>
              <a:buChar char="»"/>
              <a:defRPr sz="2400">
                <a:solidFill>
                  <a:schemeClr val="tx1"/>
                </a:solidFill>
                <a:latin typeface="Arial" panose="020B0604020202020204" pitchFamily="34" charset="0"/>
              </a:defRPr>
            </a:lvl7pPr>
            <a:lvl8pPr marL="3429000" indent="-228600" fontAlgn="base">
              <a:spcBef>
                <a:spcPct val="20000"/>
              </a:spcBef>
              <a:spcAft>
                <a:spcPct val="0"/>
              </a:spcAft>
              <a:buChar char="»"/>
              <a:defRPr sz="2400">
                <a:solidFill>
                  <a:schemeClr val="tx1"/>
                </a:solidFill>
                <a:latin typeface="Arial" panose="020B0604020202020204" pitchFamily="34" charset="0"/>
              </a:defRPr>
            </a:lvl8pPr>
            <a:lvl9pPr marL="3886200" indent="-228600" fontAlgn="base">
              <a:spcBef>
                <a:spcPct val="20000"/>
              </a:spcBef>
              <a:spcAft>
                <a:spcPct val="0"/>
              </a:spcAft>
              <a:buChar char="»"/>
              <a:defRPr sz="2400">
                <a:solidFill>
                  <a:schemeClr val="tx1"/>
                </a:solidFill>
                <a:latin typeface="Arial" panose="020B0604020202020204" pitchFamily="34" charset="0"/>
              </a:defRPr>
            </a:lvl9pPr>
          </a:lstStyle>
          <a:p>
            <a:pPr>
              <a:lnSpc>
                <a:spcPct val="90000"/>
              </a:lnSpc>
              <a:buFontTx/>
              <a:buNone/>
            </a:pPr>
            <a:r>
              <a:rPr lang="de-DE" altLang="zh-CN" sz="2000" dirty="0">
                <a:ea typeface="宋体" panose="02010600030101010101" pitchFamily="2" charset="-122"/>
              </a:rPr>
              <a:t>Nowadays, the ansatz for E(</a:t>
            </a:r>
            <a:r>
              <a:rPr lang="el-GR" altLang="zh-CN" sz="2000" dirty="0">
                <a:cs typeface="Arial" panose="020B0604020202020204" pitchFamily="34" charset="0"/>
              </a:rPr>
              <a:t>ρ</a:t>
            </a:r>
            <a:r>
              <a:rPr lang="de-DE" altLang="zh-CN" sz="2000" dirty="0">
                <a:ea typeface="宋体" panose="02010600030101010101" pitchFamily="2" charset="-122"/>
              </a:rPr>
              <a:t>) is phenomenological:</a:t>
            </a:r>
            <a:r>
              <a:rPr lang="de-DE" altLang="zh-CN" sz="800" dirty="0">
                <a:ea typeface="宋体" panose="02010600030101010101" pitchFamily="2" charset="-122"/>
              </a:rPr>
              <a:t>   </a:t>
            </a:r>
          </a:p>
          <a:p>
            <a:pPr>
              <a:lnSpc>
                <a:spcPct val="90000"/>
              </a:lnSpc>
            </a:pPr>
            <a:r>
              <a:rPr lang="de-DE" altLang="zh-CN" sz="2000" dirty="0">
                <a:solidFill>
                  <a:srgbClr val="008000"/>
                </a:solidFill>
                <a:ea typeface="宋体" panose="02010600030101010101" pitchFamily="2" charset="-122"/>
              </a:rPr>
              <a:t>Skyrme:     non-relativistic, zero range</a:t>
            </a:r>
          </a:p>
          <a:p>
            <a:pPr>
              <a:lnSpc>
                <a:spcPct val="90000"/>
              </a:lnSpc>
            </a:pPr>
            <a:r>
              <a:rPr lang="de-DE" altLang="zh-CN" sz="2000" dirty="0">
                <a:solidFill>
                  <a:srgbClr val="008000"/>
                </a:solidFill>
                <a:ea typeface="宋体" panose="02010600030101010101" pitchFamily="2" charset="-122"/>
              </a:rPr>
              <a:t>Gogny:       non-relativistic, finite range (Gaussian)</a:t>
            </a:r>
          </a:p>
          <a:p>
            <a:pPr>
              <a:lnSpc>
                <a:spcPct val="90000"/>
              </a:lnSpc>
            </a:pPr>
            <a:r>
              <a:rPr lang="de-DE" altLang="zh-CN" sz="2000" dirty="0">
                <a:solidFill>
                  <a:srgbClr val="FF0000"/>
                </a:solidFill>
                <a:ea typeface="宋体" panose="02010600030101010101" pitchFamily="2" charset="-122"/>
              </a:rPr>
              <a:t>CDFT:</a:t>
            </a:r>
            <a:r>
              <a:rPr lang="de-DE" altLang="zh-CN" sz="2000" dirty="0">
                <a:solidFill>
                  <a:srgbClr val="008000"/>
                </a:solidFill>
                <a:ea typeface="宋体" panose="02010600030101010101" pitchFamily="2" charset="-122"/>
              </a:rPr>
              <a:t>        </a:t>
            </a:r>
            <a:r>
              <a:rPr lang="de-DE" altLang="zh-CN" sz="2000" dirty="0">
                <a:solidFill>
                  <a:srgbClr val="FF0000"/>
                </a:solidFill>
                <a:ea typeface="宋体" panose="02010600030101010101" pitchFamily="2" charset="-122"/>
              </a:rPr>
              <a:t>Covariant density functional theory (relativistic functional) </a:t>
            </a:r>
          </a:p>
        </p:txBody>
      </p:sp>
      <p:sp>
        <p:nvSpPr>
          <p:cNvPr id="13" name="标题 1">
            <a:extLst>
              <a:ext uri="{FF2B5EF4-FFF2-40B4-BE49-F238E27FC236}">
                <a16:creationId xmlns:a16="http://schemas.microsoft.com/office/drawing/2014/main" id="{F3C973F5-6ACC-412B-B017-CE75F67991C4}"/>
              </a:ext>
            </a:extLst>
          </p:cNvPr>
          <p:cNvSpPr txBox="1">
            <a:spLocks/>
          </p:cNvSpPr>
          <p:nvPr/>
        </p:nvSpPr>
        <p:spPr>
          <a:xfrm>
            <a:off x="802904" y="505166"/>
            <a:ext cx="4410182" cy="535531"/>
          </a:xfrm>
          <a:prstGeom prst="rect">
            <a:avLst/>
          </a:prstGeom>
          <a:noFill/>
          <a:ln w="9525">
            <a:noFill/>
            <a:miter lim="800000"/>
            <a:headEnd/>
            <a:tailEnd/>
          </a:ln>
        </p:spPr>
        <p:txBody>
          <a:bodyPr vert="horz" wrap="none" lIns="91440" tIns="45720" rIns="91440" bIns="45720" rtlCol="0" anchor="ctr">
            <a:spAutoFit/>
          </a:bodyPr>
          <a:lstStyle>
            <a:lvl1pPr algn="l" defTabSz="914400" rtl="0" eaLnBrk="1" latinLnBrk="0" hangingPunct="1">
              <a:lnSpc>
                <a:spcPct val="90000"/>
              </a:lnSpc>
              <a:spcBef>
                <a:spcPct val="0"/>
              </a:spcBef>
              <a:buNone/>
              <a:defRPr lang="zh-CN" altLang="en-US" sz="3200" b="1" kern="1200">
                <a:solidFill>
                  <a:srgbClr val="2C4890"/>
                </a:solidFill>
                <a:latin typeface="Microsoft YaHei" panose="020B0503020204020204" pitchFamily="34" charset="-122"/>
                <a:ea typeface="Microsoft YaHei" panose="020B0503020204020204" pitchFamily="34" charset="-122"/>
                <a:cs typeface="+mj-cs"/>
              </a:defRPr>
            </a:lvl1pPr>
          </a:lstStyle>
          <a:p>
            <a:pPr defTabSz="457200"/>
            <a:r>
              <a:rPr lang="zh-CN" altLang="en-US" dirty="0"/>
              <a:t>原子核的密度泛函理论</a:t>
            </a:r>
          </a:p>
        </p:txBody>
      </p:sp>
      <p:grpSp>
        <p:nvGrpSpPr>
          <p:cNvPr id="14" name="组合 13">
            <a:extLst>
              <a:ext uri="{FF2B5EF4-FFF2-40B4-BE49-F238E27FC236}">
                <a16:creationId xmlns:a16="http://schemas.microsoft.com/office/drawing/2014/main" id="{C3D023A8-6968-4200-9717-77CC210C3B11}"/>
              </a:ext>
            </a:extLst>
          </p:cNvPr>
          <p:cNvGrpSpPr/>
          <p:nvPr/>
        </p:nvGrpSpPr>
        <p:grpSpPr>
          <a:xfrm>
            <a:off x="-2" y="489012"/>
            <a:ext cx="685442" cy="564520"/>
            <a:chOff x="-2" y="489012"/>
            <a:chExt cx="685442" cy="564520"/>
          </a:xfrm>
        </p:grpSpPr>
        <p:sp>
          <p:nvSpPr>
            <p:cNvPr id="15" name="矩形: 圆顶角 14">
              <a:extLst>
                <a:ext uri="{FF2B5EF4-FFF2-40B4-BE49-F238E27FC236}">
                  <a16:creationId xmlns:a16="http://schemas.microsoft.com/office/drawing/2014/main" id="{E932A82E-15EE-46A5-ADB1-B773E750010B}"/>
                </a:ext>
              </a:extLst>
            </p:cNvPr>
            <p:cNvSpPr/>
            <p:nvPr/>
          </p:nvSpPr>
          <p:spPr>
            <a:xfrm rot="5400000">
              <a:off x="60459" y="42855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ight-thin-arrowheads_32738">
              <a:extLst>
                <a:ext uri="{FF2B5EF4-FFF2-40B4-BE49-F238E27FC236}">
                  <a16:creationId xmlns:a16="http://schemas.microsoft.com/office/drawing/2014/main" id="{24820DF1-D098-4A13-90CB-09EB0E70DA7C}"/>
                </a:ext>
              </a:extLst>
            </p:cNvPr>
            <p:cNvSpPr>
              <a:spLocks noChangeAspect="1"/>
            </p:cNvSpPr>
            <p:nvPr/>
          </p:nvSpPr>
          <p:spPr bwMode="auto">
            <a:xfrm>
              <a:off x="264939" y="60439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grpSp>
    </p:spTree>
    <p:extLst>
      <p:ext uri="{BB962C8B-B14F-4D97-AF65-F5344CB8AC3E}">
        <p14:creationId xmlns:p14="http://schemas.microsoft.com/office/powerpoint/2010/main" val="282248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385" y="1126502"/>
            <a:ext cx="4555927" cy="320036"/>
          </a:xfrm>
          <a:prstGeom prst="rect">
            <a:avLst/>
          </a:prstGeom>
        </p:spPr>
        <p:txBody>
          <a:bodyPr vert="horz" wrap="square" lIns="0" tIns="59829" rIns="0" bIns="0" rtlCol="0">
            <a:spAutoFit/>
          </a:bodyPr>
          <a:lstStyle/>
          <a:p>
            <a:pPr marL="327708" indent="-318779">
              <a:spcBef>
                <a:spcPts val="928"/>
              </a:spcBef>
              <a:buClr>
                <a:srgbClr val="000000"/>
              </a:buClr>
              <a:buSzPct val="125000"/>
              <a:buFont typeface="Arial Unicode MS"/>
              <a:buChar char="✓"/>
              <a:tabLst>
                <a:tab pos="327708" algn="l"/>
                <a:tab pos="328154" algn="l"/>
              </a:tabLst>
            </a:pPr>
            <a:r>
              <a:rPr sz="1687" spc="7" dirty="0">
                <a:solidFill>
                  <a:srgbClr val="C82506"/>
                </a:solidFill>
                <a:latin typeface="Arial"/>
                <a:cs typeface="Arial"/>
              </a:rPr>
              <a:t>Large </a:t>
            </a:r>
            <a:r>
              <a:rPr sz="1687" spc="11" dirty="0">
                <a:solidFill>
                  <a:srgbClr val="C82506"/>
                </a:solidFill>
                <a:latin typeface="Arial"/>
                <a:cs typeface="Arial"/>
              </a:rPr>
              <a:t>mean </a:t>
            </a:r>
            <a:r>
              <a:rPr sz="1687" spc="4" dirty="0">
                <a:solidFill>
                  <a:srgbClr val="C82506"/>
                </a:solidFill>
                <a:latin typeface="Arial"/>
                <a:cs typeface="Arial"/>
              </a:rPr>
              <a:t>fields </a:t>
            </a:r>
            <a:r>
              <a:rPr sz="1687" spc="7" dirty="0">
                <a:latin typeface="Arial"/>
                <a:cs typeface="Arial"/>
              </a:rPr>
              <a:t>S≈-400 </a:t>
            </a:r>
            <a:r>
              <a:rPr sz="1687" spc="-32" dirty="0">
                <a:latin typeface="Arial"/>
                <a:cs typeface="Arial"/>
              </a:rPr>
              <a:t>MeV, </a:t>
            </a:r>
            <a:r>
              <a:rPr sz="1687" spc="7" dirty="0">
                <a:latin typeface="Arial"/>
                <a:cs typeface="Arial"/>
              </a:rPr>
              <a:t>V≈350</a:t>
            </a:r>
            <a:r>
              <a:rPr sz="1687" spc="49" dirty="0">
                <a:latin typeface="Arial"/>
                <a:cs typeface="Arial"/>
              </a:rPr>
              <a:t> </a:t>
            </a:r>
            <a:r>
              <a:rPr sz="1687" spc="11" dirty="0">
                <a:latin typeface="Arial"/>
                <a:cs typeface="Arial"/>
              </a:rPr>
              <a:t>MeV</a:t>
            </a:r>
            <a:endParaRPr sz="1687" dirty="0">
              <a:latin typeface="Arial"/>
              <a:cs typeface="Arial"/>
            </a:endParaRPr>
          </a:p>
        </p:txBody>
      </p:sp>
      <p:sp>
        <p:nvSpPr>
          <p:cNvPr id="40" name="object 40"/>
          <p:cNvSpPr/>
          <p:nvPr/>
        </p:nvSpPr>
        <p:spPr>
          <a:xfrm>
            <a:off x="4657250" y="3000896"/>
            <a:ext cx="370582" cy="930920"/>
          </a:xfrm>
          <a:custGeom>
            <a:avLst/>
            <a:gdLst/>
            <a:ahLst/>
            <a:cxnLst/>
            <a:rect l="l" t="t" r="r" b="b"/>
            <a:pathLst>
              <a:path w="527050" h="1323975">
                <a:moveTo>
                  <a:pt x="0" y="0"/>
                </a:moveTo>
                <a:lnTo>
                  <a:pt x="71499" y="1371"/>
                </a:lnTo>
                <a:lnTo>
                  <a:pt x="140075" y="5364"/>
                </a:lnTo>
                <a:lnTo>
                  <a:pt x="205100" y="11802"/>
                </a:lnTo>
                <a:lnTo>
                  <a:pt x="265945" y="20504"/>
                </a:lnTo>
                <a:lnTo>
                  <a:pt x="321983" y="31293"/>
                </a:lnTo>
                <a:lnTo>
                  <a:pt x="372586" y="43988"/>
                </a:lnTo>
                <a:lnTo>
                  <a:pt x="417127" y="58411"/>
                </a:lnTo>
                <a:lnTo>
                  <a:pt x="454977" y="74384"/>
                </a:lnTo>
                <a:lnTo>
                  <a:pt x="508095" y="110260"/>
                </a:lnTo>
                <a:lnTo>
                  <a:pt x="526917" y="150186"/>
                </a:lnTo>
                <a:lnTo>
                  <a:pt x="526917" y="1173768"/>
                </a:lnTo>
                <a:lnTo>
                  <a:pt x="508095" y="1213694"/>
                </a:lnTo>
                <a:lnTo>
                  <a:pt x="454977" y="1249570"/>
                </a:lnTo>
                <a:lnTo>
                  <a:pt x="417127" y="1265543"/>
                </a:lnTo>
                <a:lnTo>
                  <a:pt x="372586" y="1279966"/>
                </a:lnTo>
                <a:lnTo>
                  <a:pt x="321983" y="1292661"/>
                </a:lnTo>
                <a:lnTo>
                  <a:pt x="265945" y="1303450"/>
                </a:lnTo>
                <a:lnTo>
                  <a:pt x="205100" y="1312152"/>
                </a:lnTo>
                <a:lnTo>
                  <a:pt x="140075" y="1318590"/>
                </a:lnTo>
                <a:lnTo>
                  <a:pt x="71499" y="1322584"/>
                </a:lnTo>
                <a:lnTo>
                  <a:pt x="0" y="1323955"/>
                </a:lnTo>
              </a:path>
            </a:pathLst>
          </a:custGeom>
          <a:ln w="24678">
            <a:solidFill>
              <a:srgbClr val="000000"/>
            </a:solidFill>
          </a:ln>
        </p:spPr>
        <p:txBody>
          <a:bodyPr wrap="square" lIns="0" tIns="0" rIns="0" bIns="0" rtlCol="0"/>
          <a:lstStyle/>
          <a:p>
            <a:endParaRPr/>
          </a:p>
        </p:txBody>
      </p:sp>
      <p:sp>
        <p:nvSpPr>
          <p:cNvPr id="41" name="object 41"/>
          <p:cNvSpPr/>
          <p:nvPr/>
        </p:nvSpPr>
        <p:spPr>
          <a:xfrm>
            <a:off x="4604324" y="3388773"/>
            <a:ext cx="423714" cy="582216"/>
          </a:xfrm>
          <a:custGeom>
            <a:avLst/>
            <a:gdLst/>
            <a:ahLst/>
            <a:cxnLst/>
            <a:rect l="l" t="t" r="r" b="b"/>
            <a:pathLst>
              <a:path w="602615" h="828039">
                <a:moveTo>
                  <a:pt x="602191" y="827471"/>
                </a:moveTo>
                <a:lnTo>
                  <a:pt x="0" y="827471"/>
                </a:lnTo>
                <a:lnTo>
                  <a:pt x="0" y="0"/>
                </a:lnTo>
                <a:lnTo>
                  <a:pt x="602191" y="0"/>
                </a:lnTo>
                <a:lnTo>
                  <a:pt x="602191" y="827471"/>
                </a:lnTo>
                <a:close/>
              </a:path>
            </a:pathLst>
          </a:custGeom>
          <a:ln w="24665">
            <a:solidFill>
              <a:srgbClr val="FFFFFF"/>
            </a:solidFill>
          </a:ln>
        </p:spPr>
        <p:txBody>
          <a:bodyPr wrap="square" lIns="0" tIns="0" rIns="0" bIns="0" rtlCol="0"/>
          <a:lstStyle/>
          <a:p>
            <a:endParaRPr/>
          </a:p>
        </p:txBody>
      </p:sp>
      <p:sp>
        <p:nvSpPr>
          <p:cNvPr id="45" name="object 45"/>
          <p:cNvSpPr/>
          <p:nvPr/>
        </p:nvSpPr>
        <p:spPr>
          <a:xfrm>
            <a:off x="4657250" y="2291634"/>
            <a:ext cx="370582" cy="709464"/>
          </a:xfrm>
          <a:custGeom>
            <a:avLst/>
            <a:gdLst/>
            <a:ahLst/>
            <a:cxnLst/>
            <a:rect l="l" t="t" r="r" b="b"/>
            <a:pathLst>
              <a:path w="527050" h="1009014">
                <a:moveTo>
                  <a:pt x="0" y="0"/>
                </a:moveTo>
                <a:lnTo>
                  <a:pt x="71499" y="1371"/>
                </a:lnTo>
                <a:lnTo>
                  <a:pt x="140075" y="5364"/>
                </a:lnTo>
                <a:lnTo>
                  <a:pt x="205100" y="11802"/>
                </a:lnTo>
                <a:lnTo>
                  <a:pt x="265945" y="20504"/>
                </a:lnTo>
                <a:lnTo>
                  <a:pt x="321983" y="31293"/>
                </a:lnTo>
                <a:lnTo>
                  <a:pt x="372586" y="43988"/>
                </a:lnTo>
                <a:lnTo>
                  <a:pt x="417127" y="58411"/>
                </a:lnTo>
                <a:lnTo>
                  <a:pt x="454977" y="74384"/>
                </a:lnTo>
                <a:lnTo>
                  <a:pt x="508095" y="110260"/>
                </a:lnTo>
                <a:lnTo>
                  <a:pt x="526917" y="150186"/>
                </a:lnTo>
                <a:lnTo>
                  <a:pt x="526917" y="858541"/>
                </a:lnTo>
                <a:lnTo>
                  <a:pt x="508095" y="898466"/>
                </a:lnTo>
                <a:lnTo>
                  <a:pt x="454977" y="934343"/>
                </a:lnTo>
                <a:lnTo>
                  <a:pt x="417127" y="950315"/>
                </a:lnTo>
                <a:lnTo>
                  <a:pt x="372586" y="964739"/>
                </a:lnTo>
                <a:lnTo>
                  <a:pt x="321983" y="977434"/>
                </a:lnTo>
                <a:lnTo>
                  <a:pt x="265945" y="988222"/>
                </a:lnTo>
                <a:lnTo>
                  <a:pt x="205100" y="996925"/>
                </a:lnTo>
                <a:lnTo>
                  <a:pt x="140075" y="1003362"/>
                </a:lnTo>
                <a:lnTo>
                  <a:pt x="71499" y="1007356"/>
                </a:lnTo>
                <a:lnTo>
                  <a:pt x="0" y="1008727"/>
                </a:lnTo>
              </a:path>
            </a:pathLst>
          </a:custGeom>
          <a:ln w="24673">
            <a:solidFill>
              <a:srgbClr val="000000"/>
            </a:solidFill>
          </a:ln>
        </p:spPr>
        <p:txBody>
          <a:bodyPr wrap="square" lIns="0" tIns="0" rIns="0" bIns="0" rtlCol="0"/>
          <a:lstStyle/>
          <a:p>
            <a:endParaRPr/>
          </a:p>
        </p:txBody>
      </p:sp>
      <p:sp>
        <p:nvSpPr>
          <p:cNvPr id="50" name="object 50"/>
          <p:cNvSpPr/>
          <p:nvPr/>
        </p:nvSpPr>
        <p:spPr>
          <a:xfrm>
            <a:off x="4604324" y="2291636"/>
            <a:ext cx="423714" cy="443359"/>
          </a:xfrm>
          <a:custGeom>
            <a:avLst/>
            <a:gdLst/>
            <a:ahLst/>
            <a:cxnLst/>
            <a:rect l="l" t="t" r="r" b="b"/>
            <a:pathLst>
              <a:path w="602615" h="630554">
                <a:moveTo>
                  <a:pt x="0" y="0"/>
                </a:moveTo>
                <a:lnTo>
                  <a:pt x="602191" y="0"/>
                </a:lnTo>
                <a:lnTo>
                  <a:pt x="602191" y="630454"/>
                </a:lnTo>
                <a:lnTo>
                  <a:pt x="0" y="630454"/>
                </a:lnTo>
                <a:lnTo>
                  <a:pt x="0" y="0"/>
                </a:lnTo>
                <a:close/>
              </a:path>
            </a:pathLst>
          </a:custGeom>
          <a:ln w="24657">
            <a:solidFill>
              <a:srgbClr val="FFFFFF"/>
            </a:solidFill>
          </a:ln>
        </p:spPr>
        <p:txBody>
          <a:bodyPr wrap="square" lIns="0" tIns="0" rIns="0" bIns="0" rtlCol="0"/>
          <a:lstStyle/>
          <a:p>
            <a:endParaRPr/>
          </a:p>
        </p:txBody>
      </p:sp>
      <p:sp>
        <p:nvSpPr>
          <p:cNvPr id="51" name="object 51"/>
          <p:cNvSpPr/>
          <p:nvPr/>
        </p:nvSpPr>
        <p:spPr>
          <a:xfrm>
            <a:off x="4604326" y="2077380"/>
            <a:ext cx="1164877" cy="2170361"/>
          </a:xfrm>
          <a:custGeom>
            <a:avLst/>
            <a:gdLst/>
            <a:ahLst/>
            <a:cxnLst/>
            <a:rect l="l" t="t" r="r" b="b"/>
            <a:pathLst>
              <a:path w="1656715" h="3086735">
                <a:moveTo>
                  <a:pt x="0" y="3086601"/>
                </a:moveTo>
                <a:lnTo>
                  <a:pt x="1656711" y="3086601"/>
                </a:lnTo>
                <a:lnTo>
                  <a:pt x="1656711" y="0"/>
                </a:lnTo>
                <a:lnTo>
                  <a:pt x="0" y="0"/>
                </a:lnTo>
                <a:lnTo>
                  <a:pt x="0" y="3086601"/>
                </a:lnTo>
                <a:close/>
              </a:path>
            </a:pathLst>
          </a:custGeom>
          <a:solidFill>
            <a:srgbClr val="FFFFFF"/>
          </a:solidFill>
        </p:spPr>
        <p:txBody>
          <a:bodyPr wrap="square" lIns="0" tIns="0" rIns="0" bIns="0" rtlCol="0"/>
          <a:lstStyle/>
          <a:p>
            <a:endParaRPr/>
          </a:p>
        </p:txBody>
      </p:sp>
      <p:sp>
        <p:nvSpPr>
          <p:cNvPr id="64" name="object 64"/>
          <p:cNvSpPr/>
          <p:nvPr/>
        </p:nvSpPr>
        <p:spPr>
          <a:xfrm>
            <a:off x="502727" y="2765371"/>
            <a:ext cx="1304181" cy="264765"/>
          </a:xfrm>
          <a:custGeom>
            <a:avLst/>
            <a:gdLst/>
            <a:ahLst/>
            <a:cxnLst/>
            <a:rect l="l" t="t" r="r" b="b"/>
            <a:pathLst>
              <a:path w="1854835" h="376554">
                <a:moveTo>
                  <a:pt x="0" y="0"/>
                </a:moveTo>
                <a:lnTo>
                  <a:pt x="1854630" y="0"/>
                </a:lnTo>
                <a:lnTo>
                  <a:pt x="1854630" y="376080"/>
                </a:lnTo>
                <a:lnTo>
                  <a:pt x="0" y="376080"/>
                </a:lnTo>
                <a:lnTo>
                  <a:pt x="0" y="0"/>
                </a:lnTo>
                <a:close/>
              </a:path>
            </a:pathLst>
          </a:custGeom>
          <a:solidFill>
            <a:srgbClr val="FFFFFF"/>
          </a:solidFill>
        </p:spPr>
        <p:txBody>
          <a:bodyPr wrap="square" lIns="0" tIns="0" rIns="0" bIns="0" rtlCol="0"/>
          <a:lstStyle/>
          <a:p>
            <a:endParaRPr/>
          </a:p>
        </p:txBody>
      </p:sp>
      <p:sp>
        <p:nvSpPr>
          <p:cNvPr id="70" name="object 70"/>
          <p:cNvSpPr txBox="1"/>
          <p:nvPr/>
        </p:nvSpPr>
        <p:spPr>
          <a:xfrm>
            <a:off x="169664" y="1491398"/>
            <a:ext cx="5194424" cy="1088548"/>
          </a:xfrm>
          <a:prstGeom prst="rect">
            <a:avLst/>
          </a:prstGeom>
        </p:spPr>
        <p:txBody>
          <a:bodyPr vert="horz" wrap="square" lIns="0" tIns="52685" rIns="0" bIns="0" rtlCol="0">
            <a:spAutoFit/>
          </a:bodyPr>
          <a:lstStyle/>
          <a:p>
            <a:pPr marL="336637" indent="-309849">
              <a:spcBef>
                <a:spcPts val="415"/>
              </a:spcBef>
              <a:buSzPct val="125000"/>
              <a:buFont typeface="Arial Unicode MS"/>
              <a:buChar char="✓"/>
              <a:tabLst>
                <a:tab pos="337084" algn="l"/>
              </a:tabLst>
            </a:pPr>
            <a:r>
              <a:rPr sz="1687" spc="7" dirty="0">
                <a:latin typeface="Arial"/>
                <a:cs typeface="Arial"/>
              </a:rPr>
              <a:t>Large </a:t>
            </a:r>
            <a:r>
              <a:rPr sz="1687" spc="7" dirty="0">
                <a:solidFill>
                  <a:srgbClr val="C82506"/>
                </a:solidFill>
                <a:latin typeface="Arial"/>
                <a:cs typeface="Arial"/>
              </a:rPr>
              <a:t>spin-orbit</a:t>
            </a:r>
            <a:r>
              <a:rPr sz="1687" spc="-4" dirty="0">
                <a:solidFill>
                  <a:srgbClr val="C82506"/>
                </a:solidFill>
                <a:latin typeface="Arial"/>
                <a:cs typeface="Arial"/>
              </a:rPr>
              <a:t> </a:t>
            </a:r>
            <a:r>
              <a:rPr sz="1687" spc="4" dirty="0">
                <a:solidFill>
                  <a:srgbClr val="C82506"/>
                </a:solidFill>
                <a:latin typeface="Arial"/>
                <a:cs typeface="Arial"/>
              </a:rPr>
              <a:t>splitting</a:t>
            </a:r>
            <a:r>
              <a:rPr lang="en-US" sz="1687" spc="4" dirty="0">
                <a:solidFill>
                  <a:srgbClr val="C82506"/>
                </a:solidFill>
                <a:latin typeface="Arial"/>
                <a:cs typeface="Arial"/>
              </a:rPr>
              <a:t> </a:t>
            </a:r>
            <a:r>
              <a:rPr lang="de-DE" altLang="zh-CN" sz="1600" dirty="0">
                <a:cs typeface="Arial" panose="020B0604020202020204" pitchFamily="34" charset="0"/>
              </a:rPr>
              <a:t>automatically included</a:t>
            </a:r>
            <a:endParaRPr sz="1687" dirty="0">
              <a:latin typeface="Arial"/>
              <a:cs typeface="Arial"/>
            </a:endParaRPr>
          </a:p>
          <a:p>
            <a:pPr marL="336637" indent="-309849">
              <a:spcBef>
                <a:spcPts val="858"/>
              </a:spcBef>
              <a:buClr>
                <a:srgbClr val="000000"/>
              </a:buClr>
              <a:buSzPct val="125000"/>
              <a:buFont typeface="Arial Unicode MS"/>
              <a:buChar char="✓"/>
              <a:tabLst>
                <a:tab pos="337084" algn="l"/>
              </a:tabLst>
            </a:pPr>
            <a:r>
              <a:rPr sz="1687" spc="7" dirty="0">
                <a:solidFill>
                  <a:srgbClr val="C82506"/>
                </a:solidFill>
                <a:latin typeface="Arial"/>
                <a:cs typeface="Arial"/>
              </a:rPr>
              <a:t>Pseudo-spin</a:t>
            </a:r>
            <a:r>
              <a:rPr sz="1687" dirty="0">
                <a:solidFill>
                  <a:srgbClr val="C82506"/>
                </a:solidFill>
                <a:latin typeface="Arial"/>
                <a:cs typeface="Arial"/>
              </a:rPr>
              <a:t> </a:t>
            </a:r>
            <a:r>
              <a:rPr sz="1687" spc="7" dirty="0">
                <a:latin typeface="Arial"/>
                <a:cs typeface="Arial"/>
              </a:rPr>
              <a:t>Symmetry</a:t>
            </a:r>
            <a:endParaRPr sz="1687" dirty="0">
              <a:latin typeface="Arial"/>
              <a:cs typeface="Arial"/>
            </a:endParaRPr>
          </a:p>
          <a:p>
            <a:pPr marL="318779" indent="-309849">
              <a:spcBef>
                <a:spcPts val="1069"/>
              </a:spcBef>
              <a:buSzPct val="125000"/>
              <a:buFont typeface="Arial Unicode MS"/>
              <a:buChar char="✓"/>
              <a:tabLst>
                <a:tab pos="319225" algn="l"/>
              </a:tabLst>
            </a:pPr>
            <a:r>
              <a:rPr sz="1687" spc="7" dirty="0">
                <a:latin typeface="Arial"/>
                <a:cs typeface="Arial"/>
              </a:rPr>
              <a:t>Success of </a:t>
            </a:r>
            <a:r>
              <a:rPr sz="1687" spc="7" dirty="0">
                <a:solidFill>
                  <a:srgbClr val="C82506"/>
                </a:solidFill>
                <a:latin typeface="Arial"/>
                <a:cs typeface="Arial"/>
              </a:rPr>
              <a:t>Relativistic</a:t>
            </a:r>
            <a:r>
              <a:rPr sz="1687" spc="-21" dirty="0">
                <a:solidFill>
                  <a:srgbClr val="C82506"/>
                </a:solidFill>
                <a:latin typeface="Arial"/>
                <a:cs typeface="Arial"/>
              </a:rPr>
              <a:t> </a:t>
            </a:r>
            <a:r>
              <a:rPr sz="1687" spc="7" dirty="0">
                <a:solidFill>
                  <a:srgbClr val="C82506"/>
                </a:solidFill>
                <a:latin typeface="Arial"/>
                <a:cs typeface="Arial"/>
              </a:rPr>
              <a:t>Brueckner</a:t>
            </a:r>
            <a:endParaRPr sz="1687" dirty="0">
              <a:latin typeface="Arial"/>
              <a:cs typeface="Arial"/>
            </a:endParaRPr>
          </a:p>
        </p:txBody>
      </p:sp>
      <p:sp>
        <p:nvSpPr>
          <p:cNvPr id="71" name="object 71"/>
          <p:cNvSpPr txBox="1"/>
          <p:nvPr/>
        </p:nvSpPr>
        <p:spPr>
          <a:xfrm>
            <a:off x="169664" y="2643526"/>
            <a:ext cx="4039344" cy="270894"/>
          </a:xfrm>
          <a:prstGeom prst="rect">
            <a:avLst/>
          </a:prstGeom>
        </p:spPr>
        <p:txBody>
          <a:bodyPr vert="horz" wrap="square" lIns="0" tIns="11162" rIns="0" bIns="0" rtlCol="0">
            <a:spAutoFit/>
          </a:bodyPr>
          <a:lstStyle/>
          <a:p>
            <a:pPr marL="318779" indent="-309849">
              <a:spcBef>
                <a:spcPts val="88"/>
              </a:spcBef>
              <a:buSzPct val="125000"/>
              <a:buFont typeface="Arial Unicode MS"/>
              <a:buChar char="✓"/>
              <a:tabLst>
                <a:tab pos="319225" algn="l"/>
              </a:tabLst>
            </a:pPr>
            <a:r>
              <a:rPr sz="1687" spc="7" dirty="0">
                <a:latin typeface="Arial"/>
                <a:cs typeface="Arial"/>
              </a:rPr>
              <a:t>Consistent treatment of </a:t>
            </a:r>
            <a:r>
              <a:rPr sz="1687" spc="7" dirty="0">
                <a:solidFill>
                  <a:srgbClr val="C82506"/>
                </a:solidFill>
                <a:latin typeface="Arial"/>
                <a:cs typeface="Arial"/>
              </a:rPr>
              <a:t>time-odd</a:t>
            </a:r>
            <a:r>
              <a:rPr sz="1687" spc="-11" dirty="0">
                <a:solidFill>
                  <a:srgbClr val="C82506"/>
                </a:solidFill>
                <a:latin typeface="Arial"/>
                <a:cs typeface="Arial"/>
              </a:rPr>
              <a:t> </a:t>
            </a:r>
            <a:r>
              <a:rPr sz="1687" spc="4" dirty="0">
                <a:solidFill>
                  <a:srgbClr val="C82506"/>
                </a:solidFill>
                <a:latin typeface="Arial"/>
                <a:cs typeface="Arial"/>
              </a:rPr>
              <a:t>fields</a:t>
            </a:r>
            <a:endParaRPr sz="1687" dirty="0">
              <a:latin typeface="Arial"/>
              <a:cs typeface="Arial"/>
            </a:endParaRPr>
          </a:p>
        </p:txBody>
      </p:sp>
      <p:sp>
        <p:nvSpPr>
          <p:cNvPr id="20" name="object 2"/>
          <p:cNvSpPr txBox="1"/>
          <p:nvPr/>
        </p:nvSpPr>
        <p:spPr>
          <a:xfrm>
            <a:off x="179514" y="2956564"/>
            <a:ext cx="4555927" cy="320036"/>
          </a:xfrm>
          <a:prstGeom prst="rect">
            <a:avLst/>
          </a:prstGeom>
        </p:spPr>
        <p:txBody>
          <a:bodyPr vert="horz" wrap="square" lIns="0" tIns="59829" rIns="0" bIns="0" rtlCol="0">
            <a:spAutoFit/>
          </a:bodyPr>
          <a:lstStyle/>
          <a:p>
            <a:pPr marL="327708" indent="-318779">
              <a:spcBef>
                <a:spcPts val="471"/>
              </a:spcBef>
              <a:buSzPct val="125000"/>
              <a:buFont typeface="Arial Unicode MS"/>
              <a:buChar char="✓"/>
              <a:tabLst>
                <a:tab pos="327708" algn="l"/>
                <a:tab pos="328154" algn="l"/>
              </a:tabLst>
            </a:pPr>
            <a:r>
              <a:rPr lang="en-US" sz="1687" spc="4" dirty="0">
                <a:latin typeface="Arial"/>
                <a:cs typeface="Arial"/>
              </a:rPr>
              <a:t>Relativistic saturation mechanism</a:t>
            </a:r>
            <a:endParaRPr sz="1687" dirty="0">
              <a:latin typeface="Arial"/>
              <a:cs typeface="Aria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633045"/>
            <a:ext cx="5184576" cy="205206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97" y="3962069"/>
            <a:ext cx="5052071" cy="72529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4725144"/>
            <a:ext cx="1872208" cy="565066"/>
          </a:xfrm>
          <a:prstGeom prst="rect">
            <a:avLst/>
          </a:prstGeom>
          <a:ln w="38100">
            <a:solidFill>
              <a:srgbClr val="00B050"/>
            </a:solidFill>
          </a:ln>
        </p:spPr>
      </p:pic>
      <p:sp>
        <p:nvSpPr>
          <p:cNvPr id="8" name="文本框 7"/>
          <p:cNvSpPr txBox="1"/>
          <p:nvPr/>
        </p:nvSpPr>
        <p:spPr>
          <a:xfrm>
            <a:off x="3059834" y="4654879"/>
            <a:ext cx="1859641" cy="646331"/>
          </a:xfrm>
          <a:prstGeom prst="rect">
            <a:avLst/>
          </a:prstGeom>
          <a:noFill/>
          <a:ln w="38100">
            <a:solidFill>
              <a:srgbClr val="00B050"/>
            </a:solidFill>
            <a:prstDash val="sysDash"/>
          </a:ln>
        </p:spPr>
        <p:txBody>
          <a:bodyPr wrap="square" rtlCol="0">
            <a:spAutoFit/>
          </a:bodyPr>
          <a:lstStyle/>
          <a:p>
            <a:r>
              <a:rPr lang="en-US" altLang="zh-CN" dirty="0"/>
              <a:t> </a:t>
            </a:r>
          </a:p>
          <a:p>
            <a:endParaRPr lang="zh-CN" altLang="en-US" dirty="0"/>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795" y="3417336"/>
            <a:ext cx="4426141" cy="527803"/>
          </a:xfrm>
          <a:prstGeom prst="rect">
            <a:avLst/>
          </a:prstGeom>
        </p:spPr>
      </p:pic>
      <p:sp>
        <p:nvSpPr>
          <p:cNvPr id="12" name="文本框 11"/>
          <p:cNvSpPr txBox="1"/>
          <p:nvPr/>
        </p:nvSpPr>
        <p:spPr>
          <a:xfrm>
            <a:off x="5868144" y="4067780"/>
            <a:ext cx="3276246" cy="369332"/>
          </a:xfrm>
          <a:prstGeom prst="rect">
            <a:avLst/>
          </a:prstGeom>
          <a:noFill/>
        </p:spPr>
        <p:txBody>
          <a:bodyPr wrap="square" rtlCol="0">
            <a:spAutoFit/>
          </a:bodyPr>
          <a:lstStyle/>
          <a:p>
            <a:r>
              <a:rPr lang="en-US" altLang="zh-CN" b="1" dirty="0">
                <a:solidFill>
                  <a:srgbClr val="00B050"/>
                </a:solidFill>
              </a:rPr>
              <a:t>Strong spin-orbit interaction</a:t>
            </a:r>
            <a:endParaRPr lang="zh-CN" altLang="en-US" b="1" dirty="0">
              <a:solidFill>
                <a:srgbClr val="00B050"/>
              </a:solidFill>
            </a:endParaRPr>
          </a:p>
        </p:txBody>
      </p:sp>
      <p:sp>
        <p:nvSpPr>
          <p:cNvPr id="23" name="标题 1">
            <a:extLst>
              <a:ext uri="{FF2B5EF4-FFF2-40B4-BE49-F238E27FC236}">
                <a16:creationId xmlns:a16="http://schemas.microsoft.com/office/drawing/2014/main" id="{3C8029E7-52AD-4E03-A79B-788AA80C4EB5}"/>
              </a:ext>
            </a:extLst>
          </p:cNvPr>
          <p:cNvSpPr txBox="1">
            <a:spLocks/>
          </p:cNvSpPr>
          <p:nvPr/>
        </p:nvSpPr>
        <p:spPr>
          <a:xfrm>
            <a:off x="802904" y="505166"/>
            <a:ext cx="3474797" cy="535531"/>
          </a:xfrm>
          <a:prstGeom prst="rect">
            <a:avLst/>
          </a:prstGeom>
          <a:noFill/>
          <a:ln w="9525">
            <a:noFill/>
            <a:miter lim="800000"/>
            <a:headEnd/>
            <a:tailEnd/>
          </a:ln>
        </p:spPr>
        <p:txBody>
          <a:bodyPr vert="horz" wrap="none" lIns="91440" tIns="45720" rIns="91440" bIns="45720" rtlCol="0" anchor="ctr">
            <a:spAutoFit/>
          </a:bodyPr>
          <a:lstStyle>
            <a:lvl1pPr algn="l" defTabSz="914400" rtl="0" eaLnBrk="1" latinLnBrk="0" hangingPunct="1">
              <a:lnSpc>
                <a:spcPct val="90000"/>
              </a:lnSpc>
              <a:spcBef>
                <a:spcPct val="0"/>
              </a:spcBef>
              <a:buNone/>
              <a:defRPr lang="zh-CN" altLang="en-US" sz="3200" b="1" kern="1200">
                <a:solidFill>
                  <a:srgbClr val="2C4890"/>
                </a:solidFill>
                <a:latin typeface="Microsoft YaHei" panose="020B0503020204020204" pitchFamily="34" charset="-122"/>
                <a:ea typeface="Microsoft YaHei" panose="020B0503020204020204" pitchFamily="34" charset="-122"/>
                <a:cs typeface="+mj-cs"/>
              </a:defRPr>
            </a:lvl1pPr>
          </a:lstStyle>
          <a:p>
            <a:pPr defTabSz="457200"/>
            <a:r>
              <a:rPr lang="zh-CN" altLang="en-US" spc="7" dirty="0">
                <a:latin typeface="微软雅黑" panose="020B0503020204020204" pitchFamily="34" charset="-122"/>
                <a:ea typeface="微软雅黑" panose="020B0503020204020204" pitchFamily="34" charset="-122"/>
              </a:rPr>
              <a:t>为什么“协变”？</a:t>
            </a:r>
            <a:endParaRPr lang="zh-CN" altLang="en-US" dirty="0"/>
          </a:p>
        </p:txBody>
      </p:sp>
      <p:grpSp>
        <p:nvGrpSpPr>
          <p:cNvPr id="24" name="组合 23">
            <a:extLst>
              <a:ext uri="{FF2B5EF4-FFF2-40B4-BE49-F238E27FC236}">
                <a16:creationId xmlns:a16="http://schemas.microsoft.com/office/drawing/2014/main" id="{FD65FDCC-34C8-44D5-BE4D-B57FBFEAC9F6}"/>
              </a:ext>
            </a:extLst>
          </p:cNvPr>
          <p:cNvGrpSpPr/>
          <p:nvPr/>
        </p:nvGrpSpPr>
        <p:grpSpPr>
          <a:xfrm>
            <a:off x="-2" y="489012"/>
            <a:ext cx="685442" cy="564520"/>
            <a:chOff x="-2" y="489012"/>
            <a:chExt cx="685442" cy="564520"/>
          </a:xfrm>
        </p:grpSpPr>
        <p:sp>
          <p:nvSpPr>
            <p:cNvPr id="25" name="矩形: 圆顶角 24">
              <a:extLst>
                <a:ext uri="{FF2B5EF4-FFF2-40B4-BE49-F238E27FC236}">
                  <a16:creationId xmlns:a16="http://schemas.microsoft.com/office/drawing/2014/main" id="{B7D00671-31A3-49D1-8DBB-2348547D4AD2}"/>
                </a:ext>
              </a:extLst>
            </p:cNvPr>
            <p:cNvSpPr/>
            <p:nvPr/>
          </p:nvSpPr>
          <p:spPr>
            <a:xfrm rot="5400000">
              <a:off x="60459" y="428551"/>
              <a:ext cx="564520" cy="685442"/>
            </a:xfrm>
            <a:prstGeom prst="round2SameRect">
              <a:avLst>
                <a:gd name="adj1" fmla="val 50000"/>
                <a:gd name="adj2" fmla="val 0"/>
              </a:avLst>
            </a:prstGeom>
            <a:solidFill>
              <a:srgbClr val="2C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ight-thin-arrowheads_32738">
              <a:extLst>
                <a:ext uri="{FF2B5EF4-FFF2-40B4-BE49-F238E27FC236}">
                  <a16:creationId xmlns:a16="http://schemas.microsoft.com/office/drawing/2014/main" id="{F509F320-5141-47E6-999C-AD8AF489A27E}"/>
                </a:ext>
              </a:extLst>
            </p:cNvPr>
            <p:cNvSpPr>
              <a:spLocks noChangeAspect="1"/>
            </p:cNvSpPr>
            <p:nvPr/>
          </p:nvSpPr>
          <p:spPr bwMode="auto">
            <a:xfrm>
              <a:off x="264939" y="604390"/>
              <a:ext cx="321520" cy="321371"/>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solidFill>
            <a:ln>
              <a:noFill/>
            </a:ln>
          </p:spPr>
        </p:sp>
      </p:grpSp>
    </p:spTree>
    <p:extLst>
      <p:ext uri="{BB962C8B-B14F-4D97-AF65-F5344CB8AC3E}">
        <p14:creationId xmlns:p14="http://schemas.microsoft.com/office/powerpoint/2010/main" val="127862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37C775-2169-416E-92C5-3CB7DAD45CDC}"/>
              </a:ext>
            </a:extLst>
          </p:cNvPr>
          <p:cNvSpPr>
            <a:spLocks noGrp="1"/>
          </p:cNvSpPr>
          <p:nvPr>
            <p:ph type="title"/>
          </p:nvPr>
        </p:nvSpPr>
        <p:spPr>
          <a:xfrm>
            <a:off x="782503" y="468320"/>
            <a:ext cx="7987028" cy="436749"/>
          </a:xfrm>
        </p:spPr>
        <p:txBody>
          <a:bodyPr/>
          <a:lstStyle/>
          <a:p>
            <a:r>
              <a:rPr lang="zh-CN" altLang="en-US" dirty="0"/>
              <a:t>协变密度性泛函理论描述核电磁性质的优势</a:t>
            </a:r>
            <a:endParaRPr lang="en-US" dirty="0"/>
          </a:p>
        </p:txBody>
      </p:sp>
      <p:sp>
        <p:nvSpPr>
          <p:cNvPr id="3" name="内容占位符 2">
            <a:extLst>
              <a:ext uri="{FF2B5EF4-FFF2-40B4-BE49-F238E27FC236}">
                <a16:creationId xmlns:a16="http://schemas.microsoft.com/office/drawing/2014/main" id="{50E0016A-C8C3-49DB-B0C6-EAAA9F0B5F38}"/>
              </a:ext>
            </a:extLst>
          </p:cNvPr>
          <p:cNvSpPr>
            <a:spLocks noGrp="1"/>
          </p:cNvSpPr>
          <p:nvPr>
            <p:ph idx="1"/>
          </p:nvPr>
        </p:nvSpPr>
        <p:spPr>
          <a:xfrm>
            <a:off x="628650" y="1187095"/>
            <a:ext cx="7886700" cy="5295685"/>
          </a:xfrm>
        </p:spPr>
        <p:txBody>
          <a:bodyPr>
            <a:normAutofit fontScale="92500"/>
          </a:bodyPr>
          <a:lstStyle/>
          <a:p>
            <a:pPr>
              <a:buFont typeface="Wingdings" panose="05000000000000000000" pitchFamily="2" charset="2"/>
              <a:buChar char="ü"/>
            </a:pPr>
            <a:r>
              <a:rPr lang="zh-CN" altLang="en-US" sz="2400" dirty="0"/>
              <a:t> 能更好描述核电磁性质的微观起源</a:t>
            </a:r>
            <a:endParaRPr lang="en-US" altLang="zh-CN"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a:buFont typeface="Wingdings" panose="05000000000000000000" pitchFamily="2" charset="2"/>
              <a:buChar char="ü"/>
            </a:pPr>
            <a:endParaRPr lang="en-US" altLang="zh-CN" sz="2400" dirty="0"/>
          </a:p>
          <a:p>
            <a:pPr>
              <a:buFont typeface="Wingdings" panose="05000000000000000000" pitchFamily="2" charset="2"/>
              <a:buChar char="ü"/>
            </a:pPr>
            <a:endParaRPr lang="en-US" altLang="zh-CN" sz="2400" dirty="0"/>
          </a:p>
          <a:p>
            <a:pPr>
              <a:buFont typeface="Wingdings" panose="05000000000000000000" pitchFamily="2" charset="2"/>
              <a:buChar char="ü"/>
            </a:pPr>
            <a:endParaRPr lang="en-US" altLang="zh-CN" sz="2400" dirty="0"/>
          </a:p>
          <a:p>
            <a:pPr>
              <a:buFont typeface="Wingdings" panose="05000000000000000000" pitchFamily="2" charset="2"/>
              <a:buChar char="ü"/>
            </a:pPr>
            <a:r>
              <a:rPr lang="zh-CN" altLang="en-US" sz="2400" dirty="0"/>
              <a:t> 自洽描述奇时间场：原子核内部磁场</a:t>
            </a:r>
            <a:endParaRPr lang="en-US" altLang="zh-CN" sz="2400" dirty="0"/>
          </a:p>
          <a:p>
            <a:pPr>
              <a:buFont typeface="Wingdings" panose="05000000000000000000" pitchFamily="2" charset="2"/>
              <a:buChar char="ü"/>
            </a:pPr>
            <a:endParaRPr lang="en-US" altLang="zh-CN" sz="2400" dirty="0"/>
          </a:p>
          <a:p>
            <a:pPr>
              <a:lnSpc>
                <a:spcPct val="110000"/>
              </a:lnSpc>
              <a:buFont typeface="Wingdings" panose="05000000000000000000" pitchFamily="2" charset="2"/>
              <a:buChar char="ü"/>
            </a:pPr>
            <a:r>
              <a:rPr lang="zh-CN" altLang="en-US" sz="2400" dirty="0"/>
              <a:t> 统一描述电磁性质，包括电荷分布、磁场、磁矩和磁跃迁等</a:t>
            </a:r>
            <a:endParaRPr lang="en-US" altLang="zh-CN" sz="2400" dirty="0"/>
          </a:p>
        </p:txBody>
      </p:sp>
      <p:pic>
        <p:nvPicPr>
          <p:cNvPr id="10" name="图片 9">
            <a:extLst>
              <a:ext uri="{FF2B5EF4-FFF2-40B4-BE49-F238E27FC236}">
                <a16:creationId xmlns:a16="http://schemas.microsoft.com/office/drawing/2014/main" id="{BC5BECB2-E22F-4F19-A025-210E210888AA}"/>
              </a:ext>
            </a:extLst>
          </p:cNvPr>
          <p:cNvPicPr>
            <a:picLocks noChangeAspect="1"/>
          </p:cNvPicPr>
          <p:nvPr/>
        </p:nvPicPr>
        <p:blipFill>
          <a:blip r:embed="rId3"/>
          <a:stretch>
            <a:fillRect/>
          </a:stretch>
        </p:blipFill>
        <p:spPr>
          <a:xfrm>
            <a:off x="4753613" y="2557705"/>
            <a:ext cx="3309258" cy="1868265"/>
          </a:xfrm>
          <a:prstGeom prst="rect">
            <a:avLst/>
          </a:prstGeom>
        </p:spPr>
      </p:pic>
      <p:grpSp>
        <p:nvGrpSpPr>
          <p:cNvPr id="7" name="组合 6">
            <a:extLst>
              <a:ext uri="{FF2B5EF4-FFF2-40B4-BE49-F238E27FC236}">
                <a16:creationId xmlns:a16="http://schemas.microsoft.com/office/drawing/2014/main" id="{AC6333B5-576F-4A11-BE3A-AACEE6230147}"/>
              </a:ext>
            </a:extLst>
          </p:cNvPr>
          <p:cNvGrpSpPr/>
          <p:nvPr/>
        </p:nvGrpSpPr>
        <p:grpSpPr>
          <a:xfrm>
            <a:off x="513806" y="2354111"/>
            <a:ext cx="3757748" cy="1611276"/>
            <a:chOff x="513806" y="2354111"/>
            <a:chExt cx="3757748" cy="1611276"/>
          </a:xfrm>
        </p:grpSpPr>
        <p:pic>
          <p:nvPicPr>
            <p:cNvPr id="8" name="图片 7">
              <a:extLst>
                <a:ext uri="{FF2B5EF4-FFF2-40B4-BE49-F238E27FC236}">
                  <a16:creationId xmlns:a16="http://schemas.microsoft.com/office/drawing/2014/main" id="{E8EF3B29-11A0-45EE-A835-6F90B526F236}"/>
                </a:ext>
              </a:extLst>
            </p:cNvPr>
            <p:cNvPicPr>
              <a:picLocks noChangeAspect="1"/>
            </p:cNvPicPr>
            <p:nvPr/>
          </p:nvPicPr>
          <p:blipFill>
            <a:blip r:embed="rId4"/>
            <a:stretch>
              <a:fillRect/>
            </a:stretch>
          </p:blipFill>
          <p:spPr>
            <a:xfrm>
              <a:off x="962297" y="2354111"/>
              <a:ext cx="3309257" cy="1611276"/>
            </a:xfrm>
            <a:prstGeom prst="rect">
              <a:avLst/>
            </a:prstGeom>
          </p:spPr>
        </p:pic>
        <p:sp>
          <p:nvSpPr>
            <p:cNvPr id="11" name="文本框 10">
              <a:extLst>
                <a:ext uri="{FF2B5EF4-FFF2-40B4-BE49-F238E27FC236}">
                  <a16:creationId xmlns:a16="http://schemas.microsoft.com/office/drawing/2014/main" id="{9F52D0EE-6B43-42CB-BA57-EA393DF0725D}"/>
                </a:ext>
              </a:extLst>
            </p:cNvPr>
            <p:cNvSpPr txBox="1"/>
            <p:nvPr/>
          </p:nvSpPr>
          <p:spPr>
            <a:xfrm>
              <a:off x="513806" y="2741705"/>
              <a:ext cx="896983" cy="539932"/>
            </a:xfrm>
            <a:prstGeom prst="rect">
              <a:avLst/>
            </a:prstGeom>
            <a:solidFill>
              <a:schemeClr val="bg1"/>
            </a:solidFill>
          </p:spPr>
          <p:txBody>
            <a:bodyPr wrap="square" rtlCol="0">
              <a:spAutoFit/>
            </a:bodyPr>
            <a:lstStyle/>
            <a:p>
              <a:endParaRPr lang="en-US" dirty="0"/>
            </a:p>
          </p:txBody>
        </p: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0547EF2-10A4-4A0B-8D72-A8D6048B1401}"/>
                  </a:ext>
                </a:extLst>
              </p:cNvPr>
              <p:cNvSpPr txBox="1"/>
              <p:nvPr/>
            </p:nvSpPr>
            <p:spPr>
              <a:xfrm>
                <a:off x="1314989" y="4129871"/>
                <a:ext cx="2508069" cy="572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m:t>
                      </m:r>
                      <m:d>
                        <m:dPr>
                          <m:begChr m:val="⟨"/>
                          <m:endChr m:val="⟩"/>
                          <m:ctrlPr>
                            <a:rPr lang="en-US" b="1" i="1" smtClean="0">
                              <a:latin typeface="Cambria Math" panose="02040503050406030204" pitchFamily="18" charset="0"/>
                              <a:ea typeface="Cambria Math" panose="02040503050406030204" pitchFamily="18" charset="0"/>
                            </a:rPr>
                          </m:ctrlPr>
                        </m:dPr>
                        <m:e>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𝒈</m:t>
                              </m:r>
                            </m:e>
                            <m:sub>
                              <m:r>
                                <a:rPr lang="en-US" b="1" i="1" smtClean="0">
                                  <a:latin typeface="Cambria Math" panose="02040503050406030204" pitchFamily="18" charset="0"/>
                                  <a:ea typeface="Cambria Math" panose="02040503050406030204" pitchFamily="18" charset="0"/>
                                </a:rPr>
                                <m:t>𝒍</m:t>
                              </m:r>
                            </m:sub>
                          </m:sSub>
                          <m:acc>
                            <m:accPr>
                              <m:chr m:val="⃑"/>
                              <m:ctrlPr>
                                <a:rPr lang="en-US" b="1" i="1" smtClean="0">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𝑳</m:t>
                              </m:r>
                            </m:e>
                          </m:acc>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𝒈</m:t>
                              </m:r>
                            </m:e>
                            <m:sub>
                              <m:r>
                                <a:rPr lang="en-US" b="1" i="1" smtClean="0">
                                  <a:latin typeface="Cambria Math" panose="02040503050406030204" pitchFamily="18" charset="0"/>
                                  <a:ea typeface="Cambria Math" panose="02040503050406030204" pitchFamily="18" charset="0"/>
                                </a:rPr>
                                <m:t>𝒔</m:t>
                              </m:r>
                            </m:sub>
                          </m:sSub>
                          <m:acc>
                            <m:accPr>
                              <m:chr m:val="⃑"/>
                              <m:ctrlPr>
                                <a:rPr lang="en-US" b="1" i="1" smtClean="0">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𝑺</m:t>
                              </m:r>
                            </m:e>
                          </m:acc>
                        </m:e>
                      </m:d>
                    </m:oMath>
                  </m:oMathPara>
                </a14:m>
                <a:endParaRPr lang="en-US" b="1" dirty="0"/>
              </a:p>
            </p:txBody>
          </p:sp>
        </mc:Choice>
        <mc:Fallback xmlns="">
          <p:sp>
            <p:nvSpPr>
              <p:cNvPr id="4" name="文本框 3">
                <a:extLst>
                  <a:ext uri="{FF2B5EF4-FFF2-40B4-BE49-F238E27FC236}">
                    <a16:creationId xmlns:a16="http://schemas.microsoft.com/office/drawing/2014/main" id="{60547EF2-10A4-4A0B-8D72-A8D6048B1401}"/>
                  </a:ext>
                </a:extLst>
              </p:cNvPr>
              <p:cNvSpPr txBox="1">
                <a:spLocks noRot="1" noChangeAspect="1" noMove="1" noResize="1" noEditPoints="1" noAdjustHandles="1" noChangeArrowheads="1" noChangeShapeType="1" noTextEdit="1"/>
              </p:cNvSpPr>
              <p:nvPr/>
            </p:nvSpPr>
            <p:spPr>
              <a:xfrm>
                <a:off x="1314989" y="4129871"/>
                <a:ext cx="2508069" cy="57214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D21C9BF-8EA5-4022-9ADF-C9FACBEB4C3D}"/>
                  </a:ext>
                </a:extLst>
              </p:cNvPr>
              <p:cNvSpPr txBox="1"/>
              <p:nvPr/>
            </p:nvSpPr>
            <p:spPr>
              <a:xfrm>
                <a:off x="5277393" y="4041466"/>
                <a:ext cx="2159726"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𝟐</m:t>
                          </m:r>
                        </m:den>
                      </m:f>
                      <m:nary>
                        <m:naryPr>
                          <m:limLoc m:val="undOvr"/>
                          <m:subHide m:val="on"/>
                          <m:supHide m:val="on"/>
                          <m:ctrlPr>
                            <a:rPr lang="en-US" b="1" i="1" smtClean="0">
                              <a:latin typeface="Cambria Math" panose="02040503050406030204" pitchFamily="18" charset="0"/>
                              <a:ea typeface="Cambria Math" panose="02040503050406030204" pitchFamily="18" charset="0"/>
                            </a:rPr>
                          </m:ctrlPr>
                        </m:naryPr>
                        <m:sub/>
                        <m:sup/>
                        <m:e>
                          <m:r>
                            <a:rPr lang="en-US" b="1" i="1" smtClean="0">
                              <a:latin typeface="Cambria Math" panose="02040503050406030204" pitchFamily="18" charset="0"/>
                              <a:ea typeface="Cambria Math" panose="02040503050406030204" pitchFamily="18" charset="0"/>
                            </a:rPr>
                            <m:t>𝒅</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𝒓</m:t>
                              </m:r>
                            </m:e>
                          </m:acc>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𝒓</m:t>
                              </m:r>
                            </m:e>
                          </m:acc>
                          <m:r>
                            <a:rPr lang="en-US" b="1" i="1" smtClean="0">
                              <a:latin typeface="Cambria Math" panose="02040503050406030204" pitchFamily="18" charset="0"/>
                              <a:ea typeface="Cambria Math" panose="02040503050406030204" pitchFamily="18" charset="0"/>
                            </a:rPr>
                            <m:t>×</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𝒋</m:t>
                              </m:r>
                            </m:e>
                          </m:acc>
                        </m:e>
                      </m:nary>
                    </m:oMath>
                  </m:oMathPara>
                </a14:m>
                <a:endParaRPr lang="en-US" b="1" dirty="0"/>
              </a:p>
            </p:txBody>
          </p:sp>
        </mc:Choice>
        <mc:Fallback xmlns="">
          <p:sp>
            <p:nvSpPr>
              <p:cNvPr id="5" name="文本框 4">
                <a:extLst>
                  <a:ext uri="{FF2B5EF4-FFF2-40B4-BE49-F238E27FC236}">
                    <a16:creationId xmlns:a16="http://schemas.microsoft.com/office/drawing/2014/main" id="{BD21C9BF-8EA5-4022-9ADF-C9FACBEB4C3D}"/>
                  </a:ext>
                </a:extLst>
              </p:cNvPr>
              <p:cNvSpPr txBox="1">
                <a:spLocks noRot="1" noChangeAspect="1" noMove="1" noResize="1" noEditPoints="1" noAdjustHandles="1" noChangeArrowheads="1" noChangeShapeType="1" noTextEdit="1"/>
              </p:cNvSpPr>
              <p:nvPr/>
            </p:nvSpPr>
            <p:spPr>
              <a:xfrm>
                <a:off x="5277393" y="4041466"/>
                <a:ext cx="2159726" cy="818879"/>
              </a:xfrm>
              <a:prstGeom prst="rect">
                <a:avLst/>
              </a:prstGeom>
              <a:blipFill>
                <a:blip r:embed="rId6"/>
                <a:stretch>
                  <a:fillRect/>
                </a:stretch>
              </a:blipFill>
            </p:spPr>
            <p:txBody>
              <a:bodyPr/>
              <a:lstStyle/>
              <a:p>
                <a:r>
                  <a:rPr lang="zh-CN" altLang="en-US">
                    <a:noFill/>
                  </a:rPr>
                  <a:t> </a:t>
                </a:r>
              </a:p>
            </p:txBody>
          </p:sp>
        </mc:Fallback>
      </mc:AlternateContent>
      <p:sp>
        <p:nvSpPr>
          <p:cNvPr id="6" name="箭头: 虚尾 5">
            <a:extLst>
              <a:ext uri="{FF2B5EF4-FFF2-40B4-BE49-F238E27FC236}">
                <a16:creationId xmlns:a16="http://schemas.microsoft.com/office/drawing/2014/main" id="{D5338BC9-84BA-4DF4-90FD-A109B66B261B}"/>
              </a:ext>
            </a:extLst>
          </p:cNvPr>
          <p:cNvSpPr/>
          <p:nvPr/>
        </p:nvSpPr>
        <p:spPr>
          <a:xfrm>
            <a:off x="4204062" y="3386172"/>
            <a:ext cx="735875" cy="383177"/>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CD8C0BD-89EB-48DD-8E81-99EADAB7E252}"/>
                  </a:ext>
                </a:extLst>
              </p:cNvPr>
              <p:cNvSpPr txBox="1"/>
              <p:nvPr/>
            </p:nvSpPr>
            <p:spPr>
              <a:xfrm>
                <a:off x="2286000" y="1595712"/>
                <a:ext cx="4572000" cy="5670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solidFill>
                                <a:schemeClr val="tx1"/>
                              </a:solidFill>
                              <a:latin typeface="Cambria Math" panose="02040503050406030204" pitchFamily="18" charset="0"/>
                              <a:ea typeface="幼圆" panose="02010509060101010101" pitchFamily="49" charset="-122"/>
                            </a:rPr>
                          </m:ctrlPr>
                        </m:sSubPr>
                        <m:e>
                          <m:acc>
                            <m:accPr>
                              <m:chr m:val="̂"/>
                              <m:ctrlPr>
                                <a:rPr lang="en-US" altLang="zh-CN" sz="1800" i="1" smtClean="0">
                                  <a:solidFill>
                                    <a:schemeClr val="tx1"/>
                                  </a:solidFill>
                                  <a:latin typeface="Cambria Math" panose="02040503050406030204" pitchFamily="18" charset="0"/>
                                  <a:ea typeface="幼圆" panose="02010509060101010101" pitchFamily="49" charset="-122"/>
                                </a:rPr>
                              </m:ctrlPr>
                            </m:accPr>
                            <m:e>
                              <m:r>
                                <a:rPr lang="en-US" altLang="zh-CN" i="1">
                                  <a:solidFill>
                                    <a:schemeClr val="tx1"/>
                                  </a:solidFill>
                                  <a:latin typeface="Cambria Math" panose="02040503050406030204" pitchFamily="18" charset="0"/>
                                  <a:ea typeface="幼圆" panose="02010509060101010101" pitchFamily="49" charset="-122"/>
                                </a:rPr>
                                <m:t>𝐽</m:t>
                              </m:r>
                            </m:e>
                          </m:acc>
                        </m:e>
                        <m:sub>
                          <m:r>
                            <a:rPr lang="zh-CN" altLang="en-US" sz="1800" b="0" i="1" smtClean="0">
                              <a:solidFill>
                                <a:schemeClr val="tx1"/>
                              </a:solidFill>
                              <a:latin typeface="Cambria Math" panose="02040503050406030204" pitchFamily="18" charset="0"/>
                              <a:ea typeface="幼圆" panose="02010509060101010101" pitchFamily="49" charset="-122"/>
                            </a:rPr>
                            <m:t>𝜇</m:t>
                          </m:r>
                        </m:sub>
                      </m:sSub>
                      <m:d>
                        <m:dPr>
                          <m:ctrlPr>
                            <a:rPr lang="en-US" altLang="zh-CN" sz="1800" i="1" smtClean="0">
                              <a:solidFill>
                                <a:schemeClr val="tx1"/>
                              </a:solidFill>
                              <a:latin typeface="Cambria Math" panose="02040503050406030204" pitchFamily="18" charset="0"/>
                              <a:ea typeface="幼圆" panose="02010509060101010101" pitchFamily="49" charset="-122"/>
                            </a:rPr>
                          </m:ctrlPr>
                        </m:dPr>
                        <m:e>
                          <m:r>
                            <a:rPr lang="zh-CN" altLang="en-US" sz="1800" b="0" i="1" smtClean="0">
                              <a:solidFill>
                                <a:srgbClr val="FF0000"/>
                              </a:solidFill>
                              <a:latin typeface="Cambria Math" panose="02040503050406030204" pitchFamily="18" charset="0"/>
                              <a:ea typeface="幼圆" panose="02010509060101010101" pitchFamily="49" charset="-122"/>
                            </a:rPr>
                            <m:t>𝜌</m:t>
                          </m:r>
                          <m:r>
                            <a:rPr lang="en-US" altLang="zh-CN" sz="1800" b="0" i="1" smtClean="0">
                              <a:solidFill>
                                <a:schemeClr val="tx1"/>
                              </a:solidFill>
                              <a:latin typeface="Cambria Math" panose="02040503050406030204" pitchFamily="18" charset="0"/>
                              <a:ea typeface="幼圆" panose="02010509060101010101" pitchFamily="49" charset="-122"/>
                            </a:rPr>
                            <m:t>,−</m:t>
                          </m:r>
                          <m:acc>
                            <m:accPr>
                              <m:chr m:val="⃗"/>
                              <m:ctrlPr>
                                <a:rPr lang="en-US" altLang="zh-CN" sz="1800" b="1" i="1" smtClean="0">
                                  <a:solidFill>
                                    <a:srgbClr val="FF0000"/>
                                  </a:solidFill>
                                  <a:latin typeface="Cambria Math" panose="02040503050406030204" pitchFamily="18" charset="0"/>
                                  <a:ea typeface="幼圆" panose="02010509060101010101" pitchFamily="49" charset="-122"/>
                                </a:rPr>
                              </m:ctrlPr>
                            </m:accPr>
                            <m:e>
                              <m:r>
                                <a:rPr lang="en-US" altLang="zh-CN" sz="1800" b="1" i="1" smtClean="0">
                                  <a:solidFill>
                                    <a:srgbClr val="FF0000"/>
                                  </a:solidFill>
                                  <a:latin typeface="Cambria Math" panose="02040503050406030204" pitchFamily="18" charset="0"/>
                                  <a:ea typeface="幼圆" panose="02010509060101010101" pitchFamily="49" charset="-122"/>
                                </a:rPr>
                                <m:t>𝑱</m:t>
                              </m:r>
                            </m:e>
                          </m:acc>
                        </m:e>
                      </m:d>
                      <m:r>
                        <a:rPr lang="en-US" altLang="zh-CN" sz="1800" b="0" i="1" smtClean="0">
                          <a:solidFill>
                            <a:schemeClr val="tx1"/>
                          </a:solidFill>
                          <a:latin typeface="Cambria Math" panose="02040503050406030204" pitchFamily="18" charset="0"/>
                          <a:ea typeface="幼圆" panose="02010509060101010101" pitchFamily="49" charset="-122"/>
                        </a:rPr>
                        <m:t>=</m:t>
                      </m:r>
                      <m:sSub>
                        <m:sSubPr>
                          <m:ctrlPr>
                            <a:rPr lang="en-US" altLang="zh-CN" sz="1800" i="1" smtClean="0">
                              <a:solidFill>
                                <a:schemeClr val="tx1"/>
                              </a:solidFill>
                              <a:latin typeface="Cambria Math" panose="02040503050406030204" pitchFamily="18" charset="0"/>
                              <a:ea typeface="幼圆" panose="02010509060101010101" pitchFamily="49" charset="-122"/>
                            </a:rPr>
                          </m:ctrlPr>
                        </m:sSubPr>
                        <m:e>
                          <m:r>
                            <a:rPr lang="en-US" altLang="zh-CN" sz="1800" b="0" i="1">
                              <a:solidFill>
                                <a:schemeClr val="tx1"/>
                              </a:solidFill>
                              <a:latin typeface="Cambria Math" panose="02040503050406030204" pitchFamily="18" charset="0"/>
                              <a:ea typeface="幼圆" panose="02010509060101010101" pitchFamily="49" charset="-122"/>
                            </a:rPr>
                            <m:t>𝛾</m:t>
                          </m:r>
                        </m:e>
                        <m:sub>
                          <m:r>
                            <a:rPr lang="en-US" altLang="zh-CN" sz="1800" b="0" i="1">
                              <a:solidFill>
                                <a:schemeClr val="tx1"/>
                              </a:solidFill>
                              <a:latin typeface="Cambria Math" panose="02040503050406030204" pitchFamily="18" charset="0"/>
                              <a:ea typeface="幼圆" panose="02010509060101010101" pitchFamily="49" charset="-122"/>
                            </a:rPr>
                            <m:t>𝜇</m:t>
                          </m:r>
                        </m:sub>
                      </m:sSub>
                      <m:sSub>
                        <m:sSubPr>
                          <m:ctrlPr>
                            <a:rPr lang="en-US" altLang="zh-CN" sz="1800" i="1">
                              <a:solidFill>
                                <a:schemeClr val="tx1"/>
                              </a:solidFill>
                              <a:latin typeface="Cambria Math" panose="02040503050406030204" pitchFamily="18" charset="0"/>
                              <a:ea typeface="幼圆" panose="02010509060101010101" pitchFamily="49" charset="-122"/>
                            </a:rPr>
                          </m:ctrlPr>
                        </m:sSubPr>
                        <m:e>
                          <m:r>
                            <a:rPr lang="en-US" altLang="zh-CN" sz="1800" b="0" i="1">
                              <a:solidFill>
                                <a:schemeClr val="tx1"/>
                              </a:solidFill>
                              <a:latin typeface="Cambria Math" panose="02040503050406030204" pitchFamily="18" charset="0"/>
                              <a:ea typeface="幼圆" panose="02010509060101010101" pitchFamily="49" charset="-122"/>
                            </a:rPr>
                            <m:t>𝐹</m:t>
                          </m:r>
                        </m:e>
                        <m:sub>
                          <m:r>
                            <a:rPr lang="en-US" altLang="zh-CN" sz="1800" b="0" i="1">
                              <a:solidFill>
                                <a:schemeClr val="tx1"/>
                              </a:solidFill>
                              <a:latin typeface="Cambria Math" panose="02040503050406030204" pitchFamily="18" charset="0"/>
                              <a:ea typeface="幼圆" panose="02010509060101010101" pitchFamily="49" charset="-122"/>
                            </a:rPr>
                            <m:t>1</m:t>
                          </m:r>
                        </m:sub>
                      </m:sSub>
                      <m:d>
                        <m:dPr>
                          <m:ctrlPr>
                            <a:rPr lang="en-US" altLang="zh-CN" sz="1800" i="1">
                              <a:solidFill>
                                <a:schemeClr val="tx1"/>
                              </a:solidFill>
                              <a:latin typeface="Cambria Math" panose="02040503050406030204" pitchFamily="18" charset="0"/>
                              <a:ea typeface="幼圆" panose="02010509060101010101" pitchFamily="49" charset="-122"/>
                            </a:rPr>
                          </m:ctrlPr>
                        </m:dPr>
                        <m:e>
                          <m:sSup>
                            <m:sSupPr>
                              <m:ctrlPr>
                                <a:rPr lang="en-US" altLang="zh-CN" sz="1800" i="1">
                                  <a:solidFill>
                                    <a:schemeClr val="tx1"/>
                                  </a:solidFill>
                                  <a:latin typeface="Cambria Math" panose="02040503050406030204" pitchFamily="18" charset="0"/>
                                  <a:ea typeface="幼圆" panose="02010509060101010101" pitchFamily="49" charset="-122"/>
                                </a:rPr>
                              </m:ctrlPr>
                            </m:sSupPr>
                            <m:e>
                              <m:r>
                                <a:rPr lang="en-US" altLang="zh-CN" sz="1800" b="0" i="1">
                                  <a:solidFill>
                                    <a:schemeClr val="tx1"/>
                                  </a:solidFill>
                                  <a:latin typeface="Cambria Math" panose="02040503050406030204" pitchFamily="18" charset="0"/>
                                  <a:ea typeface="幼圆" panose="02010509060101010101" pitchFamily="49" charset="-122"/>
                                </a:rPr>
                                <m:t>𝑞</m:t>
                              </m:r>
                            </m:e>
                            <m:sup>
                              <m:r>
                                <a:rPr lang="en-US" altLang="zh-CN" sz="1800" b="0" i="1">
                                  <a:solidFill>
                                    <a:schemeClr val="tx1"/>
                                  </a:solidFill>
                                  <a:latin typeface="Cambria Math" panose="02040503050406030204" pitchFamily="18" charset="0"/>
                                  <a:ea typeface="幼圆" panose="02010509060101010101" pitchFamily="49" charset="-122"/>
                                </a:rPr>
                                <m:t>2</m:t>
                              </m:r>
                            </m:sup>
                          </m:sSup>
                        </m:e>
                      </m:d>
                      <m:r>
                        <a:rPr lang="en-US" altLang="zh-CN" sz="1800" b="0" i="1">
                          <a:solidFill>
                            <a:schemeClr val="tx1"/>
                          </a:solidFill>
                          <a:latin typeface="Cambria Math" panose="02040503050406030204" pitchFamily="18" charset="0"/>
                          <a:ea typeface="幼圆" panose="02010509060101010101" pitchFamily="49" charset="-122"/>
                        </a:rPr>
                        <m:t>+</m:t>
                      </m:r>
                      <m:r>
                        <a:rPr lang="en-US" altLang="zh-CN" sz="1800" b="0" i="1">
                          <a:solidFill>
                            <a:schemeClr val="tx1"/>
                          </a:solidFill>
                          <a:latin typeface="Cambria Math" panose="02040503050406030204" pitchFamily="18" charset="0"/>
                          <a:ea typeface="幼圆" panose="02010509060101010101" pitchFamily="49" charset="-122"/>
                        </a:rPr>
                        <m:t>𝑖</m:t>
                      </m:r>
                      <m:f>
                        <m:fPr>
                          <m:ctrlPr>
                            <a:rPr lang="en-US" altLang="zh-CN" sz="1800" i="1" smtClean="0">
                              <a:solidFill>
                                <a:schemeClr val="tx1"/>
                              </a:solidFill>
                              <a:latin typeface="Cambria Math" panose="02040503050406030204" pitchFamily="18" charset="0"/>
                              <a:ea typeface="幼圆" panose="02010509060101010101" pitchFamily="49" charset="-122"/>
                            </a:rPr>
                          </m:ctrlPr>
                        </m:fPr>
                        <m:num>
                          <m:r>
                            <a:rPr lang="zh-CN" altLang="en-US" sz="1800" b="0" i="1" smtClean="0">
                              <a:solidFill>
                                <a:schemeClr val="tx1"/>
                              </a:solidFill>
                              <a:latin typeface="Cambria Math" panose="02040503050406030204" pitchFamily="18" charset="0"/>
                              <a:ea typeface="幼圆" panose="02010509060101010101" pitchFamily="49" charset="-122"/>
                            </a:rPr>
                            <m:t>𝜇</m:t>
                          </m:r>
                        </m:num>
                        <m:den>
                          <m:r>
                            <a:rPr lang="en-US" altLang="zh-CN" sz="1800" b="0" i="1" smtClean="0">
                              <a:solidFill>
                                <a:schemeClr val="tx1"/>
                              </a:solidFill>
                              <a:latin typeface="Cambria Math" panose="02040503050406030204" pitchFamily="18" charset="0"/>
                              <a:ea typeface="幼圆" panose="02010509060101010101" pitchFamily="49" charset="-122"/>
                            </a:rPr>
                            <m:t>2</m:t>
                          </m:r>
                          <m:r>
                            <a:rPr lang="en-US" altLang="zh-CN" sz="1800" b="0" i="1" smtClean="0">
                              <a:solidFill>
                                <a:schemeClr val="tx1"/>
                              </a:solidFill>
                              <a:latin typeface="Cambria Math" panose="02040503050406030204" pitchFamily="18" charset="0"/>
                              <a:ea typeface="幼圆" panose="02010509060101010101" pitchFamily="49" charset="-122"/>
                            </a:rPr>
                            <m:t>𝑀</m:t>
                          </m:r>
                        </m:den>
                      </m:f>
                      <m:sSub>
                        <m:sSubPr>
                          <m:ctrlPr>
                            <a:rPr lang="en-US" altLang="zh-CN" sz="1800" i="1">
                              <a:solidFill>
                                <a:schemeClr val="tx1"/>
                              </a:solidFill>
                              <a:latin typeface="Cambria Math" panose="02040503050406030204" pitchFamily="18" charset="0"/>
                              <a:ea typeface="幼圆" panose="02010509060101010101" pitchFamily="49" charset="-122"/>
                            </a:rPr>
                          </m:ctrlPr>
                        </m:sSubPr>
                        <m:e>
                          <m:r>
                            <a:rPr lang="en-US" altLang="zh-CN" sz="1800" b="0" i="1">
                              <a:solidFill>
                                <a:schemeClr val="tx1"/>
                              </a:solidFill>
                              <a:latin typeface="Cambria Math" panose="02040503050406030204" pitchFamily="18" charset="0"/>
                              <a:ea typeface="幼圆" panose="02010509060101010101" pitchFamily="49" charset="-122"/>
                            </a:rPr>
                            <m:t>𝐹</m:t>
                          </m:r>
                        </m:e>
                        <m:sub>
                          <m:r>
                            <a:rPr lang="en-US" altLang="zh-CN" sz="1800" b="0" i="1">
                              <a:solidFill>
                                <a:schemeClr val="tx1"/>
                              </a:solidFill>
                              <a:latin typeface="Cambria Math" panose="02040503050406030204" pitchFamily="18" charset="0"/>
                              <a:ea typeface="幼圆" panose="02010509060101010101" pitchFamily="49" charset="-122"/>
                            </a:rPr>
                            <m:t>2</m:t>
                          </m:r>
                        </m:sub>
                      </m:sSub>
                      <m:d>
                        <m:dPr>
                          <m:ctrlPr>
                            <a:rPr lang="en-US" altLang="zh-CN" sz="1800" i="1">
                              <a:solidFill>
                                <a:schemeClr val="tx1"/>
                              </a:solidFill>
                              <a:latin typeface="Cambria Math" panose="02040503050406030204" pitchFamily="18" charset="0"/>
                              <a:ea typeface="幼圆" panose="02010509060101010101" pitchFamily="49" charset="-122"/>
                            </a:rPr>
                          </m:ctrlPr>
                        </m:dPr>
                        <m:e>
                          <m:sSup>
                            <m:sSupPr>
                              <m:ctrlPr>
                                <a:rPr lang="en-US" altLang="zh-CN" sz="1800" i="1">
                                  <a:solidFill>
                                    <a:schemeClr val="tx1"/>
                                  </a:solidFill>
                                  <a:latin typeface="Cambria Math" panose="02040503050406030204" pitchFamily="18" charset="0"/>
                                  <a:ea typeface="幼圆" panose="02010509060101010101" pitchFamily="49" charset="-122"/>
                                </a:rPr>
                              </m:ctrlPr>
                            </m:sSupPr>
                            <m:e>
                              <m:r>
                                <a:rPr lang="en-US" altLang="zh-CN" sz="1800" b="0" i="1">
                                  <a:solidFill>
                                    <a:schemeClr val="tx1"/>
                                  </a:solidFill>
                                  <a:latin typeface="Cambria Math" panose="02040503050406030204" pitchFamily="18" charset="0"/>
                                  <a:ea typeface="幼圆" panose="02010509060101010101" pitchFamily="49" charset="-122"/>
                                </a:rPr>
                                <m:t>𝑞</m:t>
                              </m:r>
                            </m:e>
                            <m:sup>
                              <m:r>
                                <a:rPr lang="en-US" altLang="zh-CN" sz="1800" b="0" i="1">
                                  <a:solidFill>
                                    <a:schemeClr val="tx1"/>
                                  </a:solidFill>
                                  <a:latin typeface="Cambria Math" panose="02040503050406030204" pitchFamily="18" charset="0"/>
                                  <a:ea typeface="幼圆" panose="02010509060101010101" pitchFamily="49" charset="-122"/>
                                </a:rPr>
                                <m:t>2</m:t>
                              </m:r>
                            </m:sup>
                          </m:sSup>
                        </m:e>
                      </m:d>
                      <m:sSub>
                        <m:sSubPr>
                          <m:ctrlPr>
                            <a:rPr lang="en-US" altLang="zh-CN" sz="1800" i="1">
                              <a:solidFill>
                                <a:schemeClr val="tx1"/>
                              </a:solidFill>
                              <a:latin typeface="Cambria Math" panose="02040503050406030204" pitchFamily="18" charset="0"/>
                              <a:ea typeface="幼圆" panose="02010509060101010101" pitchFamily="49" charset="-122"/>
                            </a:rPr>
                          </m:ctrlPr>
                        </m:sSubPr>
                        <m:e>
                          <m:r>
                            <a:rPr lang="en-US" altLang="zh-CN" sz="1800" b="0" i="1">
                              <a:solidFill>
                                <a:schemeClr val="tx1"/>
                              </a:solidFill>
                              <a:latin typeface="Cambria Math" panose="02040503050406030204" pitchFamily="18" charset="0"/>
                              <a:ea typeface="幼圆" panose="02010509060101010101" pitchFamily="49" charset="-122"/>
                            </a:rPr>
                            <m:t>𝜎</m:t>
                          </m:r>
                        </m:e>
                        <m:sub>
                          <m:r>
                            <a:rPr lang="en-US" altLang="zh-CN" sz="1800" b="0" i="1">
                              <a:solidFill>
                                <a:schemeClr val="tx1"/>
                              </a:solidFill>
                              <a:latin typeface="Cambria Math" panose="02040503050406030204" pitchFamily="18" charset="0"/>
                              <a:ea typeface="幼圆" panose="02010509060101010101" pitchFamily="49" charset="-122"/>
                            </a:rPr>
                            <m:t>𝜇𝜈</m:t>
                          </m:r>
                        </m:sub>
                      </m:sSub>
                      <m:sSup>
                        <m:sSupPr>
                          <m:ctrlPr>
                            <a:rPr lang="en-US" altLang="zh-CN" sz="1800" i="1">
                              <a:solidFill>
                                <a:schemeClr val="tx1"/>
                              </a:solidFill>
                              <a:latin typeface="Cambria Math" panose="02040503050406030204" pitchFamily="18" charset="0"/>
                              <a:ea typeface="幼圆" panose="02010509060101010101" pitchFamily="49" charset="-122"/>
                            </a:rPr>
                          </m:ctrlPr>
                        </m:sSupPr>
                        <m:e>
                          <m:r>
                            <a:rPr lang="en-US" altLang="zh-CN" sz="1800" b="0" i="1">
                              <a:solidFill>
                                <a:schemeClr val="tx1"/>
                              </a:solidFill>
                              <a:latin typeface="Cambria Math" panose="02040503050406030204" pitchFamily="18" charset="0"/>
                              <a:ea typeface="幼圆" panose="02010509060101010101" pitchFamily="49" charset="-122"/>
                            </a:rPr>
                            <m:t>𝑞</m:t>
                          </m:r>
                        </m:e>
                        <m:sup>
                          <m:r>
                            <a:rPr lang="en-US" altLang="zh-CN" sz="1800" b="0" i="1">
                              <a:solidFill>
                                <a:schemeClr val="tx1"/>
                              </a:solidFill>
                              <a:latin typeface="Cambria Math" panose="02040503050406030204" pitchFamily="18" charset="0"/>
                              <a:ea typeface="幼圆" panose="02010509060101010101" pitchFamily="49" charset="-122"/>
                            </a:rPr>
                            <m:t>𝜈</m:t>
                          </m:r>
                        </m:sup>
                      </m:sSup>
                    </m:oMath>
                  </m:oMathPara>
                </a14:m>
                <a:endParaRPr lang="zh-CN" altLang="en-US" dirty="0"/>
              </a:p>
            </p:txBody>
          </p:sp>
        </mc:Choice>
        <mc:Fallback xmlns="">
          <p:sp>
            <p:nvSpPr>
              <p:cNvPr id="12" name="文本框 11">
                <a:extLst>
                  <a:ext uri="{FF2B5EF4-FFF2-40B4-BE49-F238E27FC236}">
                    <a16:creationId xmlns:a16="http://schemas.microsoft.com/office/drawing/2014/main" id="{9CD8C0BD-89EB-48DD-8E81-99EADAB7E252}"/>
                  </a:ext>
                </a:extLst>
              </p:cNvPr>
              <p:cNvSpPr txBox="1">
                <a:spLocks noRot="1" noChangeAspect="1" noMove="1" noResize="1" noEditPoints="1" noAdjustHandles="1" noChangeArrowheads="1" noChangeShapeType="1" noTextEdit="1"/>
              </p:cNvSpPr>
              <p:nvPr/>
            </p:nvSpPr>
            <p:spPr>
              <a:xfrm>
                <a:off x="2286000" y="1595712"/>
                <a:ext cx="4572000" cy="567078"/>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584803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17664</TotalTime>
  <Words>2584</Words>
  <Application>Microsoft Office PowerPoint</Application>
  <PresentationFormat>全屏显示(4:3)</PresentationFormat>
  <Paragraphs>282</Paragraphs>
  <Slides>33</Slides>
  <Notes>19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50" baseType="lpstr">
      <vt:lpstr>AdvOT5bf56204.B</vt:lpstr>
      <vt:lpstr>AdvOT82c4f4c4</vt:lpstr>
      <vt:lpstr>Arial Unicode MS</vt:lpstr>
      <vt:lpstr>CMSS12</vt:lpstr>
      <vt:lpstr>CMSS17</vt:lpstr>
      <vt:lpstr>CMSSBX10</vt:lpstr>
      <vt:lpstr>微软雅黑</vt:lpstr>
      <vt:lpstr>微软雅黑</vt:lpstr>
      <vt:lpstr>Arial</vt:lpstr>
      <vt:lpstr>Calibri</vt:lpstr>
      <vt:lpstr>Calibri Light</vt:lpstr>
      <vt:lpstr>Cambria Math</vt:lpstr>
      <vt:lpstr>Courier New</vt:lpstr>
      <vt:lpstr>Times New Roman</vt:lpstr>
      <vt:lpstr>Wingdings</vt:lpstr>
      <vt:lpstr>Office 主题​​</vt:lpstr>
      <vt:lpstr>Graph</vt:lpstr>
      <vt:lpstr>协变密度泛函理论 对原子核电磁性质的研究</vt:lpstr>
      <vt:lpstr>PowerPoint 演示文稿</vt:lpstr>
      <vt:lpstr>原子核电磁性质</vt:lpstr>
      <vt:lpstr>PowerPoint 演示文稿</vt:lpstr>
      <vt:lpstr>PowerPoint 演示文稿</vt:lpstr>
      <vt:lpstr>PowerPoint 演示文稿</vt:lpstr>
      <vt:lpstr>PowerPoint 演示文稿</vt:lpstr>
      <vt:lpstr>PowerPoint 演示文稿</vt:lpstr>
      <vt:lpstr>协变密度性泛函理论描述核电磁性质的优势</vt:lpstr>
      <vt:lpstr>主要内容</vt:lpstr>
      <vt:lpstr>原子核磁矩</vt:lpstr>
      <vt:lpstr>Schmidt磁矩——极端单粒子壳模型</vt:lpstr>
      <vt:lpstr>协变密度泛函理论中的磁矩问题</vt:lpstr>
      <vt:lpstr>Dirac磁矩增强——协变密度泛函理论</vt:lpstr>
      <vt:lpstr>磁矩问题解决方法</vt:lpstr>
      <vt:lpstr>奇时间场效应</vt:lpstr>
      <vt:lpstr>磁矩：包含介子交换流和组态混合效应</vt:lpstr>
      <vt:lpstr>208Pb附近原子核的磁矩</vt:lpstr>
      <vt:lpstr>49Sc和133Sb磁矩 </vt:lpstr>
      <vt:lpstr>磁矩：考虑粒子声子耦合效应(PVC)</vt:lpstr>
      <vt:lpstr>基于BNN的奇A核磁矩的预测</vt:lpstr>
      <vt:lpstr>不同输入量的比较</vt:lpstr>
      <vt:lpstr>验证神经网络(BNN-I4)的可靠性</vt:lpstr>
      <vt:lpstr>Cd、Cs同位素链和同位旋标量、矢量磁矩</vt:lpstr>
      <vt:lpstr>考虑有效g因子的结果</vt:lpstr>
      <vt:lpstr>奇质量数Al核的磁矩</vt:lpstr>
      <vt:lpstr>奇质量数Al核的磁矩</vt:lpstr>
      <vt:lpstr>奇质量数Al核的磁矩</vt:lpstr>
      <vt:lpstr>集体转动激发中的磁偶极跃迁——磁转动</vt:lpstr>
      <vt:lpstr>磁转动实验进展</vt:lpstr>
      <vt:lpstr>Tilted axis cranking CDFT </vt:lpstr>
      <vt:lpstr>观测量计算</vt:lpstr>
      <vt:lpstr>Candidate magnetic rotation sequence in 86Sr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WJsun</dc:creator>
  <cp:lastModifiedBy>li jian</cp:lastModifiedBy>
  <cp:revision>491</cp:revision>
  <dcterms:created xsi:type="dcterms:W3CDTF">2019-12-14T06:39:53Z</dcterms:created>
  <dcterms:modified xsi:type="dcterms:W3CDTF">2022-11-26T14:58:02Z</dcterms:modified>
</cp:coreProperties>
</file>