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44" r:id="rId2"/>
  </p:sldMasterIdLst>
  <p:notesMasterIdLst>
    <p:notesMasterId r:id="rId27"/>
  </p:notesMasterIdLst>
  <p:sldIdLst>
    <p:sldId id="263" r:id="rId3"/>
    <p:sldId id="713" r:id="rId4"/>
    <p:sldId id="699" r:id="rId5"/>
    <p:sldId id="648" r:id="rId6"/>
    <p:sldId id="673" r:id="rId7"/>
    <p:sldId id="698" r:id="rId8"/>
    <p:sldId id="265" r:id="rId9"/>
    <p:sldId id="692" r:id="rId10"/>
    <p:sldId id="675" r:id="rId11"/>
    <p:sldId id="258" r:id="rId12"/>
    <p:sldId id="700" r:id="rId13"/>
    <p:sldId id="712" r:id="rId14"/>
    <p:sldId id="693" r:id="rId15"/>
    <p:sldId id="260" r:id="rId16"/>
    <p:sldId id="681" r:id="rId17"/>
    <p:sldId id="679" r:id="rId18"/>
    <p:sldId id="678" r:id="rId19"/>
    <p:sldId id="677" r:id="rId20"/>
    <p:sldId id="697" r:id="rId21"/>
    <p:sldId id="685" r:id="rId22"/>
    <p:sldId id="694" r:id="rId23"/>
    <p:sldId id="682" r:id="rId24"/>
    <p:sldId id="684" r:id="rId25"/>
    <p:sldId id="689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305" autoAdjust="0"/>
  </p:normalViewPr>
  <p:slideViewPr>
    <p:cSldViewPr snapToGrid="0">
      <p:cViewPr varScale="1">
        <p:scale>
          <a:sx n="105" d="100"/>
          <a:sy n="105" d="100"/>
        </p:scale>
        <p:origin x="4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otive\NEEC\setup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ofPieChart>
        <c:ofPieType val="pie"/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6E-4090-AF99-7F5C96D442B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86E-4090-AF99-7F5C96D442B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86E-4090-AF99-7F5C96D442B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86E-4090-AF99-7F5C96D442B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86E-4090-AF99-7F5C96D442B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86E-4090-AF99-7F5C96D442B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86E-4090-AF99-7F5C96D442B2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286E-4090-AF99-7F5C96D442B2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286E-4090-AF99-7F5C96D442B2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286E-4090-AF99-7F5C96D442B2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286E-4090-AF99-7F5C96D442B2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286E-4090-AF99-7F5C96D442B2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286E-4090-AF99-7F5C96D442B2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286E-4090-AF99-7F5C96D442B2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86E-4090-AF99-7F5C96D442B2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86E-4090-AF99-7F5C96D442B2}"/>
                </c:ext>
              </c:extLst>
            </c:dLbl>
            <c:dLbl>
              <c:idx val="6"/>
              <c:layout>
                <c:manualLayout>
                  <c:x val="1.7714390931567243E-2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86E-4090-AF99-7F5C96D442B2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86E-4090-AF99-7F5C96D442B2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86E-4090-AF99-7F5C96D442B2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86E-4090-AF99-7F5C96D442B2}"/>
                </c:ext>
              </c:extLst>
            </c:dLbl>
            <c:dLbl>
              <c:idx val="10"/>
              <c:layout>
                <c:manualLayout>
                  <c:x val="0.13172157750199312"/>
                  <c:y val="0.2558500977291174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zh-CN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286E-4090-AF99-7F5C96D442B2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286E-4090-AF99-7F5C96D442B2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r>
                      <a:rPr lang="en-US" altLang="zh-CN" baseline="0"/>
                      <a:t>93
</a:t>
                    </a:r>
                    <a:fld id="{1F80F1B7-9BF1-458C-A7B4-D781C1383E52}" type="PERCENTAGE">
                      <a:rPr lang="en-US" altLang="zh-CN" baseline="0"/>
                      <a:pPr/>
                      <a:t>[百分比]</a:t>
                    </a:fld>
                    <a:endParaRPr lang="en-US" altLang="zh-CN" baseline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B-286E-4090-AF99-7F5C96D442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zh-CN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Sheet3!$H$1:$H$13</c:f>
              <c:strCache>
                <c:ptCount val="13"/>
                <c:pt idx="0">
                  <c:v>95</c:v>
                </c:pt>
                <c:pt idx="1">
                  <c:v>94</c:v>
                </c:pt>
                <c:pt idx="2">
                  <c:v>92</c:v>
                </c:pt>
                <c:pt idx="3">
                  <c:v>91</c:v>
                </c:pt>
                <c:pt idx="4">
                  <c:v>90</c:v>
                </c:pt>
                <c:pt idx="5">
                  <c:v>89</c:v>
                </c:pt>
                <c:pt idx="6">
                  <c:v>88</c:v>
                </c:pt>
                <c:pt idx="7">
                  <c:v>87</c:v>
                </c:pt>
                <c:pt idx="8">
                  <c:v>86</c:v>
                </c:pt>
                <c:pt idx="9">
                  <c:v>85</c:v>
                </c:pt>
                <c:pt idx="10">
                  <c:v>Mo</c:v>
                </c:pt>
                <c:pt idx="11">
                  <c:v>Nb</c:v>
                </c:pt>
                <c:pt idx="12">
                  <c:v>Zr</c:v>
                </c:pt>
              </c:strCache>
            </c:strRef>
          </c:cat>
          <c:val>
            <c:numRef>
              <c:f>Sheet3!$I$1:$I$13</c:f>
              <c:numCache>
                <c:formatCode>General</c:formatCode>
                <c:ptCount val="13"/>
                <c:pt idx="0">
                  <c:v>110</c:v>
                </c:pt>
                <c:pt idx="1">
                  <c:v>12150</c:v>
                </c:pt>
                <c:pt idx="2">
                  <c:v>4040</c:v>
                </c:pt>
                <c:pt idx="3">
                  <c:v>7848</c:v>
                </c:pt>
                <c:pt idx="4">
                  <c:v>19651</c:v>
                </c:pt>
                <c:pt idx="5">
                  <c:v>76</c:v>
                </c:pt>
                <c:pt idx="6">
                  <c:v>1641</c:v>
                </c:pt>
                <c:pt idx="7">
                  <c:v>527</c:v>
                </c:pt>
                <c:pt idx="8">
                  <c:v>1</c:v>
                </c:pt>
                <c:pt idx="9">
                  <c:v>7</c:v>
                </c:pt>
                <c:pt idx="10">
                  <c:v>43949</c:v>
                </c:pt>
                <c:pt idx="11">
                  <c:v>9734</c:v>
                </c:pt>
                <c:pt idx="12">
                  <c:v>266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286E-4090-AF99-7F5C96D442B2}"/>
            </c:ext>
          </c:extLst>
        </c:ser>
        <c:dLbls>
          <c:dLblPos val="bestFit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gapWidth val="100"/>
        <c:splitType val="pos"/>
        <c:splitPos val="3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4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99DC52-A1DE-4FC8-B8DA-1C837625B43A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668B0150-5CCA-4267-8EC5-C5C7450F8273}">
      <dgm:prSet phldrT="[文本]"/>
      <dgm:spPr/>
      <dgm:t>
        <a:bodyPr/>
        <a:lstStyle/>
        <a:p>
          <a:r>
            <a:rPr lang="zh-CN" altLang="en-US" dirty="0"/>
            <a:t>能量密度高</a:t>
          </a:r>
        </a:p>
      </dgm:t>
    </dgm:pt>
    <dgm:pt modelId="{AB3F1FD6-0E74-4C58-BC46-15DB2D79CD7C}" type="parTrans" cxnId="{4BE15C0C-4241-4D92-A0D5-366503591B75}">
      <dgm:prSet/>
      <dgm:spPr/>
      <dgm:t>
        <a:bodyPr/>
        <a:lstStyle/>
        <a:p>
          <a:endParaRPr lang="zh-CN" altLang="en-US"/>
        </a:p>
      </dgm:t>
    </dgm:pt>
    <dgm:pt modelId="{2F166FB2-572C-4F63-A5E2-F7EF5AFFD7D4}" type="sibTrans" cxnId="{4BE15C0C-4241-4D92-A0D5-366503591B75}">
      <dgm:prSet/>
      <dgm:spPr/>
      <dgm:t>
        <a:bodyPr/>
        <a:lstStyle/>
        <a:p>
          <a:endParaRPr lang="zh-CN" altLang="en-US"/>
        </a:p>
      </dgm:t>
    </dgm:pt>
    <dgm:pt modelId="{E106B7DC-E2DE-4778-9189-E86715FEA0AE}">
      <dgm:prSet phldrT="[文本]"/>
      <dgm:spPr/>
      <dgm:t>
        <a:bodyPr/>
        <a:lstStyle/>
        <a:p>
          <a:r>
            <a:rPr lang="zh-CN" altLang="en-US" dirty="0"/>
            <a:t>储存时间长</a:t>
          </a:r>
        </a:p>
      </dgm:t>
    </dgm:pt>
    <dgm:pt modelId="{7C481CF2-0E41-465E-B673-9FC12B41534D}" type="parTrans" cxnId="{74619899-FF30-4DEF-8EF8-6C00169C12FB}">
      <dgm:prSet/>
      <dgm:spPr/>
      <dgm:t>
        <a:bodyPr/>
        <a:lstStyle/>
        <a:p>
          <a:endParaRPr lang="zh-CN" altLang="en-US"/>
        </a:p>
      </dgm:t>
    </dgm:pt>
    <dgm:pt modelId="{F32E1A2C-0599-40F4-B08D-05052B348648}" type="sibTrans" cxnId="{74619899-FF30-4DEF-8EF8-6C00169C12FB}">
      <dgm:prSet/>
      <dgm:spPr/>
      <dgm:t>
        <a:bodyPr/>
        <a:lstStyle/>
        <a:p>
          <a:endParaRPr lang="zh-CN" altLang="en-US"/>
        </a:p>
      </dgm:t>
    </dgm:pt>
    <dgm:pt modelId="{86ED3F3F-56F5-4595-B849-CC370AAF2FF3}">
      <dgm:prSet phldrT="[文本]"/>
      <dgm:spPr/>
      <dgm:t>
        <a:bodyPr/>
        <a:lstStyle/>
        <a:p>
          <a:r>
            <a:rPr lang="zh-CN" altLang="en-US" dirty="0"/>
            <a:t>性质稳定</a:t>
          </a:r>
        </a:p>
      </dgm:t>
    </dgm:pt>
    <dgm:pt modelId="{1C14745A-E588-4759-BB40-2AAF5E9804FF}" type="parTrans" cxnId="{AA382248-BFAE-4AD5-8353-19C116751743}">
      <dgm:prSet/>
      <dgm:spPr/>
      <dgm:t>
        <a:bodyPr/>
        <a:lstStyle/>
        <a:p>
          <a:endParaRPr lang="zh-CN" altLang="en-US"/>
        </a:p>
      </dgm:t>
    </dgm:pt>
    <dgm:pt modelId="{157B9E4E-8F2A-4D05-94A9-486AF36A564D}" type="sibTrans" cxnId="{AA382248-BFAE-4AD5-8353-19C116751743}">
      <dgm:prSet/>
      <dgm:spPr/>
      <dgm:t>
        <a:bodyPr/>
        <a:lstStyle/>
        <a:p>
          <a:endParaRPr lang="zh-CN" altLang="en-US"/>
        </a:p>
      </dgm:t>
    </dgm:pt>
    <dgm:pt modelId="{34E98550-795B-47E4-9D7C-034D5BFA1E53}" type="pres">
      <dgm:prSet presAssocID="{C299DC52-A1DE-4FC8-B8DA-1C837625B43A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36B3BED3-4F3D-428B-9DDE-1FBEEE5B1AC8}" type="pres">
      <dgm:prSet presAssocID="{C299DC52-A1DE-4FC8-B8DA-1C837625B43A}" presName="cycle" presStyleCnt="0"/>
      <dgm:spPr/>
    </dgm:pt>
    <dgm:pt modelId="{12080EB2-5839-4870-84EA-5602D2712D3F}" type="pres">
      <dgm:prSet presAssocID="{C299DC52-A1DE-4FC8-B8DA-1C837625B43A}" presName="centerShape" presStyleCnt="0"/>
      <dgm:spPr/>
    </dgm:pt>
    <dgm:pt modelId="{4E3EEFE1-B890-406E-A902-80A4A3089DFD}" type="pres">
      <dgm:prSet presAssocID="{C299DC52-A1DE-4FC8-B8DA-1C837625B43A}" presName="connSite" presStyleLbl="node1" presStyleIdx="0" presStyleCnt="4"/>
      <dgm:spPr/>
    </dgm:pt>
    <dgm:pt modelId="{7B0C2531-F555-4FCC-ABEC-CB5FBD6AD8F0}" type="pres">
      <dgm:prSet presAssocID="{C299DC52-A1DE-4FC8-B8DA-1C837625B43A}" presName="visible" presStyleLbl="node1" presStyleIdx="0" presStyleCnt="4"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4000" b="-4000"/>
          </a:stretch>
        </a:blipFill>
      </dgm:spPr>
    </dgm:pt>
    <dgm:pt modelId="{50DC40A9-6760-4C3E-B0A3-5AC8AEF55358}" type="pres">
      <dgm:prSet presAssocID="{AB3F1FD6-0E74-4C58-BC46-15DB2D79CD7C}" presName="Name25" presStyleLbl="parChTrans1D1" presStyleIdx="0" presStyleCnt="3"/>
      <dgm:spPr/>
    </dgm:pt>
    <dgm:pt modelId="{91F8D7F5-EEE4-4E83-87E3-0E2C3F0CA0EF}" type="pres">
      <dgm:prSet presAssocID="{668B0150-5CCA-4267-8EC5-C5C7450F8273}" presName="node" presStyleCnt="0"/>
      <dgm:spPr/>
    </dgm:pt>
    <dgm:pt modelId="{EEDFFAB1-8FE9-45BD-9058-48F6E4756E12}" type="pres">
      <dgm:prSet presAssocID="{668B0150-5CCA-4267-8EC5-C5C7450F8273}" presName="parentNode" presStyleLbl="node1" presStyleIdx="1" presStyleCnt="4">
        <dgm:presLayoutVars>
          <dgm:chMax val="1"/>
          <dgm:bulletEnabled val="1"/>
        </dgm:presLayoutVars>
      </dgm:prSet>
      <dgm:spPr/>
    </dgm:pt>
    <dgm:pt modelId="{25ED7406-4DC8-4285-9EE6-CDF77EF3CB45}" type="pres">
      <dgm:prSet presAssocID="{668B0150-5CCA-4267-8EC5-C5C7450F8273}" presName="childNode" presStyleLbl="revTx" presStyleIdx="0" presStyleCnt="0">
        <dgm:presLayoutVars>
          <dgm:bulletEnabled val="1"/>
        </dgm:presLayoutVars>
      </dgm:prSet>
      <dgm:spPr/>
    </dgm:pt>
    <dgm:pt modelId="{68968B12-D5E4-45D8-B336-E89378FE2F5B}" type="pres">
      <dgm:prSet presAssocID="{7C481CF2-0E41-465E-B673-9FC12B41534D}" presName="Name25" presStyleLbl="parChTrans1D1" presStyleIdx="1" presStyleCnt="3"/>
      <dgm:spPr/>
    </dgm:pt>
    <dgm:pt modelId="{8715B111-7432-4CD8-923C-D274E7D9882C}" type="pres">
      <dgm:prSet presAssocID="{E106B7DC-E2DE-4778-9189-E86715FEA0AE}" presName="node" presStyleCnt="0"/>
      <dgm:spPr/>
    </dgm:pt>
    <dgm:pt modelId="{B4FB1324-679E-4ED9-8DAA-3EA4C7D249C7}" type="pres">
      <dgm:prSet presAssocID="{E106B7DC-E2DE-4778-9189-E86715FEA0AE}" presName="parentNode" presStyleLbl="node1" presStyleIdx="2" presStyleCnt="4">
        <dgm:presLayoutVars>
          <dgm:chMax val="1"/>
          <dgm:bulletEnabled val="1"/>
        </dgm:presLayoutVars>
      </dgm:prSet>
      <dgm:spPr/>
    </dgm:pt>
    <dgm:pt modelId="{74242B7B-0D10-4137-9401-76923E41889C}" type="pres">
      <dgm:prSet presAssocID="{E106B7DC-E2DE-4778-9189-E86715FEA0AE}" presName="childNode" presStyleLbl="revTx" presStyleIdx="0" presStyleCnt="0">
        <dgm:presLayoutVars>
          <dgm:bulletEnabled val="1"/>
        </dgm:presLayoutVars>
      </dgm:prSet>
      <dgm:spPr/>
    </dgm:pt>
    <dgm:pt modelId="{6AA2C751-8DB3-45FC-8171-0DEB2A5196BA}" type="pres">
      <dgm:prSet presAssocID="{1C14745A-E588-4759-BB40-2AAF5E9804FF}" presName="Name25" presStyleLbl="parChTrans1D1" presStyleIdx="2" presStyleCnt="3"/>
      <dgm:spPr/>
    </dgm:pt>
    <dgm:pt modelId="{D056E542-9DF9-4230-9425-B52767381CCB}" type="pres">
      <dgm:prSet presAssocID="{86ED3F3F-56F5-4595-B849-CC370AAF2FF3}" presName="node" presStyleCnt="0"/>
      <dgm:spPr/>
    </dgm:pt>
    <dgm:pt modelId="{7312A7F3-DD4A-4504-BA39-D8D7AF38C038}" type="pres">
      <dgm:prSet presAssocID="{86ED3F3F-56F5-4595-B849-CC370AAF2FF3}" presName="parentNode" presStyleLbl="node1" presStyleIdx="3" presStyleCnt="4">
        <dgm:presLayoutVars>
          <dgm:chMax val="1"/>
          <dgm:bulletEnabled val="1"/>
        </dgm:presLayoutVars>
      </dgm:prSet>
      <dgm:spPr/>
    </dgm:pt>
    <dgm:pt modelId="{2B529A7D-229F-405C-98B6-C9D775C033C1}" type="pres">
      <dgm:prSet presAssocID="{86ED3F3F-56F5-4595-B849-CC370AAF2FF3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4BE15C0C-4241-4D92-A0D5-366503591B75}" srcId="{C299DC52-A1DE-4FC8-B8DA-1C837625B43A}" destId="{668B0150-5CCA-4267-8EC5-C5C7450F8273}" srcOrd="0" destOrd="0" parTransId="{AB3F1FD6-0E74-4C58-BC46-15DB2D79CD7C}" sibTransId="{2F166FB2-572C-4F63-A5E2-F7EF5AFFD7D4}"/>
    <dgm:cxn modelId="{7813775D-62A1-42B0-9417-E4EC483DFB0E}" type="presOf" srcId="{AB3F1FD6-0E74-4C58-BC46-15DB2D79CD7C}" destId="{50DC40A9-6760-4C3E-B0A3-5AC8AEF55358}" srcOrd="0" destOrd="0" presId="urn:microsoft.com/office/officeart/2005/8/layout/radial2"/>
    <dgm:cxn modelId="{AA382248-BFAE-4AD5-8353-19C116751743}" srcId="{C299DC52-A1DE-4FC8-B8DA-1C837625B43A}" destId="{86ED3F3F-56F5-4595-B849-CC370AAF2FF3}" srcOrd="2" destOrd="0" parTransId="{1C14745A-E588-4759-BB40-2AAF5E9804FF}" sibTransId="{157B9E4E-8F2A-4D05-94A9-486AF36A564D}"/>
    <dgm:cxn modelId="{86C3106E-0A17-4B84-967F-A2E50FB0624A}" type="presOf" srcId="{C299DC52-A1DE-4FC8-B8DA-1C837625B43A}" destId="{34E98550-795B-47E4-9D7C-034D5BFA1E53}" srcOrd="0" destOrd="0" presId="urn:microsoft.com/office/officeart/2005/8/layout/radial2"/>
    <dgm:cxn modelId="{E3708E98-BED4-4615-9219-DA36D27372D9}" type="presOf" srcId="{86ED3F3F-56F5-4595-B849-CC370AAF2FF3}" destId="{7312A7F3-DD4A-4504-BA39-D8D7AF38C038}" srcOrd="0" destOrd="0" presId="urn:microsoft.com/office/officeart/2005/8/layout/radial2"/>
    <dgm:cxn modelId="{74619899-FF30-4DEF-8EF8-6C00169C12FB}" srcId="{C299DC52-A1DE-4FC8-B8DA-1C837625B43A}" destId="{E106B7DC-E2DE-4778-9189-E86715FEA0AE}" srcOrd="1" destOrd="0" parTransId="{7C481CF2-0E41-465E-B673-9FC12B41534D}" sibTransId="{F32E1A2C-0599-40F4-B08D-05052B348648}"/>
    <dgm:cxn modelId="{AB136AAD-A464-4EB6-A084-F8039B702AC6}" type="presOf" srcId="{668B0150-5CCA-4267-8EC5-C5C7450F8273}" destId="{EEDFFAB1-8FE9-45BD-9058-48F6E4756E12}" srcOrd="0" destOrd="0" presId="urn:microsoft.com/office/officeart/2005/8/layout/radial2"/>
    <dgm:cxn modelId="{12E088B3-919D-4101-B69A-3A2CB27A7796}" type="presOf" srcId="{E106B7DC-E2DE-4778-9189-E86715FEA0AE}" destId="{B4FB1324-679E-4ED9-8DAA-3EA4C7D249C7}" srcOrd="0" destOrd="0" presId="urn:microsoft.com/office/officeart/2005/8/layout/radial2"/>
    <dgm:cxn modelId="{E563D0B7-B894-4CF6-9C7B-93A4E3A0CA2D}" type="presOf" srcId="{1C14745A-E588-4759-BB40-2AAF5E9804FF}" destId="{6AA2C751-8DB3-45FC-8171-0DEB2A5196BA}" srcOrd="0" destOrd="0" presId="urn:microsoft.com/office/officeart/2005/8/layout/radial2"/>
    <dgm:cxn modelId="{B7E656C5-D56C-4A5A-A860-2379DC310235}" type="presOf" srcId="{7C481CF2-0E41-465E-B673-9FC12B41534D}" destId="{68968B12-D5E4-45D8-B336-E89378FE2F5B}" srcOrd="0" destOrd="0" presId="urn:microsoft.com/office/officeart/2005/8/layout/radial2"/>
    <dgm:cxn modelId="{F533E3AF-07F0-4A33-870C-FBF0F33B21AD}" type="presParOf" srcId="{34E98550-795B-47E4-9D7C-034D5BFA1E53}" destId="{36B3BED3-4F3D-428B-9DDE-1FBEEE5B1AC8}" srcOrd="0" destOrd="0" presId="urn:microsoft.com/office/officeart/2005/8/layout/radial2"/>
    <dgm:cxn modelId="{DE22428A-5D05-44A2-BB38-ED3953312274}" type="presParOf" srcId="{36B3BED3-4F3D-428B-9DDE-1FBEEE5B1AC8}" destId="{12080EB2-5839-4870-84EA-5602D2712D3F}" srcOrd="0" destOrd="0" presId="urn:microsoft.com/office/officeart/2005/8/layout/radial2"/>
    <dgm:cxn modelId="{6B2F25BB-867F-4017-8651-C6BD56C93909}" type="presParOf" srcId="{12080EB2-5839-4870-84EA-5602D2712D3F}" destId="{4E3EEFE1-B890-406E-A902-80A4A3089DFD}" srcOrd="0" destOrd="0" presId="urn:microsoft.com/office/officeart/2005/8/layout/radial2"/>
    <dgm:cxn modelId="{D2E0338E-C51B-4DB6-84C4-D529EFC7C6D2}" type="presParOf" srcId="{12080EB2-5839-4870-84EA-5602D2712D3F}" destId="{7B0C2531-F555-4FCC-ABEC-CB5FBD6AD8F0}" srcOrd="1" destOrd="0" presId="urn:microsoft.com/office/officeart/2005/8/layout/radial2"/>
    <dgm:cxn modelId="{42F88083-032B-48CF-BF35-BB22E02C25B3}" type="presParOf" srcId="{36B3BED3-4F3D-428B-9DDE-1FBEEE5B1AC8}" destId="{50DC40A9-6760-4C3E-B0A3-5AC8AEF55358}" srcOrd="1" destOrd="0" presId="urn:microsoft.com/office/officeart/2005/8/layout/radial2"/>
    <dgm:cxn modelId="{B59AE2D3-ED81-4E9F-A6AF-AE6854ADB805}" type="presParOf" srcId="{36B3BED3-4F3D-428B-9DDE-1FBEEE5B1AC8}" destId="{91F8D7F5-EEE4-4E83-87E3-0E2C3F0CA0EF}" srcOrd="2" destOrd="0" presId="urn:microsoft.com/office/officeart/2005/8/layout/radial2"/>
    <dgm:cxn modelId="{AB5D9E95-05FE-4AD4-867F-DFA12164F61B}" type="presParOf" srcId="{91F8D7F5-EEE4-4E83-87E3-0E2C3F0CA0EF}" destId="{EEDFFAB1-8FE9-45BD-9058-48F6E4756E12}" srcOrd="0" destOrd="0" presId="urn:microsoft.com/office/officeart/2005/8/layout/radial2"/>
    <dgm:cxn modelId="{13A110C9-97E3-46D4-91BC-DE8D00552C4B}" type="presParOf" srcId="{91F8D7F5-EEE4-4E83-87E3-0E2C3F0CA0EF}" destId="{25ED7406-4DC8-4285-9EE6-CDF77EF3CB45}" srcOrd="1" destOrd="0" presId="urn:microsoft.com/office/officeart/2005/8/layout/radial2"/>
    <dgm:cxn modelId="{3327BB4D-910E-4C34-9D5E-246E30DC2199}" type="presParOf" srcId="{36B3BED3-4F3D-428B-9DDE-1FBEEE5B1AC8}" destId="{68968B12-D5E4-45D8-B336-E89378FE2F5B}" srcOrd="3" destOrd="0" presId="urn:microsoft.com/office/officeart/2005/8/layout/radial2"/>
    <dgm:cxn modelId="{E775E612-63AC-4EBF-8F48-23CD2AE32E0B}" type="presParOf" srcId="{36B3BED3-4F3D-428B-9DDE-1FBEEE5B1AC8}" destId="{8715B111-7432-4CD8-923C-D274E7D9882C}" srcOrd="4" destOrd="0" presId="urn:microsoft.com/office/officeart/2005/8/layout/radial2"/>
    <dgm:cxn modelId="{3570B6EF-5AB5-4D97-A063-BE50B0E6128F}" type="presParOf" srcId="{8715B111-7432-4CD8-923C-D274E7D9882C}" destId="{B4FB1324-679E-4ED9-8DAA-3EA4C7D249C7}" srcOrd="0" destOrd="0" presId="urn:microsoft.com/office/officeart/2005/8/layout/radial2"/>
    <dgm:cxn modelId="{B37F7C5D-523D-4435-AD3A-C835481D00CA}" type="presParOf" srcId="{8715B111-7432-4CD8-923C-D274E7D9882C}" destId="{74242B7B-0D10-4137-9401-76923E41889C}" srcOrd="1" destOrd="0" presId="urn:microsoft.com/office/officeart/2005/8/layout/radial2"/>
    <dgm:cxn modelId="{0CD49A58-CB54-41B5-ACD7-E02D567A603F}" type="presParOf" srcId="{36B3BED3-4F3D-428B-9DDE-1FBEEE5B1AC8}" destId="{6AA2C751-8DB3-45FC-8171-0DEB2A5196BA}" srcOrd="5" destOrd="0" presId="urn:microsoft.com/office/officeart/2005/8/layout/radial2"/>
    <dgm:cxn modelId="{29F7956E-3E93-442C-9ED0-7307960F85E7}" type="presParOf" srcId="{36B3BED3-4F3D-428B-9DDE-1FBEEE5B1AC8}" destId="{D056E542-9DF9-4230-9425-B52767381CCB}" srcOrd="6" destOrd="0" presId="urn:microsoft.com/office/officeart/2005/8/layout/radial2"/>
    <dgm:cxn modelId="{BAAC0924-8407-48E6-8A1B-DED2E90BE49F}" type="presParOf" srcId="{D056E542-9DF9-4230-9425-B52767381CCB}" destId="{7312A7F3-DD4A-4504-BA39-D8D7AF38C038}" srcOrd="0" destOrd="0" presId="urn:microsoft.com/office/officeart/2005/8/layout/radial2"/>
    <dgm:cxn modelId="{CCE67B95-67BA-4680-845A-6B8A8BF9518A}" type="presParOf" srcId="{D056E542-9DF9-4230-9425-B52767381CCB}" destId="{2B529A7D-229F-405C-98B6-C9D775C033C1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A2C751-8DB3-45FC-8171-0DEB2A5196BA}">
      <dsp:nvSpPr>
        <dsp:cNvPr id="0" name=""/>
        <dsp:cNvSpPr/>
      </dsp:nvSpPr>
      <dsp:spPr>
        <a:xfrm rot="2563579">
          <a:off x="1896825" y="2494722"/>
          <a:ext cx="537192" cy="53701"/>
        </a:xfrm>
        <a:custGeom>
          <a:avLst/>
          <a:gdLst/>
          <a:ahLst/>
          <a:cxnLst/>
          <a:rect l="0" t="0" r="0" b="0"/>
          <a:pathLst>
            <a:path>
              <a:moveTo>
                <a:pt x="0" y="26850"/>
              </a:moveTo>
              <a:lnTo>
                <a:pt x="537192" y="2685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968B12-D5E4-45D8-B336-E89378FE2F5B}">
      <dsp:nvSpPr>
        <dsp:cNvPr id="0" name=""/>
        <dsp:cNvSpPr/>
      </dsp:nvSpPr>
      <dsp:spPr>
        <a:xfrm>
          <a:off x="1968110" y="1757671"/>
          <a:ext cx="597906" cy="53701"/>
        </a:xfrm>
        <a:custGeom>
          <a:avLst/>
          <a:gdLst/>
          <a:ahLst/>
          <a:cxnLst/>
          <a:rect l="0" t="0" r="0" b="0"/>
          <a:pathLst>
            <a:path>
              <a:moveTo>
                <a:pt x="0" y="26850"/>
              </a:moveTo>
              <a:lnTo>
                <a:pt x="597906" y="2685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DC40A9-6760-4C3E-B0A3-5AC8AEF55358}">
      <dsp:nvSpPr>
        <dsp:cNvPr id="0" name=""/>
        <dsp:cNvSpPr/>
      </dsp:nvSpPr>
      <dsp:spPr>
        <a:xfrm rot="19036421">
          <a:off x="1896825" y="1020620"/>
          <a:ext cx="537192" cy="53701"/>
        </a:xfrm>
        <a:custGeom>
          <a:avLst/>
          <a:gdLst/>
          <a:ahLst/>
          <a:cxnLst/>
          <a:rect l="0" t="0" r="0" b="0"/>
          <a:pathLst>
            <a:path>
              <a:moveTo>
                <a:pt x="0" y="26850"/>
              </a:moveTo>
              <a:lnTo>
                <a:pt x="537192" y="2685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0C2531-F555-4FCC-ABEC-CB5FBD6AD8F0}">
      <dsp:nvSpPr>
        <dsp:cNvPr id="0" name=""/>
        <dsp:cNvSpPr/>
      </dsp:nvSpPr>
      <dsp:spPr>
        <a:xfrm>
          <a:off x="509298" y="926397"/>
          <a:ext cx="1716248" cy="1716248"/>
        </a:xfrm>
        <a:prstGeom prst="ellips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DFFAB1-8FE9-45BD-9058-48F6E4756E12}">
      <dsp:nvSpPr>
        <dsp:cNvPr id="0" name=""/>
        <dsp:cNvSpPr/>
      </dsp:nvSpPr>
      <dsp:spPr>
        <a:xfrm>
          <a:off x="2226087" y="1013"/>
          <a:ext cx="1029749" cy="10297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/>
            <a:t>能量密度高</a:t>
          </a:r>
        </a:p>
      </dsp:txBody>
      <dsp:txXfrm>
        <a:off x="2376890" y="151816"/>
        <a:ext cx="728143" cy="728143"/>
      </dsp:txXfrm>
    </dsp:sp>
    <dsp:sp modelId="{B4FB1324-679E-4ED9-8DAA-3EA4C7D249C7}">
      <dsp:nvSpPr>
        <dsp:cNvPr id="0" name=""/>
        <dsp:cNvSpPr/>
      </dsp:nvSpPr>
      <dsp:spPr>
        <a:xfrm>
          <a:off x="2566016" y="1269647"/>
          <a:ext cx="1029749" cy="10297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/>
            <a:t>储存时间长</a:t>
          </a:r>
        </a:p>
      </dsp:txBody>
      <dsp:txXfrm>
        <a:off x="2716819" y="1420450"/>
        <a:ext cx="728143" cy="728143"/>
      </dsp:txXfrm>
    </dsp:sp>
    <dsp:sp modelId="{7312A7F3-DD4A-4504-BA39-D8D7AF38C038}">
      <dsp:nvSpPr>
        <dsp:cNvPr id="0" name=""/>
        <dsp:cNvSpPr/>
      </dsp:nvSpPr>
      <dsp:spPr>
        <a:xfrm>
          <a:off x="2226087" y="2538281"/>
          <a:ext cx="1029749" cy="102974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/>
            <a:t>性质稳定</a:t>
          </a:r>
        </a:p>
      </dsp:txBody>
      <dsp:txXfrm>
        <a:off x="2376890" y="2689084"/>
        <a:ext cx="728143" cy="7281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919D70-9446-4356-85D4-F6BE3127EEE4}" type="datetimeFigureOut">
              <a:rPr lang="zh-CN" altLang="en-US" smtClean="0"/>
              <a:t>2022/6/28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B9029B-919D-4C7E-8F35-9D02ADB720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603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B9029B-919D-4C7E-8F35-9D02ADB7205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84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B9029B-919D-4C7E-8F35-9D02ADB7205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6619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B9029B-919D-4C7E-8F35-9D02ADB7205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854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B9029B-919D-4C7E-8F35-9D02ADB7205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5628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39BA5E-5CC6-457C-B894-0C8533FEDE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623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B9029B-919D-4C7E-8F35-9D02ADB7205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6939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B9029B-919D-4C7E-8F35-9D02ADB7205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3259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39BA5E-5CC6-457C-B894-0C8533FEDE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1751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39BA5E-5CC6-457C-B894-0C8533FEDE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2370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39BA5E-5CC6-457C-B894-0C8533FEDE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254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39BA5E-5CC6-457C-B894-0C8533FEDE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571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39BA5E-5CC6-457C-B894-0C8533FEDE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784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39BA5E-5CC6-457C-B894-0C8533FEDE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875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39BA5E-5CC6-457C-B894-0C8533FEDE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862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39BA5E-5CC6-457C-B894-0C8533FEDE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445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B9029B-919D-4C7E-8F35-9D02ADB7205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159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B9029B-919D-4C7E-8F35-9D02ADB7205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946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B9029B-919D-4C7E-8F35-9D02ADB7205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2741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15CC26-7EEA-43AE-A8FB-773750F35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9C8C410-E01B-4520-8167-7922B9F88C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842330-A700-478C-9626-8042538DB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EA84F-3851-4AFE-AFC9-900423993B06}" type="datetimeFigureOut">
              <a:rPr lang="zh-CN" altLang="en-US" smtClean="0"/>
              <a:t>2022/6/28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D5468F-8AB8-4A81-B062-21D70155B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4A73B3-E1A0-4084-B097-E5FB41D1F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8CBB-7656-4A1B-96FD-9117D42C70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0529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FFFCFD-FCFD-4E8A-B6A5-4BDD84CB1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6A42F0F-B06C-41EC-AD03-ADC542C8F7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251E92-FEA2-4451-AD27-D6DBB7445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EA84F-3851-4AFE-AFC9-900423993B06}" type="datetimeFigureOut">
              <a:rPr lang="zh-CN" altLang="en-US" smtClean="0"/>
              <a:t>2022/6/28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046121-E6D2-4316-9511-675AF97AB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B39750-AEB1-4FD0-AADB-ACA247B45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8CBB-7656-4A1B-96FD-9117D42C70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713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E73A1F-4DF0-44F9-9746-D81693C91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A4E6DD-EE11-401E-A834-57A5A0E949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2CA79F-AC9C-427B-A996-512F8AD17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EA84F-3851-4AFE-AFC9-900423993B06}" type="datetimeFigureOut">
              <a:rPr lang="zh-CN" altLang="en-US" smtClean="0"/>
              <a:t>2022/6/28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D3FEED-7612-4C82-B3E1-A6A30926E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6423C9B-4CEF-45AA-9535-E6D421886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8CBB-7656-4A1B-96FD-9117D42C70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8469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69AA3-0831-4CEF-864D-CDAC9A5F7CA2}" type="datetimeFigureOut">
              <a:rPr lang="zh-CN" altLang="en-US" smtClean="0"/>
              <a:t>2022/6/28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05A5-733E-4E29-997E-1B08FDFDF3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2225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69AA3-0831-4CEF-864D-CDAC9A5F7CA2}" type="datetimeFigureOut">
              <a:rPr lang="zh-CN" altLang="en-US" smtClean="0"/>
              <a:t>2022/6/28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05A5-733E-4E29-997E-1B08FDFDF3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321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69AA3-0831-4CEF-864D-CDAC9A5F7CA2}" type="datetimeFigureOut">
              <a:rPr lang="zh-CN" altLang="en-US" smtClean="0"/>
              <a:t>2022/6/28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05A5-733E-4E29-997E-1B08FDFDF3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296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69AA3-0831-4CEF-864D-CDAC9A5F7CA2}" type="datetimeFigureOut">
              <a:rPr lang="zh-CN" altLang="en-US" smtClean="0"/>
              <a:t>2022/6/28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05A5-733E-4E29-997E-1B08FDFDF3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7623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69AA3-0831-4CEF-864D-CDAC9A5F7CA2}" type="datetimeFigureOut">
              <a:rPr lang="zh-CN" altLang="en-US" smtClean="0"/>
              <a:t>2022/6/28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05A5-733E-4E29-997E-1B08FDFDF3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218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69AA3-0831-4CEF-864D-CDAC9A5F7CA2}" type="datetimeFigureOut">
              <a:rPr lang="zh-CN" altLang="en-US" smtClean="0"/>
              <a:t>2022/6/28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05A5-733E-4E29-997E-1B08FDFDF3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79750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69AA3-0831-4CEF-864D-CDAC9A5F7CA2}" type="datetimeFigureOut">
              <a:rPr lang="zh-CN" altLang="en-US" smtClean="0"/>
              <a:t>2022/6/28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05A5-733E-4E29-997E-1B08FDFDF3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6068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69AA3-0831-4CEF-864D-CDAC9A5F7CA2}" type="datetimeFigureOut">
              <a:rPr lang="zh-CN" altLang="en-US" smtClean="0"/>
              <a:t>2022/6/28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05A5-733E-4E29-997E-1B08FDFDF3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488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EF90CA-3F85-4CC8-AD65-DA03102A9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984DC50-A387-494D-A88B-E6DB54E343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97A2493-98B3-45B1-959E-6277AF304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EA84F-3851-4AFE-AFC9-900423993B06}" type="datetimeFigureOut">
              <a:rPr lang="zh-CN" altLang="en-US" smtClean="0"/>
              <a:t>2022/6/28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BA9865F-2EF7-49BE-8D2A-61433C913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49B952-22F6-4D43-984D-40B755119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8CBB-7656-4A1B-96FD-9117D42C70E2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540339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69AA3-0831-4CEF-864D-CDAC9A5F7CA2}" type="datetimeFigureOut">
              <a:rPr lang="zh-CN" altLang="en-US" smtClean="0"/>
              <a:t>2022/6/28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05A5-733E-4E29-997E-1B08FDFDF3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2906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69AA3-0831-4CEF-864D-CDAC9A5F7CA2}" type="datetimeFigureOut">
              <a:rPr lang="zh-CN" altLang="en-US" smtClean="0"/>
              <a:t>2022/6/28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05A5-733E-4E29-997E-1B08FDFDF3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262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69AA3-0831-4CEF-864D-CDAC9A5F7CA2}" type="datetimeFigureOut">
              <a:rPr lang="zh-CN" altLang="en-US" smtClean="0"/>
              <a:t>2022/6/28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05A5-733E-4E29-997E-1B08FDFDF3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7028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595A80-B2CE-45C4-938A-6255EFDB0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330282-6E3E-4E8C-A949-1C77B88E3C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DF23DF-1AC2-4A75-9EE4-6B45F4EC1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EA84F-3851-4AFE-AFC9-900423993B06}" type="datetimeFigureOut">
              <a:rPr lang="zh-CN" altLang="en-US" smtClean="0"/>
              <a:t>2022/6/28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525014-8743-4B1E-879F-1881B0200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C08A8B-F2C5-4329-8E9D-013F83B13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8CBB-7656-4A1B-96FD-9117D42C70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8184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359182-7F8D-4793-8AA1-F7AD2852A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6A87053-44C1-4544-B326-D3EA8B5221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7A7C26-1C1A-4AF9-8166-241C04895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E996A7-3F80-4040-9302-5B40C6A2E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EA84F-3851-4AFE-AFC9-900423993B06}" type="datetimeFigureOut">
              <a:rPr lang="zh-CN" altLang="en-US" smtClean="0"/>
              <a:t>2022/6/28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A694741-10F0-4DCA-B520-F10717C33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4029CF-4F21-4FD6-8CD2-037BB6B85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8CBB-7656-4A1B-96FD-9117D42C70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667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E3251D-D0BF-4F34-80AD-9F861F0CA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6990B1-BE59-4058-BC3B-7C38E3974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75A5804-6417-4D73-BDEE-13D2EBFD83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329B92A-7211-4778-8E5C-D9C31B24AD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88E30DD-FA92-4C05-8FA6-6410E75A35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AAEBDCE-A6E7-4F4A-8991-AB9E68A5F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EA84F-3851-4AFE-AFC9-900423993B06}" type="datetimeFigureOut">
              <a:rPr lang="zh-CN" altLang="en-US" smtClean="0"/>
              <a:t>2022/6/28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5FD513F-A8D3-4FCB-9B5B-F860FAA40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C594CC-49CF-4920-88A4-37E0ABD68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8CBB-7656-4A1B-96FD-9117D42C70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4395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A6EDAF-BC4B-4B47-AEC4-12D2DD1E8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AE3936B-CC3A-41E3-A78A-9768E7F7F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EA84F-3851-4AFE-AFC9-900423993B06}" type="datetimeFigureOut">
              <a:rPr lang="zh-CN" altLang="en-US" smtClean="0"/>
              <a:t>2022/6/28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C337B92-8634-4D42-84BE-B3FE133F2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8E43B44-C71E-47F0-8891-7E4C779C2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8CBB-7656-4A1B-96FD-9117D42C70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63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80740FC-4554-433C-B110-F19392C3C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EA84F-3851-4AFE-AFC9-900423993B06}" type="datetimeFigureOut">
              <a:rPr lang="zh-CN" altLang="en-US" smtClean="0"/>
              <a:t>2022/6/28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3595D46-327C-4B3F-A167-991C042B9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032BF12-77A1-4342-BC48-BBF168BB8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8CBB-7656-4A1B-96FD-9117D42C70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300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EA58B2-DC3E-4C69-AE3E-8A46DCC99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F07847-DA6C-4FC7-9762-10D13DF4F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8703E8-10EE-4376-985F-BC63DD2E04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2FFB5F9-0B9A-4D99-9ABD-BDF889140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EA84F-3851-4AFE-AFC9-900423993B06}" type="datetimeFigureOut">
              <a:rPr lang="zh-CN" altLang="en-US" smtClean="0"/>
              <a:t>2022/6/28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DB854C8-CDCF-481F-86C9-F64CF7EBE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0BB6A-AA85-491D-BA8F-71DE95BF3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8CBB-7656-4A1B-96FD-9117D42C70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937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C9AC50-D615-451F-A6C7-DF15C4177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486E68C-999F-43AC-98FF-89F816280D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1BBBC27-E5A1-4A21-AF87-44813B6006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A843D8-0ECC-4C9F-899F-F5110F896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EA84F-3851-4AFE-AFC9-900423993B06}" type="datetimeFigureOut">
              <a:rPr lang="zh-CN" altLang="en-US" smtClean="0"/>
              <a:t>2022/6/28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40FFE7-4ED2-44E2-A3CF-BA0AB8D25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EE67A9C-786B-43C6-BCC5-EAC7C2EA5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8CBB-7656-4A1B-96FD-9117D42C70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637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BEDE7FD-D97A-4279-B709-06692E305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64D5682-E8C0-4A36-8B78-CE2DA35EF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2B4800-9D80-458A-9D27-EA54C78E34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EA84F-3851-4AFE-AFC9-900423993B06}" type="datetimeFigureOut">
              <a:rPr lang="zh-CN" altLang="en-US" smtClean="0"/>
              <a:t>2022/6/28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F358074-DB57-4FFC-BE91-5613B75BC4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D2499A-8086-4A4D-9365-06EB79ABAF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A8CBB-7656-4A1B-96FD-9117D42C70E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内容占位符 4">
            <a:extLst>
              <a:ext uri="{FF2B5EF4-FFF2-40B4-BE49-F238E27FC236}">
                <a16:creationId xmlns:a16="http://schemas.microsoft.com/office/drawing/2014/main" id="{25C96C2A-523F-4B01-9B5F-F23FEB0F653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461010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13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EA84F-3851-4AFE-AFC9-900423993B06}" type="datetimeFigureOut">
              <a:rPr lang="zh-CN" altLang="en-US" smtClean="0"/>
              <a:t>2022/6/28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A8CBB-7656-4A1B-96FD-9117D42C70E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内容占位符 4">
            <a:extLst>
              <a:ext uri="{FF2B5EF4-FFF2-40B4-BE49-F238E27FC236}">
                <a16:creationId xmlns:a16="http://schemas.microsoft.com/office/drawing/2014/main" id="{614D4653-3F00-0383-DA12-3D000596D3F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50" y="6140"/>
            <a:ext cx="4770409" cy="73769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2E0E1F-4B54-907A-44B6-9CD98AFEB775}"/>
              </a:ext>
            </a:extLst>
          </p:cNvPr>
          <p:cNvSpPr txBox="1"/>
          <p:nvPr userDrawn="1"/>
        </p:nvSpPr>
        <p:spPr>
          <a:xfrm>
            <a:off x="8262791" y="144154"/>
            <a:ext cx="3142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同济大学，</a:t>
            </a:r>
            <a:r>
              <a:rPr lang="en-US" altLang="zh-CN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2022-6-28</a:t>
            </a:r>
            <a:endParaRPr lang="zh-CN" altLang="en-US" sz="2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2597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C30497-9065-4694-B6E9-55BEDBA56A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0465" y="1195391"/>
            <a:ext cx="5647359" cy="597246"/>
          </a:xfrm>
        </p:spPr>
        <p:txBody>
          <a:bodyPr>
            <a:noAutofit/>
          </a:bodyPr>
          <a:lstStyle/>
          <a:p>
            <a:pPr algn="l"/>
            <a:r>
              <a:rPr lang="zh-CN" altLang="en-US" sz="33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电子俘获致核激实验研究</a:t>
            </a: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EBDB3B29-CDA9-6C22-9881-C2E7F9B656AB}"/>
              </a:ext>
            </a:extLst>
          </p:cNvPr>
          <p:cNvSpPr txBox="1">
            <a:spLocks/>
          </p:cNvSpPr>
          <p:nvPr/>
        </p:nvSpPr>
        <p:spPr>
          <a:xfrm>
            <a:off x="1308016" y="903448"/>
            <a:ext cx="9495226" cy="10949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latin typeface="Comic Sans MS" panose="030F0702030302020204" pitchFamily="66" charset="0"/>
                <a:ea typeface="隶书" panose="02010509060101010101" pitchFamily="49" charset="-122"/>
                <a:cs typeface="Arial" panose="020B0604020202020204" pitchFamily="34" charset="0"/>
              </a:rPr>
              <a:t>电子俘获致核激发实验研究</a:t>
            </a:r>
            <a:endParaRPr lang="zh-CN" altLang="en-US" sz="4800" dirty="0">
              <a:latin typeface="Berlin Sans FB Demi" panose="020E0802020502020306" pitchFamily="34" charset="0"/>
              <a:ea typeface="隶书" panose="020105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6" name="副标题 2">
            <a:extLst>
              <a:ext uri="{FF2B5EF4-FFF2-40B4-BE49-F238E27FC236}">
                <a16:creationId xmlns:a16="http://schemas.microsoft.com/office/drawing/2014/main" id="{1C940D21-82D6-C98B-8256-0B5F91C1EF7E}"/>
              </a:ext>
            </a:extLst>
          </p:cNvPr>
          <p:cNvSpPr txBox="1">
            <a:spLocks/>
          </p:cNvSpPr>
          <p:nvPr/>
        </p:nvSpPr>
        <p:spPr>
          <a:xfrm>
            <a:off x="5573842" y="4362704"/>
            <a:ext cx="4556517" cy="1664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郭 松</a:t>
            </a:r>
            <a:endParaRPr lang="en-US" altLang="zh-CN" sz="32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l"/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超重核与核结构研究室</a:t>
            </a:r>
            <a:endParaRPr lang="en-US" altLang="zh-CN" sz="32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l"/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核物理中心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39F18C8-1081-12D8-E6FF-8A8C86A1CF34}"/>
              </a:ext>
            </a:extLst>
          </p:cNvPr>
          <p:cNvSpPr txBox="1"/>
          <p:nvPr/>
        </p:nvSpPr>
        <p:spPr>
          <a:xfrm>
            <a:off x="5573842" y="2387508"/>
            <a:ext cx="578853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accent2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Seeking a firefly from sunshine,</a:t>
            </a:r>
          </a:p>
          <a:p>
            <a:r>
              <a:rPr lang="en-US" altLang="zh-CN" sz="2800" dirty="0">
                <a:solidFill>
                  <a:schemeClr val="accent2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I cannot open my eyes.</a:t>
            </a:r>
          </a:p>
          <a:p>
            <a:r>
              <a:rPr lang="en-US" altLang="zh-CN" sz="2800" dirty="0">
                <a:solidFill>
                  <a:schemeClr val="accent2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Then I drive it into the dark,</a:t>
            </a:r>
          </a:p>
          <a:p>
            <a:r>
              <a:rPr lang="en-US" altLang="zh-CN" sz="2800" dirty="0">
                <a:solidFill>
                  <a:schemeClr val="accent2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and it disappears.</a:t>
            </a:r>
            <a:endParaRPr lang="zh-CN" altLang="en-US" sz="2800" dirty="0">
              <a:solidFill>
                <a:schemeClr val="accent2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DE093C24-5546-3640-9988-34E20428CD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373" y="2387508"/>
            <a:ext cx="4018823" cy="3639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5118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DC82AA-8723-48CB-8B04-39FF235C8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该工作的疑点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B22889F-F2DC-4543-A69E-FF52A1A454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" t="740" r="-207" b="-1205"/>
          <a:stretch/>
        </p:blipFill>
        <p:spPr>
          <a:xfrm>
            <a:off x="2368943" y="1482710"/>
            <a:ext cx="3457972" cy="4941113"/>
          </a:xfrm>
          <a:prstGeom prst="rect">
            <a:avLst/>
          </a:prstGeom>
        </p:spPr>
      </p:pic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43A9C074-366C-4AF8-83A6-4A7630DD5370}"/>
              </a:ext>
            </a:extLst>
          </p:cNvPr>
          <p:cNvCxnSpPr>
            <a:cxnSpLocks/>
          </p:cNvCxnSpPr>
          <p:nvPr/>
        </p:nvCxnSpPr>
        <p:spPr>
          <a:xfrm>
            <a:off x="2530137" y="2619215"/>
            <a:ext cx="548860" cy="18399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6E3ABDE1-83B2-46C9-8EBA-5C0EFAB7C40E}"/>
              </a:ext>
            </a:extLst>
          </p:cNvPr>
          <p:cNvCxnSpPr/>
          <p:nvPr/>
        </p:nvCxnSpPr>
        <p:spPr>
          <a:xfrm>
            <a:off x="1816906" y="1954778"/>
            <a:ext cx="754251" cy="25167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1BC40A32-29E7-47EA-8557-B932975C1D99}"/>
              </a:ext>
            </a:extLst>
          </p:cNvPr>
          <p:cNvCxnSpPr>
            <a:cxnSpLocks/>
          </p:cNvCxnSpPr>
          <p:nvPr/>
        </p:nvCxnSpPr>
        <p:spPr>
          <a:xfrm>
            <a:off x="2216601" y="2352184"/>
            <a:ext cx="636589" cy="21070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A7F6E384-3A6D-48DA-9C90-47C7AACA3458}"/>
              </a:ext>
            </a:extLst>
          </p:cNvPr>
          <p:cNvSpPr txBox="1"/>
          <p:nvPr/>
        </p:nvSpPr>
        <p:spPr>
          <a:xfrm>
            <a:off x="1952786" y="1482710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统计</a:t>
            </a:r>
            <a:r>
              <a:rPr lang="el-GR" altLang="zh-CN" dirty="0"/>
              <a:t>γ</a:t>
            </a:r>
            <a:r>
              <a:rPr lang="zh-CN" altLang="en-US" dirty="0"/>
              <a:t>射线</a:t>
            </a:r>
            <a:endParaRPr lang="en-US" altLang="zh-CN" dirty="0"/>
          </a:p>
          <a:p>
            <a:r>
              <a:rPr lang="zh-CN" altLang="en-US" dirty="0"/>
              <a:t>弱</a:t>
            </a:r>
            <a:r>
              <a:rPr lang="el-GR" altLang="zh-CN" dirty="0"/>
              <a:t>γ</a:t>
            </a:r>
            <a:r>
              <a:rPr lang="zh-CN" altLang="en-US" dirty="0"/>
              <a:t>射线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277D26B0-C0EB-460C-98E2-E5ADAD5A2EAA}"/>
              </a:ext>
            </a:extLst>
          </p:cNvPr>
          <p:cNvSpPr txBox="1"/>
          <p:nvPr/>
        </p:nvSpPr>
        <p:spPr>
          <a:xfrm>
            <a:off x="6080846" y="1482710"/>
            <a:ext cx="39560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只考虑了光滑的康普顿坪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熔合蒸发反应带来的复杂</a:t>
            </a:r>
            <a:r>
              <a:rPr lang="el-GR" altLang="zh-CN" dirty="0"/>
              <a:t>γ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本底，以及高反冲能导致的多普勒展宽，为数据处理引入很大风险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40" name="Group 4">
            <a:extLst>
              <a:ext uri="{FF2B5EF4-FFF2-40B4-BE49-F238E27FC236}">
                <a16:creationId xmlns:a16="http://schemas.microsoft.com/office/drawing/2014/main" id="{D74CB60C-603D-0487-EE9C-DE3C09EF98C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76641" y="2885268"/>
            <a:ext cx="4669631" cy="3164681"/>
            <a:chOff x="3423" y="1244"/>
            <a:chExt cx="3922" cy="2658"/>
          </a:xfrm>
        </p:grpSpPr>
        <p:sp>
          <p:nvSpPr>
            <p:cNvPr id="41" name="AutoShape 3">
              <a:extLst>
                <a:ext uri="{FF2B5EF4-FFF2-40B4-BE49-F238E27FC236}">
                  <a16:creationId xmlns:a16="http://schemas.microsoft.com/office/drawing/2014/main" id="{C449BDD5-EB64-3140-A9E9-2CD51FCAB49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423" y="1244"/>
              <a:ext cx="3922" cy="2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pic>
          <p:nvPicPr>
            <p:cNvPr id="42" name="Picture 5">
              <a:extLst>
                <a:ext uri="{FF2B5EF4-FFF2-40B4-BE49-F238E27FC236}">
                  <a16:creationId xmlns:a16="http://schemas.microsoft.com/office/drawing/2014/main" id="{2383C0D8-8EDE-4E84-DC9F-9259F425F8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3" y="1244"/>
              <a:ext cx="3929" cy="2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" name="内容占位符 2">
            <a:extLst>
              <a:ext uri="{FF2B5EF4-FFF2-40B4-BE49-F238E27FC236}">
                <a16:creationId xmlns:a16="http://schemas.microsoft.com/office/drawing/2014/main" id="{9B47F71E-08CF-AFB1-112F-FBB631BD1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5178" y="3238290"/>
            <a:ext cx="2184911" cy="334810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zh-CN" altLang="en-US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是证据吗？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C979F66C-7DF4-3BFC-C781-CEE4E40C089B}"/>
              </a:ext>
            </a:extLst>
          </p:cNvPr>
          <p:cNvSpPr txBox="1"/>
          <p:nvPr/>
        </p:nvSpPr>
        <p:spPr>
          <a:xfrm>
            <a:off x="8990140" y="3028360"/>
            <a:ext cx="14253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Gate</a:t>
            </a:r>
            <a:r>
              <a:rPr lang="zh-CN" alt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1478/2475</a:t>
            </a:r>
            <a:endParaRPr lang="zh-CN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899DD055-592A-276E-832E-6AB7070F6F07}"/>
              </a:ext>
            </a:extLst>
          </p:cNvPr>
          <p:cNvSpPr txBox="1"/>
          <p:nvPr/>
        </p:nvSpPr>
        <p:spPr>
          <a:xfrm>
            <a:off x="9347633" y="3953266"/>
            <a:ext cx="103105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Gate</a:t>
            </a:r>
            <a:r>
              <a:rPr lang="zh-CN" alt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1478</a:t>
            </a:r>
            <a:endParaRPr lang="zh-CN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1F2FD74A-7EB6-0FD2-147B-3D55CA62E99B}"/>
              </a:ext>
            </a:extLst>
          </p:cNvPr>
          <p:cNvSpPr txBox="1"/>
          <p:nvPr/>
        </p:nvSpPr>
        <p:spPr>
          <a:xfrm>
            <a:off x="9101261" y="4786599"/>
            <a:ext cx="13388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Gate</a:t>
            </a:r>
            <a:r>
              <a:rPr lang="zh-CN" alt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268/2475</a:t>
            </a:r>
            <a:endParaRPr lang="zh-CN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959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DC82AA-8723-48CB-8B04-39FF235C8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沾污的证据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2B63024-168F-4116-9399-FDDD055F2AD2}"/>
              </a:ext>
            </a:extLst>
          </p:cNvPr>
          <p:cNvSpPr txBox="1"/>
          <p:nvPr/>
        </p:nvSpPr>
        <p:spPr>
          <a:xfrm>
            <a:off x="7873964" y="2235931"/>
            <a:ext cx="13388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Gate</a:t>
            </a:r>
            <a:r>
              <a:rPr lang="zh-CN" alt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268/2475</a:t>
            </a:r>
            <a:endParaRPr lang="zh-CN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B22889F-F2DC-4543-A69E-FF52A1A454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" t="740" r="-207" b="-1205"/>
          <a:stretch/>
        </p:blipFill>
        <p:spPr>
          <a:xfrm>
            <a:off x="2368943" y="1482710"/>
            <a:ext cx="3457972" cy="494111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836CDB80-4423-4D2F-990C-AB17F80A4CE1}"/>
              </a:ext>
            </a:extLst>
          </p:cNvPr>
          <p:cNvGrpSpPr/>
          <p:nvPr/>
        </p:nvGrpSpPr>
        <p:grpSpPr>
          <a:xfrm>
            <a:off x="5723742" y="1511618"/>
            <a:ext cx="4257564" cy="3017919"/>
            <a:chOff x="3762466" y="2047111"/>
            <a:chExt cx="4727640" cy="3317810"/>
          </a:xfrm>
        </p:grpSpPr>
        <p:pic>
          <p:nvPicPr>
            <p:cNvPr id="14" name="内容占位符 4">
              <a:extLst>
                <a:ext uri="{FF2B5EF4-FFF2-40B4-BE49-F238E27FC236}">
                  <a16:creationId xmlns:a16="http://schemas.microsoft.com/office/drawing/2014/main" id="{6849D3CF-E569-4BA8-854F-93B32F5B2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" b="1447"/>
            <a:stretch/>
          </p:blipFill>
          <p:spPr>
            <a:xfrm>
              <a:off x="3762466" y="2324110"/>
              <a:ext cx="4463404" cy="3040811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F71722CA-F3BA-4CC4-AE7B-F4B1733474AF}"/>
                </a:ext>
              </a:extLst>
            </p:cNvPr>
            <p:cNvSpPr txBox="1"/>
            <p:nvPr/>
          </p:nvSpPr>
          <p:spPr>
            <a:xfrm rot="16200000">
              <a:off x="5575793" y="3860120"/>
              <a:ext cx="836749" cy="41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solidFill>
                    <a:srgbClr val="C0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263</a:t>
              </a:r>
              <a:endParaRPr lang="zh-CN" altLang="en-US" dirty="0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3731E2BA-01F4-4606-BE5B-FCAF26607787}"/>
                </a:ext>
              </a:extLst>
            </p:cNvPr>
            <p:cNvSpPr txBox="1"/>
            <p:nvPr/>
          </p:nvSpPr>
          <p:spPr>
            <a:xfrm>
              <a:off x="5564514" y="2047111"/>
              <a:ext cx="2925592" cy="406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Gated by</a:t>
              </a:r>
              <a:r>
                <a:rPr lang="zh-CN" altLang="en-US" dirty="0"/>
                <a:t>：</a:t>
              </a:r>
              <a:r>
                <a:rPr lang="en-US" altLang="zh-CN" dirty="0"/>
                <a:t>241/1442+686</a:t>
              </a:r>
              <a:endParaRPr lang="zh-CN" altLang="en-US" dirty="0"/>
            </a:p>
          </p:txBody>
        </p:sp>
      </p:grpSp>
      <p:sp>
        <p:nvSpPr>
          <p:cNvPr id="6" name="箭头: 左 5">
            <a:extLst>
              <a:ext uri="{FF2B5EF4-FFF2-40B4-BE49-F238E27FC236}">
                <a16:creationId xmlns:a16="http://schemas.microsoft.com/office/drawing/2014/main" id="{E6B3DC5E-8659-4063-BC3B-423830B0A5EA}"/>
              </a:ext>
            </a:extLst>
          </p:cNvPr>
          <p:cNvSpPr/>
          <p:nvPr/>
        </p:nvSpPr>
        <p:spPr>
          <a:xfrm>
            <a:off x="4210373" y="1627323"/>
            <a:ext cx="423620" cy="63367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箭头: 左 17">
            <a:extLst>
              <a:ext uri="{FF2B5EF4-FFF2-40B4-BE49-F238E27FC236}">
                <a16:creationId xmlns:a16="http://schemas.microsoft.com/office/drawing/2014/main" id="{1AB2DEC4-EE48-46DF-95C3-9598AB2DE9BE}"/>
              </a:ext>
            </a:extLst>
          </p:cNvPr>
          <p:cNvSpPr/>
          <p:nvPr/>
        </p:nvSpPr>
        <p:spPr>
          <a:xfrm>
            <a:off x="4210373" y="2885268"/>
            <a:ext cx="423620" cy="6336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箭头: 左 18">
            <a:extLst>
              <a:ext uri="{FF2B5EF4-FFF2-40B4-BE49-F238E27FC236}">
                <a16:creationId xmlns:a16="http://schemas.microsoft.com/office/drawing/2014/main" id="{8C7A5B93-BD04-4C70-98D8-7F985243C644}"/>
              </a:ext>
            </a:extLst>
          </p:cNvPr>
          <p:cNvSpPr/>
          <p:nvPr/>
        </p:nvSpPr>
        <p:spPr>
          <a:xfrm>
            <a:off x="4210373" y="2192928"/>
            <a:ext cx="423620" cy="6336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0702BA7-CE66-45DE-9CE2-782B3986C0A8}"/>
              </a:ext>
            </a:extLst>
          </p:cNvPr>
          <p:cNvSpPr txBox="1"/>
          <p:nvPr/>
        </p:nvSpPr>
        <p:spPr>
          <a:xfrm>
            <a:off x="4716616" y="1452331"/>
            <a:ext cx="798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2"/>
                </a:solidFill>
              </a:rPr>
              <a:t>Gate 1</a:t>
            </a:r>
            <a:endParaRPr lang="zh-CN" altLang="en-US" dirty="0">
              <a:solidFill>
                <a:schemeClr val="accent2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8E4BB91-FC35-4382-80F5-9A9D63B69199}"/>
              </a:ext>
            </a:extLst>
          </p:cNvPr>
          <p:cNvSpPr txBox="1"/>
          <p:nvPr/>
        </p:nvSpPr>
        <p:spPr>
          <a:xfrm>
            <a:off x="4735308" y="2352184"/>
            <a:ext cx="798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</a:rPr>
              <a:t>Gate 2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9DA8223-B360-45BB-A45E-275B41A6E845}"/>
              </a:ext>
            </a:extLst>
          </p:cNvPr>
          <p:cNvSpPr txBox="1"/>
          <p:nvPr/>
        </p:nvSpPr>
        <p:spPr>
          <a:xfrm>
            <a:off x="4240518" y="2352184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or</a:t>
            </a:r>
            <a:endParaRPr lang="zh-CN" altLang="en-US" dirty="0"/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43A9C074-366C-4AF8-83A6-4A7630DD5370}"/>
              </a:ext>
            </a:extLst>
          </p:cNvPr>
          <p:cNvCxnSpPr>
            <a:cxnSpLocks/>
          </p:cNvCxnSpPr>
          <p:nvPr/>
        </p:nvCxnSpPr>
        <p:spPr>
          <a:xfrm>
            <a:off x="2530137" y="2619215"/>
            <a:ext cx="548860" cy="18399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6E3ABDE1-83B2-46C9-8EBA-5C0EFAB7C40E}"/>
              </a:ext>
            </a:extLst>
          </p:cNvPr>
          <p:cNvCxnSpPr/>
          <p:nvPr/>
        </p:nvCxnSpPr>
        <p:spPr>
          <a:xfrm>
            <a:off x="1816906" y="1954778"/>
            <a:ext cx="754251" cy="25167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1BC40A32-29E7-47EA-8557-B932975C1D99}"/>
              </a:ext>
            </a:extLst>
          </p:cNvPr>
          <p:cNvCxnSpPr>
            <a:cxnSpLocks/>
          </p:cNvCxnSpPr>
          <p:nvPr/>
        </p:nvCxnSpPr>
        <p:spPr>
          <a:xfrm>
            <a:off x="2216601" y="2352184"/>
            <a:ext cx="636589" cy="21070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A7F6E384-3A6D-48DA-9C90-47C7AACA3458}"/>
              </a:ext>
            </a:extLst>
          </p:cNvPr>
          <p:cNvSpPr txBox="1"/>
          <p:nvPr/>
        </p:nvSpPr>
        <p:spPr>
          <a:xfrm>
            <a:off x="1952786" y="1482710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统计</a:t>
            </a:r>
            <a:r>
              <a:rPr lang="el-GR" altLang="zh-CN" dirty="0"/>
              <a:t>γ</a:t>
            </a:r>
            <a:r>
              <a:rPr lang="zh-CN" altLang="en-US" dirty="0"/>
              <a:t>射线</a:t>
            </a:r>
            <a:endParaRPr lang="en-US" altLang="zh-CN" dirty="0"/>
          </a:p>
          <a:p>
            <a:r>
              <a:rPr lang="zh-CN" altLang="en-US" dirty="0"/>
              <a:t>弱</a:t>
            </a:r>
            <a:r>
              <a:rPr lang="el-GR" altLang="zh-CN" dirty="0"/>
              <a:t>γ</a:t>
            </a:r>
            <a:r>
              <a:rPr lang="zh-CN" altLang="en-US" dirty="0"/>
              <a:t>射线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D5A6B230-321B-439C-8A37-562D5EB329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336" t="50901" r="9240" b="21250"/>
          <a:stretch/>
        </p:blipFill>
        <p:spPr>
          <a:xfrm>
            <a:off x="6310036" y="4501127"/>
            <a:ext cx="3291745" cy="1961562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BF1A1DCC-4CCF-4F8B-B1BF-75B62E9723B8}"/>
              </a:ext>
            </a:extLst>
          </p:cNvPr>
          <p:cNvSpPr txBox="1"/>
          <p:nvPr/>
        </p:nvSpPr>
        <p:spPr>
          <a:xfrm>
            <a:off x="8411070" y="4602426"/>
            <a:ext cx="13082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40000"/>
                    <a:lumOff val="6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241/1442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964CFA34-F966-48AB-9D4A-844D7D6C1BF4}"/>
              </a:ext>
            </a:extLst>
          </p:cNvPr>
          <p:cNvSpPr txBox="1"/>
          <p:nvPr/>
        </p:nvSpPr>
        <p:spPr>
          <a:xfrm>
            <a:off x="8411070" y="5413481"/>
            <a:ext cx="13082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40000"/>
                    <a:lumOff val="6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241/686</a:t>
            </a:r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F282F8E3-885A-AC55-B085-6D0315067BF0}"/>
              </a:ext>
            </a:extLst>
          </p:cNvPr>
          <p:cNvCxnSpPr/>
          <p:nvPr/>
        </p:nvCxnSpPr>
        <p:spPr>
          <a:xfrm>
            <a:off x="2105205" y="4565002"/>
            <a:ext cx="37500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5019C33F-36A6-60D9-4207-4BCB40C271C8}"/>
              </a:ext>
            </a:extLst>
          </p:cNvPr>
          <p:cNvCxnSpPr/>
          <p:nvPr/>
        </p:nvCxnSpPr>
        <p:spPr>
          <a:xfrm>
            <a:off x="2105205" y="4357807"/>
            <a:ext cx="37500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2E66F535-0143-F3BA-3EE9-3023F74AFEAD}"/>
              </a:ext>
            </a:extLst>
          </p:cNvPr>
          <p:cNvCxnSpPr>
            <a:cxnSpLocks/>
          </p:cNvCxnSpPr>
          <p:nvPr/>
        </p:nvCxnSpPr>
        <p:spPr>
          <a:xfrm>
            <a:off x="2250191" y="4357808"/>
            <a:ext cx="3679" cy="2071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DB4B03F9-EDC0-EE8C-7588-D47D4245E21A}"/>
              </a:ext>
            </a:extLst>
          </p:cNvPr>
          <p:cNvCxnSpPr>
            <a:cxnSpLocks/>
          </p:cNvCxnSpPr>
          <p:nvPr/>
        </p:nvCxnSpPr>
        <p:spPr>
          <a:xfrm>
            <a:off x="2301880" y="4565003"/>
            <a:ext cx="505650" cy="1410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7334F3BC-3B98-0D37-AC33-FDFC9508AC5A}"/>
              </a:ext>
            </a:extLst>
          </p:cNvPr>
          <p:cNvSpPr txBox="1"/>
          <p:nvPr/>
        </p:nvSpPr>
        <p:spPr>
          <a:xfrm>
            <a:off x="1651974" y="4302253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237</a:t>
            </a:r>
            <a:endParaRPr lang="zh-CN" altLang="en-US" sz="16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51D192FC-D9F6-AB5A-1973-533A2309A7D1}"/>
              </a:ext>
            </a:extLst>
          </p:cNvPr>
          <p:cNvSpPr txBox="1"/>
          <p:nvPr/>
        </p:nvSpPr>
        <p:spPr>
          <a:xfrm>
            <a:off x="2073893" y="4564365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143</a:t>
            </a:r>
            <a:endParaRPr lang="zh-CN" altLang="en-US" sz="1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3184E69E-8E00-FDF1-A3CB-1106FDA51236}"/>
              </a:ext>
            </a:extLst>
          </p:cNvPr>
          <p:cNvSpPr txBox="1"/>
          <p:nvPr/>
        </p:nvSpPr>
        <p:spPr>
          <a:xfrm>
            <a:off x="1585138" y="4846588"/>
            <a:ext cx="265538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Mitarai &amp; </a:t>
            </a:r>
            <a:r>
              <a:rPr lang="en-US" altLang="zh-CN" sz="13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Minehara</a:t>
            </a:r>
            <a:r>
              <a:rPr lang="en-US" altLang="zh-CN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zh-CN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EPJA</a:t>
            </a:r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406, 55 (1983)</a:t>
            </a:r>
          </a:p>
        </p:txBody>
      </p:sp>
      <p:sp>
        <p:nvSpPr>
          <p:cNvPr id="17" name="内容占位符 2">
            <a:extLst>
              <a:ext uri="{FF2B5EF4-FFF2-40B4-BE49-F238E27FC236}">
                <a16:creationId xmlns:a16="http://schemas.microsoft.com/office/drawing/2014/main" id="{F039E45C-3CCC-461B-8D0D-A01AF18EB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3067" y="3521871"/>
            <a:ext cx="2184911" cy="334810"/>
          </a:xfrm>
          <a:solidFill>
            <a:schemeClr val="bg1"/>
          </a:solidFill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zh-CN" altLang="en-US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沾污的影响未被清除！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5F0364AA-5A57-993B-4950-FAF3A93BD891}"/>
              </a:ext>
            </a:extLst>
          </p:cNvPr>
          <p:cNvSpPr txBox="1"/>
          <p:nvPr/>
        </p:nvSpPr>
        <p:spPr>
          <a:xfrm>
            <a:off x="838200" y="6503483"/>
            <a:ext cx="6359381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Song Guo</a:t>
            </a:r>
            <a:r>
              <a:rPr lang="en-US" altLang="zh-CN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3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Yongde</a:t>
            </a:r>
            <a:r>
              <a:rPr lang="en-US" altLang="zh-CN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Fang, </a:t>
            </a:r>
            <a:r>
              <a:rPr lang="en-US" altLang="zh-CN" sz="13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Xiaohong</a:t>
            </a:r>
            <a:r>
              <a:rPr lang="en-US" altLang="zh-CN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Zhou* &amp; C. M. Petrache </a:t>
            </a:r>
            <a:r>
              <a:rPr lang="en-US" altLang="zh-CN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Nature</a:t>
            </a:r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594, E1 (2021)</a:t>
            </a:r>
          </a:p>
        </p:txBody>
      </p:sp>
    </p:spTree>
    <p:extLst>
      <p:ext uri="{BB962C8B-B14F-4D97-AF65-F5344CB8AC3E}">
        <p14:creationId xmlns:p14="http://schemas.microsoft.com/office/powerpoint/2010/main" val="3991270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DC82AA-8723-48CB-8B04-39FF235C8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回复中的新问题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5F0364AA-5A57-993B-4950-FAF3A93BD891}"/>
              </a:ext>
            </a:extLst>
          </p:cNvPr>
          <p:cNvSpPr txBox="1"/>
          <p:nvPr/>
        </p:nvSpPr>
        <p:spPr>
          <a:xfrm>
            <a:off x="838200" y="6305288"/>
            <a:ext cx="63593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J. Chiara et al.  </a:t>
            </a:r>
            <a:r>
              <a:rPr lang="en-US" altLang="zh-CN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Nature</a:t>
            </a:r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594, E3 (2021)</a:t>
            </a: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B4170806-9EB4-6FBF-ACCA-97B0E8AE6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3493" y="1763969"/>
            <a:ext cx="2557711" cy="4662386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8090427B-6B80-EB8F-5B7C-373AB8EFF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743797"/>
            <a:ext cx="6842128" cy="2158467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BE1AB5F-E5F3-476D-2939-BCDFA68C76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902264"/>
            <a:ext cx="7035053" cy="1475079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0D3321D5-62C0-3F65-9E99-9B810809EB7D}"/>
              </a:ext>
            </a:extLst>
          </p:cNvPr>
          <p:cNvSpPr/>
          <p:nvPr/>
        </p:nvSpPr>
        <p:spPr>
          <a:xfrm>
            <a:off x="9004362" y="2540501"/>
            <a:ext cx="391886" cy="3648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A1372A7A-F319-14E1-6581-858BA3AB6D37}"/>
              </a:ext>
            </a:extLst>
          </p:cNvPr>
          <p:cNvSpPr/>
          <p:nvPr/>
        </p:nvSpPr>
        <p:spPr>
          <a:xfrm>
            <a:off x="8808419" y="3064141"/>
            <a:ext cx="391886" cy="36485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06017204-7DE5-BC6D-1D93-5B8C680DC475}"/>
              </a:ext>
            </a:extLst>
          </p:cNvPr>
          <p:cNvSpPr/>
          <p:nvPr/>
        </p:nvSpPr>
        <p:spPr>
          <a:xfrm>
            <a:off x="8776240" y="3856749"/>
            <a:ext cx="391886" cy="36485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7F7E3ED7-3CE5-A5C6-3A84-82507F385538}"/>
              </a:ext>
            </a:extLst>
          </p:cNvPr>
          <p:cNvCxnSpPr/>
          <p:nvPr/>
        </p:nvCxnSpPr>
        <p:spPr>
          <a:xfrm>
            <a:off x="1738648" y="4221608"/>
            <a:ext cx="57182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1A8AFAF7-8F81-5594-B9A3-83189121E14C}"/>
              </a:ext>
            </a:extLst>
          </p:cNvPr>
          <p:cNvCxnSpPr>
            <a:cxnSpLocks/>
          </p:cNvCxnSpPr>
          <p:nvPr/>
        </p:nvCxnSpPr>
        <p:spPr>
          <a:xfrm>
            <a:off x="3296992" y="3163394"/>
            <a:ext cx="41598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32277ABC-D37A-03B9-D5AF-6BC453BBCF5F}"/>
              </a:ext>
            </a:extLst>
          </p:cNvPr>
          <p:cNvCxnSpPr>
            <a:cxnSpLocks/>
          </p:cNvCxnSpPr>
          <p:nvPr/>
        </p:nvCxnSpPr>
        <p:spPr>
          <a:xfrm>
            <a:off x="899375" y="3429000"/>
            <a:ext cx="13157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EDD6981A-C340-4493-58E6-426F48B799FF}"/>
              </a:ext>
            </a:extLst>
          </p:cNvPr>
          <p:cNvCxnSpPr>
            <a:cxnSpLocks/>
          </p:cNvCxnSpPr>
          <p:nvPr/>
        </p:nvCxnSpPr>
        <p:spPr>
          <a:xfrm>
            <a:off x="3816440" y="2324120"/>
            <a:ext cx="31703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1776BF79-8825-449A-8511-214351CCDE06}"/>
              </a:ext>
            </a:extLst>
          </p:cNvPr>
          <p:cNvCxnSpPr>
            <a:cxnSpLocks/>
          </p:cNvCxnSpPr>
          <p:nvPr/>
        </p:nvCxnSpPr>
        <p:spPr>
          <a:xfrm>
            <a:off x="6033752" y="2618187"/>
            <a:ext cx="14853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3BF48447-4AFC-8B74-D199-2FE86CD8C1D1}"/>
              </a:ext>
            </a:extLst>
          </p:cNvPr>
          <p:cNvCxnSpPr>
            <a:cxnSpLocks/>
          </p:cNvCxnSpPr>
          <p:nvPr/>
        </p:nvCxnSpPr>
        <p:spPr>
          <a:xfrm>
            <a:off x="899375" y="2880776"/>
            <a:ext cx="35309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5406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1">
            <a:extLst>
              <a:ext uri="{FF2B5EF4-FFF2-40B4-BE49-F238E27FC236}">
                <a16:creationId xmlns:a16="http://schemas.microsoft.com/office/drawing/2014/main" id="{EB9661B5-1533-40F5-A349-DE6421FD5B45}"/>
              </a:ext>
            </a:extLst>
          </p:cNvPr>
          <p:cNvSpPr txBox="1">
            <a:spLocks/>
          </p:cNvSpPr>
          <p:nvPr/>
        </p:nvSpPr>
        <p:spPr>
          <a:xfrm>
            <a:off x="1068693" y="41929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实验设计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A228D17A-4DB6-4389-84A9-413E8D1A7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70" y="2076531"/>
            <a:ext cx="4894230" cy="442845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CF743AB-CE1D-4D97-8B16-BDD00CB95505}"/>
              </a:ext>
            </a:extLst>
          </p:cNvPr>
          <p:cNvSpPr txBox="1"/>
          <p:nvPr/>
        </p:nvSpPr>
        <p:spPr>
          <a:xfrm>
            <a:off x="1068693" y="1568615"/>
            <a:ext cx="5060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利用同核异能态束流，分离在束反应和激发过程</a:t>
            </a:r>
            <a:endParaRPr lang="zh-CN" altLang="en-US" dirty="0"/>
          </a:p>
        </p:txBody>
      </p:sp>
      <p:graphicFrame>
        <p:nvGraphicFramePr>
          <p:cNvPr id="13" name="图表 12">
            <a:extLst>
              <a:ext uri="{FF2B5EF4-FFF2-40B4-BE49-F238E27FC236}">
                <a16:creationId xmlns:a16="http://schemas.microsoft.com/office/drawing/2014/main" id="{2DDEFD08-D2BF-8A84-950F-F308D6C6C9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9951671"/>
              </p:ext>
            </p:extLst>
          </p:nvPr>
        </p:nvGraphicFramePr>
        <p:xfrm>
          <a:off x="6534024" y="3816788"/>
          <a:ext cx="4584111" cy="2742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文本框 13">
            <a:extLst>
              <a:ext uri="{FF2B5EF4-FFF2-40B4-BE49-F238E27FC236}">
                <a16:creationId xmlns:a16="http://schemas.microsoft.com/office/drawing/2014/main" id="{040E06BF-97D8-D5E9-5319-F47F54705365}"/>
              </a:ext>
            </a:extLst>
          </p:cNvPr>
          <p:cNvSpPr txBox="1"/>
          <p:nvPr/>
        </p:nvSpPr>
        <p:spPr>
          <a:xfrm>
            <a:off x="7309144" y="1785463"/>
            <a:ext cx="292019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熔合蒸发反应</a:t>
            </a:r>
            <a:endParaRPr lang="en-US" altLang="zh-CN" dirty="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	</a:t>
            </a: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截面高</a:t>
            </a:r>
            <a:endParaRPr lang="en-US" altLang="zh-CN" dirty="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	</a:t>
            </a: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同核异能态布局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	</a:t>
            </a: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几率高</a:t>
            </a:r>
            <a:endParaRPr lang="en-US" altLang="zh-CN" dirty="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逆运动学</a:t>
            </a:r>
            <a:endParaRPr lang="en-US" altLang="zh-CN" dirty="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	</a:t>
            </a: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高反冲能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	</a:t>
            </a: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低动量发散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476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66"/>
    </mc:Choice>
    <mc:Fallback xmlns="">
      <p:transition spd="slow" advTm="4166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A20E4A-F50C-4C8B-98B5-1BFB6B057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传输</a:t>
            </a:r>
          </a:p>
        </p:txBody>
      </p:sp>
      <p:pic>
        <p:nvPicPr>
          <p:cNvPr id="11" name="内容占位符 6">
            <a:extLst>
              <a:ext uri="{FF2B5EF4-FFF2-40B4-BE49-F238E27FC236}">
                <a16:creationId xmlns:a16="http://schemas.microsoft.com/office/drawing/2014/main" id="{34D82A7A-0412-12F7-2E1F-CB91DF0A24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262" y="4163985"/>
            <a:ext cx="4328804" cy="2254585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B420296-AD1B-4B76-B6BF-5BDF7733C2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9" t="5530" r="10991" b="9329"/>
          <a:stretch/>
        </p:blipFill>
        <p:spPr>
          <a:xfrm>
            <a:off x="2152651" y="3798191"/>
            <a:ext cx="3193173" cy="274235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E2B159D-D941-4151-B00B-4AF9A7AB9564}"/>
              </a:ext>
            </a:extLst>
          </p:cNvPr>
          <p:cNvSpPr txBox="1"/>
          <p:nvPr/>
        </p:nvSpPr>
        <p:spPr>
          <a:xfrm>
            <a:off x="999179" y="1581482"/>
            <a:ext cx="46312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电荷态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≤</a:t>
            </a:r>
            <a:r>
              <a:rPr lang="en-US" altLang="zh-CN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34</a:t>
            </a:r>
            <a:r>
              <a:rPr lang="zh-CN" altLang="en-US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的</a:t>
            </a:r>
            <a:r>
              <a:rPr lang="en-US" altLang="zh-CN" baseline="30000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93</a:t>
            </a:r>
            <a:r>
              <a:rPr lang="en-US" altLang="zh-CN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Mo</a:t>
            </a:r>
            <a:r>
              <a:rPr lang="zh-CN" altLang="en-US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无法与</a:t>
            </a:r>
            <a:r>
              <a:rPr lang="en-US" altLang="zh-CN" baseline="30000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86</a:t>
            </a:r>
            <a:r>
              <a:rPr lang="en-US" altLang="zh-CN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Kr</a:t>
            </a:r>
            <a:r>
              <a:rPr lang="zh-CN" altLang="en-US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束流粒子分开；</a:t>
            </a:r>
            <a:r>
              <a:rPr lang="en-US" altLang="zh-CN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35</a:t>
            </a:r>
            <a:r>
              <a:rPr lang="zh-CN" altLang="en-US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能够分开但考虑到</a:t>
            </a:r>
            <a:r>
              <a:rPr lang="en-US" altLang="zh-CN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36</a:t>
            </a:r>
            <a:r>
              <a:rPr lang="zh-CN" altLang="en-US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的粒子数并未减少很多而磁刚度差异更大，故选择</a:t>
            </a:r>
            <a:r>
              <a:rPr lang="en-US" altLang="zh-CN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36</a:t>
            </a:r>
            <a:endParaRPr lang="zh-CN" altLang="en-US" dirty="0"/>
          </a:p>
        </p:txBody>
      </p:sp>
      <p:pic>
        <p:nvPicPr>
          <p:cNvPr id="13" name="内容占位符 6">
            <a:extLst>
              <a:ext uri="{FF2B5EF4-FFF2-40B4-BE49-F238E27FC236}">
                <a16:creationId xmlns:a16="http://schemas.microsoft.com/office/drawing/2014/main" id="{42CCCFE7-F515-D6A8-9A9F-1B424236CA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480" y="1898610"/>
            <a:ext cx="4069423" cy="2117372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CBFEC98A-3848-B23D-9786-12CD93E12835}"/>
              </a:ext>
            </a:extLst>
          </p:cNvPr>
          <p:cNvSpPr txBox="1"/>
          <p:nvPr/>
        </p:nvSpPr>
        <p:spPr>
          <a:xfrm>
            <a:off x="6829516" y="4844195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aseline="30000" dirty="0">
                <a:latin typeface="Arial" panose="020B0604020202020204" pitchFamily="34" charset="0"/>
                <a:cs typeface="Arial" panose="020B0604020202020204" pitchFamily="34" charset="0"/>
              </a:rPr>
              <a:t>93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Mo, 36</a:t>
            </a:r>
            <a:r>
              <a:rPr lang="en-US" altLang="zh-CN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zh-CN" altLang="en-U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49BE122-7349-C688-09EA-A7A84810FF06}"/>
              </a:ext>
            </a:extLst>
          </p:cNvPr>
          <p:cNvSpPr txBox="1"/>
          <p:nvPr/>
        </p:nvSpPr>
        <p:spPr>
          <a:xfrm>
            <a:off x="7904276" y="4659529"/>
            <a:ext cx="1047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aseline="30000" dirty="0">
                <a:latin typeface="Arial" panose="020B0604020202020204" pitchFamily="34" charset="0"/>
                <a:cs typeface="Arial" panose="020B0604020202020204" pitchFamily="34" charset="0"/>
              </a:rPr>
              <a:t>86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Kr, 36</a:t>
            </a:r>
            <a:r>
              <a:rPr lang="en-US" altLang="zh-CN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zh-CN" altLang="en-US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4DC30A7-E9A9-69B4-D581-DCA184C642CB}"/>
              </a:ext>
            </a:extLst>
          </p:cNvPr>
          <p:cNvSpPr txBox="1"/>
          <p:nvPr/>
        </p:nvSpPr>
        <p:spPr>
          <a:xfrm>
            <a:off x="7125186" y="1381275"/>
            <a:ext cx="24285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探测端位置分布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21A14BE-4B80-5674-9A81-F78498BDEEE7}"/>
              </a:ext>
            </a:extLst>
          </p:cNvPr>
          <p:cNvSpPr txBox="1"/>
          <p:nvPr/>
        </p:nvSpPr>
        <p:spPr>
          <a:xfrm>
            <a:off x="3255638" y="3428858"/>
            <a:ext cx="24285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磁刚度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7F56304-4050-45E0-9A12-89FD168029E6}"/>
              </a:ext>
            </a:extLst>
          </p:cNvPr>
          <p:cNvSpPr txBox="1"/>
          <p:nvPr/>
        </p:nvSpPr>
        <p:spPr>
          <a:xfrm>
            <a:off x="4864505" y="3761527"/>
            <a:ext cx="1483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用</a:t>
            </a:r>
            <a:r>
              <a:rPr lang="en-US" altLang="zh-CN" dirty="0"/>
              <a:t>LISE++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模拟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C2222BB4-DDEF-9C66-A496-364D1602041F}"/>
              </a:ext>
            </a:extLst>
          </p:cNvPr>
          <p:cNvCxnSpPr/>
          <p:nvPr/>
        </p:nvCxnSpPr>
        <p:spPr>
          <a:xfrm>
            <a:off x="1441419" y="4351283"/>
            <a:ext cx="1157639" cy="93999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9BFBEF44-AFF6-2FEF-660C-457EAAB88D8B}"/>
              </a:ext>
            </a:extLst>
          </p:cNvPr>
          <p:cNvSpPr txBox="1"/>
          <p:nvPr/>
        </p:nvSpPr>
        <p:spPr>
          <a:xfrm>
            <a:off x="651938" y="3978431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选择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36</a:t>
            </a:r>
            <a:r>
              <a:rPr lang="en-US" altLang="zh-CN" baseline="30000" dirty="0">
                <a:latin typeface="黑体" panose="02010609060101010101" pitchFamily="49" charset="-122"/>
                <a:ea typeface="黑体" panose="02010609060101010101" pitchFamily="49" charset="-122"/>
              </a:rPr>
              <a:t>+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电荷态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55049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6D9966-31EB-436E-83FE-FB9F105FA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实验运行情况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EDC499A-4435-468C-9F79-D735F4A27D40}"/>
              </a:ext>
            </a:extLst>
          </p:cNvPr>
          <p:cNvSpPr txBox="1"/>
          <p:nvPr/>
        </p:nvSpPr>
        <p:spPr>
          <a:xfrm>
            <a:off x="3155544" y="5845019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24</a:t>
            </a:r>
            <a:endParaRPr lang="zh-CN" altLang="en-US" sz="2000" baseline="300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59748AE-E977-4B6F-B289-81FD01BB1F99}"/>
              </a:ext>
            </a:extLst>
          </p:cNvPr>
          <p:cNvSpPr txBox="1"/>
          <p:nvPr/>
        </p:nvSpPr>
        <p:spPr>
          <a:xfrm>
            <a:off x="1358934" y="1463026"/>
            <a:ext cx="30341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57175">
              <a:defRPr/>
            </a:pPr>
            <a:r>
              <a:rPr lang="en-US" altLang="zh-CN" sz="2000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2021</a:t>
            </a:r>
            <a:r>
              <a:rPr lang="zh-CN" altLang="en-US" sz="2000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年</a:t>
            </a:r>
            <a:r>
              <a:rPr lang="en-US" altLang="zh-CN" sz="2000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7</a:t>
            </a:r>
            <a:r>
              <a:rPr lang="zh-CN" altLang="en-US" sz="2000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月，</a:t>
            </a:r>
            <a:r>
              <a:rPr lang="en-US" altLang="zh-CN" sz="2000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RIBLL1</a:t>
            </a:r>
            <a:r>
              <a:rPr lang="zh-CN" altLang="en-US" sz="2000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终端</a:t>
            </a:r>
            <a:endParaRPr lang="en-US" altLang="zh-CN" sz="2000" dirty="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0" name="平行四边形 9">
            <a:extLst>
              <a:ext uri="{FF2B5EF4-FFF2-40B4-BE49-F238E27FC236}">
                <a16:creationId xmlns:a16="http://schemas.microsoft.com/office/drawing/2014/main" id="{E00F24F0-C160-4263-BA6F-F76BE39E620A}"/>
              </a:ext>
            </a:extLst>
          </p:cNvPr>
          <p:cNvSpPr/>
          <p:nvPr/>
        </p:nvSpPr>
        <p:spPr>
          <a:xfrm>
            <a:off x="3423515" y="5364023"/>
            <a:ext cx="4827944" cy="486978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11" name="平行四边形 10">
            <a:extLst>
              <a:ext uri="{FF2B5EF4-FFF2-40B4-BE49-F238E27FC236}">
                <a16:creationId xmlns:a16="http://schemas.microsoft.com/office/drawing/2014/main" id="{1C40BAAD-C367-41AF-870A-4BC9B992BB91}"/>
              </a:ext>
            </a:extLst>
          </p:cNvPr>
          <p:cNvSpPr/>
          <p:nvPr/>
        </p:nvSpPr>
        <p:spPr>
          <a:xfrm>
            <a:off x="3423573" y="5365896"/>
            <a:ext cx="1017150" cy="486978"/>
          </a:xfrm>
          <a:prstGeom prst="parallelogram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C37C7013-BAA6-484B-A6CF-28912823E8F6}"/>
              </a:ext>
            </a:extLst>
          </p:cNvPr>
          <p:cNvCxnSpPr>
            <a:cxnSpLocks/>
          </p:cNvCxnSpPr>
          <p:nvPr/>
        </p:nvCxnSpPr>
        <p:spPr>
          <a:xfrm flipH="1">
            <a:off x="3604280" y="5845019"/>
            <a:ext cx="94945" cy="48697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B849EC22-DB5C-4D3A-9C3E-BEA4F562356F}"/>
              </a:ext>
            </a:extLst>
          </p:cNvPr>
          <p:cNvCxnSpPr>
            <a:cxnSpLocks/>
          </p:cNvCxnSpPr>
          <p:nvPr/>
        </p:nvCxnSpPr>
        <p:spPr>
          <a:xfrm flipH="1">
            <a:off x="4440724" y="5845019"/>
            <a:ext cx="94945" cy="48697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C4300AFD-AE0F-4760-963A-9D94196AE80C}"/>
              </a:ext>
            </a:extLst>
          </p:cNvPr>
          <p:cNvCxnSpPr>
            <a:cxnSpLocks/>
          </p:cNvCxnSpPr>
          <p:nvPr/>
        </p:nvCxnSpPr>
        <p:spPr>
          <a:xfrm flipH="1">
            <a:off x="5277168" y="5857541"/>
            <a:ext cx="94945" cy="48697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4448CBA6-27CE-479B-912F-2B03A4427ACB}"/>
              </a:ext>
            </a:extLst>
          </p:cNvPr>
          <p:cNvCxnSpPr>
            <a:cxnSpLocks/>
          </p:cNvCxnSpPr>
          <p:nvPr/>
        </p:nvCxnSpPr>
        <p:spPr>
          <a:xfrm flipH="1">
            <a:off x="6113611" y="5845019"/>
            <a:ext cx="94945" cy="48697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99138454-6E3F-47A7-9A59-AC97CF3ADE98}"/>
              </a:ext>
            </a:extLst>
          </p:cNvPr>
          <p:cNvCxnSpPr>
            <a:cxnSpLocks/>
          </p:cNvCxnSpPr>
          <p:nvPr/>
        </p:nvCxnSpPr>
        <p:spPr>
          <a:xfrm flipH="1">
            <a:off x="6950468" y="5857541"/>
            <a:ext cx="94945" cy="48697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46D64CB3-D99E-4105-90D7-7DA710E480DD}"/>
              </a:ext>
            </a:extLst>
          </p:cNvPr>
          <p:cNvCxnSpPr>
            <a:cxnSpLocks/>
          </p:cNvCxnSpPr>
          <p:nvPr/>
        </p:nvCxnSpPr>
        <p:spPr>
          <a:xfrm flipH="1">
            <a:off x="7786499" y="5863251"/>
            <a:ext cx="94945" cy="48697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3EF10865-5C9D-447A-A62A-38EF1DDCCA26}"/>
              </a:ext>
            </a:extLst>
          </p:cNvPr>
          <p:cNvSpPr txBox="1"/>
          <p:nvPr/>
        </p:nvSpPr>
        <p:spPr>
          <a:xfrm>
            <a:off x="3853513" y="5845019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25</a:t>
            </a:r>
            <a:endParaRPr lang="zh-CN" altLang="en-US" sz="2000" baseline="30000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4017810-7756-4AAA-8216-9B555B0FE9E7}"/>
              </a:ext>
            </a:extLst>
          </p:cNvPr>
          <p:cNvSpPr txBox="1"/>
          <p:nvPr/>
        </p:nvSpPr>
        <p:spPr>
          <a:xfrm>
            <a:off x="4642483" y="5845019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26</a:t>
            </a:r>
            <a:endParaRPr lang="zh-CN" altLang="en-US" sz="2000" baseline="30000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7032E1E-DE8F-4102-9F8D-6CE954677CA9}"/>
              </a:ext>
            </a:extLst>
          </p:cNvPr>
          <p:cNvSpPr txBox="1"/>
          <p:nvPr/>
        </p:nvSpPr>
        <p:spPr>
          <a:xfrm>
            <a:off x="5517710" y="585754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27</a:t>
            </a:r>
            <a:endParaRPr lang="zh-CN" altLang="en-US" sz="2000" baseline="30000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FA4D3BC-91D9-4C1B-8F24-67426086CB31}"/>
              </a:ext>
            </a:extLst>
          </p:cNvPr>
          <p:cNvSpPr txBox="1"/>
          <p:nvPr/>
        </p:nvSpPr>
        <p:spPr>
          <a:xfrm>
            <a:off x="6329163" y="585754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28</a:t>
            </a:r>
            <a:endParaRPr lang="zh-CN" altLang="en-US" sz="2000" baseline="30000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7979300-098A-4249-B923-5A0D9FE27D81}"/>
              </a:ext>
            </a:extLst>
          </p:cNvPr>
          <p:cNvSpPr txBox="1"/>
          <p:nvPr/>
        </p:nvSpPr>
        <p:spPr>
          <a:xfrm>
            <a:off x="7191587" y="585754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29</a:t>
            </a:r>
            <a:endParaRPr lang="zh-CN" altLang="en-US" sz="2000" baseline="30000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3DF54CE-41C6-46D6-AD68-5304B8AA0A05}"/>
              </a:ext>
            </a:extLst>
          </p:cNvPr>
          <p:cNvSpPr txBox="1"/>
          <p:nvPr/>
        </p:nvSpPr>
        <p:spPr>
          <a:xfrm>
            <a:off x="3650568" y="4930954"/>
            <a:ext cx="788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57175">
              <a:defRPr/>
            </a:pPr>
            <a:r>
              <a:rPr lang="zh-CN" altLang="en-US" sz="2000" dirty="0">
                <a:solidFill>
                  <a:schemeClr val="accent2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调束</a:t>
            </a:r>
            <a:endParaRPr lang="en-US" altLang="zh-CN" sz="2000" dirty="0">
              <a:solidFill>
                <a:schemeClr val="accent2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7" name="平行四边形 26">
            <a:extLst>
              <a:ext uri="{FF2B5EF4-FFF2-40B4-BE49-F238E27FC236}">
                <a16:creationId xmlns:a16="http://schemas.microsoft.com/office/drawing/2014/main" id="{E0646810-2CBC-407D-A6AE-1751868C8801}"/>
              </a:ext>
            </a:extLst>
          </p:cNvPr>
          <p:cNvSpPr/>
          <p:nvPr/>
        </p:nvSpPr>
        <p:spPr>
          <a:xfrm>
            <a:off x="7545131" y="5364023"/>
            <a:ext cx="706329" cy="486978"/>
          </a:xfrm>
          <a:prstGeom prst="parallelogram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7A178D29-5D9C-4037-90AD-2AC6B84A5B0C}"/>
              </a:ext>
            </a:extLst>
          </p:cNvPr>
          <p:cNvCxnSpPr>
            <a:cxnSpLocks/>
          </p:cNvCxnSpPr>
          <p:nvPr/>
        </p:nvCxnSpPr>
        <p:spPr>
          <a:xfrm flipH="1">
            <a:off x="8624821" y="5845019"/>
            <a:ext cx="94945" cy="48697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B6637537-7E52-436B-A88D-B913B24083AE}"/>
              </a:ext>
            </a:extLst>
          </p:cNvPr>
          <p:cNvSpPr txBox="1"/>
          <p:nvPr/>
        </p:nvSpPr>
        <p:spPr>
          <a:xfrm>
            <a:off x="7995340" y="5845019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30</a:t>
            </a:r>
            <a:endParaRPr lang="zh-CN" altLang="en-US" sz="2000" baseline="30000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B6DE3B0-3DE3-49B0-A3E4-E93A9239C202}"/>
              </a:ext>
            </a:extLst>
          </p:cNvPr>
          <p:cNvSpPr txBox="1"/>
          <p:nvPr/>
        </p:nvSpPr>
        <p:spPr>
          <a:xfrm>
            <a:off x="8782306" y="5845019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/>
              <a:t>31</a:t>
            </a:r>
            <a:endParaRPr lang="zh-CN" altLang="en-US" sz="2000" baseline="30000" dirty="0"/>
          </a:p>
        </p:txBody>
      </p:sp>
      <p:sp>
        <p:nvSpPr>
          <p:cNvPr id="31" name="平行四边形 30">
            <a:extLst>
              <a:ext uri="{FF2B5EF4-FFF2-40B4-BE49-F238E27FC236}">
                <a16:creationId xmlns:a16="http://schemas.microsoft.com/office/drawing/2014/main" id="{C2267ECF-A65B-41D4-8B70-DEC416A0409A}"/>
              </a:ext>
            </a:extLst>
          </p:cNvPr>
          <p:cNvSpPr/>
          <p:nvPr/>
        </p:nvSpPr>
        <p:spPr>
          <a:xfrm>
            <a:off x="8141092" y="5373096"/>
            <a:ext cx="507831" cy="486978"/>
          </a:xfrm>
          <a:prstGeom prst="parallelogram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accent1"/>
              </a:solidFill>
            </a:endParaRPr>
          </a:p>
        </p:txBody>
      </p:sp>
      <p:sp>
        <p:nvSpPr>
          <p:cNvPr id="32" name="平行四边形 31">
            <a:extLst>
              <a:ext uri="{FF2B5EF4-FFF2-40B4-BE49-F238E27FC236}">
                <a16:creationId xmlns:a16="http://schemas.microsoft.com/office/drawing/2014/main" id="{B4AE449D-1966-455A-8861-2ED9C137E3C9}"/>
              </a:ext>
            </a:extLst>
          </p:cNvPr>
          <p:cNvSpPr/>
          <p:nvPr/>
        </p:nvSpPr>
        <p:spPr>
          <a:xfrm>
            <a:off x="8511107" y="5365014"/>
            <a:ext cx="808706" cy="486978"/>
          </a:xfrm>
          <a:prstGeom prst="parallelogram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C083E797-3C3A-4173-B66E-A34C8B1910D5}"/>
              </a:ext>
            </a:extLst>
          </p:cNvPr>
          <p:cNvSpPr txBox="1"/>
          <p:nvPr/>
        </p:nvSpPr>
        <p:spPr>
          <a:xfrm>
            <a:off x="2151467" y="4939469"/>
            <a:ext cx="12272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57175">
              <a:defRPr/>
            </a:pPr>
            <a:r>
              <a:rPr lang="zh-CN" altLang="en-US" sz="2000" dirty="0"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实验准备</a:t>
            </a:r>
            <a:endParaRPr lang="en-US" altLang="zh-CN" sz="20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A5835921-B3EF-49F2-9402-1C5315DE673F}"/>
              </a:ext>
            </a:extLst>
          </p:cNvPr>
          <p:cNvSpPr txBox="1"/>
          <p:nvPr/>
        </p:nvSpPr>
        <p:spPr>
          <a:xfrm>
            <a:off x="5448531" y="4930954"/>
            <a:ext cx="12272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57175">
              <a:defRPr/>
            </a:pPr>
            <a:r>
              <a:rPr lang="zh-CN" altLang="en-US" sz="2000" dirty="0">
                <a:solidFill>
                  <a:schemeClr val="accent1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在束测量</a:t>
            </a:r>
            <a:endParaRPr lang="en-US" altLang="zh-CN" sz="2000" dirty="0">
              <a:solidFill>
                <a:schemeClr val="accent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FEDAB889-7F27-4E92-A4FB-42C5350D2DC3}"/>
              </a:ext>
            </a:extLst>
          </p:cNvPr>
          <p:cNvSpPr txBox="1"/>
          <p:nvPr/>
        </p:nvSpPr>
        <p:spPr>
          <a:xfrm>
            <a:off x="8090103" y="4927218"/>
            <a:ext cx="8592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57175">
              <a:defRPr/>
            </a:pPr>
            <a:r>
              <a:rPr lang="zh-CN" altLang="en-US" sz="2000" dirty="0">
                <a:solidFill>
                  <a:schemeClr val="accent1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刻度</a:t>
            </a:r>
            <a:endParaRPr lang="en-US" altLang="zh-CN" sz="2000" dirty="0">
              <a:solidFill>
                <a:schemeClr val="accent1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F5EFB9EE-85DA-4B37-A95E-ABECA2094508}"/>
              </a:ext>
            </a:extLst>
          </p:cNvPr>
          <p:cNvSpPr txBox="1"/>
          <p:nvPr/>
        </p:nvSpPr>
        <p:spPr>
          <a:xfrm>
            <a:off x="7029292" y="4939469"/>
            <a:ext cx="14254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57175">
              <a:defRPr/>
            </a:pPr>
            <a:r>
              <a:rPr lang="zh-CN" altLang="en-US" sz="2000" dirty="0">
                <a:solidFill>
                  <a:schemeClr val="accent2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衰变测量</a:t>
            </a:r>
            <a:endParaRPr lang="en-US" altLang="zh-CN" sz="2000" dirty="0">
              <a:solidFill>
                <a:schemeClr val="accent2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E63310EB-3961-48C3-BC94-CC311D50EAF8}"/>
              </a:ext>
            </a:extLst>
          </p:cNvPr>
          <p:cNvSpPr txBox="1"/>
          <p:nvPr/>
        </p:nvSpPr>
        <p:spPr>
          <a:xfrm>
            <a:off x="8687805" y="4939469"/>
            <a:ext cx="17862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57175">
              <a:defRPr/>
            </a:pPr>
            <a:r>
              <a:rPr lang="zh-CN" altLang="en-US" sz="2000" dirty="0">
                <a:solidFill>
                  <a:schemeClr val="accent2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环境本底测量</a:t>
            </a:r>
            <a:endParaRPr lang="en-US" altLang="zh-CN" sz="2000" dirty="0">
              <a:solidFill>
                <a:schemeClr val="accent2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E05BA75C-42D4-44CF-A39C-60723A03442E}"/>
              </a:ext>
            </a:extLst>
          </p:cNvPr>
          <p:cNvSpPr txBox="1"/>
          <p:nvPr/>
        </p:nvSpPr>
        <p:spPr>
          <a:xfrm>
            <a:off x="1358934" y="2190758"/>
            <a:ext cx="326906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57175">
              <a:defRPr/>
            </a:pPr>
            <a:r>
              <a:rPr lang="zh-CN" altLang="en-US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总束流时间</a:t>
            </a:r>
            <a:r>
              <a:rPr lang="en-US" altLang="zh-CN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115.5</a:t>
            </a:r>
            <a:r>
              <a:rPr lang="zh-CN" altLang="en-US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小时</a:t>
            </a:r>
            <a:endParaRPr lang="en-US" altLang="zh-CN" dirty="0">
              <a:solidFill>
                <a:prstClr val="black"/>
              </a:solidFill>
              <a:latin typeface="NewsGothicMTStd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defTabSz="257175">
              <a:defRPr/>
            </a:pPr>
            <a:r>
              <a:rPr lang="zh-CN" altLang="en-US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（故障时间</a:t>
            </a:r>
            <a:r>
              <a:rPr lang="en-US" altLang="zh-CN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1</a:t>
            </a:r>
            <a:r>
              <a:rPr lang="zh-CN" altLang="en-US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小时）</a:t>
            </a:r>
            <a:endParaRPr lang="en-US" altLang="zh-CN" dirty="0">
              <a:solidFill>
                <a:prstClr val="black"/>
              </a:solidFill>
              <a:latin typeface="NewsGothicMTStd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defTabSz="257175">
              <a:defRPr/>
            </a:pPr>
            <a:r>
              <a:rPr lang="zh-CN" altLang="en-US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在束测量时间</a:t>
            </a:r>
            <a:r>
              <a:rPr lang="en-US" altLang="zh-CN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93</a:t>
            </a:r>
            <a:r>
              <a:rPr lang="zh-CN" altLang="en-US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小时</a:t>
            </a:r>
            <a:endParaRPr lang="en-US" altLang="zh-CN" dirty="0">
              <a:solidFill>
                <a:prstClr val="black"/>
              </a:solidFill>
              <a:latin typeface="NewsGothicMTStd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defTabSz="257175">
              <a:defRPr/>
            </a:pPr>
            <a:r>
              <a:rPr lang="zh-CN" altLang="en-US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衰变测量时间</a:t>
            </a:r>
            <a:r>
              <a:rPr lang="en-US" altLang="zh-CN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18.4</a:t>
            </a:r>
            <a:r>
              <a:rPr lang="zh-CN" altLang="en-US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小时</a:t>
            </a:r>
            <a:endParaRPr lang="en-US" altLang="zh-CN" dirty="0">
              <a:solidFill>
                <a:prstClr val="black"/>
              </a:solidFill>
              <a:latin typeface="NewsGothicMTStd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defTabSz="257175">
              <a:defRPr/>
            </a:pPr>
            <a:r>
              <a:rPr lang="zh-CN" altLang="en-US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环境本底测量时间</a:t>
            </a:r>
            <a:r>
              <a:rPr lang="en-US" altLang="zh-CN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24</a:t>
            </a:r>
            <a:r>
              <a:rPr lang="zh-CN" altLang="en-US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小时</a:t>
            </a:r>
            <a:endParaRPr lang="en-US" altLang="zh-CN" dirty="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9A332E2C-57A3-49E0-A4E0-FCE24FDB9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383" y="1509063"/>
            <a:ext cx="4357821" cy="3268365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1003F99E-1CC7-CE42-65B6-ED0EDED2C401}"/>
              </a:ext>
            </a:extLst>
          </p:cNvPr>
          <p:cNvSpPr txBox="1"/>
          <p:nvPr/>
        </p:nvSpPr>
        <p:spPr>
          <a:xfrm>
            <a:off x="9401792" y="3211119"/>
            <a:ext cx="1155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57175">
              <a:defRPr/>
            </a:pPr>
            <a:r>
              <a:rPr lang="zh-CN" altLang="en-US" sz="2000" dirty="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收集室</a:t>
            </a: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26135373-DE52-76B3-D71D-C2CB1BB6DF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376" y="3573215"/>
            <a:ext cx="1605618" cy="120421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1E99DD66-8BDD-4755-DD05-219D400711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5" r="9721" b="26557"/>
          <a:stretch/>
        </p:blipFill>
        <p:spPr>
          <a:xfrm rot="16200000">
            <a:off x="9160472" y="1869396"/>
            <a:ext cx="1367809" cy="1361513"/>
          </a:xfrm>
          <a:prstGeom prst="rect">
            <a:avLst/>
          </a:prstGeom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483CEE97-5843-FB35-CEC7-784651EBAA6A}"/>
              </a:ext>
            </a:extLst>
          </p:cNvPr>
          <p:cNvSpPr txBox="1"/>
          <p:nvPr/>
        </p:nvSpPr>
        <p:spPr>
          <a:xfrm>
            <a:off x="9506260" y="1452619"/>
            <a:ext cx="1155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57175">
              <a:defRPr/>
            </a:pPr>
            <a:r>
              <a:rPr lang="zh-CN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塑闪</a:t>
            </a:r>
          </a:p>
        </p:txBody>
      </p:sp>
    </p:spTree>
    <p:extLst>
      <p:ext uri="{BB962C8B-B14F-4D97-AF65-F5344CB8AC3E}">
        <p14:creationId xmlns:p14="http://schemas.microsoft.com/office/powerpoint/2010/main" val="1186503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6D9966-31EB-436E-83FE-FB9F105FA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次级反应和衰变对</a:t>
            </a:r>
            <a:r>
              <a:rPr lang="el-GR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γ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谱的影响</a:t>
            </a: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FB433BD5-2281-48DE-814D-1EB19DCDF8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757" y="4059738"/>
            <a:ext cx="4356285" cy="2370331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D960D3F-DFDF-4460-A3CF-1593E1A1ADBB}"/>
              </a:ext>
            </a:extLst>
          </p:cNvPr>
          <p:cNvSpPr txBox="1"/>
          <p:nvPr/>
        </p:nvSpPr>
        <p:spPr>
          <a:xfrm>
            <a:off x="896234" y="1537090"/>
            <a:ext cx="5395566" cy="1700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57175">
              <a:lnSpc>
                <a:spcPct val="150000"/>
              </a:lnSpc>
              <a:spcBef>
                <a:spcPts val="600"/>
              </a:spcBef>
              <a:defRPr/>
            </a:pP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次级束整体能量较低，虽然库伦激发与熔合蒸发反应仍可能发生，但数据中未发现明显的</a:t>
            </a:r>
            <a:r>
              <a:rPr lang="el-GR" altLang="zh-CN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γ</a:t>
            </a: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峰</a:t>
            </a:r>
            <a:endParaRPr lang="en-US" altLang="zh-CN" dirty="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defTabSz="257175">
              <a:lnSpc>
                <a:spcPct val="150000"/>
              </a:lnSpc>
              <a:defRPr/>
            </a:pP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熔合蒸发产物多是稳定核或长寿命核，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β</a:t>
            </a: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衰变很少</a:t>
            </a:r>
            <a:endParaRPr lang="en-US" altLang="zh-CN" dirty="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defTabSz="257175">
              <a:lnSpc>
                <a:spcPct val="150000"/>
              </a:lnSpc>
              <a:defRPr/>
            </a:pP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与注入信号的关联可以显著抑制衰变带来的</a:t>
            </a:r>
            <a:r>
              <a:rPr lang="el-GR" altLang="zh-CN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γ</a:t>
            </a: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峰</a:t>
            </a:r>
            <a:endParaRPr lang="en-US" altLang="zh-CN" dirty="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93C5E78-271B-4016-A3FB-7BA8DE1013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305" t="-284" r="-422" b="284"/>
          <a:stretch/>
        </p:blipFill>
        <p:spPr>
          <a:xfrm>
            <a:off x="1451334" y="4059738"/>
            <a:ext cx="4073799" cy="223861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272FB574-FBA2-4F15-995F-8D9ABFEEDBA3}"/>
              </a:ext>
            </a:extLst>
          </p:cNvPr>
          <p:cNvSpPr txBox="1"/>
          <p:nvPr/>
        </p:nvSpPr>
        <p:spPr>
          <a:xfrm>
            <a:off x="896234" y="6067524"/>
            <a:ext cx="24990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aseline="30000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102</a:t>
            </a:r>
            <a:r>
              <a:rPr lang="en-US" altLang="zh-CN" sz="2400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Ag</a:t>
            </a:r>
            <a:r>
              <a:rPr lang="zh-CN" altLang="en-US" sz="2400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部分结构</a:t>
            </a:r>
            <a:endParaRPr lang="zh-CN" altLang="en-US" sz="2400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D0F98324-43B9-27C7-2024-76F6E39B30AE}"/>
              </a:ext>
            </a:extLst>
          </p:cNvPr>
          <p:cNvGrpSpPr/>
          <p:nvPr/>
        </p:nvGrpSpPr>
        <p:grpSpPr>
          <a:xfrm>
            <a:off x="6421466" y="1235650"/>
            <a:ext cx="3954179" cy="2649298"/>
            <a:chOff x="4675093" y="2165883"/>
            <a:chExt cx="5754285" cy="4032014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5BE7D493-3C36-0994-AB7C-14120BB0A9D8}"/>
                </a:ext>
              </a:extLst>
            </p:cNvPr>
            <p:cNvGrpSpPr/>
            <p:nvPr/>
          </p:nvGrpSpPr>
          <p:grpSpPr>
            <a:xfrm>
              <a:off x="4675093" y="2687847"/>
              <a:ext cx="5603240" cy="3510050"/>
              <a:chOff x="675640" y="3078710"/>
              <a:chExt cx="5603240" cy="3510050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63912629-08FE-0F4A-6506-FEC5B7CFB8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75640" y="3114040"/>
                <a:ext cx="5603240" cy="3474720"/>
              </a:xfrm>
              <a:prstGeom prst="rect">
                <a:avLst/>
              </a:prstGeom>
            </p:spPr>
          </p:pic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CAB4F2E7-5EA1-1A79-819F-7089AC9EF787}"/>
                  </a:ext>
                </a:extLst>
              </p:cNvPr>
              <p:cNvSpPr/>
              <p:nvPr/>
            </p:nvSpPr>
            <p:spPr>
              <a:xfrm>
                <a:off x="675640" y="3078710"/>
                <a:ext cx="3576320" cy="3510050"/>
              </a:xfrm>
              <a:prstGeom prst="round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D8503F5D-B02B-D0C1-26BC-D2E4FA7CDCA7}"/>
                </a:ext>
              </a:extLst>
            </p:cNvPr>
            <p:cNvSpPr/>
            <p:nvPr/>
          </p:nvSpPr>
          <p:spPr>
            <a:xfrm flipH="1">
              <a:off x="9602829" y="2723177"/>
              <a:ext cx="675505" cy="741228"/>
            </a:xfrm>
            <a:prstGeom prst="roundRect">
              <a:avLst/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419F17B5-E41E-219D-0FEC-B7F10142C698}"/>
                </a:ext>
              </a:extLst>
            </p:cNvPr>
            <p:cNvSpPr txBox="1"/>
            <p:nvPr/>
          </p:nvSpPr>
          <p:spPr>
            <a:xfrm>
              <a:off x="8869086" y="2165883"/>
              <a:ext cx="156029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257175">
                <a:defRPr/>
              </a:pPr>
              <a:r>
                <a:rPr lang="zh-CN" altLang="en-US" dirty="0">
                  <a:solidFill>
                    <a:srgbClr val="7030A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复合核</a:t>
              </a:r>
              <a:endParaRPr lang="en-US" altLang="zh-CN" dirty="0">
                <a:solidFill>
                  <a:srgbClr val="7030A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6016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6D9966-31EB-436E-83FE-FB9F105FA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180" y="365125"/>
            <a:ext cx="10245620" cy="1325563"/>
          </a:xfrm>
        </p:spPr>
        <p:txBody>
          <a:bodyPr/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次级束中的主要杂质</a:t>
            </a:r>
          </a:p>
        </p:txBody>
      </p:sp>
      <p:pic>
        <p:nvPicPr>
          <p:cNvPr id="12" name="内容占位符 11">
            <a:extLst>
              <a:ext uri="{FF2B5EF4-FFF2-40B4-BE49-F238E27FC236}">
                <a16:creationId xmlns:a16="http://schemas.microsoft.com/office/drawing/2014/main" id="{A677AB7A-8E5B-475C-81A8-180BBC4873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6"/>
          <a:stretch/>
        </p:blipFill>
        <p:spPr>
          <a:xfrm>
            <a:off x="4564846" y="1591160"/>
            <a:ext cx="5551994" cy="2469397"/>
          </a:xfr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F0913D40-45E1-4700-A1B9-B8B123926D61}"/>
              </a:ext>
            </a:extLst>
          </p:cNvPr>
          <p:cNvSpPr txBox="1"/>
          <p:nvPr/>
        </p:nvSpPr>
        <p:spPr>
          <a:xfrm>
            <a:off x="1192959" y="1537091"/>
            <a:ext cx="3404873" cy="3370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57175">
              <a:spcBef>
                <a:spcPts val="600"/>
              </a:spcBef>
              <a:defRPr/>
            </a:pPr>
            <a:r>
              <a:rPr lang="en-US" altLang="zh-CN" baseline="30000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93m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Mo</a:t>
            </a: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的产生截面估计占熔合蒸发总截面的</a:t>
            </a:r>
            <a:r>
              <a:rPr lang="en-US" altLang="zh-CN" dirty="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10%</a:t>
            </a:r>
          </a:p>
          <a:p>
            <a:pPr defTabSz="257175">
              <a:spcBef>
                <a:spcPts val="600"/>
              </a:spcBef>
              <a:defRPr/>
            </a:pP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根据收集端测量结果，推断在次级束中占比只有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0.6%</a:t>
            </a:r>
          </a:p>
          <a:p>
            <a:pPr defTabSz="257175">
              <a:spcBef>
                <a:spcPts val="600"/>
              </a:spcBef>
              <a:defRPr/>
            </a:pP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推测大多数杂质来源于弹散的束流粒子</a:t>
            </a:r>
            <a:endParaRPr lang="en-US" altLang="zh-CN" dirty="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defTabSz="257175">
              <a:spcBef>
                <a:spcPts val="600"/>
              </a:spcBef>
              <a:defRPr/>
            </a:pP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大部分束流粒子阻停在第一个二级铁，可能有少部分由于弹散降低能量，改变电荷态和运动方向。如果具有合适的磁刚度和运动方向，有可能到达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T2</a:t>
            </a: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收集端</a:t>
            </a:r>
            <a:endParaRPr lang="en-US" altLang="zh-CN" dirty="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2E3ADC0-AFA3-44CD-89FF-B5D286542887}"/>
              </a:ext>
            </a:extLst>
          </p:cNvPr>
          <p:cNvSpPr txBox="1"/>
          <p:nvPr/>
        </p:nvSpPr>
        <p:spPr>
          <a:xfrm>
            <a:off x="6314002" y="4030081"/>
            <a:ext cx="46393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57175">
              <a:defRPr/>
            </a:pP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测量阶段塑闪上的能谱（幅度未归一）</a:t>
            </a:r>
            <a:endParaRPr lang="en-US" altLang="zh-CN" dirty="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F7879EA-10C6-460C-9FDA-2CD60ACA2BDA}"/>
              </a:ext>
            </a:extLst>
          </p:cNvPr>
          <p:cNvSpPr txBox="1"/>
          <p:nvPr/>
        </p:nvSpPr>
        <p:spPr>
          <a:xfrm>
            <a:off x="7423689" y="1261842"/>
            <a:ext cx="3160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57175">
              <a:defRPr/>
            </a:pP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调试阶段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TOF-ΔE</a:t>
            </a: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测量结果</a:t>
            </a:r>
            <a:endParaRPr lang="en-US" altLang="zh-CN" dirty="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752FA77B-484A-4119-B6BA-91F496E476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8933" y="4399413"/>
            <a:ext cx="4432857" cy="233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54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6D9966-31EB-436E-83FE-FB9F105FA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实验结果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267C1AE-233D-895A-2FD8-8E544B2A5B18}"/>
              </a:ext>
            </a:extLst>
          </p:cNvPr>
          <p:cNvSpPr txBox="1"/>
          <p:nvPr/>
        </p:nvSpPr>
        <p:spPr>
          <a:xfrm>
            <a:off x="8372101" y="3384548"/>
            <a:ext cx="32690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57175">
              <a:defRPr/>
            </a:pPr>
            <a:r>
              <a:rPr lang="zh-CN" altLang="en-US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在束谱中出现其它一些同核异能态退激导致的</a:t>
            </a:r>
            <a:r>
              <a:rPr lang="el-GR" altLang="zh-CN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γ</a:t>
            </a:r>
            <a:r>
              <a:rPr lang="zh-CN" altLang="en-US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峰</a:t>
            </a:r>
            <a:endParaRPr lang="en-US" altLang="zh-CN" dirty="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44F0CF2-6265-2F80-4E14-DF72A55C5B6B}"/>
              </a:ext>
            </a:extLst>
          </p:cNvPr>
          <p:cNvSpPr txBox="1"/>
          <p:nvPr/>
        </p:nvSpPr>
        <p:spPr>
          <a:xfrm>
            <a:off x="8372101" y="1955253"/>
            <a:ext cx="32690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57175">
              <a:defRPr/>
            </a:pPr>
            <a:r>
              <a:rPr lang="zh-CN" altLang="en-US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除环境本底外，衰变谱主要由</a:t>
            </a:r>
            <a:r>
              <a:rPr lang="en-US" altLang="zh-CN" baseline="30000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93m</a:t>
            </a:r>
            <a:r>
              <a:rPr lang="en-US" altLang="zh-CN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Mo</a:t>
            </a:r>
            <a:r>
              <a:rPr lang="zh-CN" altLang="en-US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的衰变贡献</a:t>
            </a:r>
            <a:endParaRPr lang="en-US" altLang="zh-CN" dirty="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34DC9C2-A605-27E8-D392-0AB14172E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568885"/>
            <a:ext cx="7354313" cy="492398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9428B95-86DF-9DE1-3018-FC0BA5F6416E}"/>
              </a:ext>
            </a:extLst>
          </p:cNvPr>
          <p:cNvSpPr txBox="1"/>
          <p:nvPr/>
        </p:nvSpPr>
        <p:spPr>
          <a:xfrm>
            <a:off x="8372101" y="4813843"/>
            <a:ext cx="32690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57175">
              <a:defRPr/>
            </a:pPr>
            <a:r>
              <a:rPr lang="zh-CN" altLang="en-US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通过用塑闪的注入信号挑选注入瞬间的伽马，出现一些短寿命同核异能态退激导致的</a:t>
            </a:r>
            <a:r>
              <a:rPr lang="el-GR" altLang="zh-CN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γ</a:t>
            </a:r>
            <a:r>
              <a:rPr lang="zh-CN" altLang="en-US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峰</a:t>
            </a:r>
            <a:endParaRPr lang="en-US" altLang="zh-CN" dirty="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962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6D9966-31EB-436E-83FE-FB9F105FA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026" y="441701"/>
            <a:ext cx="10072456" cy="1325563"/>
          </a:xfrm>
        </p:spPr>
        <p:txBody>
          <a:bodyPr/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上限值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00F9829-177A-3ACE-1D3A-FB0CE82BDA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7968" y="1690688"/>
            <a:ext cx="2246639" cy="2344758"/>
          </a:xfrm>
          <a:prstGeom prst="rect">
            <a:avLst/>
          </a:prstGeom>
        </p:spPr>
      </p:pic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AD4F4CC0-262A-C84D-DF9C-0FBA8BC66E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932" y="4276011"/>
            <a:ext cx="5153266" cy="2015275"/>
          </a:xfr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494E585-2D5D-2932-BA9F-84E5D7E3E8C2}"/>
              </a:ext>
            </a:extLst>
          </p:cNvPr>
          <p:cNvSpPr txBox="1"/>
          <p:nvPr/>
        </p:nvSpPr>
        <p:spPr>
          <a:xfrm>
            <a:off x="1085026" y="1690688"/>
            <a:ext cx="4659613" cy="4190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57175">
              <a:lnSpc>
                <a:spcPct val="150000"/>
              </a:lnSpc>
              <a:defRPr/>
            </a:pPr>
            <a:r>
              <a:rPr lang="en-US" altLang="zh-CN" sz="2000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NEEC</a:t>
            </a:r>
            <a:r>
              <a:rPr lang="zh-CN" altLang="en-US" sz="2000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的激发几率正比于</a:t>
            </a:r>
            <a:r>
              <a:rPr lang="en-US" altLang="zh-CN" sz="2000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268</a:t>
            </a:r>
            <a:r>
              <a:rPr lang="zh-CN" altLang="en-US" sz="2000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与</a:t>
            </a:r>
            <a:r>
              <a:rPr lang="en-US" altLang="zh-CN" sz="2000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263</a:t>
            </a:r>
            <a:r>
              <a:rPr lang="zh-CN" altLang="en-US" sz="2000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两条线</a:t>
            </a:r>
            <a:r>
              <a:rPr lang="el-GR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γ</a:t>
            </a:r>
            <a:r>
              <a:rPr lang="zh-CN" altLang="en-US" sz="2000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强度的比值</a:t>
            </a:r>
            <a:endParaRPr lang="en-US" altLang="zh-CN" sz="2000" dirty="0">
              <a:solidFill>
                <a:prstClr val="black"/>
              </a:solidFill>
              <a:latin typeface="NewsGothicMTStd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defTabSz="257175">
              <a:lnSpc>
                <a:spcPct val="150000"/>
              </a:lnSpc>
              <a:defRPr/>
            </a:pPr>
            <a:r>
              <a:rPr lang="en-US" altLang="zh-CN" sz="2000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263</a:t>
            </a:r>
            <a:r>
              <a:rPr lang="zh-CN" altLang="en-US" sz="2000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的强度从在线</a:t>
            </a:r>
            <a:r>
              <a:rPr lang="en-US" altLang="zh-CN" sz="2000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+</a:t>
            </a:r>
            <a:r>
              <a:rPr lang="zh-CN" altLang="en-US" sz="2000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离线的</a:t>
            </a:r>
            <a:r>
              <a:rPr lang="el-GR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γ</a:t>
            </a:r>
            <a:r>
              <a:rPr lang="zh-CN" altLang="en-US" sz="2000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单谱中提取，并考虑半衰期的影响</a:t>
            </a:r>
            <a:endParaRPr lang="en-US" altLang="zh-CN" sz="2000" dirty="0">
              <a:solidFill>
                <a:prstClr val="black"/>
              </a:solidFill>
              <a:latin typeface="NewsGothicMTStd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defTabSz="257175">
              <a:lnSpc>
                <a:spcPct val="150000"/>
              </a:lnSpc>
              <a:defRPr/>
            </a:pPr>
            <a:r>
              <a:rPr lang="en-US" altLang="zh-CN" sz="2000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268</a:t>
            </a:r>
            <a:r>
              <a:rPr lang="zh-CN" altLang="en-US" sz="2000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的强度从与塑闪符合的</a:t>
            </a:r>
            <a:r>
              <a:rPr lang="el-GR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γ</a:t>
            </a:r>
            <a:r>
              <a:rPr lang="zh-CN" altLang="en-US" sz="2000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谱中提取，并考虑一些修正项</a:t>
            </a:r>
            <a:endParaRPr lang="en-US" altLang="zh-CN" sz="2000" dirty="0">
              <a:solidFill>
                <a:prstClr val="black"/>
              </a:solidFill>
              <a:latin typeface="NewsGothicMTStd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defTabSz="257175">
              <a:lnSpc>
                <a:spcPct val="150000"/>
              </a:lnSpc>
              <a:defRPr/>
            </a:pPr>
            <a:r>
              <a:rPr lang="zh-CN" altLang="en-US" sz="2000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用本底的下限推导峰面积的上限</a:t>
            </a:r>
            <a:endParaRPr lang="en-US" altLang="zh-CN" sz="2000" dirty="0">
              <a:solidFill>
                <a:prstClr val="black"/>
              </a:solidFill>
              <a:latin typeface="NewsGothicMTStd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defTabSz="257175">
              <a:lnSpc>
                <a:spcPct val="150000"/>
              </a:lnSpc>
              <a:defRPr/>
            </a:pPr>
            <a:r>
              <a:rPr lang="zh-CN" altLang="en-US" sz="2000" dirty="0">
                <a:solidFill>
                  <a:prstClr val="black"/>
                </a:solidFill>
                <a:latin typeface="NewsGothicMTStd"/>
                <a:ea typeface="黑体" panose="02010609060101010101" pitchFamily="49" charset="-122"/>
                <a:cs typeface="Arial" panose="020B0604020202020204" pitchFamily="34" charset="0"/>
              </a:rPr>
              <a:t>得到上限值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zh-CN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NEEC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&lt;2×10</a:t>
            </a:r>
            <a:r>
              <a:rPr lang="en-US" altLang="zh-CN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257175">
              <a:lnSpc>
                <a:spcPct val="150000"/>
              </a:lnSpc>
              <a:defRPr/>
            </a:pPr>
            <a:endParaRPr lang="en-US" altLang="zh-CN" sz="2000" dirty="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247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4288" y="884369"/>
            <a:ext cx="6632900" cy="1073165"/>
          </a:xfrm>
        </p:spPr>
        <p:txBody>
          <a:bodyPr>
            <a:norm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原子核和核外电子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CD36065-337C-4507-7E5D-DB5045E63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3190" y="2879414"/>
            <a:ext cx="3481138" cy="273007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B39B65B-E6A0-29B7-7EA2-4499431406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51" t="49552" r="42417" b="3030"/>
          <a:stretch/>
        </p:blipFill>
        <p:spPr>
          <a:xfrm>
            <a:off x="7280362" y="2879414"/>
            <a:ext cx="3334377" cy="25387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3E3BA457-BFF3-60B7-46B1-3BC49F52A117}"/>
              </a:ext>
            </a:extLst>
          </p:cNvPr>
          <p:cNvSpPr txBox="1"/>
          <p:nvPr/>
        </p:nvSpPr>
        <p:spPr>
          <a:xfrm>
            <a:off x="7097292" y="5509062"/>
            <a:ext cx="3943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57175">
              <a:defRPr/>
            </a:pPr>
            <a:r>
              <a:rPr lang="en-US" altLang="zh-CN" sz="2400" i="1" dirty="0">
                <a:solidFill>
                  <a:srgbClr val="0070C0"/>
                </a:solidFill>
                <a:latin typeface="Bookman Old Style" panose="02050604050505020204" pitchFamily="18" charset="0"/>
                <a:ea typeface="黑体" panose="02010609060101010101" pitchFamily="49" charset="-122"/>
                <a:cs typeface="Arial" panose="020B0604020202020204" pitchFamily="34" charset="0"/>
              </a:rPr>
              <a:t>Nuclear Excitation by Electron Capture (NEEC)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ACCCF88-FEAB-F5B7-9E60-E86946F2B3B1}"/>
              </a:ext>
            </a:extLst>
          </p:cNvPr>
          <p:cNvSpPr txBox="1"/>
          <p:nvPr/>
        </p:nvSpPr>
        <p:spPr>
          <a:xfrm>
            <a:off x="5568065" y="3567543"/>
            <a:ext cx="18249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逆过程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0C51110-CD34-5EA6-7BAC-0AFAE1177D17}"/>
              </a:ext>
            </a:extLst>
          </p:cNvPr>
          <p:cNvSpPr txBox="1"/>
          <p:nvPr/>
        </p:nvSpPr>
        <p:spPr>
          <a:xfrm>
            <a:off x="7521944" y="2148703"/>
            <a:ext cx="36498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电子俘获致核激发</a:t>
            </a:r>
            <a:endParaRPr lang="zh-CN" altLang="en-US" sz="2400" dirty="0"/>
          </a:p>
        </p:txBody>
      </p:sp>
      <p:sp>
        <p:nvSpPr>
          <p:cNvPr id="3" name="箭头: 左右 2">
            <a:extLst>
              <a:ext uri="{FF2B5EF4-FFF2-40B4-BE49-F238E27FC236}">
                <a16:creationId xmlns:a16="http://schemas.microsoft.com/office/drawing/2014/main" id="{AF94A289-D93C-23BF-AEF6-017905BF5048}"/>
              </a:ext>
            </a:extLst>
          </p:cNvPr>
          <p:cNvSpPr/>
          <p:nvPr/>
        </p:nvSpPr>
        <p:spPr>
          <a:xfrm>
            <a:off x="5405320" y="3936875"/>
            <a:ext cx="1216197" cy="34684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3383353-0CB0-6538-91B2-D15C0F2C9AD9}"/>
              </a:ext>
            </a:extLst>
          </p:cNvPr>
          <p:cNvSpPr txBox="1"/>
          <p:nvPr/>
        </p:nvSpPr>
        <p:spPr>
          <a:xfrm>
            <a:off x="2661660" y="2301103"/>
            <a:ext cx="36498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内转换过程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892445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6D9966-31EB-436E-83FE-FB9F105FA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与之前工作的比较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BCD2CFE-2FE7-434F-84BF-A1281793B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317" y="3249192"/>
            <a:ext cx="4703256" cy="3288424"/>
          </a:xfrm>
          <a:prstGeom prst="rect">
            <a:avLst/>
          </a:prstGeom>
        </p:spPr>
      </p:pic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AC42F7CB-771C-4278-9B00-CC406E65EB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199790"/>
              </p:ext>
            </p:extLst>
          </p:nvPr>
        </p:nvGraphicFramePr>
        <p:xfrm>
          <a:off x="1053678" y="1676400"/>
          <a:ext cx="9567895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826">
                  <a:extLst>
                    <a:ext uri="{9D8B030D-6E8A-4147-A177-3AD203B41FA5}">
                      <a16:colId xmlns:a16="http://schemas.microsoft.com/office/drawing/2014/main" val="751368330"/>
                    </a:ext>
                  </a:extLst>
                </a:gridCol>
                <a:gridCol w="1319654">
                  <a:extLst>
                    <a:ext uri="{9D8B030D-6E8A-4147-A177-3AD203B41FA5}">
                      <a16:colId xmlns:a16="http://schemas.microsoft.com/office/drawing/2014/main" val="2031876079"/>
                    </a:ext>
                  </a:extLst>
                </a:gridCol>
                <a:gridCol w="1372177">
                  <a:extLst>
                    <a:ext uri="{9D8B030D-6E8A-4147-A177-3AD203B41FA5}">
                      <a16:colId xmlns:a16="http://schemas.microsoft.com/office/drawing/2014/main" val="1596067130"/>
                    </a:ext>
                  </a:extLst>
                </a:gridCol>
                <a:gridCol w="1464094">
                  <a:extLst>
                    <a:ext uri="{9D8B030D-6E8A-4147-A177-3AD203B41FA5}">
                      <a16:colId xmlns:a16="http://schemas.microsoft.com/office/drawing/2014/main" val="369742490"/>
                    </a:ext>
                  </a:extLst>
                </a:gridCol>
                <a:gridCol w="1608533">
                  <a:extLst>
                    <a:ext uri="{9D8B030D-6E8A-4147-A177-3AD203B41FA5}">
                      <a16:colId xmlns:a16="http://schemas.microsoft.com/office/drawing/2014/main" val="2711510529"/>
                    </a:ext>
                  </a:extLst>
                </a:gridCol>
                <a:gridCol w="1516611">
                  <a:extLst>
                    <a:ext uri="{9D8B030D-6E8A-4147-A177-3AD203B41FA5}">
                      <a16:colId xmlns:a16="http://schemas.microsoft.com/office/drawing/2014/main" val="3484619442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/>
                        <a:t>注入</a:t>
                      </a:r>
                      <a:endParaRPr lang="en-US" altLang="zh-CN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/>
                        <a:t>材料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/>
                        <a:t>反冲能</a:t>
                      </a:r>
                      <a:endParaRPr lang="en-US" altLang="zh-CN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(MeV/u)</a:t>
                      </a:r>
                      <a:endParaRPr lang="zh-CN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/>
                        <a:t>复杂瞬时</a:t>
                      </a:r>
                      <a:r>
                        <a:rPr lang="el-GR" altLang="zh-CN" dirty="0"/>
                        <a:t>γ</a:t>
                      </a:r>
                      <a:r>
                        <a:rPr lang="zh-CN" altLang="en-US" dirty="0"/>
                        <a:t>本底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/>
                        <a:t>激发几率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39349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实验值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理论值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797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Nature 554,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216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/>
                        <a:t>C+Pb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~7.25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影响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1.0(3)×10</a:t>
                      </a:r>
                      <a:r>
                        <a:rPr lang="en-US" altLang="zh-CN" baseline="30000" dirty="0"/>
                        <a:t>-2</a:t>
                      </a:r>
                      <a:endParaRPr lang="zh-CN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2.8×10</a:t>
                      </a:r>
                      <a:r>
                        <a:rPr lang="en-US" altLang="zh-CN" baseline="30000" dirty="0"/>
                        <a:t>-11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3228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本工作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C+</a:t>
                      </a:r>
                      <a:r>
                        <a:rPr lang="zh-CN" altLang="en-US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塑闪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~4.95</a:t>
                      </a:r>
                      <a:endParaRPr lang="zh-CN" altLang="en-US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不影响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&lt;2×10</a:t>
                      </a:r>
                      <a:r>
                        <a:rPr lang="en-US" altLang="zh-CN" baseline="30000" dirty="0"/>
                        <a:t>-5</a:t>
                      </a:r>
                      <a:endParaRPr lang="zh-CN" alt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2.3×10</a:t>
                      </a:r>
                      <a:r>
                        <a:rPr lang="en-US" altLang="zh-CN" baseline="30000" dirty="0"/>
                        <a:t>-12</a:t>
                      </a:r>
                      <a:endParaRPr lang="zh-CN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5825049"/>
                  </a:ext>
                </a:extLst>
              </a:tr>
            </a:tbl>
          </a:graphicData>
        </a:graphic>
      </p:graphicFrame>
      <p:sp>
        <p:nvSpPr>
          <p:cNvPr id="19" name="文本框 18">
            <a:extLst>
              <a:ext uri="{FF2B5EF4-FFF2-40B4-BE49-F238E27FC236}">
                <a16:creationId xmlns:a16="http://schemas.microsoft.com/office/drawing/2014/main" id="{9E4C569A-29CD-448E-B905-145B5104DC4B}"/>
              </a:ext>
            </a:extLst>
          </p:cNvPr>
          <p:cNvSpPr txBox="1"/>
          <p:nvPr/>
        </p:nvSpPr>
        <p:spPr>
          <a:xfrm>
            <a:off x="932566" y="3427722"/>
            <a:ext cx="4808169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57175">
              <a:spcBef>
                <a:spcPts val="600"/>
              </a:spcBef>
              <a:defRPr/>
            </a:pPr>
            <a:r>
              <a:rPr lang="en-US" altLang="zh-CN" sz="2000" baseline="30000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93m</a:t>
            </a:r>
            <a:r>
              <a:rPr lang="en-US" altLang="zh-CN" sz="2000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Mo</a:t>
            </a:r>
            <a:r>
              <a:rPr lang="zh-CN" altLang="en-US" sz="2000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进入</a:t>
            </a:r>
            <a:r>
              <a:rPr lang="en-US" altLang="zh-CN" sz="2000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Pb</a:t>
            </a:r>
            <a:r>
              <a:rPr lang="zh-CN" altLang="en-US" sz="2000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衬或塑闪时，反冲能已经很低，对</a:t>
            </a:r>
            <a:r>
              <a:rPr lang="en-US" altLang="zh-CN" sz="2000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NEEC</a:t>
            </a:r>
            <a:r>
              <a:rPr lang="zh-CN" altLang="en-US" sz="2000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的贡献基本可忽略</a:t>
            </a:r>
            <a:endParaRPr lang="en-US" altLang="zh-CN" sz="2000" dirty="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defTabSz="257175">
              <a:spcBef>
                <a:spcPts val="600"/>
              </a:spcBef>
              <a:defRPr/>
            </a:pPr>
            <a:r>
              <a:rPr lang="zh-CN" altLang="en-US" sz="2000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根据理论计算结果，反冲能的差异会使激发几率相差一个量级，不足以解释测量值之间超过</a:t>
            </a:r>
            <a:r>
              <a:rPr lang="en-US" altLang="zh-CN" sz="2000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500</a:t>
            </a:r>
            <a:r>
              <a:rPr lang="zh-CN" altLang="en-US" sz="2000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的差距</a:t>
            </a:r>
            <a:endParaRPr lang="en-US" altLang="zh-CN" sz="2000" dirty="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defTabSz="257175">
              <a:spcBef>
                <a:spcPts val="600"/>
              </a:spcBef>
              <a:defRPr/>
            </a:pPr>
            <a:r>
              <a:rPr lang="zh-CN" altLang="en-US" sz="2000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复杂瞬时</a:t>
            </a:r>
            <a:r>
              <a:rPr lang="el-GR" altLang="zh-CN" sz="2000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γ</a:t>
            </a:r>
            <a:r>
              <a:rPr lang="zh-CN" altLang="en-US" sz="2000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本底的影响仍然是最可疑的因素</a:t>
            </a:r>
            <a:endParaRPr lang="en-US" altLang="zh-CN" sz="2000" dirty="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defTabSz="257175">
              <a:spcBef>
                <a:spcPts val="600"/>
              </a:spcBef>
              <a:defRPr/>
            </a:pPr>
            <a:r>
              <a:rPr lang="zh-CN" altLang="en-US" sz="2000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仍需在低本底环境测量高反冲能条件下的激发几率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612039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6D9966-31EB-436E-83FE-FB9F105FA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研究现状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66D7B57-24B2-49A6-5014-26B4B2A96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56" y="1567731"/>
            <a:ext cx="9775530" cy="466351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A90AB39-CDA1-D8E3-1CCF-BA1E7D1B54CA}"/>
              </a:ext>
            </a:extLst>
          </p:cNvPr>
          <p:cNvSpPr txBox="1"/>
          <p:nvPr/>
        </p:nvSpPr>
        <p:spPr>
          <a:xfrm>
            <a:off x="7799650" y="1398848"/>
            <a:ext cx="3554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新实验结果消除了理论和实验间的巨大差异</a:t>
            </a:r>
          </a:p>
        </p:txBody>
      </p:sp>
    </p:spTree>
    <p:extLst>
      <p:ext uri="{BB962C8B-B14F-4D97-AF65-F5344CB8AC3E}">
        <p14:creationId xmlns:p14="http://schemas.microsoft.com/office/powerpoint/2010/main" val="87966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0446" y="745554"/>
            <a:ext cx="5358614" cy="745629"/>
          </a:xfrm>
        </p:spPr>
        <p:txBody>
          <a:bodyPr>
            <a:noAutofit/>
          </a:bodyPr>
          <a:lstStyle/>
          <a:p>
            <a:r>
              <a:rPr lang="zh-CN" altLang="en-US" sz="4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副产物</a:t>
            </a:r>
            <a:r>
              <a:rPr lang="en-US" altLang="zh-CN" sz="4000" baseline="30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92</a:t>
            </a:r>
            <a:r>
              <a:rPr lang="en-US" altLang="zh-CN" sz="4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Zr</a:t>
            </a:r>
            <a:endParaRPr lang="zh-CN" altLang="en-US" sz="40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5" name="内容占位符 14">
            <a:extLst>
              <a:ext uri="{FF2B5EF4-FFF2-40B4-BE49-F238E27FC236}">
                <a16:creationId xmlns:a16="http://schemas.microsoft.com/office/drawing/2014/main" id="{4F4C8838-51A9-4043-A8DC-BF65A1D4B6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60735"/>
          <a:stretch/>
        </p:blipFill>
        <p:spPr>
          <a:xfrm>
            <a:off x="1916625" y="1703566"/>
            <a:ext cx="7987615" cy="2079512"/>
          </a:xfr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65825DA-B669-4301-9905-36B8E16314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907" y="3940806"/>
            <a:ext cx="3923913" cy="234308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F23A31C-FE10-432D-B297-DB4035F28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047" y="3883978"/>
            <a:ext cx="3480192" cy="252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31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66"/>
    </mc:Choice>
    <mc:Fallback xmlns="">
      <p:transition spd="slow" advTm="41666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6780" y="789083"/>
            <a:ext cx="5358614" cy="745629"/>
          </a:xfrm>
        </p:spPr>
        <p:txBody>
          <a:bodyPr>
            <a:noAutofit/>
          </a:bodyPr>
          <a:lstStyle/>
          <a:p>
            <a:r>
              <a:rPr lang="en-US" altLang="zh-CN" sz="4000" baseline="30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92</a:t>
            </a:r>
            <a:r>
              <a:rPr lang="en-US" altLang="zh-CN" sz="4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Zr</a:t>
            </a:r>
            <a:r>
              <a:rPr lang="zh-CN" altLang="en-US" sz="4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的来源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5ADD75B-3718-4145-8846-E3BC112FB9CF}"/>
              </a:ext>
            </a:extLst>
          </p:cNvPr>
          <p:cNvSpPr txBox="1"/>
          <p:nvPr/>
        </p:nvSpPr>
        <p:spPr>
          <a:xfrm>
            <a:off x="1235347" y="1534712"/>
            <a:ext cx="5704403" cy="2693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57175">
              <a:spcBef>
                <a:spcPts val="600"/>
              </a:spcBef>
              <a:defRPr/>
            </a:pPr>
            <a:r>
              <a:rPr lang="en-US" altLang="zh-CN" baseline="30000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92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Zr</a:t>
            </a: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在初级熔合蒸发反应中占比很低，按照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PACE4</a:t>
            </a: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计算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~0.1%</a:t>
            </a:r>
          </a:p>
          <a:p>
            <a:pPr defTabSz="257175">
              <a:spcBef>
                <a:spcPts val="600"/>
              </a:spcBef>
              <a:defRPr/>
            </a:pPr>
            <a:r>
              <a:rPr lang="en-US" altLang="zh-CN" baseline="30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92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Zr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的</a:t>
            </a:r>
            <a:r>
              <a:rPr lang="el-GR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γ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射线不应来自于收集区域的次级反应，因为</a:t>
            </a:r>
            <a:endParaRPr lang="en-US" altLang="zh-CN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defTabSz="257175">
              <a:spcBef>
                <a:spcPts val="600"/>
              </a:spcBef>
              <a:defRPr/>
            </a:pP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，次级反应产生的</a:t>
            </a:r>
            <a:r>
              <a:rPr lang="el-GR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γ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射线总体很少，没有可鉴别的峰</a:t>
            </a:r>
            <a:endParaRPr lang="en-US" altLang="zh-CN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defTabSz="257175">
              <a:spcBef>
                <a:spcPts val="600"/>
              </a:spcBef>
              <a:defRPr/>
            </a:pP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B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，观察到</a:t>
            </a:r>
            <a:r>
              <a:rPr lang="en-US" altLang="zh-CN" baseline="30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92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Zr 8</a:t>
            </a:r>
            <a:r>
              <a:rPr lang="en-US" altLang="zh-CN" baseline="30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+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→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0</a:t>
            </a:r>
            <a:r>
              <a:rPr lang="en-US" altLang="zh-CN" baseline="30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+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的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4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条</a:t>
            </a:r>
            <a:r>
              <a:rPr lang="el-GR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γ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射线强度基本相当（差异在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10%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之内），不符合库伦激发或熔合蒸发的布居特点</a:t>
            </a:r>
            <a:endParaRPr lang="en-US" altLang="zh-CN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defTabSz="257175">
              <a:spcBef>
                <a:spcPts val="600"/>
              </a:spcBef>
              <a:defRPr/>
            </a:pP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观测到的</a:t>
            </a:r>
            <a:r>
              <a:rPr lang="en-US" altLang="zh-CN" baseline="30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92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Zr</a:t>
            </a:r>
            <a:r>
              <a:rPr lang="el-GR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γ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射线寿命很短（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&lt;20 ns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）</a:t>
            </a:r>
            <a:endParaRPr lang="en-US" altLang="zh-CN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defTabSz="257175">
              <a:spcBef>
                <a:spcPts val="600"/>
              </a:spcBef>
              <a:defRPr/>
            </a:pP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相应产物如何经历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&gt;1</a:t>
            </a:r>
            <a:r>
              <a:rPr lang="el-GR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μ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的飞行过程？</a:t>
            </a:r>
            <a:endParaRPr lang="en-US" altLang="zh-CN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5F77CE1F-D045-43AE-9E42-EB944AA592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3615543"/>
              </p:ext>
            </p:extLst>
          </p:nvPr>
        </p:nvGraphicFramePr>
        <p:xfrm>
          <a:off x="1404775" y="4229817"/>
          <a:ext cx="3592056" cy="22270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8014">
                  <a:extLst>
                    <a:ext uri="{9D8B030D-6E8A-4147-A177-3AD203B41FA5}">
                      <a16:colId xmlns:a16="http://schemas.microsoft.com/office/drawing/2014/main" val="3744179857"/>
                    </a:ext>
                  </a:extLst>
                </a:gridCol>
                <a:gridCol w="898014">
                  <a:extLst>
                    <a:ext uri="{9D8B030D-6E8A-4147-A177-3AD203B41FA5}">
                      <a16:colId xmlns:a16="http://schemas.microsoft.com/office/drawing/2014/main" val="1379710975"/>
                    </a:ext>
                  </a:extLst>
                </a:gridCol>
                <a:gridCol w="898014">
                  <a:extLst>
                    <a:ext uri="{9D8B030D-6E8A-4147-A177-3AD203B41FA5}">
                      <a16:colId xmlns:a16="http://schemas.microsoft.com/office/drawing/2014/main" val="2423075424"/>
                    </a:ext>
                  </a:extLst>
                </a:gridCol>
                <a:gridCol w="898014">
                  <a:extLst>
                    <a:ext uri="{9D8B030D-6E8A-4147-A177-3AD203B41FA5}">
                      <a16:colId xmlns:a16="http://schemas.microsoft.com/office/drawing/2014/main" val="1191761908"/>
                    </a:ext>
                  </a:extLst>
                </a:gridCol>
              </a:tblGrid>
              <a:tr h="257448">
                <a:tc gridSpan="4"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en-US" sz="1050" kern="0" spc="30" dirty="0" err="1">
                          <a:effectLst/>
                        </a:rPr>
                        <a:t>BrIccS</a:t>
                      </a:r>
                      <a:r>
                        <a:rPr lang="en-US" sz="1050" kern="0" spc="30" dirty="0">
                          <a:effectLst/>
                        </a:rPr>
                        <a:t> v2.3 (9-Dec-2011)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3539491"/>
                  </a:ext>
                </a:extLst>
              </a:tr>
              <a:tr h="257448">
                <a:tc gridSpan="4">
                  <a:txBody>
                    <a:bodyPr/>
                    <a:lstStyle/>
                    <a:p>
                      <a:pPr algn="l">
                        <a:lnSpc>
                          <a:spcPts val="1680"/>
                        </a:lnSpc>
                      </a:pPr>
                      <a:r>
                        <a:rPr lang="en-US" sz="1050" kern="0" spc="30">
                          <a:effectLst/>
                        </a:rPr>
                        <a:t>Data Sets: BrIccFO  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2464981"/>
                  </a:ext>
                </a:extLst>
              </a:tr>
              <a:tr h="240690"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en-US" sz="1050" kern="0" spc="10">
                          <a:effectLst/>
                        </a:rPr>
                        <a:t>Shell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</a:pPr>
                      <a:r>
                        <a:rPr lang="en-US" sz="1050" kern="0" spc="10">
                          <a:effectLst/>
                        </a:rPr>
                        <a:t>E(ce)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b"/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</a:pPr>
                      <a:r>
                        <a:rPr lang="en-US" sz="1050" kern="0" spc="10">
                          <a:effectLst/>
                        </a:rPr>
                        <a:t>E2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b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388684"/>
                  </a:ext>
                </a:extLst>
              </a:tr>
              <a:tr h="240690"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en-US" sz="1050" kern="0" spc="10">
                          <a:effectLst/>
                        </a:rPr>
                        <a:t>Tot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</a:pPr>
                      <a:r>
                        <a:rPr lang="en-US" sz="1050" kern="0" spc="10">
                          <a:effectLst/>
                        </a:rPr>
                        <a:t>1227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en-US" sz="1050" kern="0" spc="10">
                          <a:effectLst/>
                        </a:rPr>
                        <a:t>(18)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3338571179"/>
                  </a:ext>
                </a:extLst>
              </a:tr>
              <a:tr h="240690"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en-US" sz="1050" kern="0" spc="10" dirty="0">
                          <a:effectLst/>
                        </a:rPr>
                        <a:t>L1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</a:pPr>
                      <a:r>
                        <a:rPr lang="en-US" sz="1050" kern="0" spc="10">
                          <a:effectLst/>
                        </a:rPr>
                        <a:t>12.47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</a:pPr>
                      <a:r>
                        <a:rPr lang="en-US" sz="1050" kern="0" spc="10">
                          <a:effectLst/>
                        </a:rPr>
                        <a:t>10.09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en-US" sz="1050" kern="0" spc="10">
                          <a:effectLst/>
                        </a:rPr>
                        <a:t>(15)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3168715725"/>
                  </a:ext>
                </a:extLst>
              </a:tr>
              <a:tr h="240690"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en-US" sz="1050" kern="0" spc="10">
                          <a:effectLst/>
                        </a:rPr>
                        <a:t>L2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</a:pPr>
                      <a:r>
                        <a:rPr lang="en-US" sz="1050" kern="0" spc="10" dirty="0">
                          <a:effectLst/>
                        </a:rPr>
                        <a:t>12.69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</a:pPr>
                      <a:r>
                        <a:rPr lang="en-US" sz="1050" kern="0" spc="10">
                          <a:effectLst/>
                        </a:rPr>
                        <a:t>379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en-US" sz="1050" kern="0" spc="10">
                          <a:effectLst/>
                        </a:rPr>
                        <a:t>(6)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3602287449"/>
                  </a:ext>
                </a:extLst>
              </a:tr>
              <a:tr h="240690"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en-US" sz="1050" kern="0" spc="10">
                          <a:effectLst/>
                        </a:rPr>
                        <a:t>L3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</a:pPr>
                      <a:r>
                        <a:rPr lang="en-US" sz="1050" kern="0" spc="10">
                          <a:effectLst/>
                        </a:rPr>
                        <a:t>12.78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</a:pPr>
                      <a:r>
                        <a:rPr lang="en-US" sz="1050" kern="0" spc="10">
                          <a:effectLst/>
                        </a:rPr>
                        <a:t>636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en-US" sz="1050" kern="0" spc="10">
                          <a:effectLst/>
                        </a:rPr>
                        <a:t>(9)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3741345428"/>
                  </a:ext>
                </a:extLst>
              </a:tr>
              <a:tr h="240690"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en-US" sz="1050" kern="0" spc="10">
                          <a:effectLst/>
                        </a:rPr>
                        <a:t>L-tot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</a:pPr>
                      <a:r>
                        <a:rPr lang="en-US" sz="1050" kern="0" spc="10">
                          <a:effectLst/>
                        </a:rPr>
                        <a:t>12.74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500"/>
                        </a:lnSpc>
                      </a:pPr>
                      <a:r>
                        <a:rPr lang="en-US" sz="1050" kern="0" spc="10">
                          <a:effectLst/>
                        </a:rPr>
                        <a:t>1025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en-US" sz="1050" kern="0" spc="10" dirty="0">
                          <a:effectLst/>
                        </a:rPr>
                        <a:t>(15)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583796371"/>
                  </a:ext>
                </a:extLst>
              </a:tr>
            </a:tbl>
          </a:graphicData>
        </a:graphic>
      </p:graphicFrame>
      <p:sp>
        <p:nvSpPr>
          <p:cNvPr id="11" name="文本框 10">
            <a:extLst>
              <a:ext uri="{FF2B5EF4-FFF2-40B4-BE49-F238E27FC236}">
                <a16:creationId xmlns:a16="http://schemas.microsoft.com/office/drawing/2014/main" id="{1DA5A1E8-9502-46A2-9B88-A5EBAA50DD82}"/>
              </a:ext>
            </a:extLst>
          </p:cNvPr>
          <p:cNvSpPr txBox="1"/>
          <p:nvPr/>
        </p:nvSpPr>
        <p:spPr>
          <a:xfrm>
            <a:off x="1301829" y="6456893"/>
            <a:ext cx="39236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aseline="30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92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Zr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，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15keV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，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E2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跃迁的内转换系数</a:t>
            </a:r>
            <a:endParaRPr lang="en-US" altLang="zh-CN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B98B486-67FD-4387-861F-90030DB9A232}"/>
              </a:ext>
            </a:extLst>
          </p:cNvPr>
          <p:cNvSpPr txBox="1"/>
          <p:nvPr/>
        </p:nvSpPr>
        <p:spPr>
          <a:xfrm>
            <a:off x="5706910" y="5111014"/>
            <a:ext cx="38469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57175">
              <a:spcBef>
                <a:spcPts val="600"/>
              </a:spcBef>
              <a:defRPr/>
            </a:pP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可能源于低能</a:t>
            </a:r>
            <a:r>
              <a:rPr lang="el-GR" altLang="zh-CN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γ</a:t>
            </a: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跃迁的内转换在高电荷态下的抑制</a:t>
            </a:r>
            <a:endParaRPr lang="en-US" altLang="zh-CN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EAE9BEE-3864-4583-B8A9-648363490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981" y="1534712"/>
            <a:ext cx="2621796" cy="331001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487BBD1-E17F-4BC7-BCD4-D0803DA31C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9751" y="1800996"/>
            <a:ext cx="1378956" cy="300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8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66"/>
    </mc:Choice>
    <mc:Fallback xmlns="">
      <p:transition spd="slow" advTm="41666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89170" y="833880"/>
            <a:ext cx="5358614" cy="745629"/>
          </a:xfrm>
        </p:spPr>
        <p:txBody>
          <a:bodyPr>
            <a:noAutofit/>
          </a:bodyPr>
          <a:lstStyle/>
          <a:p>
            <a:r>
              <a:rPr lang="zh-CN" altLang="en-US" sz="4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总结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5ADD75B-3718-4145-8846-E3BC112FB9CF}"/>
              </a:ext>
            </a:extLst>
          </p:cNvPr>
          <p:cNvSpPr txBox="1"/>
          <p:nvPr/>
        </p:nvSpPr>
        <p:spPr>
          <a:xfrm>
            <a:off x="1538130" y="1545042"/>
            <a:ext cx="9701117" cy="3978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257175">
              <a:lnSpc>
                <a:spcPct val="200000"/>
              </a:lnSpc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zh-CN" altLang="en-US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指出之前报道的</a:t>
            </a:r>
            <a:r>
              <a:rPr lang="en-US" altLang="zh-CN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NEEC</a:t>
            </a:r>
            <a:r>
              <a:rPr lang="zh-CN" altLang="en-US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可能受</a:t>
            </a:r>
            <a:r>
              <a:rPr lang="el-GR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γ</a:t>
            </a:r>
            <a:r>
              <a:rPr lang="zh-CN" altLang="en-US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本底影响而被高估</a:t>
            </a:r>
            <a:endParaRPr lang="en-US" altLang="zh-CN" sz="24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342900" indent="-342900" defTabSz="257175">
              <a:lnSpc>
                <a:spcPct val="200000"/>
              </a:lnSpc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zh-CN" altLang="en-US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首次利用同核异能态束流研究</a:t>
            </a:r>
            <a:r>
              <a:rPr lang="en-US" altLang="zh-CN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NEEC</a:t>
            </a:r>
          </a:p>
          <a:p>
            <a:pPr marL="342900" indent="-342900" defTabSz="257175">
              <a:lnSpc>
                <a:spcPct val="200000"/>
              </a:lnSpc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zh-CN" altLang="en-US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没有观测到</a:t>
            </a:r>
            <a:r>
              <a:rPr lang="en-US" altLang="zh-CN" sz="2400" baseline="30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93m</a:t>
            </a:r>
            <a:r>
              <a:rPr lang="en-US" altLang="zh-CN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Mo</a:t>
            </a:r>
            <a:r>
              <a:rPr lang="zh-CN" altLang="en-US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的激发现象，并提取了激发几率的上限为</a:t>
            </a:r>
            <a:r>
              <a:rPr lang="en-US" altLang="zh-CN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2×10</a:t>
            </a:r>
            <a:r>
              <a:rPr lang="en-US" altLang="zh-CN" sz="2400" baseline="30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-5</a:t>
            </a:r>
          </a:p>
          <a:p>
            <a:pPr marL="342900" indent="-342900" defTabSz="257175">
              <a:lnSpc>
                <a:spcPct val="200000"/>
              </a:lnSpc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zh-CN" altLang="en-US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符合理论预期，消除了实验与理论的巨大差异</a:t>
            </a:r>
            <a:endParaRPr lang="en-US" altLang="zh-CN" sz="24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342900" indent="-342900" defTabSz="257175">
              <a:lnSpc>
                <a:spcPct val="200000"/>
              </a:lnSpc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2400" baseline="30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92</a:t>
            </a:r>
            <a:r>
              <a:rPr lang="en-US" altLang="zh-CN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Zr</a:t>
            </a:r>
            <a:r>
              <a:rPr lang="zh-CN" altLang="en-US" sz="24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中存在未知同核异能态的间接证据</a:t>
            </a:r>
            <a:endParaRPr lang="en-US" altLang="zh-CN" sz="24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14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66"/>
    </mc:Choice>
    <mc:Fallback xmlns="">
      <p:transition spd="slow" advTm="4166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6399" y="709089"/>
            <a:ext cx="6632900" cy="1073165"/>
          </a:xfrm>
        </p:spPr>
        <p:txBody>
          <a:bodyPr>
            <a:norm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同核异能态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46637ECA-C48E-B559-0E9E-0CB37F775322}"/>
              </a:ext>
            </a:extLst>
          </p:cNvPr>
          <p:cNvSpPr txBox="1"/>
          <p:nvPr/>
        </p:nvSpPr>
        <p:spPr>
          <a:xfrm>
            <a:off x="1126399" y="1701880"/>
            <a:ext cx="3649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各种形成机制</a:t>
            </a:r>
            <a:endParaRPr lang="zh-CN" altLang="en-US" dirty="0"/>
          </a:p>
        </p:txBody>
      </p:sp>
      <p:pic>
        <p:nvPicPr>
          <p:cNvPr id="29" name="Picture 16">
            <a:extLst>
              <a:ext uri="{FF2B5EF4-FFF2-40B4-BE49-F238E27FC236}">
                <a16:creationId xmlns:a16="http://schemas.microsoft.com/office/drawing/2014/main" id="{04F5CB02-1EB4-85D2-3AF9-28E61A41B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7576" t="9805" r="9083" b="4404"/>
          <a:stretch>
            <a:fillRect/>
          </a:stretch>
        </p:blipFill>
        <p:spPr bwMode="auto">
          <a:xfrm>
            <a:off x="6648574" y="4367302"/>
            <a:ext cx="4136534" cy="2137710"/>
          </a:xfrm>
          <a:prstGeom prst="rect">
            <a:avLst/>
          </a:prstGeom>
          <a:noFill/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F93D292A-A04C-9824-CA75-55522D02C1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08649" y="2128906"/>
            <a:ext cx="4623310" cy="2113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28BECDA6-57F9-548E-4CA9-19BAD59FC7FA}"/>
              </a:ext>
            </a:extLst>
          </p:cNvPr>
          <p:cNvSpPr txBox="1"/>
          <p:nvPr/>
        </p:nvSpPr>
        <p:spPr>
          <a:xfrm>
            <a:off x="6384785" y="1701880"/>
            <a:ext cx="34676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同核异能态的能量和寿命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59E3AB4-F43B-10DB-DCBC-FCEF546BCA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732" y="2196585"/>
            <a:ext cx="5455053" cy="409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41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85"/>
    </mc:Choice>
    <mc:Fallback xmlns="">
      <p:transition spd="slow" advTm="42685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6399" y="709089"/>
            <a:ext cx="6632900" cy="1073165"/>
          </a:xfrm>
        </p:spPr>
        <p:txBody>
          <a:bodyPr>
            <a:norm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储能手段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51DCCA1-95BA-EE6C-D499-99D92EDDBE81}"/>
              </a:ext>
            </a:extLst>
          </p:cNvPr>
          <p:cNvSpPr txBox="1"/>
          <p:nvPr/>
        </p:nvSpPr>
        <p:spPr>
          <a:xfrm>
            <a:off x="1126399" y="1900559"/>
            <a:ext cx="3365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57175">
              <a:defRPr/>
            </a:pP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潜在的理想储能形式</a:t>
            </a:r>
          </a:p>
        </p:txBody>
      </p:sp>
      <p:graphicFrame>
        <p:nvGraphicFramePr>
          <p:cNvPr id="3" name="图示 2">
            <a:extLst>
              <a:ext uri="{FF2B5EF4-FFF2-40B4-BE49-F238E27FC236}">
                <a16:creationId xmlns:a16="http://schemas.microsoft.com/office/drawing/2014/main" id="{B6FD9E3E-BE1C-1CF3-32CD-09FF50B6D1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1217958"/>
              </p:ext>
            </p:extLst>
          </p:nvPr>
        </p:nvGraphicFramePr>
        <p:xfrm>
          <a:off x="880954" y="2635711"/>
          <a:ext cx="5752663" cy="3569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文本框 18">
            <a:extLst>
              <a:ext uri="{FF2B5EF4-FFF2-40B4-BE49-F238E27FC236}">
                <a16:creationId xmlns:a16="http://schemas.microsoft.com/office/drawing/2014/main" id="{35006D5D-7A22-AAE7-A1B9-B7E5893645A1}"/>
              </a:ext>
            </a:extLst>
          </p:cNvPr>
          <p:cNvSpPr txBox="1"/>
          <p:nvPr/>
        </p:nvSpPr>
        <p:spPr>
          <a:xfrm>
            <a:off x="8560067" y="1900558"/>
            <a:ext cx="3033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57175">
              <a:defRPr/>
            </a:pP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伽马射线核武器？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23DF2F0B-6D4D-D5B3-2049-02EAF38EC7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9125" y="2811827"/>
            <a:ext cx="3956471" cy="2860953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ECEE45AA-8AFA-6D95-1347-CC9A1487055F}"/>
              </a:ext>
            </a:extLst>
          </p:cNvPr>
          <p:cNvSpPr txBox="1"/>
          <p:nvPr/>
        </p:nvSpPr>
        <p:spPr>
          <a:xfrm>
            <a:off x="6875046" y="6204755"/>
            <a:ext cx="46727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——2003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年美国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《New Scientist》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杂志网站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5A9457F-FD28-4CF4-5D3A-5688635845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2876" y="2587424"/>
            <a:ext cx="2731167" cy="1820778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94B5FBB8-D36C-7B7F-BCE4-D0F0A58B5600}"/>
              </a:ext>
            </a:extLst>
          </p:cNvPr>
          <p:cNvSpPr txBox="1"/>
          <p:nvPr/>
        </p:nvSpPr>
        <p:spPr>
          <a:xfrm>
            <a:off x="5407197" y="1898803"/>
            <a:ext cx="2452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57175">
              <a:defRPr/>
            </a:pP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核电池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D732199E-5C8A-FBDE-C14C-1C7E2AF1C2EE}"/>
              </a:ext>
            </a:extLst>
          </p:cNvPr>
          <p:cNvCxnSpPr>
            <a:cxnSpLocks/>
          </p:cNvCxnSpPr>
          <p:nvPr/>
        </p:nvCxnSpPr>
        <p:spPr>
          <a:xfrm>
            <a:off x="4720672" y="6038379"/>
            <a:ext cx="233305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D6B695F4-1C18-0535-F103-BC1FA14B4167}"/>
              </a:ext>
            </a:extLst>
          </p:cNvPr>
          <p:cNvCxnSpPr/>
          <p:nvPr/>
        </p:nvCxnSpPr>
        <p:spPr>
          <a:xfrm>
            <a:off x="4711035" y="5060166"/>
            <a:ext cx="1588826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02834DAB-D621-1B3A-1262-F8332AD7884C}"/>
              </a:ext>
            </a:extLst>
          </p:cNvPr>
          <p:cNvCxnSpPr>
            <a:cxnSpLocks/>
          </p:cNvCxnSpPr>
          <p:nvPr/>
        </p:nvCxnSpPr>
        <p:spPr>
          <a:xfrm>
            <a:off x="6409591" y="4991849"/>
            <a:ext cx="74536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F3F17008-235F-D81E-1199-866C8ADC11B9}"/>
              </a:ext>
            </a:extLst>
          </p:cNvPr>
          <p:cNvSpPr txBox="1"/>
          <p:nvPr/>
        </p:nvSpPr>
        <p:spPr>
          <a:xfrm>
            <a:off x="5564032" y="602008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基态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B04A236-938F-400A-B8D7-BE415784C287}"/>
              </a:ext>
            </a:extLst>
          </p:cNvPr>
          <p:cNvSpPr txBox="1"/>
          <p:nvPr/>
        </p:nvSpPr>
        <p:spPr>
          <a:xfrm>
            <a:off x="4779509" y="465273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同核异能态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C66346D-E899-ACEC-8E6A-B9E15A815540}"/>
              </a:ext>
            </a:extLst>
          </p:cNvPr>
          <p:cNvSpPr txBox="1"/>
          <p:nvPr/>
        </p:nvSpPr>
        <p:spPr>
          <a:xfrm>
            <a:off x="4937904" y="5216313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激发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充能</a:t>
            </a: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8E788E8D-586C-73A4-353D-E73686A35E0C}"/>
              </a:ext>
            </a:extLst>
          </p:cNvPr>
          <p:cNvCxnSpPr/>
          <p:nvPr/>
        </p:nvCxnSpPr>
        <p:spPr>
          <a:xfrm flipV="1">
            <a:off x="4981685" y="5040356"/>
            <a:ext cx="0" cy="98887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521457E4-25C7-61DC-CB94-9F2BE207B728}"/>
              </a:ext>
            </a:extLst>
          </p:cNvPr>
          <p:cNvCxnSpPr>
            <a:cxnSpLocks/>
          </p:cNvCxnSpPr>
          <p:nvPr/>
        </p:nvCxnSpPr>
        <p:spPr>
          <a:xfrm flipV="1">
            <a:off x="6210363" y="4952154"/>
            <a:ext cx="284176" cy="1080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40F6F84B-3C63-DB76-30A0-E9B30919511B}"/>
              </a:ext>
            </a:extLst>
          </p:cNvPr>
          <p:cNvCxnSpPr>
            <a:cxnSpLocks/>
          </p:cNvCxnSpPr>
          <p:nvPr/>
        </p:nvCxnSpPr>
        <p:spPr>
          <a:xfrm>
            <a:off x="6782272" y="5006160"/>
            <a:ext cx="0" cy="10230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00BE80EA-A8C6-1F76-2D65-82892E9DD12D}"/>
              </a:ext>
            </a:extLst>
          </p:cNvPr>
          <p:cNvSpPr txBox="1"/>
          <p:nvPr/>
        </p:nvSpPr>
        <p:spPr>
          <a:xfrm>
            <a:off x="5874564" y="5036187"/>
            <a:ext cx="870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激发致退激放能</a:t>
            </a:r>
          </a:p>
        </p:txBody>
      </p:sp>
    </p:spTree>
    <p:extLst>
      <p:ext uri="{BB962C8B-B14F-4D97-AF65-F5344CB8AC3E}">
        <p14:creationId xmlns:p14="http://schemas.microsoft.com/office/powerpoint/2010/main" val="342551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85"/>
    </mc:Choice>
    <mc:Fallback xmlns="">
      <p:transition spd="slow" advTm="42685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34901" y="846221"/>
            <a:ext cx="6632900" cy="1073165"/>
          </a:xfrm>
        </p:spPr>
        <p:txBody>
          <a:bodyPr>
            <a:norm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激发机制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B671DF1-DC43-4830-B124-41B85D881CEE}"/>
              </a:ext>
            </a:extLst>
          </p:cNvPr>
          <p:cNvSpPr txBox="1"/>
          <p:nvPr/>
        </p:nvSpPr>
        <p:spPr>
          <a:xfrm>
            <a:off x="1107977" y="1762126"/>
            <a:ext cx="92206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57175">
              <a:defRPr/>
            </a:pP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已知的激发机制主要有库伦激发、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X</a:t>
            </a: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射线激发、电子跃迁激发、电子俘获激发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166B67E-8547-4A8E-A043-F8F2139A2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121" y="3105704"/>
            <a:ext cx="4156807" cy="252268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1227757-5558-4A3C-B7D2-DC85621FAA2F}"/>
              </a:ext>
            </a:extLst>
          </p:cNvPr>
          <p:cNvSpPr txBox="1"/>
          <p:nvPr/>
        </p:nvSpPr>
        <p:spPr>
          <a:xfrm>
            <a:off x="6648195" y="2195611"/>
            <a:ext cx="27199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电子跃迁激发（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NEET</a:t>
            </a: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）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B351652-6809-451D-8C5A-E1B37D95DAB4}"/>
              </a:ext>
            </a:extLst>
          </p:cNvPr>
          <p:cNvSpPr txBox="1"/>
          <p:nvPr/>
        </p:nvSpPr>
        <p:spPr>
          <a:xfrm>
            <a:off x="7466987" y="2549436"/>
            <a:ext cx="18081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aseline="30000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197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Au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2F822A4-4D3D-48CB-B789-062E6B12EB65}"/>
              </a:ext>
            </a:extLst>
          </p:cNvPr>
          <p:cNvSpPr txBox="1"/>
          <p:nvPr/>
        </p:nvSpPr>
        <p:spPr>
          <a:xfrm>
            <a:off x="6503546" y="5678037"/>
            <a:ext cx="27199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激发几率测量值：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2B0E6E4-5A10-456F-8D45-D11A52DEC525}"/>
              </a:ext>
            </a:extLst>
          </p:cNvPr>
          <p:cNvSpPr txBox="1"/>
          <p:nvPr/>
        </p:nvSpPr>
        <p:spPr>
          <a:xfrm>
            <a:off x="5873282" y="6047370"/>
            <a:ext cx="45932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(2.2±1.8)×10</a:t>
            </a:r>
            <a:r>
              <a:rPr lang="en-US" altLang="zh-CN" sz="1200" b="1" i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</a:t>
            </a:r>
            <a:r>
              <a:rPr lang="en-US" altLang="zh-CN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Fujioka et al., ZPA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315, 121 (1984)</a:t>
            </a:r>
          </a:p>
          <a:p>
            <a:r>
              <a:rPr lang="en-US" altLang="zh-CN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(5.1±3.6)×10</a:t>
            </a:r>
            <a:r>
              <a:rPr lang="en-US" altLang="zh-CN" sz="1200" b="1" i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altLang="zh-CN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Shinohara et al., Bull. Chem. Soc. </a:t>
            </a:r>
            <a:r>
              <a:rPr lang="en-US" altLang="zh-CN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Jpn</a:t>
            </a:r>
            <a:r>
              <a:rPr lang="en-US" altLang="zh-CN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68, 566 (1995)</a:t>
            </a:r>
          </a:p>
          <a:p>
            <a:r>
              <a:rPr lang="en-US" altLang="zh-CN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(5.0±0.6)×10</a:t>
            </a:r>
            <a:r>
              <a:rPr lang="en-US" altLang="zh-CN" sz="1200" b="1" i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-8</a:t>
            </a:r>
            <a:r>
              <a:rPr lang="en-US" altLang="zh-CN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Kishimoto</a:t>
            </a:r>
            <a:r>
              <a:rPr lang="en-US" altLang="zh-CN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PRL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85, 1831 (2000)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6A1CDC2-8A0C-4E17-97D6-AC0AAE0364EE}"/>
              </a:ext>
            </a:extLst>
          </p:cNvPr>
          <p:cNvSpPr txBox="1"/>
          <p:nvPr/>
        </p:nvSpPr>
        <p:spPr>
          <a:xfrm>
            <a:off x="1970168" y="2131458"/>
            <a:ext cx="1990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X</a:t>
            </a: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射线激发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553843F-6486-4F44-97A7-1ADB18162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811" y="3014717"/>
            <a:ext cx="2690396" cy="2589603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F8D7E0F2-241D-48EB-A232-7A4D8BBED538}"/>
              </a:ext>
            </a:extLst>
          </p:cNvPr>
          <p:cNvSpPr txBox="1"/>
          <p:nvPr/>
        </p:nvSpPr>
        <p:spPr>
          <a:xfrm>
            <a:off x="1240429" y="5620544"/>
            <a:ext cx="27199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衰变增加幅度测量值：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D640871-B7AB-40D8-9AB8-92AD4C8DF0A6}"/>
              </a:ext>
            </a:extLst>
          </p:cNvPr>
          <p:cNvSpPr txBox="1"/>
          <p:nvPr/>
        </p:nvSpPr>
        <p:spPr>
          <a:xfrm>
            <a:off x="1301743" y="6022326"/>
            <a:ext cx="32373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~4% </a:t>
            </a:r>
            <a:r>
              <a:rPr lang="en-US" altLang="zh-CN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Collins et al., PRL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82, 695 (1999)</a:t>
            </a:r>
          </a:p>
          <a:p>
            <a:r>
              <a:rPr lang="en-US" altLang="zh-CN" sz="1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1.55±0.6% </a:t>
            </a:r>
            <a:r>
              <a:rPr lang="en-US" altLang="zh-CN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Kirischuk</a:t>
            </a:r>
            <a:r>
              <a:rPr lang="en-US" altLang="zh-CN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PLB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750,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89 (2015)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21C1B0E-CA11-4F62-B7ED-528A9CF7DAD8}"/>
              </a:ext>
            </a:extLst>
          </p:cNvPr>
          <p:cNvSpPr txBox="1"/>
          <p:nvPr/>
        </p:nvSpPr>
        <p:spPr>
          <a:xfrm>
            <a:off x="2388696" y="2542331"/>
            <a:ext cx="18081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aseline="30000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178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Hf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7767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85"/>
    </mc:Choice>
    <mc:Fallback xmlns="">
      <p:transition spd="slow" advTm="42685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F7A3B9F-2C9C-4334-5DE0-2E2B8DB5A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568" y="3404937"/>
            <a:ext cx="3094267" cy="209731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4287" y="884369"/>
            <a:ext cx="8400285" cy="1073165"/>
          </a:xfrm>
        </p:spPr>
        <p:txBody>
          <a:bodyPr>
            <a:norm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电子俘获诱发同核异能态退激</a:t>
            </a: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479AA3DD-C27F-3E2D-EEC2-9EF4393761D6}"/>
              </a:ext>
            </a:extLst>
          </p:cNvPr>
          <p:cNvSpPr/>
          <p:nvPr/>
        </p:nvSpPr>
        <p:spPr>
          <a:xfrm>
            <a:off x="4673065" y="1957534"/>
            <a:ext cx="2810577" cy="276245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42B94AB6-1919-1B6C-2D8F-47DAC2D89659}"/>
              </a:ext>
            </a:extLst>
          </p:cNvPr>
          <p:cNvSpPr/>
          <p:nvPr/>
        </p:nvSpPr>
        <p:spPr>
          <a:xfrm>
            <a:off x="4673065" y="3566107"/>
            <a:ext cx="2810577" cy="2762451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AC0B189-0D9A-71AC-97FC-1F739A3DD0C4}"/>
              </a:ext>
            </a:extLst>
          </p:cNvPr>
          <p:cNvSpPr txBox="1"/>
          <p:nvPr/>
        </p:nvSpPr>
        <p:spPr>
          <a:xfrm>
            <a:off x="5105983" y="2521785"/>
            <a:ext cx="19800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同核异能态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诱发退激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23956F0-81F3-C427-3922-B4FAD864BA41}"/>
              </a:ext>
            </a:extLst>
          </p:cNvPr>
          <p:cNvSpPr txBox="1"/>
          <p:nvPr/>
        </p:nvSpPr>
        <p:spPr>
          <a:xfrm>
            <a:off x="5285520" y="4839043"/>
            <a:ext cx="16209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电子俘获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致核激发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1C63545-CE33-F3A3-93C9-75B53D5DBD8A}"/>
              </a:ext>
            </a:extLst>
          </p:cNvPr>
          <p:cNvSpPr txBox="1"/>
          <p:nvPr/>
        </p:nvSpPr>
        <p:spPr>
          <a:xfrm>
            <a:off x="5105983" y="3717685"/>
            <a:ext cx="19800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电子俘获诱发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同核异能态退激</a:t>
            </a:r>
          </a:p>
        </p:txBody>
      </p:sp>
      <p:sp>
        <p:nvSpPr>
          <p:cNvPr id="8" name="箭头: 左 7">
            <a:extLst>
              <a:ext uri="{FF2B5EF4-FFF2-40B4-BE49-F238E27FC236}">
                <a16:creationId xmlns:a16="http://schemas.microsoft.com/office/drawing/2014/main" id="{80BFAB83-B565-4584-F14F-237E8390BCD2}"/>
              </a:ext>
            </a:extLst>
          </p:cNvPr>
          <p:cNvSpPr/>
          <p:nvPr/>
        </p:nvSpPr>
        <p:spPr>
          <a:xfrm>
            <a:off x="3751446" y="3931920"/>
            <a:ext cx="1025091" cy="41388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5C4CE4F-9FA5-1D7B-DEAD-A5CC0DF69FDA}"/>
              </a:ext>
            </a:extLst>
          </p:cNvPr>
          <p:cNvSpPr txBox="1"/>
          <p:nvPr/>
        </p:nvSpPr>
        <p:spPr>
          <a:xfrm>
            <a:off x="8333331" y="2122829"/>
            <a:ext cx="2709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57175">
              <a:defRPr/>
            </a:pP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利用电子俘获激发机制实现长寿命同核异能态存储能量的快速利用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2C4CD9D-E34A-5F49-C3F3-44C5C2AA0C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384" y="3343016"/>
            <a:ext cx="1860513" cy="2630615"/>
          </a:xfrm>
          <a:prstGeom prst="rect">
            <a:avLst/>
          </a:prstGeom>
        </p:spPr>
      </p:pic>
      <p:sp>
        <p:nvSpPr>
          <p:cNvPr id="11" name="箭头: 左 10">
            <a:extLst>
              <a:ext uri="{FF2B5EF4-FFF2-40B4-BE49-F238E27FC236}">
                <a16:creationId xmlns:a16="http://schemas.microsoft.com/office/drawing/2014/main" id="{80792973-5718-E96D-AB92-CF7A5BDE9469}"/>
              </a:ext>
            </a:extLst>
          </p:cNvPr>
          <p:cNvSpPr/>
          <p:nvPr/>
        </p:nvSpPr>
        <p:spPr>
          <a:xfrm rot="10800000">
            <a:off x="7404014" y="3931920"/>
            <a:ext cx="1025091" cy="413886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D404476-C51F-A912-E54F-D1D24F787395}"/>
              </a:ext>
            </a:extLst>
          </p:cNvPr>
          <p:cNvSpPr txBox="1"/>
          <p:nvPr/>
        </p:nvSpPr>
        <p:spPr>
          <a:xfrm>
            <a:off x="1528895" y="2122829"/>
            <a:ext cx="3144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57175">
              <a:defRPr/>
            </a:pP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同核异能态退激可释放更高能量，有利于实验观测电子俘获致核激发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C831946-62D0-F944-D8DE-44BAE6651164}"/>
              </a:ext>
            </a:extLst>
          </p:cNvPr>
          <p:cNvSpPr txBox="1"/>
          <p:nvPr/>
        </p:nvSpPr>
        <p:spPr>
          <a:xfrm>
            <a:off x="8429105" y="6287102"/>
            <a:ext cx="414129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zh-CN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Pálffy</a:t>
            </a:r>
            <a:r>
              <a:rPr lang="en-US" altLang="zh-CN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PRL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99, 172502 (2007)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597BB15-33BF-E657-6E44-BA2287C62215}"/>
              </a:ext>
            </a:extLst>
          </p:cNvPr>
          <p:cNvSpPr txBox="1"/>
          <p:nvPr/>
        </p:nvSpPr>
        <p:spPr>
          <a:xfrm>
            <a:off x="8333332" y="5942243"/>
            <a:ext cx="3739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57175">
              <a:defRPr/>
            </a:pP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可能是最有效机制</a:t>
            </a:r>
            <a:endParaRPr lang="en-US" altLang="zh-CN" dirty="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38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85"/>
    </mc:Choice>
    <mc:Fallback xmlns="">
      <p:transition spd="slow" advTm="4268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11AAC5A-CCE7-59FB-AEDC-B32426A32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927" y="1519624"/>
            <a:ext cx="6768221" cy="404213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878AECB-7766-489B-B404-006B4D686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实验研究思路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1E1DA7C-735C-1172-578F-29D322214414}"/>
              </a:ext>
            </a:extLst>
          </p:cNvPr>
          <p:cNvSpPr txBox="1"/>
          <p:nvPr/>
        </p:nvSpPr>
        <p:spPr>
          <a:xfrm>
            <a:off x="838200" y="1519624"/>
            <a:ext cx="42374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57175">
              <a:defRPr/>
            </a:pP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使高电荷态原子核与自由电子共存</a:t>
            </a:r>
            <a:endParaRPr lang="en-US" altLang="zh-CN" dirty="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2256D3F-85E1-E140-17D5-86D57A43B96A}"/>
              </a:ext>
            </a:extLst>
          </p:cNvPr>
          <p:cNvSpPr txBox="1"/>
          <p:nvPr/>
        </p:nvSpPr>
        <p:spPr>
          <a:xfrm>
            <a:off x="838200" y="2008500"/>
            <a:ext cx="32097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57175">
              <a:defRPr/>
            </a:pP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</a:t>
            </a: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、等离子体</a:t>
            </a:r>
            <a:endParaRPr lang="en-US" altLang="zh-CN" dirty="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D3DD5EF-3BD3-CAAB-0580-C18B3D47B947}"/>
              </a:ext>
            </a:extLst>
          </p:cNvPr>
          <p:cNvSpPr txBox="1"/>
          <p:nvPr/>
        </p:nvSpPr>
        <p:spPr>
          <a:xfrm>
            <a:off x="2206365" y="5641498"/>
            <a:ext cx="545612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R. E. </a:t>
            </a:r>
            <a:r>
              <a:rPr lang="en-US" altLang="zh-CN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Grisenti</a:t>
            </a:r>
            <a:r>
              <a:rPr lang="en-US" altLang="zh-CN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J. P. </a:t>
            </a:r>
            <a:r>
              <a:rPr lang="en-US" altLang="zh-CN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Toennies</a:t>
            </a:r>
            <a:r>
              <a:rPr lang="en-US" altLang="zh-CN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PRL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90, 234501 (2003)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648D490-AC42-C408-4AD0-2BFF8C12F9E6}"/>
              </a:ext>
            </a:extLst>
          </p:cNvPr>
          <p:cNvSpPr txBox="1"/>
          <p:nvPr/>
        </p:nvSpPr>
        <p:spPr>
          <a:xfrm>
            <a:off x="2241062" y="5187961"/>
            <a:ext cx="465024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Z.</a:t>
            </a:r>
            <a:r>
              <a:rPr lang="zh-CN" alt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Yuan and J. C. Kimball PRC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47, 323 (1993)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1215056D-D3FE-613F-744B-D73C0F8CED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5576" y="2420394"/>
            <a:ext cx="2479515" cy="1482751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B8916397-F4A6-D408-7808-28A35A68CBC6}"/>
              </a:ext>
            </a:extLst>
          </p:cNvPr>
          <p:cNvSpPr txBox="1"/>
          <p:nvPr/>
        </p:nvSpPr>
        <p:spPr>
          <a:xfrm>
            <a:off x="1865487" y="3960040"/>
            <a:ext cx="327049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Y. Wu et al.</a:t>
            </a:r>
            <a:r>
              <a:rPr lang="zh-CN" alt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120, 052504 (2018)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A6486BA-F6EB-A7C5-36B8-84154DDEF8A0}"/>
              </a:ext>
            </a:extLst>
          </p:cNvPr>
          <p:cNvSpPr txBox="1"/>
          <p:nvPr/>
        </p:nvSpPr>
        <p:spPr>
          <a:xfrm>
            <a:off x="838200" y="4600143"/>
            <a:ext cx="38497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57175">
              <a:defRPr/>
            </a:pP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</a:t>
            </a: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、高电荷态离子在材料中阻停</a:t>
            </a:r>
            <a:endParaRPr lang="en-US" altLang="zh-CN" dirty="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D5770F05-6B0F-287A-2894-3C2610802A2E}"/>
              </a:ext>
            </a:extLst>
          </p:cNvPr>
          <p:cNvSpPr txBox="1"/>
          <p:nvPr/>
        </p:nvSpPr>
        <p:spPr>
          <a:xfrm>
            <a:off x="1203913" y="5114755"/>
            <a:ext cx="18505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57175">
              <a:defRPr/>
            </a:pP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晶体靶</a:t>
            </a:r>
            <a:endParaRPr lang="en-US" altLang="zh-CN" dirty="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54EBDC33-7AEA-F91A-6E35-404106C87F6E}"/>
              </a:ext>
            </a:extLst>
          </p:cNvPr>
          <p:cNvSpPr txBox="1"/>
          <p:nvPr/>
        </p:nvSpPr>
        <p:spPr>
          <a:xfrm>
            <a:off x="1203913" y="5609507"/>
            <a:ext cx="39935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57175">
              <a:defRPr/>
            </a:pP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液滴靶</a:t>
            </a:r>
            <a:endParaRPr lang="en-US" altLang="zh-CN" dirty="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5A9FE5D5-E5C6-F8D9-DFDD-F6DFDDEFABB6}"/>
              </a:ext>
            </a:extLst>
          </p:cNvPr>
          <p:cNvSpPr txBox="1"/>
          <p:nvPr/>
        </p:nvSpPr>
        <p:spPr>
          <a:xfrm>
            <a:off x="3411048" y="6229722"/>
            <a:ext cx="357290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altLang="zh-CN" sz="15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Lestinsky</a:t>
            </a:r>
            <a:r>
              <a:rPr lang="en-US" altLang="zh-CN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EPJA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225, 797 (2016)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4CDAFE4A-84D9-4A93-2ABA-EC42F2C90003}"/>
              </a:ext>
            </a:extLst>
          </p:cNvPr>
          <p:cNvSpPr txBox="1"/>
          <p:nvPr/>
        </p:nvSpPr>
        <p:spPr>
          <a:xfrm>
            <a:off x="1203913" y="6206639"/>
            <a:ext cx="38586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57175">
              <a:defRPr/>
            </a:pP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低能高电荷态束流</a:t>
            </a:r>
            <a:endParaRPr lang="en-US" altLang="zh-CN" dirty="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1B28505B-3AC0-89DD-7877-68E7EC0E9F27}"/>
              </a:ext>
            </a:extLst>
          </p:cNvPr>
          <p:cNvSpPr txBox="1"/>
          <p:nvPr/>
        </p:nvSpPr>
        <p:spPr>
          <a:xfrm>
            <a:off x="7437801" y="5561756"/>
            <a:ext cx="409034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Feng et al., PRL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128, 052501 (2022)</a:t>
            </a:r>
          </a:p>
        </p:txBody>
      </p:sp>
    </p:spTree>
    <p:extLst>
      <p:ext uri="{BB962C8B-B14F-4D97-AF65-F5344CB8AC3E}">
        <p14:creationId xmlns:p14="http://schemas.microsoft.com/office/powerpoint/2010/main" val="1387416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78AECB-7766-489B-B404-006B4D686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电子俘获激发在阻停过程中的发生几率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947C638-8541-9445-0F3A-76D74D470E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58" y="1531398"/>
            <a:ext cx="10143645" cy="483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259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78AECB-7766-489B-B404-006B4D686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实验报道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3B39650-226B-46D5-8D63-13A2079CEF68}"/>
              </a:ext>
            </a:extLst>
          </p:cNvPr>
          <p:cNvSpPr txBox="1"/>
          <p:nvPr/>
        </p:nvSpPr>
        <p:spPr>
          <a:xfrm>
            <a:off x="838200" y="6331292"/>
            <a:ext cx="414129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J. Chiara et al. 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Nature 554, 216 (2018)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B69BC0C-6DEB-456C-9318-ED0D645F3A50}"/>
              </a:ext>
            </a:extLst>
          </p:cNvPr>
          <p:cNvSpPr txBox="1"/>
          <p:nvPr/>
        </p:nvSpPr>
        <p:spPr>
          <a:xfrm>
            <a:off x="838200" y="1537091"/>
            <a:ext cx="514892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57175">
              <a:defRPr/>
            </a:pPr>
            <a:r>
              <a:rPr lang="en-US" altLang="zh-CN" dirty="0">
                <a:latin typeface="NewsGothicMTStd"/>
              </a:rPr>
              <a:t>US Army Research Laboratory</a:t>
            </a: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等单位的研究人员在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ANL</a:t>
            </a: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开展实验，用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GAMMASPHERE</a:t>
            </a: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测量了</a:t>
            </a:r>
            <a:r>
              <a:rPr lang="en-US" altLang="zh-CN" baseline="30000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93m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Mo</a:t>
            </a: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在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</a:t>
            </a: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膜中的阻停过程</a:t>
            </a:r>
            <a:endParaRPr lang="en-US" altLang="zh-CN" dirty="0">
              <a:solidFill>
                <a:prstClr val="black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defTabSz="257175">
              <a:defRPr/>
            </a:pP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第一次报道了实验观测的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NEEC</a:t>
            </a: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现象，并提取出激发几率为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1.0(3)%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3A38503-BC0E-4F23-BCF9-8261C9DAA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877" y="1690688"/>
            <a:ext cx="5257638" cy="4640604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FFC70BB-2356-47F2-8273-DFB3F5E00B7D}"/>
              </a:ext>
            </a:extLst>
          </p:cNvPr>
          <p:cNvGrpSpPr/>
          <p:nvPr/>
        </p:nvGrpSpPr>
        <p:grpSpPr>
          <a:xfrm>
            <a:off x="2277108" y="3721973"/>
            <a:ext cx="2702385" cy="1861016"/>
            <a:chOff x="2224537" y="2793278"/>
            <a:chExt cx="3766507" cy="2841618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420F8BB-BF90-4D12-9EFA-794D0A418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24537" y="2793278"/>
              <a:ext cx="2583225" cy="2841618"/>
            </a:xfrm>
            <a:prstGeom prst="rect">
              <a:avLst/>
            </a:prstGeom>
          </p:spPr>
        </p:pic>
        <p:cxnSp>
          <p:nvCxnSpPr>
            <p:cNvPr id="14" name="直接箭头连接符 13">
              <a:extLst>
                <a:ext uri="{FF2B5EF4-FFF2-40B4-BE49-F238E27FC236}">
                  <a16:creationId xmlns:a16="http://schemas.microsoft.com/office/drawing/2014/main" id="{3161B69E-6F4D-4E4D-898C-4C22225D66F2}"/>
                </a:ext>
              </a:extLst>
            </p:cNvPr>
            <p:cNvCxnSpPr/>
            <p:nvPr/>
          </p:nvCxnSpPr>
          <p:spPr>
            <a:xfrm flipH="1">
              <a:off x="4717509" y="4195212"/>
              <a:ext cx="771955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483F4C59-CE1E-42FA-8FC0-43EDC7EEF145}"/>
                </a:ext>
              </a:extLst>
            </p:cNvPr>
            <p:cNvSpPr txBox="1"/>
            <p:nvPr/>
          </p:nvSpPr>
          <p:spPr>
            <a:xfrm>
              <a:off x="5373952" y="3764037"/>
              <a:ext cx="617092" cy="4582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350" baseline="30000" dirty="0"/>
                <a:t>90</a:t>
              </a:r>
              <a:r>
                <a:rPr lang="en-US" altLang="zh-CN" sz="1350" dirty="0"/>
                <a:t>Zr</a:t>
              </a:r>
              <a:endParaRPr lang="zh-CN" altLang="en-US" sz="1350" dirty="0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D09EC0AA-A5FA-4F11-92DB-D0EF6CD5EE3F}"/>
                </a:ext>
              </a:extLst>
            </p:cNvPr>
            <p:cNvSpPr/>
            <p:nvPr/>
          </p:nvSpPr>
          <p:spPr>
            <a:xfrm>
              <a:off x="5503924" y="4066556"/>
              <a:ext cx="269369" cy="257313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5437189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11728</TotalTime>
  <Words>1520</Words>
  <Application>Microsoft Office PowerPoint</Application>
  <PresentationFormat>宽屏</PresentationFormat>
  <Paragraphs>250</Paragraphs>
  <Slides>24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40" baseType="lpstr">
      <vt:lpstr>NewsGothicMTStd</vt:lpstr>
      <vt:lpstr>等线</vt:lpstr>
      <vt:lpstr>等线 Light</vt:lpstr>
      <vt:lpstr>黑体</vt:lpstr>
      <vt:lpstr>华文楷体</vt:lpstr>
      <vt:lpstr>华文新魏</vt:lpstr>
      <vt:lpstr>Arial</vt:lpstr>
      <vt:lpstr>Berlin Sans FB Demi</vt:lpstr>
      <vt:lpstr>Bookman Old Style</vt:lpstr>
      <vt:lpstr>Calibri</vt:lpstr>
      <vt:lpstr>Calibri Light</vt:lpstr>
      <vt:lpstr>Comic Sans MS</vt:lpstr>
      <vt:lpstr>Times New Roman</vt:lpstr>
      <vt:lpstr>Wingdings</vt:lpstr>
      <vt:lpstr>2_Office 主题​​</vt:lpstr>
      <vt:lpstr>1_Office 主题​​</vt:lpstr>
      <vt:lpstr>电子俘获致核激实验研究</vt:lpstr>
      <vt:lpstr>原子核和核外电子</vt:lpstr>
      <vt:lpstr>同核异能态</vt:lpstr>
      <vt:lpstr>储能手段</vt:lpstr>
      <vt:lpstr>激发机制</vt:lpstr>
      <vt:lpstr>电子俘获诱发同核异能态退激</vt:lpstr>
      <vt:lpstr>实验研究思路</vt:lpstr>
      <vt:lpstr>电子俘获激发在阻停过程中的发生几率</vt:lpstr>
      <vt:lpstr>实验报道</vt:lpstr>
      <vt:lpstr>该工作的疑点</vt:lpstr>
      <vt:lpstr>沾污的证据</vt:lpstr>
      <vt:lpstr>回复中的新问题</vt:lpstr>
      <vt:lpstr>PowerPoint 演示文稿</vt:lpstr>
      <vt:lpstr>传输</vt:lpstr>
      <vt:lpstr>实验运行情况</vt:lpstr>
      <vt:lpstr>次级反应和衰变对γ谱的影响</vt:lpstr>
      <vt:lpstr>次级束中的主要杂质</vt:lpstr>
      <vt:lpstr>实验结果</vt:lpstr>
      <vt:lpstr>上限值</vt:lpstr>
      <vt:lpstr>与之前工作的比较</vt:lpstr>
      <vt:lpstr>研究现状</vt:lpstr>
      <vt:lpstr>副产物92Zr</vt:lpstr>
      <vt:lpstr>92Zr的来源</vt:lpstr>
      <vt:lpstr>总结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在RIBLL终端利用高纯锗探测器测量93mMo的激发概率</dc:title>
  <dc:creator>guo song</dc:creator>
  <cp:lastModifiedBy>guo song</cp:lastModifiedBy>
  <cp:revision>249</cp:revision>
  <dcterms:created xsi:type="dcterms:W3CDTF">2020-07-24T22:54:16Z</dcterms:created>
  <dcterms:modified xsi:type="dcterms:W3CDTF">2022-06-28T01:09:38Z</dcterms:modified>
</cp:coreProperties>
</file>