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image68.jpg" ContentType="image/png"/>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2.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 id="2147483664" r:id="rId3"/>
    <p:sldMasterId id="2147483669" r:id="rId4"/>
  </p:sldMasterIdLst>
  <p:notesMasterIdLst>
    <p:notesMasterId r:id="rId53"/>
  </p:notesMasterIdLst>
  <p:handoutMasterIdLst>
    <p:handoutMasterId r:id="rId54"/>
  </p:handoutMasterIdLst>
  <p:sldIdLst>
    <p:sldId id="389" r:id="rId5"/>
    <p:sldId id="452" r:id="rId6"/>
    <p:sldId id="526" r:id="rId7"/>
    <p:sldId id="528" r:id="rId8"/>
    <p:sldId id="529" r:id="rId9"/>
    <p:sldId id="267" r:id="rId10"/>
    <p:sldId id="402" r:id="rId11"/>
    <p:sldId id="403" r:id="rId12"/>
    <p:sldId id="404" r:id="rId13"/>
    <p:sldId id="405" r:id="rId14"/>
    <p:sldId id="509" r:id="rId15"/>
    <p:sldId id="406" r:id="rId16"/>
    <p:sldId id="407" r:id="rId17"/>
    <p:sldId id="510" r:id="rId18"/>
    <p:sldId id="671" r:id="rId19"/>
    <p:sldId id="672" r:id="rId20"/>
    <p:sldId id="680" r:id="rId21"/>
    <p:sldId id="534" r:id="rId22"/>
    <p:sldId id="411" r:id="rId23"/>
    <p:sldId id="674" r:id="rId24"/>
    <p:sldId id="675" r:id="rId25"/>
    <p:sldId id="511" r:id="rId26"/>
    <p:sldId id="345" r:id="rId27"/>
    <p:sldId id="384" r:id="rId28"/>
    <p:sldId id="689" r:id="rId29"/>
    <p:sldId id="690" r:id="rId30"/>
    <p:sldId id="387" r:id="rId31"/>
    <p:sldId id="388" r:id="rId32"/>
    <p:sldId id="400" r:id="rId33"/>
    <p:sldId id="417" r:id="rId34"/>
    <p:sldId id="692" r:id="rId35"/>
    <p:sldId id="451" r:id="rId36"/>
    <p:sldId id="484" r:id="rId37"/>
    <p:sldId id="485" r:id="rId38"/>
    <p:sldId id="430" r:id="rId39"/>
    <p:sldId id="414" r:id="rId40"/>
    <p:sldId id="431" r:id="rId41"/>
    <p:sldId id="470" r:id="rId42"/>
    <p:sldId id="460" r:id="rId43"/>
    <p:sldId id="421" r:id="rId44"/>
    <p:sldId id="673" r:id="rId45"/>
    <p:sldId id="441" r:id="rId46"/>
    <p:sldId id="669" r:id="rId47"/>
    <p:sldId id="688" r:id="rId48"/>
    <p:sldId id="592" r:id="rId49"/>
    <p:sldId id="438" r:id="rId50"/>
    <p:sldId id="508" r:id="rId51"/>
    <p:sldId id="439" r:id="rId52"/>
  </p:sldIdLst>
  <p:sldSz cx="12192000" cy="6858000"/>
  <p:notesSz cx="6858000" cy="9144000"/>
  <p:custDataLst>
    <p:tags r:id="rId5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版式" id="{1D27C049-B27A-439A-9067-EBBB254B0DF9}">
          <p14:sldIdLst>
            <p14:sldId id="389"/>
            <p14:sldId id="452"/>
          </p14:sldIdLst>
        </p14:section>
        <p14:section name="文字排版页" id="{AE05C656-6E57-4C10-9BEA-A8ED63396353}">
          <p14:sldIdLst>
            <p14:sldId id="526"/>
            <p14:sldId id="528"/>
            <p14:sldId id="529"/>
            <p14:sldId id="267"/>
            <p14:sldId id="402"/>
            <p14:sldId id="403"/>
            <p14:sldId id="404"/>
            <p14:sldId id="405"/>
            <p14:sldId id="509"/>
            <p14:sldId id="406"/>
            <p14:sldId id="407"/>
            <p14:sldId id="510"/>
            <p14:sldId id="671"/>
            <p14:sldId id="672"/>
            <p14:sldId id="680"/>
            <p14:sldId id="534"/>
            <p14:sldId id="411"/>
            <p14:sldId id="674"/>
            <p14:sldId id="675"/>
            <p14:sldId id="511"/>
            <p14:sldId id="345"/>
            <p14:sldId id="384"/>
            <p14:sldId id="689"/>
            <p14:sldId id="690"/>
            <p14:sldId id="387"/>
            <p14:sldId id="388"/>
            <p14:sldId id="400"/>
            <p14:sldId id="417"/>
            <p14:sldId id="692"/>
            <p14:sldId id="451"/>
            <p14:sldId id="484"/>
            <p14:sldId id="485"/>
            <p14:sldId id="430"/>
            <p14:sldId id="414"/>
            <p14:sldId id="431"/>
            <p14:sldId id="470"/>
            <p14:sldId id="460"/>
            <p14:sldId id="421"/>
            <p14:sldId id="673"/>
            <p14:sldId id="441"/>
            <p14:sldId id="669"/>
            <p14:sldId id="688"/>
            <p14:sldId id="592"/>
            <p14:sldId id="438"/>
            <p14:sldId id="508"/>
            <p14:sldId id="439"/>
          </p14:sldIdLst>
        </p14:section>
      </p14:sectionLst>
    </p:ext>
    <p:ext uri="{EFAFB233-063F-42B5-8137-9DF3F51BA10A}">
      <p15:sldGuideLst xmlns:p15="http://schemas.microsoft.com/office/powerpoint/2012/main">
        <p15:guide id="2" pos="3840" userDrawn="1">
          <p15:clr>
            <a:srgbClr val="A4A3A4"/>
          </p15:clr>
        </p15:guide>
        <p15:guide id="3" pos="416" userDrawn="1">
          <p15:clr>
            <a:srgbClr val="A4A3A4"/>
          </p15:clr>
        </p15:guide>
        <p15:guide id="4" pos="7256" userDrawn="1">
          <p15:clr>
            <a:srgbClr val="A4A3A4"/>
          </p15:clr>
        </p15:guide>
        <p15:guide id="5" orient="horz" pos="255" userDrawn="1">
          <p15:clr>
            <a:srgbClr val="A4A3A4"/>
          </p15:clr>
        </p15:guide>
        <p15:guide id="6" orient="horz" pos="709" userDrawn="1">
          <p15:clr>
            <a:srgbClr val="A4A3A4"/>
          </p15:clr>
        </p15:guide>
        <p15:guide id="7" orient="horz" pos="3928" userDrawn="1">
          <p15:clr>
            <a:srgbClr val="A4A3A4"/>
          </p15:clr>
        </p15:guide>
        <p15:guide id="8"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663300"/>
    <a:srgbClr val="006666"/>
    <a:srgbClr val="0432FF"/>
    <a:srgbClr val="FFFFFF"/>
    <a:srgbClr val="BD252C"/>
    <a:srgbClr val="00C7C7"/>
    <a:srgbClr val="C327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8" autoAdjust="0"/>
    <p:restoredTop sz="91444" autoAdjust="0"/>
  </p:normalViewPr>
  <p:slideViewPr>
    <p:cSldViewPr snapToGrid="0">
      <p:cViewPr varScale="1">
        <p:scale>
          <a:sx n="79" d="100"/>
          <a:sy n="79" d="100"/>
        </p:scale>
        <p:origin x="141" y="32"/>
      </p:cViewPr>
      <p:guideLst>
        <p:guide pos="3840"/>
        <p:guide pos="416"/>
        <p:guide pos="7256"/>
        <p:guide orient="horz" pos="255"/>
        <p:guide orient="horz" pos="709"/>
        <p:guide orient="horz" pos="3928"/>
        <p:guide orient="horz" pos="3864"/>
      </p:guideLst>
    </p:cSldViewPr>
  </p:slideViewPr>
  <p:notesTextViewPr>
    <p:cViewPr>
      <p:scale>
        <a:sx n="1" d="1"/>
        <a:sy n="1" d="1"/>
      </p:scale>
      <p:origin x="0" y="0"/>
    </p:cViewPr>
  </p:notesTextViewPr>
  <p:sorterViewPr>
    <p:cViewPr>
      <p:scale>
        <a:sx n="50" d="100"/>
        <a:sy n="50" d="100"/>
      </p:scale>
      <p:origin x="0" y="-3451"/>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gs" Target="tags/tag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D34D2E-777B-3844-AE4E-915CFE86BCE4}" type="doc">
      <dgm:prSet loTypeId="urn:microsoft.com/office/officeart/2005/8/layout/radial3" loCatId="" qsTypeId="urn:microsoft.com/office/officeart/2005/8/quickstyle/simple4" qsCatId="simple" csTypeId="urn:microsoft.com/office/officeart/2005/8/colors/colorful1" csCatId="colorful" phldr="1"/>
      <dgm:spPr/>
      <dgm:t>
        <a:bodyPr/>
        <a:lstStyle/>
        <a:p>
          <a:endParaRPr lang="zh-CN" altLang="en-US"/>
        </a:p>
      </dgm:t>
    </dgm:pt>
    <dgm:pt modelId="{7166FDFB-3644-294F-8257-EF788A662771}">
      <dgm:prSet phldrT="[文本]"/>
      <dgm:spPr>
        <a:xfrm>
          <a:off x="1787659" y="1304480"/>
          <a:ext cx="5204096" cy="3249757"/>
        </a:xfrm>
        <a:prstGeom prst="ellipse">
          <a:avLst/>
        </a:prstGeom>
        <a:gradFill flip="none" rotWithShape="1">
          <a:gsLst>
            <a:gs pos="0">
              <a:srgbClr val="C0504D">
                <a:lumMod val="67000"/>
              </a:srgbClr>
            </a:gs>
            <a:gs pos="48000">
              <a:srgbClr val="C0504D">
                <a:lumMod val="97000"/>
                <a:lumOff val="3000"/>
              </a:srgbClr>
            </a:gs>
            <a:gs pos="100000">
              <a:srgbClr val="C0504D">
                <a:lumMod val="60000"/>
                <a:lumOff val="40000"/>
              </a:srgbClr>
            </a:gs>
          </a:gsLst>
          <a:lin ang="16200000" scaled="1"/>
          <a:tileRect/>
        </a:gradFill>
        <a:ln>
          <a:noFill/>
        </a:ln>
        <a:effectLst/>
      </dgm:spPr>
      <dgm:t>
        <a:bodyPr/>
        <a:lstStyle/>
        <a:p>
          <a:r>
            <a:rPr lang="en-US" altLang="zh-CN" dirty="0">
              <a:solidFill>
                <a:sysClr val="window" lastClr="FFFFFF"/>
              </a:solidFill>
              <a:latin typeface="Arial" charset="0"/>
              <a:ea typeface="Arial" charset="0"/>
              <a:cs typeface="Arial" charset="0"/>
            </a:rPr>
            <a:t>Nuclear shapes</a:t>
          </a:r>
          <a:endParaRPr lang="zh-CN" altLang="en-US" dirty="0">
            <a:solidFill>
              <a:sysClr val="window" lastClr="FFFFFF"/>
            </a:solidFill>
            <a:latin typeface="Arial" charset="0"/>
            <a:ea typeface="Arial" charset="0"/>
            <a:cs typeface="Arial" charset="0"/>
          </a:endParaRPr>
        </a:p>
      </dgm:t>
    </dgm:pt>
    <dgm:pt modelId="{365D2081-D46F-D54D-BEE3-1C154B27247E}" type="parTrans" cxnId="{4CA87E92-BDB7-A244-A5C4-95E47044AFE2}">
      <dgm:prSet/>
      <dgm:spPr/>
      <dgm:t>
        <a:bodyPr/>
        <a:lstStyle/>
        <a:p>
          <a:endParaRPr lang="zh-CN" altLang="en-US"/>
        </a:p>
      </dgm:t>
    </dgm:pt>
    <dgm:pt modelId="{D4001AE7-6726-B54C-973F-9F4575E210B3}" type="sibTrans" cxnId="{4CA87E92-BDB7-A244-A5C4-95E47044AFE2}">
      <dgm:prSet/>
      <dgm:spPr/>
      <dgm:t>
        <a:bodyPr/>
        <a:lstStyle/>
        <a:p>
          <a:endParaRPr lang="zh-CN" altLang="en-US"/>
        </a:p>
      </dgm:t>
    </dgm:pt>
    <dgm:pt modelId="{CFDBBF5A-4D33-E64A-A7F1-5A3A3B5B6011}">
      <dgm:prSet phldrT="[文本]" custT="1"/>
      <dgm:spPr>
        <a:xfrm>
          <a:off x="2655954" y="580"/>
          <a:ext cx="3467507" cy="1624878"/>
        </a:xfrm>
        <a:prstGeom prst="ellipse">
          <a:avLst/>
        </a:prstGeom>
        <a:gradFill rotWithShape="0">
          <a:gsLst>
            <a:gs pos="0">
              <a:srgbClr val="9BBB59">
                <a:alpha val="50000"/>
                <a:hueOff val="0"/>
                <a:satOff val="0"/>
                <a:lumOff val="0"/>
                <a:alphaOff val="0"/>
                <a:shade val="51000"/>
                <a:satMod val="130000"/>
              </a:srgbClr>
            </a:gs>
            <a:gs pos="80000">
              <a:srgbClr val="9BBB59">
                <a:alpha val="50000"/>
                <a:hueOff val="0"/>
                <a:satOff val="0"/>
                <a:lumOff val="0"/>
                <a:alphaOff val="0"/>
                <a:shade val="93000"/>
                <a:satMod val="130000"/>
              </a:srgbClr>
            </a:gs>
            <a:gs pos="100000">
              <a:srgbClr val="9BBB59">
                <a:alpha val="50000"/>
                <a:hueOff val="0"/>
                <a:satOff val="0"/>
                <a:lumOff val="0"/>
                <a:alphaOff val="0"/>
                <a:shade val="94000"/>
                <a:satMod val="135000"/>
              </a:srgbClr>
            </a:gs>
          </a:gsLst>
          <a:lin ang="16200000" scaled="0"/>
        </a:gradFill>
        <a:ln>
          <a:noFill/>
        </a:ln>
        <a:effectLst/>
      </dgm:spPr>
      <dgm:t>
        <a:bodyPr/>
        <a:lstStyle/>
        <a:p>
          <a:r>
            <a:rPr lang="en-US" altLang="zh-CN" sz="3400" dirty="0">
              <a:solidFill>
                <a:srgbClr val="C00000"/>
              </a:solidFill>
              <a:latin typeface="Calibri"/>
              <a:ea typeface="宋体" charset="-122"/>
              <a:cs typeface=""/>
            </a:rPr>
            <a:t>Shape phase transition</a:t>
          </a:r>
          <a:endParaRPr lang="zh-CN" altLang="en-US" sz="3400" dirty="0">
            <a:solidFill>
              <a:srgbClr val="C00000"/>
            </a:solidFill>
            <a:latin typeface="Calibri"/>
            <a:ea typeface="宋体" charset="-122"/>
            <a:cs typeface=""/>
          </a:endParaRPr>
        </a:p>
      </dgm:t>
    </dgm:pt>
    <dgm:pt modelId="{39AB6EAB-12A5-3040-A425-A8BA7D70CC4B}" type="parTrans" cxnId="{B19CFC78-1852-A94D-965C-AA6008C596CB}">
      <dgm:prSet/>
      <dgm:spPr/>
      <dgm:t>
        <a:bodyPr/>
        <a:lstStyle/>
        <a:p>
          <a:endParaRPr lang="zh-CN" altLang="en-US"/>
        </a:p>
      </dgm:t>
    </dgm:pt>
    <dgm:pt modelId="{8AD63F99-B6CC-9045-AEC6-8270BF866DF3}" type="sibTrans" cxnId="{B19CFC78-1852-A94D-965C-AA6008C596CB}">
      <dgm:prSet/>
      <dgm:spPr/>
      <dgm:t>
        <a:bodyPr/>
        <a:lstStyle/>
        <a:p>
          <a:endParaRPr lang="zh-CN" altLang="en-US"/>
        </a:p>
      </dgm:t>
    </dgm:pt>
    <dgm:pt modelId="{86748D98-74B3-8245-90E9-457325D5BAB9}">
      <dgm:prSet phldrT="[文本]" custT="1"/>
      <dgm:spPr>
        <a:xfrm>
          <a:off x="6065457" y="314106"/>
          <a:ext cx="2680465" cy="2250213"/>
        </a:xfrm>
        <a:prstGeom prst="ellipse">
          <a:avLst/>
        </a:prstGeom>
        <a:gradFill rotWithShape="0">
          <a:gsLst>
            <a:gs pos="0">
              <a:srgbClr val="8064A2">
                <a:alpha val="50000"/>
                <a:hueOff val="0"/>
                <a:satOff val="0"/>
                <a:lumOff val="0"/>
                <a:alphaOff val="0"/>
                <a:shade val="51000"/>
                <a:satMod val="130000"/>
              </a:srgbClr>
            </a:gs>
            <a:gs pos="80000">
              <a:srgbClr val="8064A2">
                <a:alpha val="50000"/>
                <a:hueOff val="0"/>
                <a:satOff val="0"/>
                <a:lumOff val="0"/>
                <a:alphaOff val="0"/>
                <a:shade val="93000"/>
                <a:satMod val="130000"/>
              </a:srgbClr>
            </a:gs>
            <a:gs pos="100000">
              <a:srgbClr val="8064A2">
                <a:alpha val="50000"/>
                <a:hueOff val="0"/>
                <a:satOff val="0"/>
                <a:lumOff val="0"/>
                <a:alphaOff val="0"/>
                <a:shade val="94000"/>
                <a:satMod val="135000"/>
              </a:srgbClr>
            </a:gs>
          </a:gsLst>
          <a:lin ang="16200000" scaled="0"/>
        </a:gradFill>
        <a:ln>
          <a:noFill/>
        </a:ln>
        <a:effectLst/>
      </dgm:spPr>
      <dgm:t>
        <a:bodyPr lIns="0" rIns="0"/>
        <a:lstStyle/>
        <a:p>
          <a:pPr algn="ctr"/>
          <a:r>
            <a:rPr lang="en-US" altLang="zh-CN" sz="3400" b="0" cap="none" spc="0" dirty="0">
              <a:ln w="0"/>
              <a:solidFill>
                <a:srgbClr val="C00000"/>
              </a:solidFill>
              <a:effectLst>
                <a:outerShdw blurRad="38100" dist="25400" dir="5400000" algn="ctr" rotWithShape="0">
                  <a:srgbClr val="6E747A">
                    <a:alpha val="43000"/>
                  </a:srgbClr>
                </a:outerShdw>
              </a:effectLst>
              <a:latin typeface="Calibri"/>
              <a:ea typeface="宋体" charset="-122"/>
              <a:cs typeface=""/>
            </a:rPr>
            <a:t>Shape coexistence</a:t>
          </a:r>
          <a:endParaRPr lang="zh-CN" altLang="en-US" sz="3400" b="0" cap="none" spc="0" dirty="0">
            <a:ln w="0"/>
            <a:solidFill>
              <a:srgbClr val="C00000"/>
            </a:solidFill>
            <a:effectLst>
              <a:outerShdw blurRad="38100" dist="25400" dir="5400000" algn="ctr" rotWithShape="0">
                <a:srgbClr val="6E747A">
                  <a:alpha val="43000"/>
                </a:srgbClr>
              </a:outerShdw>
            </a:effectLst>
            <a:latin typeface="Calibri"/>
            <a:ea typeface="宋体" charset="-122"/>
            <a:cs typeface=""/>
          </a:endParaRPr>
        </a:p>
      </dgm:t>
    </dgm:pt>
    <dgm:pt modelId="{C1BE661A-DD2C-6E44-9C69-F4ACA186BB22}" type="parTrans" cxnId="{3AF9A8B0-F335-BD48-A001-FFDA2F4FA97B}">
      <dgm:prSet/>
      <dgm:spPr/>
      <dgm:t>
        <a:bodyPr/>
        <a:lstStyle/>
        <a:p>
          <a:endParaRPr lang="zh-CN" altLang="en-US"/>
        </a:p>
      </dgm:t>
    </dgm:pt>
    <dgm:pt modelId="{54481496-F5EB-664E-8546-E2FBD0BDC5C9}" type="sibTrans" cxnId="{3AF9A8B0-F335-BD48-A001-FFDA2F4FA97B}">
      <dgm:prSet/>
      <dgm:spPr/>
      <dgm:t>
        <a:bodyPr/>
        <a:lstStyle/>
        <a:p>
          <a:endParaRPr lang="zh-CN" altLang="en-US"/>
        </a:p>
      </dgm:t>
    </dgm:pt>
    <dgm:pt modelId="{E33102F1-8CA5-0945-8A33-EB6C245D2C5E}">
      <dgm:prSet phldrT="[文本]" custT="1"/>
      <dgm:spPr>
        <a:xfrm>
          <a:off x="5995373" y="3338429"/>
          <a:ext cx="2773976" cy="2158196"/>
        </a:xfrm>
        <a:prstGeom prst="ellipse">
          <a:avLst/>
        </a:prstGeom>
        <a:gradFill rotWithShape="0">
          <a:gsLst>
            <a:gs pos="0">
              <a:srgbClr val="4BACC6">
                <a:alpha val="50000"/>
                <a:hueOff val="0"/>
                <a:satOff val="0"/>
                <a:lumOff val="0"/>
                <a:alphaOff val="0"/>
                <a:shade val="51000"/>
                <a:satMod val="130000"/>
              </a:srgbClr>
            </a:gs>
            <a:gs pos="80000">
              <a:srgbClr val="4BACC6">
                <a:alpha val="50000"/>
                <a:hueOff val="0"/>
                <a:satOff val="0"/>
                <a:lumOff val="0"/>
                <a:alphaOff val="0"/>
                <a:shade val="93000"/>
                <a:satMod val="130000"/>
              </a:srgbClr>
            </a:gs>
            <a:gs pos="100000">
              <a:srgbClr val="4BACC6">
                <a:alpha val="50000"/>
                <a:hueOff val="0"/>
                <a:satOff val="0"/>
                <a:lumOff val="0"/>
                <a:alphaOff val="0"/>
                <a:shade val="94000"/>
                <a:satMod val="135000"/>
              </a:srgbClr>
            </a:gs>
          </a:gsLst>
          <a:lin ang="16200000" scaled="0"/>
        </a:gradFill>
        <a:ln>
          <a:noFill/>
        </a:ln>
        <a:effectLst/>
      </dgm:spPr>
      <dgm:t>
        <a:bodyPr/>
        <a:lstStyle/>
        <a:p>
          <a:r>
            <a:rPr lang="en-US" altLang="zh-CN" sz="3300" dirty="0">
              <a:solidFill>
                <a:srgbClr val="C00000"/>
              </a:solidFill>
              <a:latin typeface="Calibri"/>
              <a:ea typeface="宋体" charset="-122"/>
              <a:cs typeface=""/>
            </a:rPr>
            <a:t>Super deformation</a:t>
          </a:r>
          <a:endParaRPr lang="zh-CN" altLang="en-US" sz="3300" dirty="0">
            <a:solidFill>
              <a:srgbClr val="C00000"/>
            </a:solidFill>
            <a:latin typeface="Calibri"/>
            <a:ea typeface="宋体" charset="-122"/>
            <a:cs typeface=""/>
          </a:endParaRPr>
        </a:p>
      </dgm:t>
    </dgm:pt>
    <dgm:pt modelId="{6B43712C-8B96-6846-933F-2B1296C42E36}" type="parTrans" cxnId="{56DB4075-3E3F-764C-B77E-6EDA92594DAD}">
      <dgm:prSet/>
      <dgm:spPr/>
      <dgm:t>
        <a:bodyPr/>
        <a:lstStyle/>
        <a:p>
          <a:endParaRPr lang="zh-CN" altLang="en-US"/>
        </a:p>
      </dgm:t>
    </dgm:pt>
    <dgm:pt modelId="{E8DAADAA-4797-A341-9419-1A9799D5A808}" type="sibTrans" cxnId="{56DB4075-3E3F-764C-B77E-6EDA92594DAD}">
      <dgm:prSet/>
      <dgm:spPr/>
      <dgm:t>
        <a:bodyPr/>
        <a:lstStyle/>
        <a:p>
          <a:endParaRPr lang="zh-CN" altLang="en-US"/>
        </a:p>
      </dgm:t>
    </dgm:pt>
    <dgm:pt modelId="{BB92F183-1EC2-8744-B724-60140C42D4B0}">
      <dgm:prSet phldrT="[文本]" custT="1"/>
      <dgm:spPr>
        <a:xfrm>
          <a:off x="2754121" y="4233259"/>
          <a:ext cx="3271173" cy="1624878"/>
        </a:xfrm>
        <a:prstGeom prst="ellipse">
          <a:avLst/>
        </a:prstGeom>
        <a:gradFill rotWithShape="0">
          <a:gsLst>
            <a:gs pos="0">
              <a:srgbClr val="F79646">
                <a:alpha val="50000"/>
                <a:hueOff val="0"/>
                <a:satOff val="0"/>
                <a:lumOff val="0"/>
                <a:alphaOff val="0"/>
                <a:shade val="51000"/>
                <a:satMod val="130000"/>
              </a:srgbClr>
            </a:gs>
            <a:gs pos="80000">
              <a:srgbClr val="F79646">
                <a:alpha val="50000"/>
                <a:hueOff val="0"/>
                <a:satOff val="0"/>
                <a:lumOff val="0"/>
                <a:alphaOff val="0"/>
                <a:shade val="93000"/>
                <a:satMod val="130000"/>
              </a:srgbClr>
            </a:gs>
            <a:gs pos="100000">
              <a:srgbClr val="F79646">
                <a:alpha val="50000"/>
                <a:hueOff val="0"/>
                <a:satOff val="0"/>
                <a:lumOff val="0"/>
                <a:alphaOff val="0"/>
                <a:shade val="94000"/>
                <a:satMod val="135000"/>
              </a:srgbClr>
            </a:gs>
          </a:gsLst>
          <a:lin ang="16200000" scaled="0"/>
        </a:gradFill>
        <a:ln>
          <a:noFill/>
        </a:ln>
        <a:effectLst/>
      </dgm:spPr>
      <dgm:t>
        <a:bodyPr/>
        <a:lstStyle/>
        <a:p>
          <a:r>
            <a:rPr lang="en-US" altLang="zh-CN" sz="3400" dirty="0">
              <a:solidFill>
                <a:srgbClr val="C00000"/>
              </a:solidFill>
              <a:latin typeface="Calibri"/>
              <a:ea typeface="宋体" charset="-122"/>
              <a:cs typeface=""/>
            </a:rPr>
            <a:t>Isomer</a:t>
          </a:r>
          <a:endParaRPr lang="zh-CN" altLang="en-US" sz="3400" dirty="0">
            <a:solidFill>
              <a:srgbClr val="C00000"/>
            </a:solidFill>
            <a:latin typeface="Calibri"/>
            <a:ea typeface="宋体" charset="-122"/>
            <a:cs typeface=""/>
          </a:endParaRPr>
        </a:p>
      </dgm:t>
    </dgm:pt>
    <dgm:pt modelId="{F1A38DD7-BA10-FA43-BBDC-AC12336EBC3E}" type="parTrans" cxnId="{E3C8A414-596E-5041-939B-D3CBF9008AA1}">
      <dgm:prSet/>
      <dgm:spPr/>
      <dgm:t>
        <a:bodyPr/>
        <a:lstStyle/>
        <a:p>
          <a:endParaRPr lang="zh-CN" altLang="en-US"/>
        </a:p>
      </dgm:t>
    </dgm:pt>
    <dgm:pt modelId="{8D61086B-15A7-5444-9016-DC8FAA33F13A}" type="sibTrans" cxnId="{E3C8A414-596E-5041-939B-D3CBF9008AA1}">
      <dgm:prSet/>
      <dgm:spPr/>
      <dgm:t>
        <a:bodyPr/>
        <a:lstStyle/>
        <a:p>
          <a:endParaRPr lang="zh-CN" altLang="en-US"/>
        </a:p>
      </dgm:t>
    </dgm:pt>
    <dgm:pt modelId="{07944F69-7CC4-7945-AA0B-B40FEF53ABE5}">
      <dgm:prSet custT="1"/>
      <dgm:spPr>
        <a:xfrm>
          <a:off x="3561" y="3269064"/>
          <a:ext cx="2794109" cy="2156912"/>
        </a:xfrm>
        <a:prstGeom prst="ellipse">
          <a:avLst/>
        </a:prstGeom>
        <a:gradFill rotWithShape="0">
          <a:gsLst>
            <a:gs pos="0">
              <a:srgbClr val="C0504D">
                <a:alpha val="50000"/>
                <a:hueOff val="0"/>
                <a:satOff val="0"/>
                <a:lumOff val="0"/>
                <a:alphaOff val="0"/>
                <a:shade val="51000"/>
                <a:satMod val="130000"/>
              </a:srgbClr>
            </a:gs>
            <a:gs pos="80000">
              <a:srgbClr val="C0504D">
                <a:alpha val="50000"/>
                <a:hueOff val="0"/>
                <a:satOff val="0"/>
                <a:lumOff val="0"/>
                <a:alphaOff val="0"/>
                <a:shade val="93000"/>
                <a:satMod val="130000"/>
              </a:srgbClr>
            </a:gs>
            <a:gs pos="100000">
              <a:srgbClr val="C0504D">
                <a:alpha val="50000"/>
                <a:hueOff val="0"/>
                <a:satOff val="0"/>
                <a:lumOff val="0"/>
                <a:alphaOff val="0"/>
                <a:shade val="94000"/>
                <a:satMod val="135000"/>
              </a:srgbClr>
            </a:gs>
          </a:gsLst>
          <a:lin ang="16200000" scaled="0"/>
        </a:gradFill>
        <a:ln>
          <a:noFill/>
        </a:ln>
        <a:effectLst/>
      </dgm:spPr>
      <dgm:t>
        <a:bodyPr/>
        <a:lstStyle/>
        <a:p>
          <a:r>
            <a:rPr lang="en-US" altLang="zh-CN" sz="3400" dirty="0">
              <a:solidFill>
                <a:srgbClr val="C00000"/>
              </a:solidFill>
              <a:latin typeface="Calibri"/>
              <a:ea typeface="宋体" charset="-122"/>
              <a:cs typeface=""/>
            </a:rPr>
            <a:t>Nuclear fission</a:t>
          </a:r>
          <a:endParaRPr lang="zh-CN" altLang="en-US" sz="3400" dirty="0">
            <a:solidFill>
              <a:srgbClr val="C00000"/>
            </a:solidFill>
            <a:latin typeface="Calibri"/>
            <a:ea typeface="宋体" charset="-122"/>
            <a:cs typeface=""/>
          </a:endParaRPr>
        </a:p>
      </dgm:t>
    </dgm:pt>
    <dgm:pt modelId="{FE1CDCA9-5903-A645-A8A9-9993A9C81AC4}" type="parTrans" cxnId="{DF31D2E5-21D6-3F4A-876A-0B9843BB5370}">
      <dgm:prSet/>
      <dgm:spPr/>
      <dgm:t>
        <a:bodyPr/>
        <a:lstStyle/>
        <a:p>
          <a:endParaRPr lang="zh-CN" altLang="en-US"/>
        </a:p>
      </dgm:t>
    </dgm:pt>
    <dgm:pt modelId="{54C6DC4E-02B1-F744-924E-79A719E63ED5}" type="sibTrans" cxnId="{DF31D2E5-21D6-3F4A-876A-0B9843BB5370}">
      <dgm:prSet/>
      <dgm:spPr/>
      <dgm:t>
        <a:bodyPr/>
        <a:lstStyle/>
        <a:p>
          <a:endParaRPr lang="zh-CN" altLang="en-US"/>
        </a:p>
      </dgm:t>
    </dgm:pt>
    <dgm:pt modelId="{A0A5CCFA-960E-A446-887A-7200463108E3}">
      <dgm:prSet custT="1"/>
      <dgm:spPr>
        <a:xfrm>
          <a:off x="0" y="386107"/>
          <a:ext cx="2633181" cy="2250327"/>
        </a:xfrm>
        <a:prstGeom prst="ellipse">
          <a:avLst/>
        </a:prstGeom>
        <a:solidFill>
          <a:srgbClr val="1F497D">
            <a:lumMod val="40000"/>
            <a:lumOff val="60000"/>
            <a:alpha val="78000"/>
          </a:srgbClr>
        </a:solidFill>
        <a:ln>
          <a:noFill/>
        </a:ln>
        <a:effectLst/>
      </dgm:spPr>
      <dgm:t>
        <a:bodyPr lIns="36000"/>
        <a:lstStyle/>
        <a:p>
          <a:r>
            <a:rPr lang="en-US" altLang="zh-CN" sz="3400" dirty="0">
              <a:solidFill>
                <a:srgbClr val="C00000"/>
              </a:solidFill>
              <a:latin typeface="Calibri"/>
              <a:ea typeface="宋体" charset="-122"/>
              <a:cs typeface=""/>
            </a:rPr>
            <a:t>Nuclear fusion</a:t>
          </a:r>
          <a:endParaRPr lang="zh-CN" altLang="en-US" sz="3400" dirty="0">
            <a:solidFill>
              <a:srgbClr val="C00000"/>
            </a:solidFill>
            <a:latin typeface="Calibri"/>
            <a:ea typeface="宋体" charset="-122"/>
            <a:cs typeface=""/>
          </a:endParaRPr>
        </a:p>
      </dgm:t>
    </dgm:pt>
    <dgm:pt modelId="{911E5E0A-BCDB-E34F-98A8-E1FDB1EE97DB}" type="parTrans" cxnId="{B1B5D939-D66B-FE46-B49D-435948E5C158}">
      <dgm:prSet/>
      <dgm:spPr/>
      <dgm:t>
        <a:bodyPr/>
        <a:lstStyle/>
        <a:p>
          <a:endParaRPr lang="zh-CN" altLang="en-US"/>
        </a:p>
      </dgm:t>
    </dgm:pt>
    <dgm:pt modelId="{53FD1766-E65E-1349-98D5-DBB44407ACE3}" type="sibTrans" cxnId="{B1B5D939-D66B-FE46-B49D-435948E5C158}">
      <dgm:prSet/>
      <dgm:spPr/>
      <dgm:t>
        <a:bodyPr/>
        <a:lstStyle/>
        <a:p>
          <a:endParaRPr lang="zh-CN" altLang="en-US"/>
        </a:p>
      </dgm:t>
    </dgm:pt>
    <dgm:pt modelId="{BC3E0CA6-03CB-D940-89F1-871463A2ABD0}" type="pres">
      <dgm:prSet presAssocID="{FED34D2E-777B-3844-AE4E-915CFE86BCE4}" presName="composite" presStyleCnt="0">
        <dgm:presLayoutVars>
          <dgm:chMax val="1"/>
          <dgm:dir/>
          <dgm:resizeHandles val="exact"/>
        </dgm:presLayoutVars>
      </dgm:prSet>
      <dgm:spPr/>
    </dgm:pt>
    <dgm:pt modelId="{1F38476E-A320-824E-A3BE-65B30423EDBF}" type="pres">
      <dgm:prSet presAssocID="{FED34D2E-777B-3844-AE4E-915CFE86BCE4}" presName="radial" presStyleCnt="0">
        <dgm:presLayoutVars>
          <dgm:animLvl val="ctr"/>
        </dgm:presLayoutVars>
      </dgm:prSet>
      <dgm:spPr/>
    </dgm:pt>
    <dgm:pt modelId="{3D93E867-2328-174E-BCF5-725C9DEAFBF1}" type="pres">
      <dgm:prSet presAssocID="{7166FDFB-3644-294F-8257-EF788A662771}" presName="centerShape" presStyleLbl="vennNode1" presStyleIdx="0" presStyleCnt="7" custScaleX="209147" custScaleY="110161"/>
      <dgm:spPr/>
    </dgm:pt>
    <dgm:pt modelId="{F7BA2597-FB87-674D-81C0-BD86440864EE}" type="pres">
      <dgm:prSet presAssocID="{CFDBBF5A-4D33-E64A-A7F1-5A3A3B5B6011}" presName="node" presStyleLbl="vennNode1" presStyleIdx="1" presStyleCnt="7" custScaleX="253608" custScaleY="114485">
        <dgm:presLayoutVars>
          <dgm:bulletEnabled val="1"/>
        </dgm:presLayoutVars>
      </dgm:prSet>
      <dgm:spPr/>
    </dgm:pt>
    <dgm:pt modelId="{6B1F2001-B67D-5146-805C-01B87BD19F4E}" type="pres">
      <dgm:prSet presAssocID="{86748D98-74B3-8245-90E9-457325D5BAB9}" presName="node" presStyleLbl="vennNode1" presStyleIdx="2" presStyleCnt="7" custScaleX="226093" custScaleY="137956" custRadScaleRad="165525" custRadScaleInc="12032">
        <dgm:presLayoutVars>
          <dgm:bulletEnabled val="1"/>
        </dgm:presLayoutVars>
      </dgm:prSet>
      <dgm:spPr/>
    </dgm:pt>
    <dgm:pt modelId="{4D279012-6C97-7B43-8F06-4570DEAA92F6}" type="pres">
      <dgm:prSet presAssocID="{E33102F1-8CA5-0945-8A33-EB6C245D2C5E}" presName="node" presStyleLbl="vennNode1" presStyleIdx="3" presStyleCnt="7" custScaleX="230350" custScaleY="129272" custRadScaleRad="167929" custRadScaleInc="-11102">
        <dgm:presLayoutVars>
          <dgm:bulletEnabled val="1"/>
        </dgm:presLayoutVars>
      </dgm:prSet>
      <dgm:spPr/>
    </dgm:pt>
    <dgm:pt modelId="{9A18CA12-33BE-6746-8B95-FFF0787630DE}" type="pres">
      <dgm:prSet presAssocID="{BB92F183-1EC2-8744-B724-60140C42D4B0}" presName="node" presStyleLbl="vennNode1" presStyleIdx="4" presStyleCnt="7" custScaleX="242755" custScaleY="111255">
        <dgm:presLayoutVars>
          <dgm:bulletEnabled val="1"/>
        </dgm:presLayoutVars>
      </dgm:prSet>
      <dgm:spPr/>
    </dgm:pt>
    <dgm:pt modelId="{D9DCC943-65EA-1048-8892-587D7C869B51}" type="pres">
      <dgm:prSet presAssocID="{07944F69-7CC4-7945-AA0B-B40FEF53ABE5}" presName="node" presStyleLbl="vennNode1" presStyleIdx="5" presStyleCnt="7" custScaleX="219296" custScaleY="128090" custRadScaleRad="165639" custRadScaleInc="13782">
        <dgm:presLayoutVars>
          <dgm:bulletEnabled val="1"/>
        </dgm:presLayoutVars>
      </dgm:prSet>
      <dgm:spPr/>
    </dgm:pt>
    <dgm:pt modelId="{AA5541B6-E7C9-7F43-A423-84D02E0291E9}" type="pres">
      <dgm:prSet presAssocID="{A0A5CCFA-960E-A446-887A-7200463108E3}" presName="node" presStyleLbl="vennNode1" presStyleIdx="6" presStyleCnt="7" custScaleX="214910" custScaleY="140780" custRadScaleRad="167102" custRadScaleInc="-13729">
        <dgm:presLayoutVars>
          <dgm:bulletEnabled val="1"/>
        </dgm:presLayoutVars>
      </dgm:prSet>
      <dgm:spPr/>
    </dgm:pt>
  </dgm:ptLst>
  <dgm:cxnLst>
    <dgm:cxn modelId="{E3C8A414-596E-5041-939B-D3CBF9008AA1}" srcId="{7166FDFB-3644-294F-8257-EF788A662771}" destId="{BB92F183-1EC2-8744-B724-60140C42D4B0}" srcOrd="3" destOrd="0" parTransId="{F1A38DD7-BA10-FA43-BBDC-AC12336EBC3E}" sibTransId="{8D61086B-15A7-5444-9016-DC8FAA33F13A}"/>
    <dgm:cxn modelId="{98D11330-9C95-4E4C-A559-60E1ABE32761}" type="presOf" srcId="{A0A5CCFA-960E-A446-887A-7200463108E3}" destId="{AA5541B6-E7C9-7F43-A423-84D02E0291E9}" srcOrd="0" destOrd="0" presId="urn:microsoft.com/office/officeart/2005/8/layout/radial3"/>
    <dgm:cxn modelId="{C5157538-9EDE-2144-91CD-A641DB0EDA91}" type="presOf" srcId="{CFDBBF5A-4D33-E64A-A7F1-5A3A3B5B6011}" destId="{F7BA2597-FB87-674D-81C0-BD86440864EE}" srcOrd="0" destOrd="0" presId="urn:microsoft.com/office/officeart/2005/8/layout/radial3"/>
    <dgm:cxn modelId="{B1B5D939-D66B-FE46-B49D-435948E5C158}" srcId="{7166FDFB-3644-294F-8257-EF788A662771}" destId="{A0A5CCFA-960E-A446-887A-7200463108E3}" srcOrd="5" destOrd="0" parTransId="{911E5E0A-BCDB-E34F-98A8-E1FDB1EE97DB}" sibTransId="{53FD1766-E65E-1349-98D5-DBB44407ACE3}"/>
    <dgm:cxn modelId="{56DB4075-3E3F-764C-B77E-6EDA92594DAD}" srcId="{7166FDFB-3644-294F-8257-EF788A662771}" destId="{E33102F1-8CA5-0945-8A33-EB6C245D2C5E}" srcOrd="2" destOrd="0" parTransId="{6B43712C-8B96-6846-933F-2B1296C42E36}" sibTransId="{E8DAADAA-4797-A341-9419-1A9799D5A808}"/>
    <dgm:cxn modelId="{07E0BE55-13B9-EF4B-B517-934E4195D85C}" type="presOf" srcId="{BB92F183-1EC2-8744-B724-60140C42D4B0}" destId="{9A18CA12-33BE-6746-8B95-FFF0787630DE}" srcOrd="0" destOrd="0" presId="urn:microsoft.com/office/officeart/2005/8/layout/radial3"/>
    <dgm:cxn modelId="{B19CFC78-1852-A94D-965C-AA6008C596CB}" srcId="{7166FDFB-3644-294F-8257-EF788A662771}" destId="{CFDBBF5A-4D33-E64A-A7F1-5A3A3B5B6011}" srcOrd="0" destOrd="0" parTransId="{39AB6EAB-12A5-3040-A425-A8BA7D70CC4B}" sibTransId="{8AD63F99-B6CC-9045-AEC6-8270BF866DF3}"/>
    <dgm:cxn modelId="{4CA87E92-BDB7-A244-A5C4-95E47044AFE2}" srcId="{FED34D2E-777B-3844-AE4E-915CFE86BCE4}" destId="{7166FDFB-3644-294F-8257-EF788A662771}" srcOrd="0" destOrd="0" parTransId="{365D2081-D46F-D54D-BEE3-1C154B27247E}" sibTransId="{D4001AE7-6726-B54C-973F-9F4575E210B3}"/>
    <dgm:cxn modelId="{3AF9A8B0-F335-BD48-A001-FFDA2F4FA97B}" srcId="{7166FDFB-3644-294F-8257-EF788A662771}" destId="{86748D98-74B3-8245-90E9-457325D5BAB9}" srcOrd="1" destOrd="0" parTransId="{C1BE661A-DD2C-6E44-9C69-F4ACA186BB22}" sibTransId="{54481496-F5EB-664E-8546-E2FBD0BDC5C9}"/>
    <dgm:cxn modelId="{9268F4BC-D693-C349-9EAF-C300E76CC190}" type="presOf" srcId="{E33102F1-8CA5-0945-8A33-EB6C245D2C5E}" destId="{4D279012-6C97-7B43-8F06-4570DEAA92F6}" srcOrd="0" destOrd="0" presId="urn:microsoft.com/office/officeart/2005/8/layout/radial3"/>
    <dgm:cxn modelId="{B75871D3-81B5-9847-8DAE-497903ACF715}" type="presOf" srcId="{07944F69-7CC4-7945-AA0B-B40FEF53ABE5}" destId="{D9DCC943-65EA-1048-8892-587D7C869B51}" srcOrd="0" destOrd="0" presId="urn:microsoft.com/office/officeart/2005/8/layout/radial3"/>
    <dgm:cxn modelId="{DF31D2E5-21D6-3F4A-876A-0B9843BB5370}" srcId="{7166FDFB-3644-294F-8257-EF788A662771}" destId="{07944F69-7CC4-7945-AA0B-B40FEF53ABE5}" srcOrd="4" destOrd="0" parTransId="{FE1CDCA9-5903-A645-A8A9-9993A9C81AC4}" sibTransId="{54C6DC4E-02B1-F744-924E-79A719E63ED5}"/>
    <dgm:cxn modelId="{5B7DBBF3-655C-4F4B-9783-213F1BF2B6A2}" type="presOf" srcId="{FED34D2E-777B-3844-AE4E-915CFE86BCE4}" destId="{BC3E0CA6-03CB-D940-89F1-871463A2ABD0}" srcOrd="0" destOrd="0" presId="urn:microsoft.com/office/officeart/2005/8/layout/radial3"/>
    <dgm:cxn modelId="{0E1249F6-F9BE-5A41-B7A4-47BC8D2CF77D}" type="presOf" srcId="{7166FDFB-3644-294F-8257-EF788A662771}" destId="{3D93E867-2328-174E-BCF5-725C9DEAFBF1}" srcOrd="0" destOrd="0" presId="urn:microsoft.com/office/officeart/2005/8/layout/radial3"/>
    <dgm:cxn modelId="{0EE99FF6-F803-0F4C-9597-F4C9B0C821C6}" type="presOf" srcId="{86748D98-74B3-8245-90E9-457325D5BAB9}" destId="{6B1F2001-B67D-5146-805C-01B87BD19F4E}" srcOrd="0" destOrd="0" presId="urn:microsoft.com/office/officeart/2005/8/layout/radial3"/>
    <dgm:cxn modelId="{F27A8531-1E48-8A4D-B386-F0867B3B5506}" type="presParOf" srcId="{BC3E0CA6-03CB-D940-89F1-871463A2ABD0}" destId="{1F38476E-A320-824E-A3BE-65B30423EDBF}" srcOrd="0" destOrd="0" presId="urn:microsoft.com/office/officeart/2005/8/layout/radial3"/>
    <dgm:cxn modelId="{79F1F2AE-B64A-9D4C-BAB2-DA929B30CA97}" type="presParOf" srcId="{1F38476E-A320-824E-A3BE-65B30423EDBF}" destId="{3D93E867-2328-174E-BCF5-725C9DEAFBF1}" srcOrd="0" destOrd="0" presId="urn:microsoft.com/office/officeart/2005/8/layout/radial3"/>
    <dgm:cxn modelId="{0593CC04-B034-3646-87BA-5F620157734B}" type="presParOf" srcId="{1F38476E-A320-824E-A3BE-65B30423EDBF}" destId="{F7BA2597-FB87-674D-81C0-BD86440864EE}" srcOrd="1" destOrd="0" presId="urn:microsoft.com/office/officeart/2005/8/layout/radial3"/>
    <dgm:cxn modelId="{9FD5A1E4-EEDD-4C4F-8E9E-49A097ED6CD2}" type="presParOf" srcId="{1F38476E-A320-824E-A3BE-65B30423EDBF}" destId="{6B1F2001-B67D-5146-805C-01B87BD19F4E}" srcOrd="2" destOrd="0" presId="urn:microsoft.com/office/officeart/2005/8/layout/radial3"/>
    <dgm:cxn modelId="{5B35C141-D872-4A4C-86B8-E340407220DD}" type="presParOf" srcId="{1F38476E-A320-824E-A3BE-65B30423EDBF}" destId="{4D279012-6C97-7B43-8F06-4570DEAA92F6}" srcOrd="3" destOrd="0" presId="urn:microsoft.com/office/officeart/2005/8/layout/radial3"/>
    <dgm:cxn modelId="{0CEB5478-2357-154B-AF96-2AC0C09E68BD}" type="presParOf" srcId="{1F38476E-A320-824E-A3BE-65B30423EDBF}" destId="{9A18CA12-33BE-6746-8B95-FFF0787630DE}" srcOrd="4" destOrd="0" presId="urn:microsoft.com/office/officeart/2005/8/layout/radial3"/>
    <dgm:cxn modelId="{78EDCFCE-B0A0-C24C-8BFF-EA2D4B9BA329}" type="presParOf" srcId="{1F38476E-A320-824E-A3BE-65B30423EDBF}" destId="{D9DCC943-65EA-1048-8892-587D7C869B51}" srcOrd="5" destOrd="0" presId="urn:microsoft.com/office/officeart/2005/8/layout/radial3"/>
    <dgm:cxn modelId="{ACC68ACE-0E97-1A49-A120-9D249485403A}" type="presParOf" srcId="{1F38476E-A320-824E-A3BE-65B30423EDBF}" destId="{AA5541B6-E7C9-7F43-A423-84D02E0291E9}" srcOrd="6"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93E867-2328-174E-BCF5-725C9DEAFBF1}">
      <dsp:nvSpPr>
        <dsp:cNvPr id="0" name=""/>
        <dsp:cNvSpPr/>
      </dsp:nvSpPr>
      <dsp:spPr>
        <a:xfrm>
          <a:off x="2897620" y="1357923"/>
          <a:ext cx="5689239" cy="2996611"/>
        </a:xfrm>
        <a:prstGeom prst="ellipse">
          <a:avLst/>
        </a:prstGeom>
        <a:gradFill flip="none" rotWithShape="1">
          <a:gsLst>
            <a:gs pos="0">
              <a:srgbClr val="C0504D">
                <a:lumMod val="67000"/>
              </a:srgbClr>
            </a:gs>
            <a:gs pos="48000">
              <a:srgbClr val="C0504D">
                <a:lumMod val="97000"/>
                <a:lumOff val="3000"/>
              </a:srgbClr>
            </a:gs>
            <a:gs pos="100000">
              <a:srgbClr val="C0504D">
                <a:lumMod val="60000"/>
                <a:lumOff val="40000"/>
              </a:srgbClr>
            </a:gs>
          </a:gsLst>
          <a:lin ang="16200000" scaled="1"/>
          <a:tileRect/>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altLang="zh-CN" sz="6500" kern="1200" dirty="0">
              <a:solidFill>
                <a:sysClr val="window" lastClr="FFFFFF"/>
              </a:solidFill>
              <a:latin typeface="Arial" charset="0"/>
              <a:ea typeface="Arial" charset="0"/>
              <a:cs typeface="Arial" charset="0"/>
            </a:rPr>
            <a:t>Nuclear shapes</a:t>
          </a:r>
          <a:endParaRPr lang="zh-CN" altLang="en-US" sz="6500" kern="1200" dirty="0">
            <a:solidFill>
              <a:sysClr val="window" lastClr="FFFFFF"/>
            </a:solidFill>
            <a:latin typeface="Arial" charset="0"/>
            <a:ea typeface="Arial" charset="0"/>
            <a:cs typeface="Arial" charset="0"/>
          </a:endParaRPr>
        </a:p>
      </dsp:txBody>
      <dsp:txXfrm>
        <a:off x="3730790" y="1796767"/>
        <a:ext cx="4022899" cy="2118923"/>
      </dsp:txXfrm>
    </dsp:sp>
    <dsp:sp modelId="{F7BA2597-FB87-674D-81C0-BD86440864EE}">
      <dsp:nvSpPr>
        <dsp:cNvPr id="0" name=""/>
        <dsp:cNvSpPr/>
      </dsp:nvSpPr>
      <dsp:spPr>
        <a:xfrm>
          <a:off x="4017572" y="-83657"/>
          <a:ext cx="3449336" cy="1557116"/>
        </a:xfrm>
        <a:prstGeom prst="ellipse">
          <a:avLst/>
        </a:prstGeom>
        <a:gradFill rotWithShape="0">
          <a:gsLst>
            <a:gs pos="0">
              <a:srgbClr val="9BBB59">
                <a:alpha val="50000"/>
                <a:hueOff val="0"/>
                <a:satOff val="0"/>
                <a:lumOff val="0"/>
                <a:alphaOff val="0"/>
                <a:shade val="51000"/>
                <a:satMod val="130000"/>
              </a:srgbClr>
            </a:gs>
            <a:gs pos="80000">
              <a:srgbClr val="9BBB59">
                <a:alpha val="50000"/>
                <a:hueOff val="0"/>
                <a:satOff val="0"/>
                <a:lumOff val="0"/>
                <a:alphaOff val="0"/>
                <a:shade val="93000"/>
                <a:satMod val="130000"/>
              </a:srgbClr>
            </a:gs>
            <a:gs pos="100000">
              <a:srgbClr val="9BBB59">
                <a:alpha val="50000"/>
                <a:hueOff val="0"/>
                <a:satOff val="0"/>
                <a:lumOff val="0"/>
                <a:alphaOff val="0"/>
                <a:shade val="94000"/>
                <a:satMod val="135000"/>
              </a:srgb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altLang="zh-CN" sz="3400" kern="1200" dirty="0">
              <a:solidFill>
                <a:srgbClr val="C00000"/>
              </a:solidFill>
              <a:latin typeface="Calibri"/>
              <a:ea typeface="宋体" charset="-122"/>
              <a:cs typeface=""/>
            </a:rPr>
            <a:t>Shape phase transition</a:t>
          </a:r>
          <a:endParaRPr lang="zh-CN" altLang="en-US" sz="3400" kern="1200" dirty="0">
            <a:solidFill>
              <a:srgbClr val="C00000"/>
            </a:solidFill>
            <a:latin typeface="Calibri"/>
            <a:ea typeface="宋体" charset="-122"/>
            <a:cs typeface=""/>
          </a:endParaRPr>
        </a:p>
      </dsp:txBody>
      <dsp:txXfrm>
        <a:off x="4522716" y="144377"/>
        <a:ext cx="2439048" cy="1101048"/>
      </dsp:txXfrm>
    </dsp:sp>
    <dsp:sp modelId="{6B1F2001-B67D-5146-805C-01B87BD19F4E}">
      <dsp:nvSpPr>
        <dsp:cNvPr id="0" name=""/>
        <dsp:cNvSpPr/>
      </dsp:nvSpPr>
      <dsp:spPr>
        <a:xfrm>
          <a:off x="7503154" y="532808"/>
          <a:ext cx="3075103" cy="1876346"/>
        </a:xfrm>
        <a:prstGeom prst="ellipse">
          <a:avLst/>
        </a:prstGeom>
        <a:gradFill rotWithShape="0">
          <a:gsLst>
            <a:gs pos="0">
              <a:srgbClr val="8064A2">
                <a:alpha val="50000"/>
                <a:hueOff val="0"/>
                <a:satOff val="0"/>
                <a:lumOff val="0"/>
                <a:alphaOff val="0"/>
                <a:shade val="51000"/>
                <a:satMod val="130000"/>
              </a:srgbClr>
            </a:gs>
            <a:gs pos="80000">
              <a:srgbClr val="8064A2">
                <a:alpha val="50000"/>
                <a:hueOff val="0"/>
                <a:satOff val="0"/>
                <a:lumOff val="0"/>
                <a:alphaOff val="0"/>
                <a:shade val="93000"/>
                <a:satMod val="130000"/>
              </a:srgbClr>
            </a:gs>
            <a:gs pos="100000">
              <a:srgbClr val="8064A2">
                <a:alpha val="50000"/>
                <a:hueOff val="0"/>
                <a:satOff val="0"/>
                <a:lumOff val="0"/>
                <a:alphaOff val="0"/>
                <a:shade val="94000"/>
                <a:satMod val="135000"/>
              </a:srgb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43180" rIns="0" bIns="43180" numCol="1" spcCol="1270" anchor="ctr" anchorCtr="0">
          <a:noAutofit/>
        </a:bodyPr>
        <a:lstStyle/>
        <a:p>
          <a:pPr marL="0" lvl="0" indent="0" algn="ctr" defTabSz="1511300">
            <a:lnSpc>
              <a:spcPct val="90000"/>
            </a:lnSpc>
            <a:spcBef>
              <a:spcPct val="0"/>
            </a:spcBef>
            <a:spcAft>
              <a:spcPct val="35000"/>
            </a:spcAft>
            <a:buNone/>
          </a:pPr>
          <a:r>
            <a:rPr lang="en-US" altLang="zh-CN" sz="3400" b="0" kern="1200" cap="none" spc="0" dirty="0">
              <a:ln w="0"/>
              <a:solidFill>
                <a:srgbClr val="C00000"/>
              </a:solidFill>
              <a:effectLst>
                <a:outerShdw blurRad="38100" dist="25400" dir="5400000" algn="ctr" rotWithShape="0">
                  <a:srgbClr val="6E747A">
                    <a:alpha val="43000"/>
                  </a:srgbClr>
                </a:outerShdw>
              </a:effectLst>
              <a:latin typeface="Calibri"/>
              <a:ea typeface="宋体" charset="-122"/>
              <a:cs typeface=""/>
            </a:rPr>
            <a:t>Shape coexistence</a:t>
          </a:r>
          <a:endParaRPr lang="zh-CN" altLang="en-US" sz="3400" b="0" kern="1200" cap="none" spc="0" dirty="0">
            <a:ln w="0"/>
            <a:solidFill>
              <a:srgbClr val="C00000"/>
            </a:solidFill>
            <a:effectLst>
              <a:outerShdw blurRad="38100" dist="25400" dir="5400000" algn="ctr" rotWithShape="0">
                <a:srgbClr val="6E747A">
                  <a:alpha val="43000"/>
                </a:srgbClr>
              </a:outerShdw>
            </a:effectLst>
            <a:latin typeface="Calibri"/>
            <a:ea typeface="宋体" charset="-122"/>
            <a:cs typeface=""/>
          </a:endParaRPr>
        </a:p>
      </dsp:txBody>
      <dsp:txXfrm>
        <a:off x="7953492" y="807593"/>
        <a:ext cx="2174427" cy="1326776"/>
      </dsp:txXfrm>
    </dsp:sp>
    <dsp:sp modelId="{4D279012-6C97-7B43-8F06-4570DEAA92F6}">
      <dsp:nvSpPr>
        <dsp:cNvPr id="0" name=""/>
        <dsp:cNvSpPr/>
      </dsp:nvSpPr>
      <dsp:spPr>
        <a:xfrm>
          <a:off x="7508264" y="3414999"/>
          <a:ext cx="3133002" cy="1758235"/>
        </a:xfrm>
        <a:prstGeom prst="ellipse">
          <a:avLst/>
        </a:prstGeom>
        <a:gradFill rotWithShape="0">
          <a:gsLst>
            <a:gs pos="0">
              <a:srgbClr val="4BACC6">
                <a:alpha val="50000"/>
                <a:hueOff val="0"/>
                <a:satOff val="0"/>
                <a:lumOff val="0"/>
                <a:alphaOff val="0"/>
                <a:shade val="51000"/>
                <a:satMod val="130000"/>
              </a:srgbClr>
            </a:gs>
            <a:gs pos="80000">
              <a:srgbClr val="4BACC6">
                <a:alpha val="50000"/>
                <a:hueOff val="0"/>
                <a:satOff val="0"/>
                <a:lumOff val="0"/>
                <a:alphaOff val="0"/>
                <a:shade val="93000"/>
                <a:satMod val="130000"/>
              </a:srgbClr>
            </a:gs>
            <a:gs pos="100000">
              <a:srgbClr val="4BACC6">
                <a:alpha val="50000"/>
                <a:hueOff val="0"/>
                <a:satOff val="0"/>
                <a:lumOff val="0"/>
                <a:alphaOff val="0"/>
                <a:shade val="94000"/>
                <a:satMod val="135000"/>
              </a:srgb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altLang="zh-CN" sz="3300" kern="1200" dirty="0">
              <a:solidFill>
                <a:srgbClr val="C00000"/>
              </a:solidFill>
              <a:latin typeface="Calibri"/>
              <a:ea typeface="宋体" charset="-122"/>
              <a:cs typeface=""/>
            </a:rPr>
            <a:t>Super deformation</a:t>
          </a:r>
          <a:endParaRPr lang="zh-CN" altLang="en-US" sz="3300" kern="1200" dirty="0">
            <a:solidFill>
              <a:srgbClr val="C00000"/>
            </a:solidFill>
            <a:latin typeface="Calibri"/>
            <a:ea typeface="宋体" charset="-122"/>
            <a:cs typeface=""/>
          </a:endParaRPr>
        </a:p>
      </dsp:txBody>
      <dsp:txXfrm>
        <a:off x="7967082" y="3672487"/>
        <a:ext cx="2215366" cy="1243259"/>
      </dsp:txXfrm>
    </dsp:sp>
    <dsp:sp modelId="{9A18CA12-33BE-6746-8B95-FFF0787630DE}">
      <dsp:nvSpPr>
        <dsp:cNvPr id="0" name=""/>
        <dsp:cNvSpPr/>
      </dsp:nvSpPr>
      <dsp:spPr>
        <a:xfrm>
          <a:off x="4091378" y="4260964"/>
          <a:ext cx="3301723" cy="1513185"/>
        </a:xfrm>
        <a:prstGeom prst="ellipse">
          <a:avLst/>
        </a:prstGeom>
        <a:gradFill rotWithShape="0">
          <a:gsLst>
            <a:gs pos="0">
              <a:srgbClr val="F79646">
                <a:alpha val="50000"/>
                <a:hueOff val="0"/>
                <a:satOff val="0"/>
                <a:lumOff val="0"/>
                <a:alphaOff val="0"/>
                <a:shade val="51000"/>
                <a:satMod val="130000"/>
              </a:srgbClr>
            </a:gs>
            <a:gs pos="80000">
              <a:srgbClr val="F79646">
                <a:alpha val="50000"/>
                <a:hueOff val="0"/>
                <a:satOff val="0"/>
                <a:lumOff val="0"/>
                <a:alphaOff val="0"/>
                <a:shade val="93000"/>
                <a:satMod val="130000"/>
              </a:srgbClr>
            </a:gs>
            <a:gs pos="100000">
              <a:srgbClr val="F79646">
                <a:alpha val="50000"/>
                <a:hueOff val="0"/>
                <a:satOff val="0"/>
                <a:lumOff val="0"/>
                <a:alphaOff val="0"/>
                <a:shade val="94000"/>
                <a:satMod val="135000"/>
              </a:srgb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altLang="zh-CN" sz="3400" kern="1200" dirty="0">
              <a:solidFill>
                <a:srgbClr val="C00000"/>
              </a:solidFill>
              <a:latin typeface="Calibri"/>
              <a:ea typeface="宋体" charset="-122"/>
              <a:cs typeface=""/>
            </a:rPr>
            <a:t>Isomer</a:t>
          </a:r>
          <a:endParaRPr lang="zh-CN" altLang="en-US" sz="3400" kern="1200" dirty="0">
            <a:solidFill>
              <a:srgbClr val="C00000"/>
            </a:solidFill>
            <a:latin typeface="Calibri"/>
            <a:ea typeface="宋体" charset="-122"/>
            <a:cs typeface=""/>
          </a:endParaRPr>
        </a:p>
      </dsp:txBody>
      <dsp:txXfrm>
        <a:off x="4574904" y="4482565"/>
        <a:ext cx="2334671" cy="1069983"/>
      </dsp:txXfrm>
    </dsp:sp>
    <dsp:sp modelId="{D9DCC943-65EA-1048-8892-587D7C869B51}">
      <dsp:nvSpPr>
        <dsp:cNvPr id="0" name=""/>
        <dsp:cNvSpPr/>
      </dsp:nvSpPr>
      <dsp:spPr>
        <a:xfrm>
          <a:off x="925327" y="3310631"/>
          <a:ext cx="2982656" cy="1742158"/>
        </a:xfrm>
        <a:prstGeom prst="ellipse">
          <a:avLst/>
        </a:prstGeom>
        <a:gradFill rotWithShape="0">
          <a:gsLst>
            <a:gs pos="0">
              <a:srgbClr val="C0504D">
                <a:alpha val="50000"/>
                <a:hueOff val="0"/>
                <a:satOff val="0"/>
                <a:lumOff val="0"/>
                <a:alphaOff val="0"/>
                <a:shade val="51000"/>
                <a:satMod val="130000"/>
              </a:srgbClr>
            </a:gs>
            <a:gs pos="80000">
              <a:srgbClr val="C0504D">
                <a:alpha val="50000"/>
                <a:hueOff val="0"/>
                <a:satOff val="0"/>
                <a:lumOff val="0"/>
                <a:alphaOff val="0"/>
                <a:shade val="93000"/>
                <a:satMod val="130000"/>
              </a:srgbClr>
            </a:gs>
            <a:gs pos="100000">
              <a:srgbClr val="C0504D">
                <a:alpha val="50000"/>
                <a:hueOff val="0"/>
                <a:satOff val="0"/>
                <a:lumOff val="0"/>
                <a:alphaOff val="0"/>
                <a:shade val="94000"/>
                <a:satMod val="135000"/>
              </a:srgb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altLang="zh-CN" sz="3400" kern="1200" dirty="0">
              <a:solidFill>
                <a:srgbClr val="C00000"/>
              </a:solidFill>
              <a:latin typeface="Calibri"/>
              <a:ea typeface="宋体" charset="-122"/>
              <a:cs typeface=""/>
            </a:rPr>
            <a:t>Nuclear fission</a:t>
          </a:r>
          <a:endParaRPr lang="zh-CN" altLang="en-US" sz="3400" kern="1200" dirty="0">
            <a:solidFill>
              <a:srgbClr val="C00000"/>
            </a:solidFill>
            <a:latin typeface="Calibri"/>
            <a:ea typeface="宋体" charset="-122"/>
            <a:cs typeface=""/>
          </a:endParaRPr>
        </a:p>
      </dsp:txBody>
      <dsp:txXfrm>
        <a:off x="1362127" y="3565764"/>
        <a:ext cx="2109056" cy="1231892"/>
      </dsp:txXfrm>
    </dsp:sp>
    <dsp:sp modelId="{AA5541B6-E7C9-7F43-A423-84D02E0291E9}">
      <dsp:nvSpPr>
        <dsp:cNvPr id="0" name=""/>
        <dsp:cNvSpPr/>
      </dsp:nvSpPr>
      <dsp:spPr>
        <a:xfrm>
          <a:off x="926523" y="559799"/>
          <a:ext cx="2923002" cy="1914756"/>
        </a:xfrm>
        <a:prstGeom prst="ellipse">
          <a:avLst/>
        </a:prstGeom>
        <a:solidFill>
          <a:srgbClr val="1F497D">
            <a:lumMod val="40000"/>
            <a:lumOff val="60000"/>
            <a:alpha val="78000"/>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6000" tIns="43180" rIns="43180" bIns="43180" numCol="1" spcCol="1270" anchor="ctr" anchorCtr="0">
          <a:noAutofit/>
        </a:bodyPr>
        <a:lstStyle/>
        <a:p>
          <a:pPr marL="0" lvl="0" indent="0" algn="ctr" defTabSz="1511300">
            <a:lnSpc>
              <a:spcPct val="90000"/>
            </a:lnSpc>
            <a:spcBef>
              <a:spcPct val="0"/>
            </a:spcBef>
            <a:spcAft>
              <a:spcPct val="35000"/>
            </a:spcAft>
            <a:buNone/>
          </a:pPr>
          <a:r>
            <a:rPr lang="en-US" altLang="zh-CN" sz="3400" kern="1200" dirty="0">
              <a:solidFill>
                <a:srgbClr val="C00000"/>
              </a:solidFill>
              <a:latin typeface="Calibri"/>
              <a:ea typeface="宋体" charset="-122"/>
              <a:cs typeface=""/>
            </a:rPr>
            <a:t>Nuclear fusion</a:t>
          </a:r>
          <a:endParaRPr lang="zh-CN" altLang="en-US" sz="3400" kern="1200" dirty="0">
            <a:solidFill>
              <a:srgbClr val="C00000"/>
            </a:solidFill>
            <a:latin typeface="Calibri"/>
            <a:ea typeface="宋体" charset="-122"/>
            <a:cs typeface=""/>
          </a:endParaRPr>
        </a:p>
      </dsp:txBody>
      <dsp:txXfrm>
        <a:off x="1354587" y="840209"/>
        <a:ext cx="2066874" cy="1353936"/>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55FDA368-4C24-4D4F-8B9E-5CCB19C9C9E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BBD141E5-8544-4579-8319-6495B9235A0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F29950-738B-49EB-B724-81E7CC316553}" type="datetimeFigureOut">
              <a:rPr lang="zh-CN" altLang="en-US" smtClean="0"/>
              <a:t>2022/9/16</a:t>
            </a:fld>
            <a:endParaRPr lang="zh-CN" altLang="en-US"/>
          </a:p>
        </p:txBody>
      </p:sp>
      <p:sp>
        <p:nvSpPr>
          <p:cNvPr id="4" name="页脚占位符 3">
            <a:extLst>
              <a:ext uri="{FF2B5EF4-FFF2-40B4-BE49-F238E27FC236}">
                <a16:creationId xmlns:a16="http://schemas.microsoft.com/office/drawing/2014/main" id="{471C6C5F-A3E6-412B-B18D-2ECF41A399D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CB6288F4-8428-46C7-86DD-A75A3CDF16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1C0248C-8DD1-4651-8264-3AABA185AF27}" type="slidenum">
              <a:rPr lang="zh-CN" altLang="en-US" smtClean="0"/>
              <a:t>‹#›</a:t>
            </a:fld>
            <a:endParaRPr lang="zh-CN" altLang="en-US"/>
          </a:p>
        </p:txBody>
      </p:sp>
    </p:spTree>
    <p:extLst>
      <p:ext uri="{BB962C8B-B14F-4D97-AF65-F5344CB8AC3E}">
        <p14:creationId xmlns:p14="http://schemas.microsoft.com/office/powerpoint/2010/main" val="42594577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A5AB78-72F2-4AB4-B9C6-84E634FA88AB}" type="datetimeFigureOut">
              <a:rPr lang="zh-CN" altLang="en-US" smtClean="0"/>
              <a:t>2022/9/16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7BEB83-26DC-4CCC-A594-0D786D9F222F}" type="slidenum">
              <a:rPr lang="zh-CN" altLang="en-US" smtClean="0"/>
              <a:t>‹#›</a:t>
            </a:fld>
            <a:endParaRPr lang="zh-CN" altLang="en-US"/>
          </a:p>
        </p:txBody>
      </p:sp>
    </p:spTree>
    <p:extLst>
      <p:ext uri="{BB962C8B-B14F-4D97-AF65-F5344CB8AC3E}">
        <p14:creationId xmlns:p14="http://schemas.microsoft.com/office/powerpoint/2010/main" val="126711161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2</a:t>
            </a:fld>
            <a:endParaRPr lang="zh-CN" altLang="en-US"/>
          </a:p>
        </p:txBody>
      </p:sp>
    </p:spTree>
    <p:extLst>
      <p:ext uri="{BB962C8B-B14F-4D97-AF65-F5344CB8AC3E}">
        <p14:creationId xmlns:p14="http://schemas.microsoft.com/office/powerpoint/2010/main" val="465383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dirty="0"/>
              <a:t>当前主要使用的微观核模型有：从头计算方法；相互作用壳模型；密度泛函等，这里给出了几种模型主要的使用区域。我们关注的低能区集体运动主要发生在中重核区，因此密度泛函理论会是一个比较合适的出发点。</a:t>
            </a:r>
          </a:p>
          <a:p>
            <a:endParaRPr kumimoji="1" lang="zh-CN" altLang="en-US" dirty="0"/>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11</a:t>
            </a:fld>
            <a:endParaRPr lang="zh-CN" altLang="en-US"/>
          </a:p>
        </p:txBody>
      </p:sp>
    </p:spTree>
    <p:extLst>
      <p:ext uri="{BB962C8B-B14F-4D97-AF65-F5344CB8AC3E}">
        <p14:creationId xmlns:p14="http://schemas.microsoft.com/office/powerpoint/2010/main" val="3569044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baseline="0" dirty="0">
                <a:solidFill>
                  <a:schemeClr val="tx1"/>
                </a:solidFill>
                <a:latin typeface="+mn-lt"/>
                <a:ea typeface="+mn-ea"/>
                <a:cs typeface="+mn-cs"/>
              </a:rPr>
              <a:t>To</a:t>
            </a:r>
            <a:r>
              <a:rPr lang="zh-CN" altLang="en-US" sz="1200" kern="1200" baseline="0" dirty="0">
                <a:solidFill>
                  <a:schemeClr val="tx1"/>
                </a:solidFill>
                <a:latin typeface="+mn-lt"/>
                <a:ea typeface="+mn-ea"/>
                <a:cs typeface="+mn-cs"/>
              </a:rPr>
              <a:t> </a:t>
            </a:r>
            <a:r>
              <a:rPr lang="en-US" altLang="zh-CN" sz="1200" kern="1200" baseline="0" dirty="0">
                <a:solidFill>
                  <a:schemeClr val="tx1"/>
                </a:solidFill>
                <a:latin typeface="+mn-lt"/>
                <a:ea typeface="+mn-ea"/>
                <a:cs typeface="+mn-cs"/>
              </a:rPr>
              <a:t>describe</a:t>
            </a:r>
            <a:r>
              <a:rPr lang="zh-CN" altLang="en-US" sz="1200" kern="1200" baseline="0" dirty="0">
                <a:solidFill>
                  <a:schemeClr val="tx1"/>
                </a:solidFill>
                <a:latin typeface="+mn-lt"/>
                <a:ea typeface="+mn-ea"/>
                <a:cs typeface="+mn-cs"/>
              </a:rPr>
              <a:t> </a:t>
            </a:r>
            <a:r>
              <a:rPr lang="en-US" altLang="zh-CN" sz="1200" kern="1200" baseline="0" dirty="0">
                <a:solidFill>
                  <a:schemeClr val="tx1"/>
                </a:solidFill>
                <a:latin typeface="+mn-lt"/>
                <a:ea typeface="+mn-ea"/>
                <a:cs typeface="+mn-cs"/>
              </a:rPr>
              <a:t>nuclear shapes and</a:t>
            </a:r>
            <a:r>
              <a:rPr lang="zh-CN" altLang="en-US" sz="1200" kern="1200" baseline="0" dirty="0">
                <a:solidFill>
                  <a:schemeClr val="tx1"/>
                </a:solidFill>
                <a:latin typeface="+mn-lt"/>
                <a:ea typeface="+mn-ea"/>
                <a:cs typeface="+mn-cs"/>
              </a:rPr>
              <a:t> </a:t>
            </a:r>
            <a:r>
              <a:rPr lang="en-US" altLang="zh-CN" sz="1200" kern="1200" baseline="0" dirty="0">
                <a:solidFill>
                  <a:schemeClr val="tx1"/>
                </a:solidFill>
                <a:latin typeface="+mn-lt"/>
                <a:ea typeface="+mn-ea"/>
                <a:cs typeface="+mn-cs"/>
              </a:rPr>
              <a:t>large</a:t>
            </a:r>
            <a:r>
              <a:rPr lang="zh-CN" altLang="en-US" sz="1200" kern="1200" baseline="0" dirty="0">
                <a:solidFill>
                  <a:schemeClr val="tx1"/>
                </a:solidFill>
                <a:latin typeface="+mn-lt"/>
                <a:ea typeface="+mn-ea"/>
                <a:cs typeface="+mn-cs"/>
              </a:rPr>
              <a:t> </a:t>
            </a:r>
            <a:r>
              <a:rPr lang="en-US" altLang="zh-CN" sz="1200" kern="1200" baseline="0" dirty="0">
                <a:solidFill>
                  <a:schemeClr val="tx1"/>
                </a:solidFill>
                <a:latin typeface="+mn-lt"/>
                <a:ea typeface="+mn-ea"/>
                <a:cs typeface="+mn-cs"/>
              </a:rPr>
              <a:t>amplitude</a:t>
            </a:r>
            <a:r>
              <a:rPr lang="zh-CN" altLang="en-US" sz="1200" kern="1200" baseline="0" dirty="0">
                <a:solidFill>
                  <a:schemeClr val="tx1"/>
                </a:solidFill>
                <a:latin typeface="+mn-lt"/>
                <a:ea typeface="+mn-ea"/>
                <a:cs typeface="+mn-cs"/>
              </a:rPr>
              <a:t> </a:t>
            </a:r>
            <a:r>
              <a:rPr lang="en-US" altLang="zh-CN" sz="1200" kern="1200" baseline="0" dirty="0">
                <a:solidFill>
                  <a:schemeClr val="tx1"/>
                </a:solidFill>
                <a:latin typeface="+mn-lt"/>
                <a:ea typeface="+mn-ea"/>
                <a:cs typeface="+mn-cs"/>
              </a:rPr>
              <a:t>collective</a:t>
            </a:r>
            <a:r>
              <a:rPr lang="zh-CN" altLang="en-US" sz="1200" kern="1200" baseline="0" dirty="0">
                <a:solidFill>
                  <a:schemeClr val="tx1"/>
                </a:solidFill>
                <a:latin typeface="+mn-lt"/>
                <a:ea typeface="+mn-ea"/>
                <a:cs typeface="+mn-cs"/>
              </a:rPr>
              <a:t> </a:t>
            </a:r>
            <a:r>
              <a:rPr lang="en-US" altLang="zh-CN" sz="1200" kern="1200" baseline="0" dirty="0">
                <a:solidFill>
                  <a:schemeClr val="tx1"/>
                </a:solidFill>
                <a:latin typeface="+mn-lt"/>
                <a:ea typeface="+mn-ea"/>
                <a:cs typeface="+mn-cs"/>
              </a:rPr>
              <a:t>motion</a:t>
            </a:r>
            <a:r>
              <a:rPr lang="zh-CN" altLang="en-US" sz="1200" kern="1200" baseline="0" dirty="0">
                <a:solidFill>
                  <a:schemeClr val="tx1"/>
                </a:solidFill>
                <a:latin typeface="+mn-lt"/>
                <a:ea typeface="+mn-ea"/>
                <a:cs typeface="+mn-cs"/>
              </a:rPr>
              <a:t> </a:t>
            </a:r>
            <a:r>
              <a:rPr lang="en-US" altLang="zh-CN" sz="1200" kern="1200" baseline="0" dirty="0">
                <a:solidFill>
                  <a:schemeClr val="tx1"/>
                </a:solidFill>
                <a:latin typeface="+mn-lt"/>
                <a:ea typeface="+mn-ea"/>
                <a:cs typeface="+mn-cs"/>
              </a:rPr>
              <a:t>microscopically,</a:t>
            </a:r>
            <a:r>
              <a:rPr lang="zh-CN" altLang="en-US" sz="1200" kern="1200" baseline="0" dirty="0">
                <a:solidFill>
                  <a:schemeClr val="tx1"/>
                </a:solidFill>
                <a:latin typeface="+mn-lt"/>
                <a:ea typeface="+mn-ea"/>
                <a:cs typeface="+mn-cs"/>
              </a:rPr>
              <a:t> </a:t>
            </a:r>
            <a:r>
              <a:rPr lang="en-US" altLang="zh-CN" sz="1200" kern="1200" baseline="0" dirty="0">
                <a:solidFill>
                  <a:schemeClr val="tx1"/>
                </a:solidFill>
                <a:latin typeface="+mn-lt"/>
                <a:ea typeface="+mn-ea"/>
                <a:cs typeface="+mn-cs"/>
              </a:rPr>
              <a:t>the</a:t>
            </a:r>
            <a:r>
              <a:rPr lang="zh-CN" altLang="en-US" sz="1200" kern="1200" baseline="0" dirty="0">
                <a:solidFill>
                  <a:schemeClr val="tx1"/>
                </a:solidFill>
                <a:latin typeface="+mn-lt"/>
                <a:ea typeface="+mn-ea"/>
                <a:cs typeface="+mn-cs"/>
              </a:rPr>
              <a:t> </a:t>
            </a:r>
            <a:r>
              <a:rPr lang="en-US" altLang="zh-CN" sz="1200" kern="1200" baseline="0" dirty="0">
                <a:solidFill>
                  <a:schemeClr val="tx1"/>
                </a:solidFill>
                <a:latin typeface="+mn-lt"/>
                <a:ea typeface="+mn-ea"/>
                <a:cs typeface="+mn-cs"/>
              </a:rPr>
              <a:t>CDFT</a:t>
            </a:r>
            <a:r>
              <a:rPr lang="zh-CN" altLang="en-US" sz="1200" kern="1200" baseline="0" dirty="0">
                <a:solidFill>
                  <a:schemeClr val="tx1"/>
                </a:solidFill>
                <a:latin typeface="+mn-lt"/>
                <a:ea typeface="+mn-ea"/>
                <a:cs typeface="+mn-cs"/>
              </a:rPr>
              <a:t> </a:t>
            </a:r>
            <a:r>
              <a:rPr lang="en-US" altLang="zh-CN" sz="1200" kern="1200" baseline="0" dirty="0">
                <a:solidFill>
                  <a:schemeClr val="tx1"/>
                </a:solidFill>
                <a:latin typeface="+mn-lt"/>
                <a:ea typeface="+mn-ea"/>
                <a:cs typeface="+mn-cs"/>
              </a:rPr>
              <a:t>will</a:t>
            </a:r>
            <a:r>
              <a:rPr lang="zh-CN" altLang="en-US" sz="1200" kern="1200" baseline="0" dirty="0">
                <a:solidFill>
                  <a:schemeClr val="tx1"/>
                </a:solidFill>
                <a:latin typeface="+mn-lt"/>
                <a:ea typeface="+mn-ea"/>
                <a:cs typeface="+mn-cs"/>
              </a:rPr>
              <a:t> </a:t>
            </a:r>
            <a:r>
              <a:rPr lang="en-US" altLang="zh-CN" sz="1200" kern="1200" baseline="0" dirty="0">
                <a:solidFill>
                  <a:schemeClr val="tx1"/>
                </a:solidFill>
                <a:latin typeface="+mn-lt"/>
                <a:ea typeface="+mn-ea"/>
                <a:cs typeface="+mn-cs"/>
              </a:rPr>
              <a:t>be</a:t>
            </a:r>
            <a:r>
              <a:rPr lang="zh-CN" altLang="en-US" sz="1200" kern="1200" baseline="0" dirty="0">
                <a:solidFill>
                  <a:schemeClr val="tx1"/>
                </a:solidFill>
                <a:latin typeface="+mn-lt"/>
                <a:ea typeface="+mn-ea"/>
                <a:cs typeface="+mn-cs"/>
              </a:rPr>
              <a:t> </a:t>
            </a:r>
            <a:r>
              <a:rPr lang="en-US" altLang="zh-CN" sz="1200" kern="1200" baseline="0" dirty="0">
                <a:solidFill>
                  <a:schemeClr val="tx1"/>
                </a:solidFill>
                <a:latin typeface="+mn-lt"/>
                <a:ea typeface="+mn-ea"/>
                <a:cs typeface="+mn-cs"/>
              </a:rPr>
              <a:t>a</a:t>
            </a:r>
            <a:r>
              <a:rPr lang="zh-CN" altLang="en-US" sz="1200" kern="1200" baseline="0" dirty="0">
                <a:solidFill>
                  <a:schemeClr val="tx1"/>
                </a:solidFill>
                <a:latin typeface="+mn-lt"/>
                <a:ea typeface="+mn-ea"/>
                <a:cs typeface="+mn-cs"/>
              </a:rPr>
              <a:t> </a:t>
            </a:r>
            <a:r>
              <a:rPr lang="en-US" altLang="zh-CN" sz="1200" kern="1200" baseline="0" dirty="0">
                <a:solidFill>
                  <a:schemeClr val="tx1"/>
                </a:solidFill>
                <a:latin typeface="+mn-lt"/>
                <a:ea typeface="+mn-ea"/>
                <a:cs typeface="+mn-cs"/>
              </a:rPr>
              <a:t>good</a:t>
            </a:r>
            <a:r>
              <a:rPr lang="zh-CN" altLang="en-US" sz="1200" kern="1200" baseline="0" dirty="0">
                <a:solidFill>
                  <a:schemeClr val="tx1"/>
                </a:solidFill>
                <a:latin typeface="+mn-lt"/>
                <a:ea typeface="+mn-ea"/>
                <a:cs typeface="+mn-cs"/>
              </a:rPr>
              <a:t> </a:t>
            </a:r>
            <a:r>
              <a:rPr lang="en-US" altLang="zh-CN" sz="1200" kern="1200" baseline="0" dirty="0">
                <a:solidFill>
                  <a:schemeClr val="tx1"/>
                </a:solidFill>
                <a:latin typeface="+mn-lt"/>
                <a:ea typeface="+mn-ea"/>
                <a:cs typeface="+mn-cs"/>
              </a:rPr>
              <a:t>start</a:t>
            </a:r>
            <a:r>
              <a:rPr lang="zh-CN" altLang="en-US" sz="1200" kern="1200" baseline="0" dirty="0">
                <a:solidFill>
                  <a:schemeClr val="tx1"/>
                </a:solidFill>
                <a:latin typeface="+mn-lt"/>
                <a:ea typeface="+mn-ea"/>
                <a:cs typeface="+mn-cs"/>
              </a:rPr>
              <a:t> </a:t>
            </a:r>
            <a:r>
              <a:rPr lang="en-US" altLang="zh-CN" sz="1200" kern="1200" baseline="0" dirty="0">
                <a:solidFill>
                  <a:schemeClr val="tx1"/>
                </a:solidFill>
                <a:latin typeface="+mn-lt"/>
                <a:ea typeface="+mn-ea"/>
                <a:cs typeface="+mn-cs"/>
              </a:rPr>
              <a:t>point.</a:t>
            </a:r>
            <a:r>
              <a:rPr lang="zh-CN" altLang="en-US" sz="1200" kern="1200" baseline="0" dirty="0">
                <a:solidFill>
                  <a:schemeClr val="tx1"/>
                </a:solidFill>
                <a:latin typeface="+mn-lt"/>
                <a:ea typeface="+mn-ea"/>
                <a:cs typeface="+mn-cs"/>
              </a:rPr>
              <a:t> </a:t>
            </a:r>
            <a:endParaRPr lang="en-US" altLang="zh-CN" sz="1200" kern="1200" baseline="0" dirty="0">
              <a:solidFill>
                <a:schemeClr val="tx1"/>
              </a:solidFill>
              <a:latin typeface="+mn-lt"/>
              <a:ea typeface="+mn-ea"/>
              <a:cs typeface="+mn-cs"/>
            </a:endParaRPr>
          </a:p>
          <a:p>
            <a:r>
              <a:rPr lang="en-US" altLang="zh-CN" sz="1200" kern="1200" baseline="0" dirty="0">
                <a:solidFill>
                  <a:schemeClr val="tx1"/>
                </a:solidFill>
                <a:latin typeface="+mn-lt"/>
                <a:ea typeface="+mn-ea"/>
                <a:cs typeface="+mn-cs"/>
              </a:rPr>
              <a:t>It has achieved great success in the</a:t>
            </a:r>
            <a:r>
              <a:rPr lang="zh-CN" altLang="en-US" sz="1200" kern="1200" baseline="0" dirty="0">
                <a:solidFill>
                  <a:schemeClr val="tx1"/>
                </a:solidFill>
                <a:latin typeface="+mn-lt"/>
                <a:ea typeface="+mn-ea"/>
                <a:cs typeface="+mn-cs"/>
              </a:rPr>
              <a:t> </a:t>
            </a:r>
            <a:r>
              <a:rPr lang="en-US" altLang="zh-CN" sz="1200" kern="1200" baseline="0" dirty="0">
                <a:solidFill>
                  <a:schemeClr val="tx1"/>
                </a:solidFill>
                <a:latin typeface="+mn-lt"/>
                <a:ea typeface="+mn-ea"/>
                <a:cs typeface="+mn-cs"/>
              </a:rPr>
              <a:t>description of nuclear structure over almost the whole nuclide chart due to the following advantages, such the natural inclusion of so splitting, time-odd component, origin of the pseudo-spin symmetry and so on.</a:t>
            </a:r>
          </a:p>
          <a:p>
            <a:endParaRPr lang="en-US" altLang="zh-CN" sz="1200" kern="1200" baseline="0" dirty="0">
              <a:solidFill>
                <a:schemeClr val="tx1"/>
              </a:solidFill>
              <a:latin typeface="+mn-lt"/>
              <a:ea typeface="+mn-ea"/>
              <a:cs typeface="+mn-cs"/>
            </a:endParaRPr>
          </a:p>
          <a:p>
            <a:r>
              <a:rPr lang="en-US" altLang="zh-CN" sz="1200" kern="1200" baseline="0" dirty="0">
                <a:solidFill>
                  <a:schemeClr val="tx1"/>
                </a:solidFill>
                <a:latin typeface="+mn-lt"/>
                <a:ea typeface="+mn-ea"/>
                <a:cs typeface="+mn-cs"/>
              </a:rPr>
              <a:t>In general, the mean-field approximation is used, and we can obtain the intrinsic </a:t>
            </a:r>
            <a:r>
              <a:rPr lang="en-US" altLang="zh-CN" sz="1200" kern="1200" baseline="0" dirty="0" err="1">
                <a:solidFill>
                  <a:schemeClr val="tx1"/>
                </a:solidFill>
                <a:latin typeface="+mn-lt"/>
                <a:ea typeface="+mn-ea"/>
                <a:cs typeface="+mn-cs"/>
              </a:rPr>
              <a:t>g.s</a:t>
            </a:r>
            <a:r>
              <a:rPr lang="en-US" altLang="zh-CN" sz="1200" kern="1200" baseline="0" dirty="0">
                <a:solidFill>
                  <a:schemeClr val="tx1"/>
                </a:solidFill>
                <a:latin typeface="+mn-lt"/>
                <a:ea typeface="+mn-ea"/>
                <a:cs typeface="+mn-cs"/>
              </a:rPr>
              <a:t>. </a:t>
            </a:r>
            <a:r>
              <a:rPr lang="mr-IN" altLang="zh-CN" sz="1200" kern="1200" baseline="0" dirty="0">
                <a:solidFill>
                  <a:schemeClr val="tx1"/>
                </a:solidFill>
                <a:latin typeface="+mn-lt"/>
                <a:ea typeface="+mn-ea"/>
                <a:cs typeface="+mn-cs"/>
              </a:rPr>
              <a:t>…</a:t>
            </a:r>
            <a:r>
              <a:rPr lang="en-US" altLang="zh-CN" sz="1200" kern="1200" baseline="0" dirty="0">
                <a:solidFill>
                  <a:schemeClr val="tx1"/>
                </a:solidFill>
                <a:latin typeface="+mn-lt"/>
                <a:ea typeface="+mn-ea"/>
                <a:cs typeface="+mn-cs"/>
              </a:rPr>
              <a:t>.</a:t>
            </a:r>
          </a:p>
          <a:p>
            <a:endParaRPr lang="en-US" altLang="zh-CN" sz="1200" kern="1200" baseline="0" dirty="0">
              <a:solidFill>
                <a:schemeClr val="tx1"/>
              </a:solidFill>
              <a:latin typeface="+mn-lt"/>
              <a:ea typeface="+mn-ea"/>
              <a:cs typeface="+mn-cs"/>
            </a:endParaRPr>
          </a:p>
          <a:p>
            <a:r>
              <a:rPr lang="en-US" altLang="zh-CN" sz="1200" kern="1200" baseline="0" dirty="0">
                <a:solidFill>
                  <a:schemeClr val="tx1"/>
                </a:solidFill>
                <a:latin typeface="+mn-lt"/>
                <a:ea typeface="+mn-ea"/>
                <a:cs typeface="+mn-cs"/>
              </a:rPr>
              <a:t>However, in the mf approximation, the system is fixed in the intrinsic frame, and it cannot describe the collective motion.</a:t>
            </a:r>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12</a:t>
            </a:fld>
            <a:endParaRPr lang="zh-CN" altLang="en-US"/>
          </a:p>
        </p:txBody>
      </p:sp>
    </p:spTree>
    <p:extLst>
      <p:ext uri="{BB962C8B-B14F-4D97-AF65-F5344CB8AC3E}">
        <p14:creationId xmlns:p14="http://schemas.microsoft.com/office/powerpoint/2010/main" val="569704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a:t>To describe the</a:t>
            </a:r>
            <a:r>
              <a:rPr lang="zh-CN" altLang="en-US" baseline="0" dirty="0"/>
              <a:t> </a:t>
            </a:r>
            <a:r>
              <a:rPr lang="en-US" altLang="zh-CN" baseline="0" dirty="0"/>
              <a:t>collective</a:t>
            </a:r>
            <a:r>
              <a:rPr lang="zh-CN" altLang="en-US" baseline="0" dirty="0"/>
              <a:t> </a:t>
            </a:r>
            <a:r>
              <a:rPr lang="en-US" altLang="zh-CN" baseline="0" dirty="0"/>
              <a:t>motion,</a:t>
            </a:r>
            <a:r>
              <a:rPr lang="zh-CN" altLang="en-US" baseline="0" dirty="0"/>
              <a:t> </a:t>
            </a:r>
            <a:r>
              <a:rPr lang="en-US" altLang="zh-CN" baseline="0" dirty="0"/>
              <a:t>especially</a:t>
            </a:r>
            <a:r>
              <a:rPr lang="zh-CN" altLang="en-US" baseline="0" dirty="0"/>
              <a:t> </a:t>
            </a:r>
            <a:r>
              <a:rPr lang="en-US" altLang="zh-CN" baseline="0" dirty="0"/>
              <a:t>the</a:t>
            </a:r>
            <a:r>
              <a:rPr lang="zh-CN" altLang="en-US" baseline="0" dirty="0"/>
              <a:t> </a:t>
            </a:r>
            <a:r>
              <a:rPr lang="en-US" altLang="zh-CN" baseline="0" dirty="0"/>
              <a:t>related</a:t>
            </a:r>
            <a:r>
              <a:rPr lang="zh-CN" altLang="en-US" baseline="0" dirty="0"/>
              <a:t> </a:t>
            </a:r>
            <a:r>
              <a:rPr lang="en-US" altLang="zh-CN" baseline="0" dirty="0"/>
              <a:t>low-lying spectrum, one has to go beyond the mean-field approximation:</a:t>
            </a:r>
          </a:p>
          <a:p>
            <a:r>
              <a:rPr lang="en-US" altLang="zh-CN" baseline="0" dirty="0"/>
              <a:t>Namely, to restore the broken symmetry, particularly the rotational symmetry, </a:t>
            </a:r>
          </a:p>
          <a:p>
            <a:r>
              <a:rPr lang="en-US" altLang="zh-CN" baseline="0" dirty="0"/>
              <a:t>and mix the different shape configurations, especially for the transitional nuclei with the soft potential.</a:t>
            </a:r>
          </a:p>
          <a:p>
            <a:endParaRPr lang="en-US" altLang="zh-CN" baseline="0" dirty="0"/>
          </a:p>
          <a:p>
            <a:r>
              <a:rPr lang="en-US" altLang="zh-CN" baseline="0" dirty="0"/>
              <a:t>For</a:t>
            </a:r>
            <a:r>
              <a:rPr lang="zh-CN" altLang="en-US" baseline="0" dirty="0"/>
              <a:t> </a:t>
            </a:r>
            <a:r>
              <a:rPr lang="en-US" altLang="zh-CN" baseline="0" dirty="0"/>
              <a:t>nuclear dynamics, such as fission,</a:t>
            </a:r>
            <a:r>
              <a:rPr lang="zh-CN" altLang="en-US" baseline="0" dirty="0"/>
              <a:t> </a:t>
            </a:r>
            <a:r>
              <a:rPr lang="en-US" altLang="zh-CN" baseline="0" dirty="0"/>
              <a:t>we</a:t>
            </a:r>
            <a:r>
              <a:rPr lang="zh-CN" altLang="en-US" baseline="0" dirty="0"/>
              <a:t> </a:t>
            </a:r>
            <a:r>
              <a:rPr lang="en-US" altLang="zh-CN" baseline="0" dirty="0"/>
              <a:t>need</a:t>
            </a:r>
            <a:r>
              <a:rPr lang="zh-CN" altLang="en-US" baseline="0" dirty="0"/>
              <a:t> </a:t>
            </a:r>
            <a:r>
              <a:rPr lang="en-US" altLang="zh-CN" baseline="0" dirty="0"/>
              <a:t>to</a:t>
            </a:r>
            <a:r>
              <a:rPr lang="zh-CN" altLang="en-US" baseline="0" dirty="0"/>
              <a:t> </a:t>
            </a:r>
            <a:r>
              <a:rPr lang="en-US" altLang="zh-CN" baseline="0" dirty="0"/>
              <a:t>include</a:t>
            </a:r>
            <a:r>
              <a:rPr lang="zh-CN" altLang="en-US" baseline="0" dirty="0"/>
              <a:t> </a:t>
            </a:r>
            <a:r>
              <a:rPr lang="en-US" altLang="zh-CN" baseline="0" dirty="0"/>
              <a:t>the</a:t>
            </a:r>
            <a:r>
              <a:rPr lang="zh-CN" altLang="en-US" baseline="0" dirty="0"/>
              <a:t> </a:t>
            </a:r>
            <a:r>
              <a:rPr lang="en-US" altLang="zh-CN" baseline="0" dirty="0"/>
              <a:t>time</a:t>
            </a:r>
            <a:r>
              <a:rPr lang="zh-CN" altLang="en-US" baseline="0" dirty="0"/>
              <a:t> </a:t>
            </a:r>
            <a:r>
              <a:rPr lang="en-US" altLang="zh-CN" baseline="0" dirty="0"/>
              <a:t>evolution.</a:t>
            </a:r>
          </a:p>
          <a:p>
            <a:endParaRPr lang="en-US" altLang="zh-CN" baseline="0" dirty="0"/>
          </a:p>
          <a:p>
            <a:r>
              <a:rPr lang="en-US" altLang="zh-CN" baseline="0" dirty="0"/>
              <a:t>In general, the time scale for </a:t>
            </a:r>
            <a:r>
              <a:rPr lang="en-US" altLang="zh-CN" baseline="0" dirty="0" err="1"/>
              <a:t>s.p</a:t>
            </a:r>
            <a:r>
              <a:rPr lang="en-US" altLang="zh-CN" baseline="0" dirty="0"/>
              <a:t>. motion in the nucleus is ~10^-22 s and the collective motion is much slower, say 10^-20s. We can treat them in a decouple scheme. And thus</a:t>
            </a:r>
            <a:r>
              <a:rPr lang="zh-CN" altLang="en-US" baseline="0" dirty="0"/>
              <a:t> </a:t>
            </a:r>
            <a:r>
              <a:rPr lang="en-US" altLang="zh-CN" baseline="0" dirty="0"/>
              <a:t>we</a:t>
            </a:r>
            <a:r>
              <a:rPr lang="zh-CN" altLang="en-US" baseline="0" dirty="0"/>
              <a:t> </a:t>
            </a:r>
            <a:r>
              <a:rPr lang="en-US" altLang="zh-CN" baseline="0" dirty="0"/>
              <a:t>can</a:t>
            </a:r>
            <a:r>
              <a:rPr lang="zh-CN" altLang="en-US" baseline="0" dirty="0"/>
              <a:t> </a:t>
            </a:r>
            <a:r>
              <a:rPr lang="en-US" altLang="zh-CN" baseline="0" dirty="0"/>
              <a:t>construct</a:t>
            </a:r>
            <a:r>
              <a:rPr lang="zh-CN" altLang="en-US" baseline="0" dirty="0"/>
              <a:t> </a:t>
            </a:r>
            <a:r>
              <a:rPr lang="en-US" altLang="zh-CN" baseline="0" dirty="0"/>
              <a:t>a</a:t>
            </a:r>
            <a:r>
              <a:rPr lang="zh-CN" altLang="en-US" baseline="0" dirty="0"/>
              <a:t> </a:t>
            </a:r>
            <a:r>
              <a:rPr lang="en-US" altLang="zh-CN" baseline="0" dirty="0"/>
              <a:t>Hamiltonian in a collective space based</a:t>
            </a:r>
            <a:r>
              <a:rPr lang="zh-CN" altLang="en-US" baseline="0" dirty="0"/>
              <a:t> </a:t>
            </a:r>
            <a:r>
              <a:rPr lang="en-US" altLang="zh-CN" baseline="0" dirty="0"/>
              <a:t>on</a:t>
            </a:r>
            <a:r>
              <a:rPr lang="zh-CN" altLang="en-US" baseline="0" dirty="0"/>
              <a:t> </a:t>
            </a:r>
            <a:r>
              <a:rPr lang="en-US" altLang="zh-CN" baseline="0" dirty="0"/>
              <a:t>the microscopic CDFT</a:t>
            </a:r>
            <a:r>
              <a:rPr lang="zh-CN" altLang="zh-CN" baseline="0" dirty="0"/>
              <a:t>.</a:t>
            </a:r>
            <a:endParaRPr lang="en-US" altLang="zh-CN" baseline="0" dirty="0"/>
          </a:p>
          <a:p>
            <a:endParaRPr kumimoji="1" lang="zh-CN" altLang="en-US" dirty="0"/>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13</a:t>
            </a:fld>
            <a:endParaRPr lang="zh-CN" altLang="en-US"/>
          </a:p>
        </p:txBody>
      </p:sp>
    </p:spTree>
    <p:extLst>
      <p:ext uri="{BB962C8B-B14F-4D97-AF65-F5344CB8AC3E}">
        <p14:creationId xmlns:p14="http://schemas.microsoft.com/office/powerpoint/2010/main" val="822747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14</a:t>
            </a:fld>
            <a:endParaRPr lang="zh-CN" altLang="en-US"/>
          </a:p>
        </p:txBody>
      </p:sp>
    </p:spTree>
    <p:extLst>
      <p:ext uri="{BB962C8B-B14F-4D97-AF65-F5344CB8AC3E}">
        <p14:creationId xmlns:p14="http://schemas.microsoft.com/office/powerpoint/2010/main" val="2450278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Calibri" charset="0"/>
                <a:ea typeface="宋体" charset="0"/>
              </a:rPr>
              <a:t>We start from the covariant energy density functional, and specifically the point-coupling version of it. The energy functional has this form, which is expressed as a functional of densities, currents, and the derivations of them.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latin typeface="Calibri" charset="0"/>
              <a:ea typeface="宋体"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Calibri" charset="0"/>
                <a:ea typeface="宋体" charset="0"/>
              </a:rPr>
              <a:t>Then the collective parameters can be calculated by the cranking approximation.</a:t>
            </a:r>
            <a:endParaRPr lang="zh-CN" altLang="en-US" dirty="0">
              <a:latin typeface="Calibri" charset="0"/>
              <a:ea typeface="宋体" charset="0"/>
            </a:endParaRPr>
          </a:p>
          <a:p>
            <a:pPr eaLnBrk="1" hangingPunct="1"/>
            <a:endParaRPr lang="en-US" altLang="zh-CN" dirty="0">
              <a:latin typeface="Calibri" charset="0"/>
              <a:ea typeface="宋体" charset="0"/>
            </a:endParaRPr>
          </a:p>
          <a:p>
            <a:endParaRPr kumimoji="1" lang="zh-CN" altLang="en-US" dirty="0"/>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15</a:t>
            </a:fld>
            <a:endParaRPr lang="zh-CN" altLang="en-US"/>
          </a:p>
        </p:txBody>
      </p:sp>
    </p:spTree>
    <p:extLst>
      <p:ext uri="{BB962C8B-B14F-4D97-AF65-F5344CB8AC3E}">
        <p14:creationId xmlns:p14="http://schemas.microsoft.com/office/powerpoint/2010/main" val="2115871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Calibri" charset="0"/>
                <a:ea typeface="宋体" charset="0"/>
              </a:rPr>
              <a:t>We start from the covariant energy density functional, and specifically the point-coupling version of it. The energy functional has this form, which is expressed as a functional of densities, currents, and the derivations of them.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latin typeface="Calibri" charset="0"/>
              <a:ea typeface="宋体"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Calibri" charset="0"/>
                <a:ea typeface="宋体" charset="0"/>
              </a:rPr>
              <a:t>Then the collective parameters can be calculated by the cranking approximation.</a:t>
            </a:r>
            <a:endParaRPr lang="zh-CN" altLang="en-US" dirty="0">
              <a:latin typeface="Calibri" charset="0"/>
              <a:ea typeface="宋体" charset="0"/>
            </a:endParaRPr>
          </a:p>
          <a:p>
            <a:pPr eaLnBrk="1" hangingPunct="1"/>
            <a:endParaRPr lang="en-US" altLang="zh-CN" dirty="0">
              <a:latin typeface="Calibri" charset="0"/>
              <a:ea typeface="宋体" charset="0"/>
            </a:endParaRPr>
          </a:p>
          <a:p>
            <a:endParaRPr kumimoji="1" lang="zh-CN" altLang="en-US" dirty="0"/>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16</a:t>
            </a:fld>
            <a:endParaRPr lang="zh-CN" altLang="en-US"/>
          </a:p>
        </p:txBody>
      </p:sp>
    </p:spTree>
    <p:extLst>
      <p:ext uri="{BB962C8B-B14F-4D97-AF65-F5344CB8AC3E}">
        <p14:creationId xmlns:p14="http://schemas.microsoft.com/office/powerpoint/2010/main" val="904677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Calibri" charset="0"/>
                <a:ea typeface="宋体" charset="0"/>
              </a:rPr>
              <a:t>We start from the covariant energy density functional, and specifically the point-coupling version of it. The energy functional has this form, which is expressed as a functional of densities, currents, and the derivations of them.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latin typeface="Calibri" charset="0"/>
              <a:ea typeface="宋体"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Calibri" charset="0"/>
                <a:ea typeface="宋体" charset="0"/>
              </a:rPr>
              <a:t>Then the collective parameters can be calculated by the cranking approximation.</a:t>
            </a:r>
            <a:endParaRPr lang="zh-CN" altLang="en-US" dirty="0">
              <a:latin typeface="Calibri" charset="0"/>
              <a:ea typeface="宋体" charset="0"/>
            </a:endParaRPr>
          </a:p>
          <a:p>
            <a:pPr eaLnBrk="1" hangingPunct="1"/>
            <a:endParaRPr lang="en-US" altLang="zh-CN" dirty="0">
              <a:latin typeface="Calibri" charset="0"/>
              <a:ea typeface="宋体" charset="0"/>
            </a:endParaRPr>
          </a:p>
          <a:p>
            <a:endParaRPr kumimoji="1" lang="zh-CN" altLang="en-US" dirty="0"/>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17</a:t>
            </a:fld>
            <a:endParaRPr lang="zh-CN" altLang="en-US"/>
          </a:p>
        </p:txBody>
      </p:sp>
    </p:spTree>
    <p:extLst>
      <p:ext uri="{BB962C8B-B14F-4D97-AF65-F5344CB8AC3E}">
        <p14:creationId xmlns:p14="http://schemas.microsoft.com/office/powerpoint/2010/main" val="2312341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Calibri" charset="0"/>
                <a:ea typeface="宋体" charset="0"/>
              </a:rPr>
              <a:t>We start from the covariant energy density functional, and specifically the point-coupling version of it. The energy functional has this form, which is expressed as a functional of densities, currents, and the derivations of them.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latin typeface="Calibri" charset="0"/>
              <a:ea typeface="宋体"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Calibri" charset="0"/>
                <a:ea typeface="宋体" charset="0"/>
              </a:rPr>
              <a:t>Then the collective parameters can be calculated by the cranking approximation.</a:t>
            </a:r>
            <a:endParaRPr lang="zh-CN" altLang="en-US" dirty="0">
              <a:latin typeface="Calibri" charset="0"/>
              <a:ea typeface="宋体" charset="0"/>
            </a:endParaRPr>
          </a:p>
          <a:p>
            <a:pPr eaLnBrk="1" hangingPunct="1"/>
            <a:endParaRPr lang="en-US" altLang="zh-CN" dirty="0">
              <a:latin typeface="Calibri" charset="0"/>
              <a:ea typeface="宋体" charset="0"/>
            </a:endParaRPr>
          </a:p>
          <a:p>
            <a:endParaRPr kumimoji="1" lang="zh-CN" altLang="en-US" dirty="0"/>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18</a:t>
            </a:fld>
            <a:endParaRPr lang="zh-CN" altLang="en-US"/>
          </a:p>
        </p:txBody>
      </p:sp>
    </p:spTree>
    <p:extLst>
      <p:ext uri="{BB962C8B-B14F-4D97-AF65-F5344CB8AC3E}">
        <p14:creationId xmlns:p14="http://schemas.microsoft.com/office/powerpoint/2010/main" val="2748171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eaLnBrk="1" hangingPunct="1"/>
            <a:r>
              <a:rPr lang="en-US" altLang="zh-CN" dirty="0">
                <a:latin typeface="Calibri" charset="0"/>
                <a:ea typeface="宋体" charset="0"/>
              </a:rPr>
              <a:t>The collective Hamiltonian includes three parts: rotational and vibrational kinetic energy, and the collective potential. </a:t>
            </a:r>
          </a:p>
          <a:p>
            <a:pPr eaLnBrk="1" hangingPunct="1"/>
            <a:r>
              <a:rPr lang="en-US" altLang="zh-CN" dirty="0">
                <a:latin typeface="Calibri" charset="0"/>
                <a:ea typeface="宋体" charset="0"/>
              </a:rPr>
              <a:t>The</a:t>
            </a:r>
            <a:r>
              <a:rPr lang="zh-CN" altLang="en-US" dirty="0">
                <a:latin typeface="Calibri" charset="0"/>
                <a:ea typeface="宋体" charset="0"/>
              </a:rPr>
              <a:t> </a:t>
            </a:r>
            <a:r>
              <a:rPr lang="en-US" altLang="zh-CN" dirty="0">
                <a:latin typeface="Calibri" charset="0"/>
                <a:ea typeface="宋体" charset="0"/>
              </a:rPr>
              <a:t>expression</a:t>
            </a:r>
            <a:r>
              <a:rPr lang="zh-CN" altLang="en-US" dirty="0">
                <a:latin typeface="Calibri" charset="0"/>
                <a:ea typeface="宋体" charset="0"/>
              </a:rPr>
              <a:t> </a:t>
            </a:r>
            <a:r>
              <a:rPr lang="en-US" altLang="zh-CN" dirty="0">
                <a:latin typeface="Calibri" charset="0"/>
                <a:ea typeface="宋体" charset="0"/>
              </a:rPr>
              <a:t>are</a:t>
            </a:r>
            <a:r>
              <a:rPr lang="zh-CN" altLang="en-US" dirty="0">
                <a:latin typeface="Calibri" charset="0"/>
                <a:ea typeface="宋体" charset="0"/>
              </a:rPr>
              <a:t> </a:t>
            </a:r>
            <a:r>
              <a:rPr lang="en-US" altLang="zh-CN" dirty="0">
                <a:latin typeface="Calibri" charset="0"/>
                <a:ea typeface="宋体" charset="0"/>
              </a:rPr>
              <a:t>shown</a:t>
            </a:r>
            <a:r>
              <a:rPr lang="zh-CN" altLang="en-US" dirty="0">
                <a:latin typeface="Calibri" charset="0"/>
                <a:ea typeface="宋体" charset="0"/>
              </a:rPr>
              <a:t> </a:t>
            </a:r>
            <a:r>
              <a:rPr lang="en-US" altLang="zh-CN" dirty="0">
                <a:latin typeface="Calibri" charset="0"/>
                <a:ea typeface="宋体" charset="0"/>
              </a:rPr>
              <a:t>as</a:t>
            </a:r>
            <a:r>
              <a:rPr lang="zh-CN" altLang="en-US" dirty="0">
                <a:latin typeface="Calibri" charset="0"/>
                <a:ea typeface="宋体" charset="0"/>
              </a:rPr>
              <a:t> </a:t>
            </a:r>
            <a:r>
              <a:rPr lang="en-US" altLang="zh-CN" dirty="0">
                <a:latin typeface="Calibri" charset="0"/>
                <a:ea typeface="宋体" charset="0"/>
              </a:rPr>
              <a:t>follows,</a:t>
            </a:r>
            <a:r>
              <a:rPr lang="zh-CN" altLang="en-US" dirty="0">
                <a:latin typeface="Calibri" charset="0"/>
                <a:ea typeface="宋体" charset="0"/>
              </a:rPr>
              <a:t> </a:t>
            </a:r>
            <a:r>
              <a:rPr lang="en-US" altLang="zh-CN" dirty="0">
                <a:latin typeface="Calibri" charset="0"/>
                <a:ea typeface="宋体" charset="0"/>
              </a:rPr>
              <a:t>in</a:t>
            </a:r>
            <a:r>
              <a:rPr lang="zh-CN" altLang="en-US" dirty="0">
                <a:latin typeface="Calibri" charset="0"/>
                <a:ea typeface="宋体" charset="0"/>
              </a:rPr>
              <a:t> </a:t>
            </a:r>
            <a:r>
              <a:rPr lang="en-US" altLang="zh-CN" dirty="0">
                <a:latin typeface="Calibri" charset="0"/>
                <a:ea typeface="宋体" charset="0"/>
              </a:rPr>
              <a:t>which</a:t>
            </a:r>
            <a:r>
              <a:rPr lang="zh-CN" altLang="en-US" dirty="0">
                <a:latin typeface="Calibri" charset="0"/>
                <a:ea typeface="宋体" charset="0"/>
              </a:rPr>
              <a:t> </a:t>
            </a:r>
            <a:r>
              <a:rPr lang="en-US" altLang="zh-CN" dirty="0">
                <a:latin typeface="Calibri" charset="0"/>
                <a:ea typeface="宋体" charset="0"/>
              </a:rPr>
              <a:t>the 7</a:t>
            </a:r>
            <a:r>
              <a:rPr lang="zh-CN" altLang="en-US" dirty="0">
                <a:latin typeface="Calibri" charset="0"/>
                <a:ea typeface="宋体" charset="0"/>
              </a:rPr>
              <a:t> </a:t>
            </a:r>
            <a:r>
              <a:rPr lang="en-US" altLang="zh-CN" dirty="0">
                <a:latin typeface="Calibri" charset="0"/>
                <a:ea typeface="宋体" charset="0"/>
              </a:rPr>
              <a:t>collective</a:t>
            </a:r>
            <a:r>
              <a:rPr lang="zh-CN" altLang="en-US" dirty="0">
                <a:latin typeface="Calibri" charset="0"/>
                <a:ea typeface="宋体" charset="0"/>
              </a:rPr>
              <a:t> </a:t>
            </a:r>
            <a:r>
              <a:rPr lang="en-US" altLang="zh-CN" dirty="0">
                <a:latin typeface="Calibri" charset="0"/>
                <a:ea typeface="宋体" charset="0"/>
              </a:rPr>
              <a:t>parameters</a:t>
            </a:r>
            <a:r>
              <a:rPr lang="zh-CN" altLang="en-US" dirty="0">
                <a:latin typeface="Calibri" charset="0"/>
                <a:ea typeface="宋体" charset="0"/>
              </a:rPr>
              <a:t> </a:t>
            </a:r>
            <a:r>
              <a:rPr lang="en-US" altLang="zh-CN" dirty="0">
                <a:latin typeface="Calibri" charset="0"/>
                <a:ea typeface="宋体" charset="0"/>
              </a:rPr>
              <a:t>are</a:t>
            </a:r>
            <a:r>
              <a:rPr lang="zh-CN" altLang="en-US" dirty="0">
                <a:latin typeface="Calibri" charset="0"/>
                <a:ea typeface="宋体" charset="0"/>
              </a:rPr>
              <a:t> </a:t>
            </a:r>
            <a:r>
              <a:rPr lang="en-US" altLang="zh-CN" dirty="0">
                <a:latin typeface="Calibri" charset="0"/>
                <a:ea typeface="宋体" charset="0"/>
              </a:rPr>
              <a:t>determined by CDFT calculation as</a:t>
            </a:r>
            <a:r>
              <a:rPr lang="en-US" altLang="zh-CN" baseline="0" dirty="0">
                <a:latin typeface="Calibri" charset="0"/>
                <a:ea typeface="宋体" charset="0"/>
              </a:rPr>
              <a:t> shown in previous slide</a:t>
            </a:r>
            <a:r>
              <a:rPr lang="en-US" altLang="zh-CN" dirty="0">
                <a:latin typeface="Calibri" charset="0"/>
                <a:ea typeface="宋体" charset="0"/>
              </a:rPr>
              <a:t>.</a:t>
            </a:r>
            <a:r>
              <a:rPr kumimoji="1" lang="en-US" altLang="zh-CN" sz="1200" dirty="0"/>
              <a:t> The dynamics of CH is fully determined by these 7 coll. parameters,</a:t>
            </a:r>
            <a:r>
              <a:rPr lang="en-US" altLang="zh-CN" dirty="0">
                <a:latin typeface="Calibri" charset="0"/>
                <a:ea typeface="宋体" charset="0"/>
              </a:rPr>
              <a:t> and therefore by the microscopic calculation.</a:t>
            </a:r>
          </a:p>
          <a:p>
            <a:endParaRPr kumimoji="1" lang="zh-CN" altLang="en-US" dirty="0"/>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19</a:t>
            </a:fld>
            <a:endParaRPr lang="zh-CN" altLang="en-US"/>
          </a:p>
        </p:txBody>
      </p:sp>
    </p:spTree>
    <p:extLst>
      <p:ext uri="{BB962C8B-B14F-4D97-AF65-F5344CB8AC3E}">
        <p14:creationId xmlns:p14="http://schemas.microsoft.com/office/powerpoint/2010/main" val="731866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err="1"/>
              <a:t>Diagonalize</a:t>
            </a:r>
            <a:r>
              <a:rPr kumimoji="1" lang="en-US" altLang="zh-CN" baseline="0" dirty="0"/>
              <a:t> the CH in a coll. Basis, we can obtain the low-lying spectrum. Here is one example for 154Gd. The coll. Potential in beta-gamma plane and obtained spectrum, </a:t>
            </a:r>
            <a:r>
              <a:rPr kumimoji="1" lang="en-US" altLang="zh-CN" baseline="0" dirty="0" err="1"/>
              <a:t>g.s</a:t>
            </a:r>
            <a:r>
              <a:rPr kumimoji="1" lang="en-US" altLang="zh-CN" baseline="0" dirty="0"/>
              <a:t> band, beta band and gamma band, which are in very good agreement with the data.</a:t>
            </a:r>
            <a:endParaRPr kumimoji="1" lang="zh-CN" altLang="en-US" dirty="0"/>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20</a:t>
            </a:fld>
            <a:endParaRPr lang="zh-CN" altLang="en-US"/>
          </a:p>
        </p:txBody>
      </p:sp>
    </p:spTree>
    <p:extLst>
      <p:ext uri="{BB962C8B-B14F-4D97-AF65-F5344CB8AC3E}">
        <p14:creationId xmlns:p14="http://schemas.microsoft.com/office/powerpoint/2010/main" val="1747004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latin typeface="Microsoft YaHei" charset="-122"/>
                <a:ea typeface="Microsoft YaHei" charset="-122"/>
                <a:cs typeface="Microsoft YaHei" charset="-122"/>
              </a:rPr>
              <a:t>人们对原子核形状的认知最早可追溯到液滴模型</a:t>
            </a:r>
            <a:r>
              <a:rPr lang="zh-CN" altLang="en-US" sz="1200" b="1" dirty="0">
                <a:effectLst/>
                <a:latin typeface="Helvetica" charset="0"/>
                <a:ea typeface="Microsoft YaHei" charset="-122"/>
                <a:cs typeface="Microsoft YaHei" charset="-122"/>
              </a:rPr>
              <a:t>，</a:t>
            </a:r>
            <a:endParaRPr lang="en-US" altLang="zh-CN" sz="1200" b="1" dirty="0">
              <a:effectLst/>
              <a:latin typeface="Helvetica" charset="0"/>
              <a:ea typeface="Microsoft YaHei" charset="-122"/>
              <a:cs typeface="Microsoft YaHei"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latin typeface="Helvetica" charset="0"/>
              </a:rPr>
              <a:t>尤其是核裂变的发现改变了世界</a:t>
            </a:r>
            <a:r>
              <a:rPr kumimoji="1" lang="zh-CN" altLang="en-US" sz="1200" b="0" dirty="0">
                <a:latin typeface="+mn-lt"/>
              </a:rPr>
              <a:t>，同时极大推动了原子核液滴模型的发展</a:t>
            </a:r>
            <a:endParaRPr lang="zh-CN" altLang="en-US" sz="1200" dirty="0">
              <a:effectLst/>
              <a:latin typeface="Helvetica"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dirty="0">
              <a:solidFill>
                <a:srgbClr val="C00000"/>
              </a:solidFill>
              <a:effectLst/>
              <a:latin typeface="Microsoft YaHei" charset="-122"/>
              <a:ea typeface="Microsoft YaHei" charset="-122"/>
              <a:cs typeface="Microsoft YaHei" charset="-122"/>
            </a:endParaRPr>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3</a:t>
            </a:fld>
            <a:endParaRPr lang="zh-CN" altLang="en-US"/>
          </a:p>
        </p:txBody>
      </p:sp>
    </p:spTree>
    <p:extLst>
      <p:ext uri="{BB962C8B-B14F-4D97-AF65-F5344CB8AC3E}">
        <p14:creationId xmlns:p14="http://schemas.microsoft.com/office/powerpoint/2010/main" val="17145024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err="1"/>
              <a:t>Diagonalize</a:t>
            </a:r>
            <a:r>
              <a:rPr kumimoji="1" lang="en-US" altLang="zh-CN" baseline="0" dirty="0"/>
              <a:t> the CH in a coll. Basis, we can obtain the low-lying spectrum. Here is one example for 154Gd. The coll. Potential in beta-gamma plane and obtained spectrum, </a:t>
            </a:r>
            <a:r>
              <a:rPr kumimoji="1" lang="en-US" altLang="zh-CN" baseline="0" dirty="0" err="1"/>
              <a:t>g.s</a:t>
            </a:r>
            <a:r>
              <a:rPr kumimoji="1" lang="en-US" altLang="zh-CN" baseline="0" dirty="0"/>
              <a:t> band, beta band and gamma band, which are in very good agreement with the data.</a:t>
            </a:r>
            <a:endParaRPr kumimoji="1" lang="zh-CN" altLang="en-US" dirty="0"/>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21</a:t>
            </a:fld>
            <a:endParaRPr lang="zh-CN" altLang="en-US"/>
          </a:p>
        </p:txBody>
      </p:sp>
    </p:spTree>
    <p:extLst>
      <p:ext uri="{BB962C8B-B14F-4D97-AF65-F5344CB8AC3E}">
        <p14:creationId xmlns:p14="http://schemas.microsoft.com/office/powerpoint/2010/main" val="3902784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22</a:t>
            </a:fld>
            <a:endParaRPr lang="zh-CN" altLang="en-US"/>
          </a:p>
        </p:txBody>
      </p:sp>
    </p:spTree>
    <p:extLst>
      <p:ext uri="{BB962C8B-B14F-4D97-AF65-F5344CB8AC3E}">
        <p14:creationId xmlns:p14="http://schemas.microsoft.com/office/powerpoint/2010/main" val="18115425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92B7A05-D195-4C8C-9CCB-81C7957C55E8}" type="slidenum">
              <a:rPr lang="zh-CN" altLang="en-US" smtClean="0"/>
              <a:t>23</a:t>
            </a:fld>
            <a:endParaRPr lang="zh-CN" altLang="en-US"/>
          </a:p>
        </p:txBody>
      </p:sp>
    </p:spTree>
    <p:extLst>
      <p:ext uri="{BB962C8B-B14F-4D97-AF65-F5344CB8AC3E}">
        <p14:creationId xmlns:p14="http://schemas.microsoft.com/office/powerpoint/2010/main" val="214226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Times New Roman" panose="02020603050405020304" pitchFamily="18" charset="0"/>
                <a:ea typeface="华文楷体" panose="02010600040101010101" pitchFamily="2" charset="-122"/>
                <a:cs typeface="Times New Roman" panose="02020603050405020304" pitchFamily="18" charset="0"/>
              </a:rPr>
              <a:t>这主要源于由于不同密度泛函的同位旋矢量性质不同。</a:t>
            </a:r>
            <a:endParaRPr lang="en-US" altLang="zh-CN" sz="1100" dirty="0">
              <a:latin typeface="Times New Roman" panose="02020603050405020304" pitchFamily="18" charset="0"/>
              <a:ea typeface="华文楷体" panose="0201060004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fld id="{992B7A05-D195-4C8C-9CCB-81C7957C55E8}" type="slidenum">
              <a:rPr lang="zh-CN" altLang="en-US" smtClean="0"/>
              <a:t>24</a:t>
            </a:fld>
            <a:endParaRPr lang="zh-CN" altLang="en-US"/>
          </a:p>
        </p:txBody>
      </p:sp>
    </p:spTree>
    <p:extLst>
      <p:ext uri="{BB962C8B-B14F-4D97-AF65-F5344CB8AC3E}">
        <p14:creationId xmlns:p14="http://schemas.microsoft.com/office/powerpoint/2010/main" val="9000020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92B7A05-D195-4C8C-9CCB-81C7957C55E8}" type="slidenum">
              <a:rPr lang="zh-CN" altLang="en-US" smtClean="0"/>
              <a:t>25</a:t>
            </a:fld>
            <a:endParaRPr lang="zh-CN" altLang="en-US"/>
          </a:p>
        </p:txBody>
      </p:sp>
    </p:spTree>
    <p:extLst>
      <p:ext uri="{BB962C8B-B14F-4D97-AF65-F5344CB8AC3E}">
        <p14:creationId xmlns:p14="http://schemas.microsoft.com/office/powerpoint/2010/main" val="14296526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92B7A05-D195-4C8C-9CCB-81C7957C55E8}" type="slidenum">
              <a:rPr lang="zh-CN" altLang="en-US" smtClean="0"/>
              <a:t>26</a:t>
            </a:fld>
            <a:endParaRPr lang="zh-CN" altLang="en-US"/>
          </a:p>
        </p:txBody>
      </p:sp>
    </p:spTree>
    <p:extLst>
      <p:ext uri="{BB962C8B-B14F-4D97-AF65-F5344CB8AC3E}">
        <p14:creationId xmlns:p14="http://schemas.microsoft.com/office/powerpoint/2010/main" val="35466599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92B7A05-D195-4C8C-9CCB-81C7957C55E8}" type="slidenum">
              <a:rPr lang="zh-CN" altLang="en-US" smtClean="0"/>
              <a:t>27</a:t>
            </a:fld>
            <a:endParaRPr lang="zh-CN" altLang="en-US"/>
          </a:p>
        </p:txBody>
      </p:sp>
    </p:spTree>
    <p:extLst>
      <p:ext uri="{BB962C8B-B14F-4D97-AF65-F5344CB8AC3E}">
        <p14:creationId xmlns:p14="http://schemas.microsoft.com/office/powerpoint/2010/main" val="20418388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92B7A05-D195-4C8C-9CCB-81C7957C55E8}" type="slidenum">
              <a:rPr lang="zh-CN" altLang="en-US" smtClean="0"/>
              <a:t>28</a:t>
            </a:fld>
            <a:endParaRPr lang="zh-CN" altLang="en-US"/>
          </a:p>
        </p:txBody>
      </p:sp>
    </p:spTree>
    <p:extLst>
      <p:ext uri="{BB962C8B-B14F-4D97-AF65-F5344CB8AC3E}">
        <p14:creationId xmlns:p14="http://schemas.microsoft.com/office/powerpoint/2010/main" val="1999761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92B7A05-D195-4C8C-9CCB-81C7957C55E8}" type="slidenum">
              <a:rPr lang="zh-CN" altLang="en-US" smtClean="0"/>
              <a:t>29</a:t>
            </a:fld>
            <a:endParaRPr lang="zh-CN" altLang="en-US"/>
          </a:p>
        </p:txBody>
      </p:sp>
    </p:spTree>
    <p:extLst>
      <p:ext uri="{BB962C8B-B14F-4D97-AF65-F5344CB8AC3E}">
        <p14:creationId xmlns:p14="http://schemas.microsoft.com/office/powerpoint/2010/main" val="20500545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Here</a:t>
            </a:r>
            <a:r>
              <a:rPr kumimoji="1" lang="en-US" altLang="zh-CN" baseline="0" dirty="0"/>
              <a:t> is one example for nuclear shape coexistence, the energies of the </a:t>
            </a:r>
            <a:r>
              <a:rPr kumimoji="1" lang="en-US" altLang="zh-CN" baseline="0" dirty="0" err="1"/>
              <a:t>prolate</a:t>
            </a:r>
            <a:r>
              <a:rPr kumimoji="1" lang="en-US" altLang="zh-CN" baseline="0" dirty="0"/>
              <a:t> and oblate minima are very close but rather separated in the beta-gamma plan with a </a:t>
            </a:r>
            <a:r>
              <a:rPr kumimoji="1" lang="en-US" altLang="zh-CN" baseline="0" dirty="0" err="1"/>
              <a:t>triaxial</a:t>
            </a:r>
            <a:r>
              <a:rPr kumimoji="1" lang="en-US" altLang="zh-CN" baseline="0" dirty="0"/>
              <a:t> barrier. Therefore, in the wells bands can be constructed, the band heads are very close but the deformations are very different. </a:t>
            </a:r>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30</a:t>
            </a:fld>
            <a:endParaRPr lang="zh-CN" altLang="en-US"/>
          </a:p>
        </p:txBody>
      </p:sp>
    </p:spTree>
    <p:extLst>
      <p:ext uri="{BB962C8B-B14F-4D97-AF65-F5344CB8AC3E}">
        <p14:creationId xmlns:p14="http://schemas.microsoft.com/office/powerpoint/2010/main" val="966445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dirty="0">
                <a:latin typeface="Helvetica" charset="0"/>
              </a:rPr>
              <a:t>尤其是核裂变的发现改变了世界</a:t>
            </a:r>
            <a:r>
              <a:rPr kumimoji="1" lang="zh-CN" altLang="en-US" sz="1200" b="0" dirty="0">
                <a:latin typeface="+mn-lt"/>
              </a:rPr>
              <a:t>，同时极大推动了原子核液滴模型的发展</a:t>
            </a:r>
            <a:endParaRPr lang="zh-CN" altLang="en-US" sz="1200" dirty="0">
              <a:effectLst/>
              <a:latin typeface="Helvetica" charset="0"/>
            </a:endParaRPr>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4</a:t>
            </a:fld>
            <a:endParaRPr lang="zh-CN" altLang="en-US"/>
          </a:p>
        </p:txBody>
      </p:sp>
    </p:spTree>
    <p:extLst>
      <p:ext uri="{BB962C8B-B14F-4D97-AF65-F5344CB8AC3E}">
        <p14:creationId xmlns:p14="http://schemas.microsoft.com/office/powerpoint/2010/main" val="17286850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Here</a:t>
            </a:r>
            <a:r>
              <a:rPr kumimoji="1" lang="en-US" altLang="zh-CN" baseline="0" dirty="0"/>
              <a:t> is one example for nuclear shape coexistence, the energies of the </a:t>
            </a:r>
            <a:r>
              <a:rPr kumimoji="1" lang="en-US" altLang="zh-CN" baseline="0" dirty="0" err="1"/>
              <a:t>prolate</a:t>
            </a:r>
            <a:r>
              <a:rPr kumimoji="1" lang="en-US" altLang="zh-CN" baseline="0" dirty="0"/>
              <a:t> and oblate minima are very close but rather separated in the beta-gamma plan with a </a:t>
            </a:r>
            <a:r>
              <a:rPr kumimoji="1" lang="en-US" altLang="zh-CN" baseline="0" dirty="0" err="1"/>
              <a:t>triaxial</a:t>
            </a:r>
            <a:r>
              <a:rPr kumimoji="1" lang="en-US" altLang="zh-CN" baseline="0" dirty="0"/>
              <a:t> barrier. Therefore, in the wells bands can be constructed, the band heads are very close but the deformations are very different. </a:t>
            </a:r>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31</a:t>
            </a:fld>
            <a:endParaRPr lang="zh-CN" altLang="en-US"/>
          </a:p>
        </p:txBody>
      </p:sp>
    </p:spTree>
    <p:extLst>
      <p:ext uri="{BB962C8B-B14F-4D97-AF65-F5344CB8AC3E}">
        <p14:creationId xmlns:p14="http://schemas.microsoft.com/office/powerpoint/2010/main" val="14697139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zh-CN" altLang="en-US" sz="1800" b="0" i="0" u="none" strike="noStrike" baseline="0" dirty="0">
                <a:latin typeface="Times-Roman"/>
              </a:rPr>
              <a:t>首先是原子核的四极集体激发与电四极跃迁。这里给出了微观集体哈密顿量模型计算得到的第一个</a:t>
            </a:r>
            <a:r>
              <a:rPr lang="en-US" altLang="zh-CN" sz="1800" b="0" i="0" u="none" strike="noStrike" baseline="0" dirty="0">
                <a:latin typeface="Times-Roman"/>
              </a:rPr>
              <a:t>2+</a:t>
            </a:r>
            <a:r>
              <a:rPr lang="zh-CN" altLang="en-US" sz="1800" b="0" i="0" u="none" strike="noStrike" baseline="0" dirty="0">
                <a:latin typeface="Times-Roman"/>
              </a:rPr>
              <a:t>，第二个和第三个</a:t>
            </a:r>
            <a:r>
              <a:rPr lang="en-US" altLang="zh-CN" sz="1800" b="0" i="0" u="none" strike="noStrike" baseline="0" dirty="0">
                <a:latin typeface="Times-Roman"/>
              </a:rPr>
              <a:t>0+</a:t>
            </a:r>
            <a:r>
              <a:rPr lang="zh-CN" altLang="en-US" sz="1800" b="0" i="0" u="none" strike="noStrike" baseline="0" dirty="0">
                <a:latin typeface="Times-Roman"/>
              </a:rPr>
              <a:t>态的激发能以及</a:t>
            </a:r>
            <a:r>
              <a:rPr lang="en-US" altLang="zh-CN" sz="1800" b="0" i="0" u="none" strike="noStrike" baseline="0" dirty="0">
                <a:latin typeface="Times-Roman"/>
              </a:rPr>
              <a:t>21+</a:t>
            </a:r>
            <a:r>
              <a:rPr lang="zh-CN" altLang="en-US" sz="1800" b="0" i="0" u="none" strike="noStrike" baseline="0" dirty="0">
                <a:latin typeface="Times-Roman"/>
              </a:rPr>
              <a:t>到基态的</a:t>
            </a:r>
            <a:r>
              <a:rPr lang="en-US" altLang="zh-CN" sz="1800" b="0" i="0" u="none" strike="noStrike" baseline="0" dirty="0">
                <a:latin typeface="Times-Roman"/>
              </a:rPr>
              <a:t>B</a:t>
            </a:r>
            <a:r>
              <a:rPr lang="zh-CN" altLang="en-US" sz="1800" b="0" i="0" u="none" strike="noStrike" baseline="0" dirty="0">
                <a:latin typeface="Times-Roman"/>
              </a:rPr>
              <a:t>（</a:t>
            </a:r>
            <a:r>
              <a:rPr lang="en-US" altLang="zh-CN" sz="1800" b="0" i="0" u="none" strike="noStrike" baseline="0" dirty="0">
                <a:latin typeface="Times-Roman"/>
              </a:rPr>
              <a:t>E2</a:t>
            </a:r>
            <a:r>
              <a:rPr lang="zh-CN" altLang="en-US" sz="1800" b="0" i="0" u="none" strike="noStrike" baseline="0" dirty="0">
                <a:latin typeface="Times-Roman"/>
              </a:rPr>
              <a:t>）跃迁强度，并于实验进行比较。整体而言理论与实验相符，尤其是</a:t>
            </a:r>
            <a:r>
              <a:rPr lang="en-US" altLang="zh-CN" sz="1800" b="0" i="0" u="none" strike="noStrike" baseline="0" dirty="0">
                <a:latin typeface="Times-Roman"/>
              </a:rPr>
              <a:t>B</a:t>
            </a:r>
            <a:r>
              <a:rPr lang="zh-CN" altLang="en-US" sz="1800" b="0" i="0" u="none" strike="noStrike" baseline="0" dirty="0">
                <a:latin typeface="Times-Roman"/>
              </a:rPr>
              <a:t>（</a:t>
            </a:r>
            <a:r>
              <a:rPr lang="en-US" altLang="zh-CN" sz="1800" b="0" i="0" u="none" strike="noStrike" baseline="0" dirty="0">
                <a:latin typeface="Times-Roman"/>
              </a:rPr>
              <a:t>E2</a:t>
            </a:r>
            <a:r>
              <a:rPr lang="zh-CN" altLang="en-US" sz="1800" b="0" i="0" u="none" strike="noStrike" baseline="0" dirty="0">
                <a:latin typeface="Times-Roman"/>
              </a:rPr>
              <a:t>）跃迁值，大部分核均落在对角线上。由此给我们足够的信心来提取可靠的原子核基态及激发态形变。这里我们采用四极形状不变量</a:t>
            </a:r>
            <a:r>
              <a:rPr lang="en-US" altLang="zh-CN" sz="1800" b="0" i="0" u="none" strike="noStrike" baseline="0" dirty="0">
                <a:latin typeface="Times-Roman"/>
              </a:rPr>
              <a:t>q2</a:t>
            </a:r>
            <a:r>
              <a:rPr lang="zh-CN" altLang="en-US" sz="1800" b="0" i="0" u="none" strike="noStrike" baseline="0" dirty="0">
                <a:latin typeface="Times-Roman"/>
              </a:rPr>
              <a:t>和</a:t>
            </a:r>
            <a:r>
              <a:rPr lang="en-US" altLang="zh-CN" sz="1800" b="0" i="0" u="none" strike="noStrike" baseline="0" dirty="0">
                <a:latin typeface="Times-Roman"/>
              </a:rPr>
              <a:t>q3</a:t>
            </a:r>
            <a:r>
              <a:rPr lang="zh-CN" altLang="en-US" sz="1800" b="0" i="0" u="none" strike="noStrike" baseline="0" dirty="0">
                <a:latin typeface="Times-Roman"/>
              </a:rPr>
              <a:t>来提取形变，它们在空间转动下保持不变，因而可以建立起约化跃迁强度与内禀形变</a:t>
            </a:r>
            <a:r>
              <a:rPr lang="en-US" altLang="zh-CN" sz="1800" b="0" i="0" u="none" strike="noStrike" baseline="0" dirty="0">
                <a:latin typeface="Times-Roman"/>
              </a:rPr>
              <a:t>a20</a:t>
            </a:r>
            <a:r>
              <a:rPr lang="zh-CN" altLang="en-US" sz="1800" b="0" i="0" u="none" strike="noStrike" baseline="0" dirty="0">
                <a:latin typeface="Times-Roman"/>
              </a:rPr>
              <a:t>、</a:t>
            </a:r>
            <a:r>
              <a:rPr lang="en-US" altLang="zh-CN" sz="1800" b="0" i="0" u="none" strike="noStrike" baseline="0" dirty="0">
                <a:latin typeface="Times-Roman"/>
              </a:rPr>
              <a:t>a22</a:t>
            </a:r>
            <a:r>
              <a:rPr lang="zh-CN" altLang="en-US" sz="1800" b="0" i="0" u="none" strike="noStrike" baseline="0" dirty="0">
                <a:latin typeface="Times-Roman"/>
              </a:rPr>
              <a:t>之间的关系。这里以</a:t>
            </a:r>
            <a:r>
              <a:rPr lang="en-US" altLang="zh-CN" sz="1800" b="0" i="0" u="none" strike="noStrike" baseline="0" dirty="0">
                <a:latin typeface="Times-Roman"/>
              </a:rPr>
              <a:t>Cd112</a:t>
            </a:r>
            <a:r>
              <a:rPr lang="zh-CN" altLang="en-US" sz="1800" b="0" i="0" u="none" strike="noStrike" baseline="0" dirty="0">
                <a:latin typeface="Times-Roman"/>
              </a:rPr>
              <a:t>核为例给出了</a:t>
            </a:r>
            <a:r>
              <a:rPr lang="en-US" altLang="zh-CN" sz="1800" b="0" i="0" u="none" strike="noStrike" baseline="0" dirty="0">
                <a:latin typeface="Times-Roman"/>
              </a:rPr>
              <a:t>01</a:t>
            </a:r>
            <a:r>
              <a:rPr lang="zh-CN" altLang="en-US" sz="1800" b="0" i="0" u="none" strike="noStrike" baseline="0" dirty="0">
                <a:latin typeface="Times-Roman"/>
              </a:rPr>
              <a:t>、</a:t>
            </a:r>
            <a:r>
              <a:rPr lang="en-US" altLang="zh-CN" sz="1800" b="0" i="0" u="none" strike="noStrike" baseline="0" dirty="0">
                <a:latin typeface="Times-Roman"/>
              </a:rPr>
              <a:t>02</a:t>
            </a:r>
            <a:r>
              <a:rPr lang="zh-CN" altLang="en-US" sz="1800" b="0" i="0" u="none" strike="noStrike" baseline="0" dirty="0">
                <a:latin typeface="Times-Roman"/>
              </a:rPr>
              <a:t>、</a:t>
            </a:r>
            <a:r>
              <a:rPr lang="en-US" altLang="zh-CN" sz="1800" b="0" i="0" u="none" strike="noStrike" baseline="0" dirty="0">
                <a:latin typeface="Times-Roman"/>
              </a:rPr>
              <a:t>03</a:t>
            </a:r>
            <a:r>
              <a:rPr lang="zh-CN" altLang="en-US" sz="1800" b="0" i="0" u="none" strike="noStrike" baseline="0" dirty="0">
                <a:latin typeface="Times-Roman"/>
              </a:rPr>
              <a:t>态的形变，并且发现三个</a:t>
            </a:r>
            <a:r>
              <a:rPr lang="en-US" altLang="zh-CN" sz="1800" b="0" i="0" u="none" strike="noStrike" baseline="0" dirty="0">
                <a:latin typeface="Times-Roman"/>
              </a:rPr>
              <a:t>0+</a:t>
            </a:r>
            <a:r>
              <a:rPr lang="zh-CN" altLang="en-US" sz="1800" b="0" i="0" u="none" strike="noStrike" baseline="0" dirty="0">
                <a:latin typeface="Times-Roman"/>
              </a:rPr>
              <a:t>态形状差异较大，为多重形状共存，与实验观测一致</a:t>
            </a:r>
            <a:endParaRPr lang="en-US" altLang="zh-CN" sz="1800" b="0" i="0" u="none" strike="noStrike" baseline="0" dirty="0">
              <a:latin typeface="Times-Roman"/>
            </a:endParaRPr>
          </a:p>
          <a:p>
            <a:pPr algn="l"/>
            <a:endParaRPr lang="en-US" altLang="zh-CN" sz="1800" b="0" i="0" u="none" strike="noStrike" baseline="0" dirty="0">
              <a:latin typeface="Times-Roman"/>
            </a:endParaRPr>
          </a:p>
          <a:p>
            <a:pPr algn="l"/>
            <a:r>
              <a:rPr lang="en-US" altLang="zh-CN" sz="1800" b="0" i="0" u="none" strike="noStrike" baseline="0" dirty="0">
                <a:latin typeface="Times-Roman"/>
              </a:rPr>
              <a:t>Firstly, we show global calculations for the bound even-even nuclei using the triaxial CDFT with PC-PK1 functional.  Upper and lower panels correspond to the results without and with the beyond-mean-field correlation energies, which are calculated by collective Hamiltonian model. Considering the BMF correlation energies, lowers the root-mean-square deviation for the binding energies significantly from 2.64 to 1.31 MeV, especially for the medium-heavy and heavy nuclei.</a:t>
            </a:r>
          </a:p>
          <a:p>
            <a:pPr algn="l"/>
            <a:endParaRPr kumimoji="1" lang="en-US" altLang="zh-CN" sz="1800" b="0" i="0" u="none" strike="noStrike" baseline="0" dirty="0">
              <a:latin typeface="Times-Roman"/>
            </a:endParaRPr>
          </a:p>
          <a:p>
            <a:pPr algn="l"/>
            <a:r>
              <a:rPr kumimoji="1" lang="en-US" altLang="zh-CN" sz="1800" b="0" i="0" u="none" strike="noStrike" baseline="0" dirty="0">
                <a:latin typeface="Times-Roman"/>
              </a:rPr>
              <a:t>For the boundaries, the proton drip-lines are similar as those given by other functionals, but the neutron drip-line is extended dramatically.</a:t>
            </a:r>
            <a:endParaRPr kumimoji="1" lang="en-US" altLang="zh-CN" baseline="0" dirty="0"/>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32</a:t>
            </a:fld>
            <a:endParaRPr lang="zh-CN" altLang="en-US"/>
          </a:p>
        </p:txBody>
      </p:sp>
    </p:spTree>
    <p:extLst>
      <p:ext uri="{BB962C8B-B14F-4D97-AF65-F5344CB8AC3E}">
        <p14:creationId xmlns:p14="http://schemas.microsoft.com/office/powerpoint/2010/main" val="40434434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aseline="0" dirty="0">
                <a:latin typeface="Calibri" charset="0"/>
                <a:ea typeface="宋体" charset="0"/>
              </a:rPr>
              <a:t>由此我们便对偶偶核进行了全局计算，具体计算结果汇总于该网站。找寻可能存在的多重形状共存，图中彩色点即为可能存在多重形状共存的核。主要出现在</a:t>
            </a:r>
            <a:r>
              <a:rPr lang="en-US" altLang="zh-CN" baseline="0" dirty="0">
                <a:latin typeface="Calibri" charset="0"/>
                <a:ea typeface="宋体" charset="0"/>
              </a:rPr>
              <a:t>Z~20</a:t>
            </a:r>
            <a:r>
              <a:rPr lang="zh-CN" altLang="en-US" baseline="0" dirty="0">
                <a:latin typeface="Calibri" charset="0"/>
                <a:ea typeface="宋体" charset="0"/>
              </a:rPr>
              <a:t>，</a:t>
            </a:r>
            <a:r>
              <a:rPr lang="en-US" altLang="zh-CN" baseline="0" dirty="0">
                <a:latin typeface="Calibri" charset="0"/>
                <a:ea typeface="宋体" charset="0"/>
              </a:rPr>
              <a:t>28</a:t>
            </a:r>
            <a:r>
              <a:rPr lang="zh-CN" altLang="en-US" baseline="0" dirty="0">
                <a:latin typeface="Calibri" charset="0"/>
                <a:ea typeface="宋体" charset="0"/>
              </a:rPr>
              <a:t>，</a:t>
            </a:r>
            <a:r>
              <a:rPr lang="en-US" altLang="zh-CN" baseline="0" dirty="0">
                <a:latin typeface="Calibri" charset="0"/>
                <a:ea typeface="宋体" charset="0"/>
              </a:rPr>
              <a:t>40</a:t>
            </a:r>
            <a:r>
              <a:rPr lang="zh-CN" altLang="en-US" baseline="0" dirty="0">
                <a:latin typeface="Calibri" charset="0"/>
                <a:ea typeface="宋体" charset="0"/>
              </a:rPr>
              <a:t>，</a:t>
            </a:r>
            <a:r>
              <a:rPr lang="en-US" altLang="zh-CN" baseline="0" dirty="0">
                <a:latin typeface="Calibri" charset="0"/>
                <a:ea typeface="宋体" charset="0"/>
              </a:rPr>
              <a:t>50</a:t>
            </a:r>
            <a:r>
              <a:rPr lang="zh-CN" altLang="en-US" baseline="0" dirty="0">
                <a:latin typeface="Calibri" charset="0"/>
                <a:ea typeface="宋体" charset="0"/>
              </a:rPr>
              <a:t>，</a:t>
            </a:r>
            <a:r>
              <a:rPr lang="en-US" altLang="zh-CN" baseline="0" dirty="0">
                <a:latin typeface="Calibri" charset="0"/>
                <a:ea typeface="宋体" charset="0"/>
              </a:rPr>
              <a:t>82</a:t>
            </a:r>
            <a:r>
              <a:rPr lang="zh-CN" altLang="en-US" baseline="0" dirty="0">
                <a:latin typeface="Calibri" charset="0"/>
                <a:ea typeface="宋体" charset="0"/>
              </a:rPr>
              <a:t>壳或者亚壳附近，尤其是</a:t>
            </a:r>
            <a:r>
              <a:rPr lang="en-US" altLang="zh-CN" baseline="0" dirty="0">
                <a:latin typeface="Calibri" charset="0"/>
                <a:ea typeface="宋体" charset="0"/>
              </a:rPr>
              <a:t>Z~20</a:t>
            </a:r>
            <a:r>
              <a:rPr lang="zh-CN" altLang="en-US" baseline="0" dirty="0">
                <a:latin typeface="Calibri" charset="0"/>
                <a:ea typeface="宋体" charset="0"/>
              </a:rPr>
              <a:t>和</a:t>
            </a:r>
            <a:r>
              <a:rPr lang="en-US" altLang="zh-CN" baseline="0" dirty="0">
                <a:latin typeface="Calibri" charset="0"/>
                <a:ea typeface="宋体" charset="0"/>
              </a:rPr>
              <a:t>40</a:t>
            </a:r>
            <a:r>
              <a:rPr lang="zh-CN" altLang="en-US" baseline="0" dirty="0">
                <a:latin typeface="Calibri" charset="0"/>
                <a:ea typeface="宋体" charset="0"/>
              </a:rPr>
              <a:t>附件的同位素链存在大量的多重形状共存。这里蓝色圆圈标记的区域为实验上已证实存在多重形状共存的核区。此外，我们还发现在一些过渡核区存在</a:t>
            </a:r>
            <a:r>
              <a:rPr lang="en-US" altLang="zh-CN" baseline="0" dirty="0">
                <a:latin typeface="Calibri" charset="0"/>
                <a:ea typeface="宋体" charset="0"/>
              </a:rPr>
              <a:t>MSC</a:t>
            </a:r>
            <a:r>
              <a:rPr lang="zh-CN" altLang="en-US" baseline="0" dirty="0">
                <a:latin typeface="Calibri" charset="0"/>
                <a:ea typeface="宋体" charset="0"/>
              </a:rPr>
              <a:t>，如这里，这里。。。</a:t>
            </a:r>
            <a:endParaRPr lang="en-US" altLang="zh-CN" baseline="0" dirty="0">
              <a:latin typeface="Calibri" charset="0"/>
              <a:ea typeface="宋体"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a:latin typeface="Calibri" charset="0"/>
              <a:ea typeface="宋体"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a:latin typeface="Calibri" charset="0"/>
              <a:ea typeface="宋体"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latin typeface="Calibri" charset="0"/>
                <a:ea typeface="宋体" charset="0"/>
              </a:rPr>
              <a:t>We have also calculated the low-energy spectra and transition rates. Here is one example for BE2 transitions. We can reproduce the experimental data very well. Based on the well described BE2, we could search for the possible regions of nuclear shape coexistence by checking the shape difference between the first and second 0^+ states. </a:t>
            </a:r>
          </a:p>
          <a:p>
            <a:endParaRPr lang="en-US" altLang="zh-CN" baseline="0" dirty="0">
              <a:latin typeface="Calibri" charset="0"/>
              <a:ea typeface="宋体" charset="0"/>
            </a:endParaRPr>
          </a:p>
          <a:p>
            <a:r>
              <a:rPr lang="en-US" altLang="zh-CN" baseline="0" dirty="0">
                <a:latin typeface="Calibri" charset="0"/>
                <a:ea typeface="宋体" charset="0"/>
              </a:rPr>
              <a:t>The possible shape coexisting nuclei are shown by the colorful points. </a:t>
            </a:r>
            <a:r>
              <a:rPr lang="en-US" altLang="zh-CN" sz="1200" kern="1200" dirty="0">
                <a:solidFill>
                  <a:schemeClr val="tx1"/>
                </a:solidFill>
                <a:effectLst/>
                <a:latin typeface="+mn-lt"/>
                <a:ea typeface="+mn-ea"/>
                <a:cs typeface="+mn-cs"/>
              </a:rPr>
              <a:t>They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are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mainly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located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middle-shell or transitional regions. </a:t>
            </a:r>
            <a:r>
              <a:rPr lang="en-US" altLang="zh-CN" baseline="0" dirty="0">
                <a:latin typeface="Calibri" charset="0"/>
                <a:ea typeface="宋体" charset="0"/>
              </a:rPr>
              <a:t>The regions in the blue circles are just consistent with the experimental data summarized in this review paper. And other regions are our predictions.</a:t>
            </a:r>
            <a:endParaRPr lang="en-US" altLang="zh-CN" sz="1200" kern="1200" dirty="0">
              <a:solidFill>
                <a:schemeClr val="tx1"/>
              </a:solidFill>
              <a:effectLst/>
              <a:latin typeface="+mn-lt"/>
              <a:ea typeface="+mn-ea"/>
              <a:cs typeface="+mn-cs"/>
            </a:endParaRPr>
          </a:p>
          <a:p>
            <a:endParaRPr kumimoji="1" lang="zh-CN" altLang="en-US" dirty="0"/>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33</a:t>
            </a:fld>
            <a:endParaRPr lang="zh-CN" altLang="en-US"/>
          </a:p>
        </p:txBody>
      </p:sp>
    </p:spTree>
    <p:extLst>
      <p:ext uri="{BB962C8B-B14F-4D97-AF65-F5344CB8AC3E}">
        <p14:creationId xmlns:p14="http://schemas.microsoft.com/office/powerpoint/2010/main" val="509327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这里是我们对丰中子的</a:t>
            </a:r>
            <a:r>
              <a:rPr kumimoji="1" lang="en-US" altLang="zh-CN" dirty="0"/>
              <a:t>Er</a:t>
            </a:r>
            <a:r>
              <a:rPr kumimoji="1" lang="zh-CN" altLang="en-US" dirty="0"/>
              <a:t>，</a:t>
            </a:r>
            <a:r>
              <a:rPr kumimoji="1" lang="en-US" altLang="zh-CN" dirty="0"/>
              <a:t>Yb</a:t>
            </a:r>
            <a:r>
              <a:rPr kumimoji="1" lang="zh-CN" altLang="en-US" dirty="0"/>
              <a:t>区域细致的研究结果，发现该核区存在扁椭、长椭以及大形变长椭共存的现象，详细讨论请参见</a:t>
            </a:r>
            <a:r>
              <a:rPr lang="zh-CN" altLang="en-US" sz="1200" dirty="0">
                <a:latin typeface="微软雅黑" panose="020B0503020204020204" pitchFamily="34" charset="-122"/>
                <a:ea typeface="微软雅黑" panose="020B0503020204020204" pitchFamily="34" charset="-122"/>
              </a:rPr>
              <a:t>六盘水厅下午场杨小芹的汇报</a:t>
            </a:r>
            <a:endParaRPr kumimoji="1" lang="zh-CN" altLang="en-US" dirty="0"/>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34</a:t>
            </a:fld>
            <a:endParaRPr lang="zh-CN" altLang="en-US"/>
          </a:p>
        </p:txBody>
      </p:sp>
    </p:spTree>
    <p:extLst>
      <p:ext uri="{BB962C8B-B14F-4D97-AF65-F5344CB8AC3E}">
        <p14:creationId xmlns:p14="http://schemas.microsoft.com/office/powerpoint/2010/main" val="27362400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altLang="zh-CN" dirty="0">
                <a:latin typeface="Calibri" charset="0"/>
                <a:ea typeface="宋体" charset="0"/>
              </a:rPr>
              <a:t>Recently, Gaffney and</a:t>
            </a:r>
            <a:r>
              <a:rPr kumimoji="0" lang="en-US" altLang="zh-CN" baseline="0" dirty="0">
                <a:latin typeface="Calibri" charset="0"/>
                <a:ea typeface="宋体" charset="0"/>
              </a:rPr>
              <a:t> coauthors have measured the quadrupole and </a:t>
            </a:r>
            <a:r>
              <a:rPr kumimoji="0" lang="en-US" altLang="zh-CN" baseline="0" dirty="0" err="1">
                <a:latin typeface="Calibri" charset="0"/>
                <a:ea typeface="宋体" charset="0"/>
              </a:rPr>
              <a:t>octupole</a:t>
            </a:r>
            <a:r>
              <a:rPr kumimoji="0" lang="en-US" altLang="zh-CN" baseline="0" dirty="0">
                <a:latin typeface="Calibri" charset="0"/>
                <a:ea typeface="宋体" charset="0"/>
              </a:rPr>
              <a:t> moments using the Coulomb excitation method. The results indicate that Ra224 is a pear-shaped nucleus. Like the shape in this figure. Very recently, direct evidence of … was also reported.</a:t>
            </a:r>
            <a:endParaRPr kumimoji="0" lang="zh-CN" altLang="en-US" dirty="0">
              <a:latin typeface="Calibri" charset="0"/>
              <a:ea typeface="宋体" charset="0"/>
            </a:endParaRPr>
          </a:p>
          <a:p>
            <a:endParaRPr kumimoji="1" lang="en-US" altLang="zh-CN" dirty="0"/>
          </a:p>
          <a:p>
            <a:endParaRPr kumimoji="1" lang="zh-CN" altLang="en-US" dirty="0"/>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35</a:t>
            </a:fld>
            <a:endParaRPr lang="zh-CN" altLang="en-US"/>
          </a:p>
        </p:txBody>
      </p:sp>
    </p:spTree>
    <p:extLst>
      <p:ext uri="{BB962C8B-B14F-4D97-AF65-F5344CB8AC3E}">
        <p14:creationId xmlns:p14="http://schemas.microsoft.com/office/powerpoint/2010/main" val="6179744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eaLnBrk="1" hangingPunct="1"/>
            <a:r>
              <a:rPr lang="en-US" altLang="zh-CN" dirty="0">
                <a:latin typeface="Calibri" charset="0"/>
                <a:ea typeface="宋体" charset="0"/>
              </a:rPr>
              <a:t>To describe low-lying negative-parity</a:t>
            </a:r>
            <a:r>
              <a:rPr lang="en-US" altLang="zh-CN" baseline="0" dirty="0">
                <a:latin typeface="Calibri" charset="0"/>
                <a:ea typeface="宋体" charset="0"/>
              </a:rPr>
              <a:t> band, where the reflection asymmetric degree of freedom is necessary. Here, we construct the quadrupole-</a:t>
            </a:r>
            <a:r>
              <a:rPr lang="en-US" altLang="zh-CN" baseline="0" dirty="0" err="1">
                <a:latin typeface="Calibri" charset="0"/>
                <a:ea typeface="宋体" charset="0"/>
              </a:rPr>
              <a:t>octupole</a:t>
            </a:r>
            <a:r>
              <a:rPr lang="en-US" altLang="zh-CN" baseline="0" dirty="0">
                <a:latin typeface="Calibri" charset="0"/>
                <a:ea typeface="宋体" charset="0"/>
              </a:rPr>
              <a:t> collective Hamiltonian. </a:t>
            </a:r>
            <a:r>
              <a:rPr lang="en-US" altLang="zh-CN" dirty="0">
                <a:latin typeface="Calibri" charset="0"/>
                <a:ea typeface="宋体" charset="0"/>
              </a:rPr>
              <a:t>the</a:t>
            </a:r>
            <a:r>
              <a:rPr lang="en-US" altLang="zh-CN" baseline="0" dirty="0">
                <a:latin typeface="Calibri" charset="0"/>
                <a:ea typeface="宋体" charset="0"/>
              </a:rPr>
              <a:t> </a:t>
            </a:r>
            <a:r>
              <a:rPr lang="en-US" altLang="zh-CN" dirty="0">
                <a:latin typeface="Calibri" charset="0"/>
                <a:ea typeface="宋体" charset="0"/>
              </a:rPr>
              <a:t>vibrational kinetic energy will be expressed as</a:t>
            </a:r>
            <a:r>
              <a:rPr lang="en-US" altLang="zh-CN" baseline="0" dirty="0">
                <a:latin typeface="Calibri" charset="0"/>
                <a:ea typeface="宋体" charset="0"/>
              </a:rPr>
              <a:t> second order derivatives to beta2 and beta3. Here, we focus on axially symmetric system, and the rotational term has this simple form, where J is the angular momentum perpendicular to the symmetric axis</a:t>
            </a:r>
            <a:r>
              <a:rPr lang="en-US" altLang="zh-CN" dirty="0">
                <a:latin typeface="Calibri" charset="0"/>
                <a:ea typeface="宋体" charset="0"/>
              </a:rPr>
              <a:t>. </a:t>
            </a:r>
            <a:r>
              <a:rPr lang="en-US" altLang="zh-CN" dirty="0" err="1">
                <a:latin typeface="Calibri" charset="0"/>
                <a:ea typeface="宋体" charset="0"/>
              </a:rPr>
              <a:t>Vcoll</a:t>
            </a:r>
            <a:r>
              <a:rPr lang="en-US" altLang="zh-CN" dirty="0">
                <a:latin typeface="Calibri" charset="0"/>
                <a:ea typeface="宋体" charset="0"/>
              </a:rPr>
              <a:t> is the collective potential.</a:t>
            </a:r>
          </a:p>
          <a:p>
            <a:pPr eaLnBrk="1" hangingPunct="1"/>
            <a:endParaRPr lang="en-US" altLang="zh-CN" dirty="0">
              <a:latin typeface="Calibri" charset="0"/>
              <a:ea typeface="宋体" charset="0"/>
            </a:endParaRPr>
          </a:p>
          <a:p>
            <a:pPr eaLnBrk="1" hangingPunct="1"/>
            <a:r>
              <a:rPr lang="en-US" altLang="zh-CN" dirty="0">
                <a:latin typeface="Calibri" charset="0"/>
                <a:ea typeface="宋体" charset="0"/>
              </a:rPr>
              <a:t>Finally, the dynamics of the Hamiltonian is fully determined by the five collective parameters: MOI, 3 collective masses, and collective potential.</a:t>
            </a:r>
            <a:r>
              <a:rPr lang="en-US" altLang="zh-CN" baseline="0" dirty="0">
                <a:latin typeface="Calibri" charset="0"/>
                <a:ea typeface="宋体" charset="0"/>
              </a:rPr>
              <a:t> </a:t>
            </a:r>
            <a:r>
              <a:rPr lang="en-US" altLang="zh-CN" dirty="0">
                <a:latin typeface="Calibri" charset="0"/>
                <a:ea typeface="宋体" charset="0"/>
              </a:rPr>
              <a:t>They are functions of quadrupole</a:t>
            </a:r>
            <a:r>
              <a:rPr lang="en-US" altLang="zh-CN" baseline="0" dirty="0">
                <a:latin typeface="Calibri" charset="0"/>
                <a:ea typeface="宋体" charset="0"/>
              </a:rPr>
              <a:t> and </a:t>
            </a:r>
            <a:r>
              <a:rPr lang="en-US" altLang="zh-CN" baseline="0" dirty="0" err="1">
                <a:latin typeface="Calibri" charset="0"/>
                <a:ea typeface="宋体" charset="0"/>
              </a:rPr>
              <a:t>octupole</a:t>
            </a:r>
            <a:r>
              <a:rPr lang="en-US" altLang="zh-CN" baseline="0" dirty="0">
                <a:latin typeface="Calibri" charset="0"/>
                <a:ea typeface="宋体" charset="0"/>
              </a:rPr>
              <a:t> deformation parameters beta2 and beta3.</a:t>
            </a:r>
            <a:endParaRPr lang="zh-CN" altLang="en-US" dirty="0">
              <a:latin typeface="Calibri" charset="0"/>
              <a:ea typeface="宋体" charset="0"/>
            </a:endParaRPr>
          </a:p>
          <a:p>
            <a:endParaRPr kumimoji="1" lang="zh-CN" altLang="en-US" dirty="0"/>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36</a:t>
            </a:fld>
            <a:endParaRPr lang="zh-CN" altLang="en-US"/>
          </a:p>
        </p:txBody>
      </p:sp>
    </p:spTree>
    <p:extLst>
      <p:ext uri="{BB962C8B-B14F-4D97-AF65-F5344CB8AC3E}">
        <p14:creationId xmlns:p14="http://schemas.microsoft.com/office/powerpoint/2010/main" val="29485345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eaLnBrk="1" hangingPunct="1">
              <a:spcBef>
                <a:spcPct val="0"/>
              </a:spcBef>
            </a:pPr>
            <a:r>
              <a:rPr kumimoji="0" lang="en-US" altLang="zh-CN" baseline="0" dirty="0">
                <a:latin typeface="Calibri" charset="0"/>
                <a:ea typeface="宋体" charset="0"/>
              </a:rPr>
              <a:t>Here, we show the </a:t>
            </a:r>
            <a:r>
              <a:rPr kumimoji="0" lang="en-US" altLang="zh-CN" baseline="0" dirty="0" err="1">
                <a:latin typeface="Calibri" charset="0"/>
                <a:ea typeface="宋体" charset="0"/>
              </a:rPr>
              <a:t>countour</a:t>
            </a:r>
            <a:r>
              <a:rPr kumimoji="0" lang="en-US" altLang="zh-CN" baseline="0" dirty="0">
                <a:latin typeface="Calibri" charset="0"/>
                <a:ea typeface="宋体" charset="0"/>
              </a:rPr>
              <a:t> plots for the pes in the beta2, beta3 plane. A global minimum is found at beta2=0.18  and beta3=0.15, and more that 1 MeV deeper than the quadrupole saddle point. </a:t>
            </a:r>
          </a:p>
          <a:p>
            <a:pPr eaLnBrk="1" hangingPunct="1">
              <a:spcBef>
                <a:spcPct val="0"/>
              </a:spcBef>
            </a:pPr>
            <a:endParaRPr kumimoji="0" lang="en-US" altLang="zh-CN" baseline="0" dirty="0">
              <a:latin typeface="Calibri" charset="0"/>
              <a:ea typeface="宋体" charset="0"/>
            </a:endParaRPr>
          </a:p>
          <a:p>
            <a:pPr eaLnBrk="1" hangingPunct="1">
              <a:spcBef>
                <a:spcPct val="0"/>
              </a:spcBef>
            </a:pPr>
            <a:r>
              <a:rPr kumimoji="0" lang="en-US" altLang="zh-CN" baseline="0" dirty="0">
                <a:latin typeface="Calibri" charset="0"/>
                <a:ea typeface="宋体" charset="0"/>
              </a:rPr>
              <a:t>Using these physical </a:t>
            </a:r>
            <a:r>
              <a:rPr kumimoji="0" lang="en-US" altLang="zh-CN" baseline="0" dirty="0" err="1">
                <a:latin typeface="Calibri" charset="0"/>
                <a:ea typeface="宋体" charset="0"/>
              </a:rPr>
              <a:t>quantatities</a:t>
            </a:r>
            <a:r>
              <a:rPr kumimoji="0" lang="en-US" altLang="zh-CN" baseline="0" dirty="0">
                <a:latin typeface="Calibri" charset="0"/>
                <a:ea typeface="宋体" charset="0"/>
              </a:rPr>
              <a:t>, we can construct the quadrupole and </a:t>
            </a:r>
            <a:r>
              <a:rPr kumimoji="0" lang="en-US" altLang="zh-CN" baseline="0" dirty="0" err="1">
                <a:latin typeface="Calibri" charset="0"/>
                <a:ea typeface="宋体" charset="0"/>
              </a:rPr>
              <a:t>octupole</a:t>
            </a:r>
            <a:r>
              <a:rPr kumimoji="0" lang="en-US" altLang="zh-CN" baseline="0" dirty="0">
                <a:latin typeface="Calibri" charset="0"/>
                <a:ea typeface="宋体" charset="0"/>
              </a:rPr>
              <a:t> collective Hamiltonian, and then the  low-lying spectrum</a:t>
            </a:r>
            <a:endParaRPr kumimoji="0" lang="zh-CN" altLang="en-US" dirty="0">
              <a:latin typeface="Calibri" charset="0"/>
              <a:ea typeface="宋体" charset="0"/>
            </a:endParaRPr>
          </a:p>
          <a:p>
            <a:endParaRPr kumimoji="1"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r>
              <a:rPr kumimoji="0" lang="en-US" altLang="zh-CN" dirty="0">
                <a:latin typeface="Calibri" charset="0"/>
                <a:ea typeface="宋体" charset="0"/>
              </a:rPr>
              <a:t>We</a:t>
            </a:r>
            <a:r>
              <a:rPr kumimoji="0" lang="en-US" altLang="zh-CN" baseline="0" dirty="0">
                <a:latin typeface="Calibri" charset="0"/>
                <a:ea typeface="宋体" charset="0"/>
              </a:rPr>
              <a:t> compare our theoretical results with experimental data for both positive- and negative-parity states. The agreement is very good for both excitation energies and electric transition strengths, especially considering that our model contains full configurations and no any effective charge is included. It is remarkable that the low-lying 1-, 3- states, alternating-parity band, and large E3 transitions are all reproduced well. Combined with the PES, we further confirmed the conclusion of the </a:t>
            </a:r>
            <a:r>
              <a:rPr kumimoji="0" lang="en-US" altLang="zh-CN" baseline="0" dirty="0" err="1">
                <a:latin typeface="Calibri" charset="0"/>
                <a:ea typeface="宋体" charset="0"/>
              </a:rPr>
              <a:t>expiremental</a:t>
            </a:r>
            <a:r>
              <a:rPr kumimoji="0" lang="en-US" altLang="zh-CN" baseline="0" dirty="0">
                <a:latin typeface="Calibri" charset="0"/>
                <a:ea typeface="宋体" charset="0"/>
              </a:rPr>
              <a:t> measurement. Namely, Ra224 is a stable </a:t>
            </a:r>
            <a:r>
              <a:rPr kumimoji="0" lang="en-US" altLang="zh-CN" baseline="0" dirty="0" err="1">
                <a:latin typeface="Calibri" charset="0"/>
                <a:ea typeface="宋体" charset="0"/>
              </a:rPr>
              <a:t>octupole</a:t>
            </a:r>
            <a:r>
              <a:rPr kumimoji="0" lang="en-US" altLang="zh-CN" baseline="0" dirty="0">
                <a:latin typeface="Calibri" charset="0"/>
                <a:ea typeface="宋体" charset="0"/>
              </a:rPr>
              <a:t> deformed nucleus.</a:t>
            </a:r>
            <a:endParaRPr kumimoji="0" lang="zh-CN" altLang="en-US" dirty="0">
              <a:latin typeface="Calibri" charset="0"/>
              <a:ea typeface="宋体" charset="0"/>
            </a:endParaRPr>
          </a:p>
          <a:p>
            <a:endParaRPr kumimoji="1" lang="zh-CN" altLang="en-US" dirty="0"/>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37</a:t>
            </a:fld>
            <a:endParaRPr lang="zh-CN" altLang="en-US"/>
          </a:p>
        </p:txBody>
      </p:sp>
    </p:spTree>
    <p:extLst>
      <p:ext uri="{BB962C8B-B14F-4D97-AF65-F5344CB8AC3E}">
        <p14:creationId xmlns:p14="http://schemas.microsoft.com/office/powerpoint/2010/main" val="9607441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我们还可以分析原子核八极形变及电偶电八极跃迁，这里给出了偶偶</a:t>
            </a:r>
            <a:r>
              <a:rPr kumimoji="1" lang="en-US" altLang="zh-CN" dirty="0"/>
              <a:t>Ra</a:t>
            </a:r>
            <a:r>
              <a:rPr kumimoji="1" lang="zh-CN" altLang="en-US" dirty="0"/>
              <a:t>、</a:t>
            </a:r>
            <a:r>
              <a:rPr kumimoji="1" lang="en-US" altLang="zh-CN" dirty="0"/>
              <a:t>Th</a:t>
            </a:r>
            <a:r>
              <a:rPr kumimoji="1" lang="zh-CN" altLang="en-US" dirty="0"/>
              <a:t>、</a:t>
            </a:r>
            <a:r>
              <a:rPr kumimoji="1" lang="en-US" altLang="zh-CN" dirty="0"/>
              <a:t>U</a:t>
            </a:r>
            <a:r>
              <a:rPr kumimoji="1" lang="zh-CN" altLang="en-US" dirty="0"/>
              <a:t>、</a:t>
            </a:r>
            <a:r>
              <a:rPr kumimoji="1" lang="en-US" altLang="zh-CN" dirty="0"/>
              <a:t>Pu</a:t>
            </a:r>
            <a:r>
              <a:rPr kumimoji="1" lang="zh-CN" altLang="en-US" dirty="0"/>
              <a:t>的四极</a:t>
            </a:r>
            <a:r>
              <a:rPr kumimoji="1" lang="en-US" altLang="zh-CN" dirty="0"/>
              <a:t>-</a:t>
            </a:r>
            <a:r>
              <a:rPr kumimoji="1" lang="zh-CN" altLang="en-US" dirty="0"/>
              <a:t>八极位能曲面及</a:t>
            </a:r>
            <a:r>
              <a:rPr kumimoji="1" lang="en-US" altLang="zh-CN" dirty="0"/>
              <a:t>3-</a:t>
            </a:r>
            <a:r>
              <a:rPr kumimoji="1" lang="zh-CN" altLang="en-US" dirty="0"/>
              <a:t>到基态</a:t>
            </a:r>
            <a:r>
              <a:rPr kumimoji="1" lang="en-US" altLang="zh-CN" dirty="0"/>
              <a:t>0+</a:t>
            </a:r>
            <a:r>
              <a:rPr kumimoji="1" lang="zh-CN" altLang="en-US" dirty="0"/>
              <a:t>的</a:t>
            </a:r>
            <a:r>
              <a:rPr kumimoji="1" lang="en-US" altLang="zh-CN" dirty="0"/>
              <a:t>B</a:t>
            </a:r>
            <a:r>
              <a:rPr kumimoji="1" lang="zh-CN" altLang="en-US" dirty="0"/>
              <a:t>（</a:t>
            </a:r>
            <a:r>
              <a:rPr kumimoji="1" lang="en-US" altLang="zh-CN" dirty="0"/>
              <a:t>E3</a:t>
            </a:r>
            <a:r>
              <a:rPr kumimoji="1" lang="zh-CN" altLang="en-US" dirty="0"/>
              <a:t>）随同位素链的演化规律，位能面比较相似，这里以</a:t>
            </a:r>
            <a:r>
              <a:rPr kumimoji="1" lang="en-US" altLang="zh-CN" dirty="0"/>
              <a:t>Ra</a:t>
            </a:r>
            <a:r>
              <a:rPr kumimoji="1" lang="zh-CN" altLang="en-US" dirty="0"/>
              <a:t>链为例。结合位能面和</a:t>
            </a:r>
            <a:r>
              <a:rPr kumimoji="1" lang="en-US" altLang="zh-CN" dirty="0"/>
              <a:t>E3</a:t>
            </a:r>
            <a:r>
              <a:rPr kumimoji="1" lang="zh-CN" altLang="en-US" dirty="0"/>
              <a:t>，发现在该区域展现出从近球形至稳定八极，再到八极软，最后至稳定四极形变的演化规律。最大的</a:t>
            </a:r>
            <a:r>
              <a:rPr kumimoji="1" lang="en-US" altLang="zh-CN" dirty="0"/>
              <a:t>BE3</a:t>
            </a:r>
            <a:r>
              <a:rPr kumimoji="1" lang="zh-CN" altLang="en-US" dirty="0"/>
              <a:t>出现在中子数</a:t>
            </a:r>
            <a:r>
              <a:rPr kumimoji="1" lang="en-US" altLang="zh-CN" dirty="0"/>
              <a:t>136</a:t>
            </a:r>
            <a:r>
              <a:rPr kumimoji="1" lang="zh-CN" altLang="en-US" dirty="0"/>
              <a:t>附近，此时八极形变最强。</a:t>
            </a:r>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38</a:t>
            </a:fld>
            <a:endParaRPr lang="zh-CN" altLang="en-US"/>
          </a:p>
        </p:txBody>
      </p:sp>
    </p:spTree>
    <p:extLst>
      <p:ext uri="{BB962C8B-B14F-4D97-AF65-F5344CB8AC3E}">
        <p14:creationId xmlns:p14="http://schemas.microsoft.com/office/powerpoint/2010/main" val="26173886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系统研究了</a:t>
            </a:r>
            <a:r>
              <a:rPr kumimoji="1" lang="en-US" altLang="zh-CN" dirty="0" err="1"/>
              <a:t>Xe</a:t>
            </a:r>
            <a:r>
              <a:rPr kumimoji="1" lang="en-US" altLang="zh-CN" dirty="0"/>
              <a:t>, Ba</a:t>
            </a:r>
            <a:r>
              <a:rPr kumimoji="1" lang="zh-CN" altLang="en-US" dirty="0"/>
              <a:t>稀土区，及</a:t>
            </a:r>
            <a:r>
              <a:rPr kumimoji="1" lang="en-US" altLang="zh-CN" dirty="0"/>
              <a:t>Rn</a:t>
            </a:r>
            <a:r>
              <a:rPr kumimoji="1" lang="zh-CN" altLang="en-US" dirty="0"/>
              <a:t>，</a:t>
            </a:r>
            <a:r>
              <a:rPr kumimoji="1" lang="en-US" altLang="zh-CN" dirty="0"/>
              <a:t>Ra</a:t>
            </a:r>
            <a:r>
              <a:rPr kumimoji="1" lang="zh-CN" altLang="en-US" dirty="0"/>
              <a:t>，锕系区。这里给出了理论计算的</a:t>
            </a:r>
            <a:r>
              <a:rPr kumimoji="1" lang="en-US" altLang="zh-CN" dirty="0"/>
              <a:t>3-</a:t>
            </a:r>
            <a:r>
              <a:rPr kumimoji="1" lang="zh-CN" altLang="en-US" dirty="0"/>
              <a:t>到基态的约化电八极跃迁几率，大的</a:t>
            </a:r>
            <a:r>
              <a:rPr kumimoji="1" lang="en-US" altLang="zh-CN" dirty="0"/>
              <a:t>B(E3)</a:t>
            </a:r>
            <a:r>
              <a:rPr kumimoji="1" lang="zh-CN" altLang="en-US" dirty="0"/>
              <a:t>指示原子核存在八极形变。对于</a:t>
            </a:r>
            <a:r>
              <a:rPr kumimoji="1" lang="en-US" altLang="zh-CN" dirty="0" err="1"/>
              <a:t>Xe</a:t>
            </a:r>
            <a:r>
              <a:rPr kumimoji="1" lang="en-US" altLang="zh-CN" dirty="0"/>
              <a:t>, Ba</a:t>
            </a:r>
            <a:r>
              <a:rPr kumimoji="1" lang="zh-CN" altLang="en-US" dirty="0"/>
              <a:t>稀土区，我们发现</a:t>
            </a:r>
            <a:r>
              <a:rPr kumimoji="1" lang="en-US" altLang="zh-CN" dirty="0"/>
              <a:t>Ba</a:t>
            </a:r>
            <a:r>
              <a:rPr kumimoji="1" lang="zh-CN" altLang="en-US" dirty="0"/>
              <a:t>，</a:t>
            </a:r>
            <a:r>
              <a:rPr kumimoji="1" lang="en-US" altLang="zh-CN" dirty="0"/>
              <a:t>Ce</a:t>
            </a:r>
            <a:r>
              <a:rPr kumimoji="1" lang="zh-CN" altLang="en-US" dirty="0"/>
              <a:t>同位素链在</a:t>
            </a:r>
            <a:r>
              <a:rPr kumimoji="1" lang="en-US" altLang="zh-CN" dirty="0"/>
              <a:t>N=90-96</a:t>
            </a:r>
            <a:r>
              <a:rPr kumimoji="1" lang="zh-CN" altLang="en-US" dirty="0"/>
              <a:t>具有八极形变，而</a:t>
            </a:r>
            <a:r>
              <a:rPr kumimoji="1" lang="en-US" altLang="zh-CN" dirty="0"/>
              <a:t>Nd</a:t>
            </a:r>
            <a:r>
              <a:rPr kumimoji="1" lang="zh-CN" altLang="en-US" dirty="0"/>
              <a:t>、</a:t>
            </a:r>
            <a:r>
              <a:rPr kumimoji="1" lang="en-US" altLang="zh-CN" dirty="0" err="1"/>
              <a:t>Sm</a:t>
            </a:r>
            <a:r>
              <a:rPr kumimoji="1" lang="zh-CN" altLang="en-US" dirty="0"/>
              <a:t>、</a:t>
            </a:r>
            <a:r>
              <a:rPr kumimoji="1" lang="en-US" altLang="zh-CN" dirty="0" err="1"/>
              <a:t>Gd</a:t>
            </a:r>
            <a:r>
              <a:rPr kumimoji="1" lang="zh-CN" altLang="en-US" dirty="0"/>
              <a:t>在这片区域均具有较强的八极关联。</a:t>
            </a:r>
            <a:r>
              <a:rPr kumimoji="1" lang="en-US" altLang="zh-CN" dirty="0"/>
              <a:t>Ra</a:t>
            </a:r>
            <a:r>
              <a:rPr kumimoji="1" lang="zh-CN" altLang="en-US" dirty="0"/>
              <a:t>及锕系核则在</a:t>
            </a:r>
            <a:r>
              <a:rPr kumimoji="1" lang="en-US" altLang="zh-CN" dirty="0"/>
              <a:t>N=134-140</a:t>
            </a:r>
            <a:r>
              <a:rPr kumimoji="1" lang="zh-CN" altLang="en-US" dirty="0"/>
              <a:t>形成明显的八极形变，对于</a:t>
            </a:r>
            <a:r>
              <a:rPr kumimoji="1" lang="en-US" altLang="zh-CN" dirty="0"/>
              <a:t>N=142-146</a:t>
            </a:r>
            <a:r>
              <a:rPr kumimoji="1" lang="zh-CN" altLang="en-US" dirty="0"/>
              <a:t>，结合势能曲面，发现这些核主要为八极软核。</a:t>
            </a:r>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39</a:t>
            </a:fld>
            <a:endParaRPr lang="zh-CN" altLang="en-US"/>
          </a:p>
        </p:txBody>
      </p:sp>
    </p:spTree>
    <p:extLst>
      <p:ext uri="{BB962C8B-B14F-4D97-AF65-F5344CB8AC3E}">
        <p14:creationId xmlns:p14="http://schemas.microsoft.com/office/powerpoint/2010/main" val="12443508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zh-CN" altLang="en-US" sz="1800" b="0" i="0" u="none" strike="noStrike" baseline="0" dirty="0">
                <a:solidFill>
                  <a:srgbClr val="231F20"/>
                </a:solidFill>
                <a:latin typeface="AdvOT483a8203"/>
              </a:rPr>
              <a:t>得益于放射性核束装置的发展以及探测设备的升级，近年来人们在低能核裂变方面开展了大量的测量工作，取得了很多突破性进展，这里汇总了截至</a:t>
            </a:r>
            <a:r>
              <a:rPr lang="en-US" altLang="zh-CN" sz="1800" b="0" i="0" u="none" strike="noStrike" baseline="0" dirty="0">
                <a:solidFill>
                  <a:srgbClr val="231F20"/>
                </a:solidFill>
                <a:latin typeface="AdvOT483a8203"/>
              </a:rPr>
              <a:t>2016</a:t>
            </a:r>
            <a:r>
              <a:rPr lang="zh-CN" altLang="en-US" sz="1800" b="0" i="0" u="none" strike="noStrike" baseline="0" dirty="0">
                <a:solidFill>
                  <a:srgbClr val="231F20"/>
                </a:solidFill>
                <a:latin typeface="AdvOT483a8203"/>
              </a:rPr>
              <a:t>年的测量核区及激发方式。其中在缺中子</a:t>
            </a:r>
            <a:r>
              <a:rPr lang="en-US" altLang="zh-CN" sz="1800" b="0" i="0" u="none" strike="noStrike" baseline="0" dirty="0">
                <a:solidFill>
                  <a:srgbClr val="231F20"/>
                </a:solidFill>
                <a:latin typeface="AdvOT483a8203"/>
              </a:rPr>
              <a:t>Pb</a:t>
            </a:r>
            <a:r>
              <a:rPr lang="zh-CN" altLang="en-US" sz="1800" b="0" i="0" u="none" strike="noStrike" baseline="0" dirty="0">
                <a:solidFill>
                  <a:srgbClr val="231F20"/>
                </a:solidFill>
                <a:latin typeface="AdvOT483a8203"/>
              </a:rPr>
              <a:t>区的新型非对称裂变吸引了众多关注，如</a:t>
            </a:r>
            <a:r>
              <a:rPr lang="en-US" altLang="zh-CN" sz="1800" b="0" i="0" u="none" strike="noStrike" baseline="0" dirty="0">
                <a:solidFill>
                  <a:srgbClr val="231F20"/>
                </a:solidFill>
                <a:latin typeface="AdvOT483a8203"/>
              </a:rPr>
              <a:t>180Hg</a:t>
            </a:r>
            <a:r>
              <a:rPr lang="zh-CN" altLang="en-US" sz="1800" b="0" i="0" u="none" strike="noStrike" baseline="0" dirty="0">
                <a:solidFill>
                  <a:srgbClr val="231F20"/>
                </a:solidFill>
                <a:latin typeface="AdvOT483a8203"/>
              </a:rPr>
              <a:t>，</a:t>
            </a:r>
            <a:r>
              <a:rPr lang="en-US" altLang="zh-CN" sz="1800" b="0" i="0" u="none" strike="noStrike" baseline="0" dirty="0">
                <a:solidFill>
                  <a:srgbClr val="231F20"/>
                </a:solidFill>
                <a:latin typeface="AdvOT483a8203"/>
              </a:rPr>
              <a:t>80</a:t>
            </a:r>
            <a:r>
              <a:rPr lang="zh-CN" altLang="en-US" sz="1800" b="0" i="0" u="none" strike="noStrike" baseline="0" dirty="0">
                <a:solidFill>
                  <a:srgbClr val="231F20"/>
                </a:solidFill>
                <a:latin typeface="AdvOT483a8203"/>
              </a:rPr>
              <a:t>个质子</a:t>
            </a:r>
            <a:r>
              <a:rPr lang="en-US" altLang="zh-CN" sz="1800" b="0" i="0" u="none" strike="noStrike" baseline="0" dirty="0">
                <a:solidFill>
                  <a:srgbClr val="231F20"/>
                </a:solidFill>
                <a:latin typeface="AdvOT483a8203"/>
              </a:rPr>
              <a:t>100</a:t>
            </a:r>
            <a:r>
              <a:rPr lang="zh-CN" altLang="en-US" sz="1800" b="0" i="0" u="none" strike="noStrike" baseline="0" dirty="0">
                <a:solidFill>
                  <a:srgbClr val="231F20"/>
                </a:solidFill>
                <a:latin typeface="AdvOT483a8203"/>
              </a:rPr>
              <a:t>个中子，理论上应该主要裂变为两个双幻核</a:t>
            </a:r>
            <a:r>
              <a:rPr lang="en-US" altLang="zh-CN" sz="1800" b="0" i="0" u="none" strike="noStrike" baseline="0" dirty="0">
                <a:solidFill>
                  <a:srgbClr val="231F20"/>
                </a:solidFill>
                <a:latin typeface="AdvOT483a8203"/>
              </a:rPr>
              <a:t>90Zr</a:t>
            </a:r>
            <a:r>
              <a:rPr lang="zh-CN" altLang="en-US" sz="1800" b="0" i="0" u="none" strike="noStrike" baseline="0" dirty="0">
                <a:solidFill>
                  <a:srgbClr val="231F20"/>
                </a:solidFill>
                <a:latin typeface="AdvOT483a8203"/>
              </a:rPr>
              <a:t>，应以对称裂变为主。但实际观测到的却是非对称裂变模式为主，其中重碎片峰值在</a:t>
            </a:r>
            <a:r>
              <a:rPr lang="en-US" altLang="zh-CN" sz="1800" b="0" i="0" u="none" strike="noStrike" baseline="0" dirty="0">
                <a:solidFill>
                  <a:srgbClr val="231F20"/>
                </a:solidFill>
                <a:latin typeface="AdvOT483a8203"/>
              </a:rPr>
              <a:t>Ru100</a:t>
            </a:r>
            <a:r>
              <a:rPr lang="zh-CN" altLang="en-US" sz="1800" b="0" i="0" u="none" strike="noStrike" baseline="0" dirty="0">
                <a:solidFill>
                  <a:srgbClr val="231F20"/>
                </a:solidFill>
                <a:latin typeface="AdvOT483a8203"/>
              </a:rPr>
              <a:t>附近。</a:t>
            </a:r>
            <a:endParaRPr lang="en-US" altLang="zh-CN" sz="1800" b="0" i="0" u="none" strike="noStrike" baseline="0" dirty="0">
              <a:solidFill>
                <a:srgbClr val="231F20"/>
              </a:solidFill>
              <a:latin typeface="AdvOT483a8203"/>
            </a:endParaRPr>
          </a:p>
          <a:p>
            <a:pPr algn="l"/>
            <a:endParaRPr lang="en-US" altLang="zh-CN" sz="1800" b="0" i="0" u="none" strike="noStrike" baseline="0" dirty="0">
              <a:solidFill>
                <a:srgbClr val="231F20"/>
              </a:solidFill>
              <a:latin typeface="AdvOT483a8203"/>
            </a:endParaRPr>
          </a:p>
          <a:p>
            <a:pPr algn="l"/>
            <a:endParaRPr lang="en-US" altLang="zh-CN" sz="1800" b="0" i="0" u="none" strike="noStrike" baseline="0" dirty="0">
              <a:solidFill>
                <a:srgbClr val="231F20"/>
              </a:solidFill>
              <a:latin typeface="AdvOT483a8203"/>
            </a:endParaRPr>
          </a:p>
          <a:p>
            <a:pPr algn="l"/>
            <a:r>
              <a:rPr lang="en-US" altLang="zh-CN" sz="1800" b="0" i="0" u="none" strike="noStrike" baseline="0" dirty="0">
                <a:solidFill>
                  <a:srgbClr val="231F20"/>
                </a:solidFill>
                <a:latin typeface="AdvOT483a8203"/>
              </a:rPr>
              <a:t>Fission plays an important role in the </a:t>
            </a:r>
            <a:r>
              <a:rPr lang="en-US" altLang="zh-CN" sz="1800" b="0" i="0" u="none" strike="noStrike" baseline="0" dirty="0">
                <a:solidFill>
                  <a:srgbClr val="231F20"/>
                </a:solidFill>
                <a:latin typeface="AdvTTd0b5fdba.I"/>
              </a:rPr>
              <a:t>r </a:t>
            </a:r>
            <a:r>
              <a:rPr lang="en-US" altLang="zh-CN" sz="1800" b="0" i="0" u="none" strike="noStrike" baseline="0" dirty="0">
                <a:solidFill>
                  <a:srgbClr val="231F20"/>
                </a:solidFill>
                <a:latin typeface="AdvOT483a8203"/>
              </a:rPr>
              <a:t>process, particularly within the NS-NS merger. Fission determines the region of the nuclear chart at which the flow of neutron captures and beta decays stops.</a:t>
            </a:r>
            <a:endParaRPr kumimoji="0" lang="en-US" altLang="zh-CN" dirty="0">
              <a:latin typeface="Calibri" charset="0"/>
              <a:ea typeface="宋体"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dirty="0">
              <a:latin typeface="Calibri" charset="0"/>
              <a:ea typeface="宋体"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dirty="0">
                <a:latin typeface="Calibri" charset="0"/>
                <a:ea typeface="宋体" charset="0"/>
              </a:rPr>
              <a:t>Based on constraint CDFT, we can calculate potential</a:t>
            </a:r>
            <a:r>
              <a:rPr kumimoji="0" lang="en-US" altLang="zh-CN" baseline="0" dirty="0">
                <a:latin typeface="Calibri" charset="0"/>
                <a:ea typeface="宋体" charset="0"/>
              </a:rPr>
              <a:t> energy surface for fission in a large-scale quadrupole-octupole deformation space. Here take Th226 as an example.</a:t>
            </a:r>
            <a:r>
              <a:rPr lang="en-US" altLang="zh-CN" sz="1200" kern="1200" dirty="0">
                <a:solidFill>
                  <a:schemeClr val="tx1"/>
                </a:solidFill>
                <a:effectLst/>
                <a:latin typeface="Arial" panose="020B0604020202020204" pitchFamily="34" charset="0"/>
                <a:ea typeface="宋体" panose="02010600030101010101" pitchFamily="2" charset="-122"/>
                <a:cs typeface="+mn-cs"/>
              </a:rPr>
              <a:t> </a:t>
            </a:r>
            <a:r>
              <a:rPr lang="en-US" altLang="zh-CN" sz="1200" kern="1200" baseline="0" dirty="0">
                <a:solidFill>
                  <a:schemeClr val="tx1"/>
                </a:solidFill>
                <a:effectLst/>
                <a:latin typeface="Arial" panose="020B0604020202020204" pitchFamily="34" charset="0"/>
                <a:ea typeface="宋体" panose="02010600030101010101" pitchFamily="2" charset="-122"/>
                <a:cs typeface="+mn-cs"/>
              </a:rPr>
              <a:t>Obviously, we can see the fission valleys, and scission line clearly.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baseline="0" dirty="0">
              <a:solidFill>
                <a:schemeClr val="tx1"/>
              </a:solidFill>
              <a:effectLst/>
              <a:latin typeface="Arial" panose="020B0604020202020204" pitchFamily="34" charset="0"/>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dirty="0">
                <a:latin typeface="Calibri" charset="0"/>
                <a:ea typeface="宋体" charset="0"/>
              </a:rPr>
              <a:t>Then we can simulate fission of nuclei by the evolution of a wave package </a:t>
            </a:r>
            <a:r>
              <a:rPr kumimoji="0" lang="en-US" altLang="zh-CN" baseline="0" dirty="0">
                <a:latin typeface="Calibri" charset="0"/>
                <a:ea typeface="宋体" charset="0"/>
              </a:rPr>
              <a:t>on this PES. The wave packet starts from the equilibrium state and move fast to the large deformation regions along the fission valleys. Then we can collect the probabilities on the boundary to obtain the fission fragment distributions.</a:t>
            </a:r>
            <a:endParaRPr kumimoji="0" lang="zh-CN" altLang="en-US" dirty="0">
              <a:latin typeface="Calibri" charset="0"/>
              <a:ea typeface="宋体"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Arial" panose="020B0604020202020204" pitchFamily="34" charset="0"/>
              <a:ea typeface="宋体" panose="02010600030101010101" pitchFamily="2" charset="-122"/>
              <a:cs typeface="+mn-cs"/>
            </a:endParaRPr>
          </a:p>
          <a:p>
            <a:endParaRPr kumimoji="1" lang="zh-CN" altLang="en-US" dirty="0"/>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40</a:t>
            </a:fld>
            <a:endParaRPr lang="zh-CN" altLang="en-US"/>
          </a:p>
        </p:txBody>
      </p:sp>
    </p:spTree>
    <p:extLst>
      <p:ext uri="{BB962C8B-B14F-4D97-AF65-F5344CB8AC3E}">
        <p14:creationId xmlns:p14="http://schemas.microsoft.com/office/powerpoint/2010/main" val="1260580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dirty="0">
              <a:effectLst/>
              <a:latin typeface="Helvetica" charset="0"/>
            </a:endParaRPr>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5</a:t>
            </a:fld>
            <a:endParaRPr lang="zh-CN" altLang="en-US"/>
          </a:p>
        </p:txBody>
      </p:sp>
    </p:spTree>
    <p:extLst>
      <p:ext uri="{BB962C8B-B14F-4D97-AF65-F5344CB8AC3E}">
        <p14:creationId xmlns:p14="http://schemas.microsoft.com/office/powerpoint/2010/main" val="26904650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eaLnBrk="1" hangingPunct="1"/>
            <a:r>
              <a:rPr lang="zh-CN" altLang="en-US" sz="1400" dirty="0">
                <a:solidFill>
                  <a:srgbClr val="0000FF"/>
                </a:solidFill>
                <a:latin typeface="Calibri" panose="020F0502020204030204" pitchFamily="34" charset="0"/>
                <a:ea typeface="宋体" panose="02010600030101010101" pitchFamily="2" charset="-122"/>
              </a:rPr>
              <a:t>实验上，一系列通过不同手段探索</a:t>
            </a:r>
            <a:r>
              <a:rPr lang="en-US" altLang="zh-CN" sz="1400" dirty="0">
                <a:solidFill>
                  <a:srgbClr val="0000FF"/>
                </a:solidFill>
                <a:latin typeface="Calibri" panose="020F0502020204030204" pitchFamily="34" charset="0"/>
                <a:ea typeface="宋体" panose="02010600030101010101" pitchFamily="2" charset="-122"/>
              </a:rPr>
              <a:t>Hg</a:t>
            </a:r>
            <a:r>
              <a:rPr lang="zh-CN" altLang="en-US" sz="1400" dirty="0">
                <a:solidFill>
                  <a:srgbClr val="0000FF"/>
                </a:solidFill>
                <a:latin typeface="Calibri" panose="020F0502020204030204" pitchFamily="34" charset="0"/>
                <a:ea typeface="宋体" panose="02010600030101010101" pitchFamily="2" charset="-122"/>
              </a:rPr>
              <a:t>区裂变的实验陆续开展，而其结果说明了即使激发能高达</a:t>
            </a:r>
            <a:r>
              <a:rPr lang="en-US" altLang="zh-CN" sz="1400" dirty="0">
                <a:solidFill>
                  <a:srgbClr val="0000FF"/>
                </a:solidFill>
                <a:latin typeface="Calibri" panose="020F0502020204030204" pitchFamily="34" charset="0"/>
                <a:ea typeface="宋体" panose="02010600030101010101" pitchFamily="2" charset="-122"/>
              </a:rPr>
              <a:t>30</a:t>
            </a:r>
            <a:r>
              <a:rPr lang="zh-CN" altLang="en-US" sz="1400" dirty="0">
                <a:solidFill>
                  <a:srgbClr val="0000FF"/>
                </a:solidFill>
                <a:latin typeface="Calibri" panose="020F0502020204030204" pitchFamily="34" charset="0"/>
                <a:ea typeface="宋体" panose="02010600030101010101" pitchFamily="2" charset="-122"/>
              </a:rPr>
              <a:t>至</a:t>
            </a:r>
            <a:r>
              <a:rPr lang="en-US" altLang="zh-CN" sz="1400" dirty="0">
                <a:solidFill>
                  <a:srgbClr val="0000FF"/>
                </a:solidFill>
                <a:latin typeface="Calibri" panose="020F0502020204030204" pitchFamily="34" charset="0"/>
                <a:ea typeface="宋体" panose="02010600030101010101" pitchFamily="2" charset="-122"/>
              </a:rPr>
              <a:t>40MeV</a:t>
            </a:r>
            <a:r>
              <a:rPr lang="zh-CN" altLang="en-US" sz="1400" dirty="0">
                <a:solidFill>
                  <a:srgbClr val="0000FF"/>
                </a:solidFill>
                <a:latin typeface="Calibri" panose="020F0502020204030204" pitchFamily="34" charset="0"/>
                <a:ea typeface="宋体" panose="02010600030101010101" pitchFamily="2" charset="-122"/>
              </a:rPr>
              <a:t>，非对称裂变模式依然起着重要作用，</a:t>
            </a:r>
            <a:endParaRPr lang="en-US" altLang="zh-CN" sz="1400" dirty="0">
              <a:solidFill>
                <a:srgbClr val="0000FF"/>
              </a:solidFill>
              <a:latin typeface="宋体" panose="02010600030101010101" pitchFamily="2" charset="-122"/>
              <a:ea typeface="宋体" panose="02010600030101010101" pitchFamily="2" charset="-122"/>
            </a:endParaRPr>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41</a:t>
            </a:fld>
            <a:endParaRPr lang="zh-CN" altLang="en-US"/>
          </a:p>
        </p:txBody>
      </p:sp>
    </p:spTree>
    <p:extLst>
      <p:ext uri="{BB962C8B-B14F-4D97-AF65-F5344CB8AC3E}">
        <p14:creationId xmlns:p14="http://schemas.microsoft.com/office/powerpoint/2010/main" val="12131818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eaLnBrk="1" hangingPunct="1"/>
            <a:r>
              <a:rPr lang="en-US" altLang="zh-CN" dirty="0">
                <a:latin typeface="Calibri" charset="0"/>
                <a:ea typeface="宋体" charset="0"/>
              </a:rPr>
              <a:t>To describe low-lying negative-parity</a:t>
            </a:r>
            <a:r>
              <a:rPr lang="en-US" altLang="zh-CN" baseline="0" dirty="0">
                <a:latin typeface="Calibri" charset="0"/>
                <a:ea typeface="宋体" charset="0"/>
              </a:rPr>
              <a:t> band, where the reflection asymmetric degree of freedom is necessary. Here, we construct the quadrupole-</a:t>
            </a:r>
            <a:r>
              <a:rPr lang="en-US" altLang="zh-CN" baseline="0" dirty="0" err="1">
                <a:latin typeface="Calibri" charset="0"/>
                <a:ea typeface="宋体" charset="0"/>
              </a:rPr>
              <a:t>octupole</a:t>
            </a:r>
            <a:r>
              <a:rPr lang="en-US" altLang="zh-CN" baseline="0" dirty="0">
                <a:latin typeface="Calibri" charset="0"/>
                <a:ea typeface="宋体" charset="0"/>
              </a:rPr>
              <a:t> collective Hamiltonian. </a:t>
            </a:r>
            <a:r>
              <a:rPr lang="en-US" altLang="zh-CN" dirty="0">
                <a:latin typeface="Calibri" charset="0"/>
                <a:ea typeface="宋体" charset="0"/>
              </a:rPr>
              <a:t>the</a:t>
            </a:r>
            <a:r>
              <a:rPr lang="en-US" altLang="zh-CN" baseline="0" dirty="0">
                <a:latin typeface="Calibri" charset="0"/>
                <a:ea typeface="宋体" charset="0"/>
              </a:rPr>
              <a:t> </a:t>
            </a:r>
            <a:r>
              <a:rPr lang="en-US" altLang="zh-CN" dirty="0">
                <a:latin typeface="Calibri" charset="0"/>
                <a:ea typeface="宋体" charset="0"/>
              </a:rPr>
              <a:t>vibrational kinetic energy will be expressed as</a:t>
            </a:r>
            <a:r>
              <a:rPr lang="en-US" altLang="zh-CN" baseline="0" dirty="0">
                <a:latin typeface="Calibri" charset="0"/>
                <a:ea typeface="宋体" charset="0"/>
              </a:rPr>
              <a:t> second order derivatives to beta2 and beta3. Here, we focus on axially symmetric system, and the rotational term has this simple form, where J is the angular momentum perpendicular to the symmetric axis</a:t>
            </a:r>
            <a:r>
              <a:rPr lang="en-US" altLang="zh-CN" dirty="0">
                <a:latin typeface="Calibri" charset="0"/>
                <a:ea typeface="宋体" charset="0"/>
              </a:rPr>
              <a:t>. </a:t>
            </a:r>
            <a:r>
              <a:rPr lang="en-US" altLang="zh-CN" dirty="0" err="1">
                <a:latin typeface="Calibri" charset="0"/>
                <a:ea typeface="宋体" charset="0"/>
              </a:rPr>
              <a:t>Vcoll</a:t>
            </a:r>
            <a:r>
              <a:rPr lang="en-US" altLang="zh-CN" dirty="0">
                <a:latin typeface="Calibri" charset="0"/>
                <a:ea typeface="宋体" charset="0"/>
              </a:rPr>
              <a:t> is the collective potential.</a:t>
            </a:r>
          </a:p>
          <a:p>
            <a:pPr eaLnBrk="1" hangingPunct="1"/>
            <a:endParaRPr lang="en-US" altLang="zh-CN" dirty="0">
              <a:latin typeface="Calibri" charset="0"/>
              <a:ea typeface="宋体" charset="0"/>
            </a:endParaRPr>
          </a:p>
          <a:p>
            <a:pPr eaLnBrk="1" hangingPunct="1"/>
            <a:r>
              <a:rPr lang="en-US" altLang="zh-CN" dirty="0">
                <a:latin typeface="Calibri" charset="0"/>
                <a:ea typeface="宋体" charset="0"/>
              </a:rPr>
              <a:t>Finally, the dynamics of the Hamiltonian is fully determined by the five collective parameters: MOI, 3 collective masses, and collective potential.</a:t>
            </a:r>
            <a:r>
              <a:rPr lang="en-US" altLang="zh-CN" baseline="0" dirty="0">
                <a:latin typeface="Calibri" charset="0"/>
                <a:ea typeface="宋体" charset="0"/>
              </a:rPr>
              <a:t> </a:t>
            </a:r>
            <a:r>
              <a:rPr lang="en-US" altLang="zh-CN" dirty="0">
                <a:latin typeface="Calibri" charset="0"/>
                <a:ea typeface="宋体" charset="0"/>
              </a:rPr>
              <a:t>They are functions of quadrupole</a:t>
            </a:r>
            <a:r>
              <a:rPr lang="en-US" altLang="zh-CN" baseline="0" dirty="0">
                <a:latin typeface="Calibri" charset="0"/>
                <a:ea typeface="宋体" charset="0"/>
              </a:rPr>
              <a:t> and </a:t>
            </a:r>
            <a:r>
              <a:rPr lang="en-US" altLang="zh-CN" baseline="0" dirty="0" err="1">
                <a:latin typeface="Calibri" charset="0"/>
                <a:ea typeface="宋体" charset="0"/>
              </a:rPr>
              <a:t>octupole</a:t>
            </a:r>
            <a:r>
              <a:rPr lang="en-US" altLang="zh-CN" baseline="0" dirty="0">
                <a:latin typeface="Calibri" charset="0"/>
                <a:ea typeface="宋体" charset="0"/>
              </a:rPr>
              <a:t> deformation parameters beta2 and beta3.</a:t>
            </a:r>
            <a:endParaRPr lang="zh-CN" altLang="en-US" dirty="0">
              <a:latin typeface="Calibri" charset="0"/>
              <a:ea typeface="宋体" charset="0"/>
            </a:endParaRPr>
          </a:p>
          <a:p>
            <a:endParaRPr kumimoji="1" lang="zh-CN" altLang="en-US" dirty="0"/>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42</a:t>
            </a:fld>
            <a:endParaRPr lang="zh-CN" altLang="en-US"/>
          </a:p>
        </p:txBody>
      </p:sp>
    </p:spTree>
    <p:extLst>
      <p:ext uri="{BB962C8B-B14F-4D97-AF65-F5344CB8AC3E}">
        <p14:creationId xmlns:p14="http://schemas.microsoft.com/office/powerpoint/2010/main" val="14205962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baseline="0" dirty="0"/>
              <a:t>基于上述理论我们得到了</a:t>
            </a:r>
            <a:r>
              <a:rPr kumimoji="1" lang="en-US" altLang="zh-CN" baseline="0" dirty="0"/>
              <a:t>180Hg</a:t>
            </a:r>
            <a:r>
              <a:rPr kumimoji="1" lang="zh-CN" altLang="en-US" baseline="0" dirty="0"/>
              <a:t>维势能面。</a:t>
            </a:r>
            <a:r>
              <a:rPr kumimoji="1" lang="en-US" altLang="zh-CN" baseline="0" dirty="0"/>
              <a:t>….</a:t>
            </a:r>
            <a:r>
              <a:rPr kumimoji="1" lang="zh-CN" altLang="en-US" baseline="0" dirty="0"/>
              <a:t>为四极形变方向，</a:t>
            </a:r>
            <a:r>
              <a:rPr kumimoji="1" lang="en-US" altLang="zh-CN" baseline="0" dirty="0"/>
              <a:t>…..</a:t>
            </a:r>
            <a:r>
              <a:rPr kumimoji="1" lang="zh-CN" altLang="en-US" baseline="0" dirty="0"/>
              <a:t>为八极形变方向，洋红色实现表示静态裂变路径，酒红色点线表示剪裂线。我们在剪裂线附近对其进行了脖子处数约束，并且定义裂变谷与聚变谷间的鞍点作为断点，这可以从图</a:t>
            </a:r>
            <a:r>
              <a:rPr kumimoji="1" lang="en-US" altLang="zh-CN" baseline="0" dirty="0"/>
              <a:t>c</a:t>
            </a:r>
            <a:r>
              <a:rPr kumimoji="1" lang="zh-CN" altLang="en-US" baseline="0" dirty="0"/>
              <a:t>中可以明显的看出。</a:t>
            </a:r>
            <a:endParaRPr kumimoji="1" lang="en-US" altLang="zh-CN" baseline="0" dirty="0"/>
          </a:p>
          <a:p>
            <a:r>
              <a:rPr kumimoji="1" lang="zh-CN" altLang="en-US" baseline="0" dirty="0"/>
              <a:t>沿着静态裂变路径，原子核在</a:t>
            </a:r>
            <a:r>
              <a:rPr kumimoji="1" lang="en-US" altLang="zh-CN" baseline="0" dirty="0"/>
              <a:t>(beta2,beta3)=(0.98,0)</a:t>
            </a:r>
            <a:r>
              <a:rPr kumimoji="1" lang="zh-CN" altLang="en-US" baseline="0" dirty="0"/>
              <a:t>位置处向反射不对称方向弯曲，之后一直拉伸至</a:t>
            </a:r>
            <a:r>
              <a:rPr kumimoji="1" lang="en-US" altLang="zh-CN" baseline="0" dirty="0"/>
              <a:t>(beta2, beta3) ~ (4.08, 2.08) </a:t>
            </a:r>
            <a:r>
              <a:rPr kumimoji="1" lang="zh-CN" altLang="en-US" baseline="0" dirty="0"/>
              <a:t>位置处发生断裂，产生轻重碎片分别为</a:t>
            </a:r>
            <a:r>
              <a:rPr kumimoji="1" lang="en-US" altLang="zh-CN" baseline="0" dirty="0"/>
              <a:t>101Rh</a:t>
            </a:r>
            <a:r>
              <a:rPr kumimoji="1" lang="zh-CN" altLang="en-US" baseline="0" dirty="0"/>
              <a:t>和</a:t>
            </a:r>
            <a:r>
              <a:rPr kumimoji="1" lang="en-US" altLang="zh-CN" baseline="0" dirty="0"/>
              <a:t>79Br</a:t>
            </a:r>
            <a:r>
              <a:rPr kumimoji="1" lang="zh-CN" altLang="en-US" baseline="0" dirty="0"/>
              <a:t>，此处势能为</a:t>
            </a:r>
            <a:r>
              <a:rPr kumimoji="1" lang="en-US" altLang="zh-CN" baseline="0" dirty="0"/>
              <a:t>-1399.2696MeV</a:t>
            </a:r>
            <a:r>
              <a:rPr kumimoji="1" lang="zh-CN" altLang="en-US" baseline="0" dirty="0"/>
              <a:t>，较基态位置大约高出</a:t>
            </a:r>
            <a:r>
              <a:rPr kumimoji="1" lang="en-US" altLang="zh-CN" baseline="0" dirty="0"/>
              <a:t>12MeV</a:t>
            </a:r>
            <a:r>
              <a:rPr kumimoji="1" lang="zh-CN" altLang="en-US" baseline="0" dirty="0"/>
              <a:t>；沿着对称裂变路径走，在</a:t>
            </a:r>
            <a:r>
              <a:rPr kumimoji="1" lang="en-US" altLang="zh-CN" baseline="0" dirty="0"/>
              <a:t>(2.60,0.60)</a:t>
            </a:r>
            <a:r>
              <a:rPr kumimoji="1" lang="zh-CN" altLang="en-US" baseline="0" dirty="0"/>
              <a:t>至</a:t>
            </a:r>
            <a:r>
              <a:rPr kumimoji="1" lang="en-US" altLang="zh-CN" baseline="0" dirty="0"/>
              <a:t>(4.50,0.00)</a:t>
            </a:r>
            <a:r>
              <a:rPr kumimoji="1" lang="zh-CN" altLang="en-US" baseline="0" dirty="0"/>
              <a:t>位置处存在一个对称裂变谷，并在</a:t>
            </a:r>
            <a:r>
              <a:rPr kumimoji="1" lang="en-US" altLang="zh-CN" baseline="0" dirty="0"/>
              <a:t>(4.54,0.00)</a:t>
            </a:r>
            <a:r>
              <a:rPr kumimoji="1" lang="zh-CN" altLang="en-US" baseline="0" dirty="0"/>
              <a:t>处发生断裂，此处能量为</a:t>
            </a:r>
            <a:r>
              <a:rPr kumimoji="1" lang="en-US" altLang="zh-CN" baseline="0" dirty="0"/>
              <a:t>-1396.9333MeV</a:t>
            </a:r>
            <a:r>
              <a:rPr kumimoji="1" lang="zh-CN" altLang="en-US" baseline="0" dirty="0"/>
              <a:t>，比非对称裂变点能量高出</a:t>
            </a:r>
            <a:r>
              <a:rPr kumimoji="1" lang="en-US" altLang="zh-CN" baseline="0" dirty="0"/>
              <a:t>2.3MeV</a:t>
            </a:r>
            <a:r>
              <a:rPr kumimoji="1" lang="zh-CN" altLang="en-US" baseline="0" dirty="0"/>
              <a:t>。此外，我们在图</a:t>
            </a:r>
            <a:r>
              <a:rPr kumimoji="1" lang="en-US" altLang="zh-CN" baseline="0" dirty="0"/>
              <a:t>b</a:t>
            </a:r>
            <a:r>
              <a:rPr kumimoji="1" lang="zh-CN" altLang="en-US" baseline="0" dirty="0"/>
              <a:t>中发现了对称型紧凑裂变模式，如紫色虚线。</a:t>
            </a:r>
            <a:endParaRPr kumimoji="1" lang="en-US" altLang="zh-CN" baseline="0" dirty="0"/>
          </a:p>
          <a:p>
            <a:endParaRPr kumimoji="1" lang="en-US" altLang="zh-CN" baseline="0" dirty="0"/>
          </a:p>
          <a:p>
            <a:r>
              <a:rPr kumimoji="1" lang="zh-CN" altLang="en-US" baseline="0" dirty="0"/>
              <a:t>这将导致</a:t>
            </a:r>
            <a:r>
              <a:rPr kumimoji="1" lang="en-US" altLang="zh-CN" baseline="0" dirty="0"/>
              <a:t>180Hg</a:t>
            </a:r>
            <a:r>
              <a:rPr kumimoji="1" lang="zh-CN" altLang="en-US" baseline="0" dirty="0"/>
              <a:t>将以非对称裂变为主。</a:t>
            </a:r>
            <a:endParaRPr kumimoji="1" lang="en-US" altLang="zh-CN" baseline="0" dirty="0"/>
          </a:p>
          <a:p>
            <a:endParaRPr kumimoji="1" lang="en-US" altLang="zh-CN" baseline="0" dirty="0"/>
          </a:p>
          <a:p>
            <a:r>
              <a:rPr kumimoji="1" lang="zh-CN" altLang="en-US" baseline="0" dirty="0"/>
              <a:t>为更好的描述非对称裂变道的碎片质量几率最大的原因，我们对剪裂线的物理量做了详细的分析。</a:t>
            </a:r>
            <a:endParaRPr kumimoji="1" baseline="0" dirty="0"/>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43</a:t>
            </a:fld>
            <a:endParaRPr lang="zh-CN" altLang="en-US"/>
          </a:p>
        </p:txBody>
      </p:sp>
    </p:spTree>
    <p:extLst>
      <p:ext uri="{BB962C8B-B14F-4D97-AF65-F5344CB8AC3E}">
        <p14:creationId xmlns:p14="http://schemas.microsoft.com/office/powerpoint/2010/main" val="6766381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baseline="0" dirty="0"/>
              <a:t>为描述剪裂组态的信息，我们将剪裂线的一些物理量随</a:t>
            </a:r>
            <a:r>
              <a:rPr kumimoji="1" lang="en-US" altLang="zh-CN" baseline="0" dirty="0"/>
              <a:t>beta3</a:t>
            </a:r>
            <a:r>
              <a:rPr kumimoji="1" lang="zh-CN" altLang="en-US" baseline="0" dirty="0"/>
              <a:t>的变化做了输出，</a:t>
            </a:r>
            <a:r>
              <a:rPr kumimoji="1" lang="en-US" altLang="zh-CN" baseline="0" dirty="0"/>
              <a:t>(a)~(d)</a:t>
            </a:r>
            <a:r>
              <a:rPr kumimoji="1" lang="zh-CN" altLang="en-US" baseline="0" dirty="0"/>
              <a:t>分别表示势能、重碎片质量数、碎片</a:t>
            </a:r>
            <a:r>
              <a:rPr kumimoji="1" lang="en-US" altLang="zh-CN" baseline="0" dirty="0"/>
              <a:t>beta2</a:t>
            </a:r>
            <a:r>
              <a:rPr kumimoji="1" lang="zh-CN" altLang="en-US" baseline="0" dirty="0"/>
              <a:t>、</a:t>
            </a:r>
            <a:r>
              <a:rPr kumimoji="1" lang="en-US" altLang="zh-CN" baseline="0" dirty="0"/>
              <a:t>beta3</a:t>
            </a:r>
            <a:r>
              <a:rPr kumimoji="1" lang="zh-CN" altLang="en-US" baseline="0" dirty="0"/>
              <a:t>形变随原子核整体</a:t>
            </a:r>
            <a:r>
              <a:rPr kumimoji="1" lang="en-US" altLang="zh-CN" baseline="0" dirty="0"/>
              <a:t>beta3</a:t>
            </a:r>
            <a:r>
              <a:rPr kumimoji="1" lang="zh-CN" altLang="en-US" baseline="0" dirty="0"/>
              <a:t>的变化，我们可以发现在</a:t>
            </a:r>
            <a:r>
              <a:rPr kumimoji="1" lang="en-US" altLang="zh-CN" baseline="0" dirty="0"/>
              <a:t>beta3</a:t>
            </a:r>
            <a:r>
              <a:rPr kumimoji="1" lang="zh-CN" altLang="en-US" baseline="0" dirty="0"/>
              <a:t>从</a:t>
            </a:r>
            <a:r>
              <a:rPr kumimoji="1" lang="en-US" altLang="zh-CN" baseline="0" dirty="0"/>
              <a:t>0</a:t>
            </a:r>
            <a:r>
              <a:rPr kumimoji="1" lang="zh-CN" altLang="en-US" baseline="0" dirty="0"/>
              <a:t>到</a:t>
            </a:r>
            <a:r>
              <a:rPr kumimoji="1" lang="en-US" altLang="zh-CN" baseline="0" dirty="0"/>
              <a:t>1.5</a:t>
            </a:r>
            <a:r>
              <a:rPr kumimoji="1" lang="zh-CN" altLang="en-US" baseline="0" dirty="0"/>
              <a:t>左右势能缓慢的上升，之后从</a:t>
            </a:r>
            <a:r>
              <a:rPr kumimoji="1" lang="en-US" altLang="zh-CN" baseline="0" dirty="0"/>
              <a:t>1.5</a:t>
            </a:r>
            <a:r>
              <a:rPr kumimoji="1" lang="zh-CN" altLang="en-US" baseline="0" dirty="0"/>
              <a:t>到</a:t>
            </a:r>
            <a:r>
              <a:rPr kumimoji="1" lang="en-US" altLang="zh-CN" baseline="0" dirty="0"/>
              <a:t>2.1</a:t>
            </a:r>
            <a:r>
              <a:rPr kumimoji="1" lang="zh-CN" altLang="en-US" baseline="0" dirty="0"/>
              <a:t>左右开始有一个快速的下降。从势能最低点区域可以发现其对应的重碎片质量在</a:t>
            </a:r>
            <a:r>
              <a:rPr kumimoji="1" lang="en-US" altLang="zh-CN" baseline="0" dirty="0"/>
              <a:t>96~106</a:t>
            </a:r>
            <a:r>
              <a:rPr kumimoji="1" lang="zh-CN" altLang="en-US" baseline="0" dirty="0"/>
              <a:t>左右，这刚好对应到最有可能的实验观测量。</a:t>
            </a:r>
            <a:endParaRPr kumimoji="1" lang="en-US" altLang="zh-CN" baseline="0" dirty="0"/>
          </a:p>
          <a:p>
            <a:endParaRPr kumimoji="1" lang="en-US" altLang="zh-CN" baseline="0" dirty="0"/>
          </a:p>
          <a:p>
            <a:r>
              <a:rPr kumimoji="1" lang="zh-CN" altLang="en-US" baseline="0" dirty="0"/>
              <a:t>为理解其变化原因，我们将最可能的偶偶核裂变碎片</a:t>
            </a:r>
            <a:r>
              <a:rPr kumimoji="1" lang="en-US" altLang="zh-CN" baseline="0" dirty="0"/>
              <a:t>100Ru</a:t>
            </a:r>
            <a:r>
              <a:rPr kumimoji="1" lang="zh-CN" altLang="en-US" baseline="0" dirty="0"/>
              <a:t>的势能面及其单粒子能级随原子核形状拉伸的图像描绘了出来。在</a:t>
            </a:r>
            <a:r>
              <a:rPr kumimoji="1" lang="en-US" altLang="zh-CN" baseline="0" dirty="0"/>
              <a:t>100Ru</a:t>
            </a:r>
            <a:r>
              <a:rPr kumimoji="1" lang="zh-CN" altLang="en-US" baseline="0" dirty="0"/>
              <a:t>势能面中，紫色星号表示裂变过程中能量最低出最对应的形变点，它恰好位于球形极小（</a:t>
            </a:r>
            <a:r>
              <a:rPr kumimoji="1" lang="en-US" altLang="zh-CN" baseline="0" dirty="0"/>
              <a:t>0.2</a:t>
            </a:r>
            <a:r>
              <a:rPr kumimoji="1" lang="zh-CN" altLang="en-US" baseline="0" dirty="0"/>
              <a:t>，</a:t>
            </a:r>
            <a:r>
              <a:rPr kumimoji="1" lang="en-US" altLang="zh-CN" baseline="0" dirty="0"/>
              <a:t>0.0</a:t>
            </a:r>
            <a:r>
              <a:rPr kumimoji="1" lang="zh-CN" altLang="en-US" baseline="0" dirty="0"/>
              <a:t>）和（</a:t>
            </a:r>
            <a:r>
              <a:rPr kumimoji="1" lang="en-US" altLang="zh-CN" baseline="0" dirty="0"/>
              <a:t>0.4</a:t>
            </a:r>
            <a:r>
              <a:rPr kumimoji="1" lang="zh-CN" altLang="en-US" baseline="0" dirty="0"/>
              <a:t>，</a:t>
            </a:r>
            <a:r>
              <a:rPr kumimoji="1" lang="en-US" altLang="zh-CN" baseline="0" dirty="0"/>
              <a:t>0.5</a:t>
            </a:r>
            <a:r>
              <a:rPr kumimoji="1" lang="zh-CN" altLang="en-US" baseline="0" dirty="0"/>
              <a:t>）间的浅谷之间，而这可能拉低整个系统的结合能。此外，我们发现这个浅谷是由</a:t>
            </a:r>
            <a:r>
              <a:rPr kumimoji="1" lang="en-US" altLang="zh-CN" baseline="0" dirty="0"/>
              <a:t>N=56</a:t>
            </a:r>
            <a:r>
              <a:rPr kumimoji="1" lang="zh-CN" altLang="en-US" baseline="0" dirty="0"/>
              <a:t>的八极壳间隙驱动形成的，即所谓的</a:t>
            </a:r>
            <a:r>
              <a:rPr kumimoji="1" lang="en-US" altLang="zh-CN" baseline="0" dirty="0"/>
              <a:t>”</a:t>
            </a:r>
            <a:r>
              <a:rPr kumimoji="1" lang="zh-CN" altLang="en-US" baseline="0" dirty="0"/>
              <a:t>八极幻数“，认为这是导致非对称裂变道能量比对称裂变道能量更低的微观机制。</a:t>
            </a:r>
            <a:endParaRPr kumimoji="1" baseline="0" dirty="0"/>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44</a:t>
            </a:fld>
            <a:endParaRPr lang="zh-CN" altLang="en-US"/>
          </a:p>
        </p:txBody>
      </p:sp>
    </p:spTree>
    <p:extLst>
      <p:ext uri="{BB962C8B-B14F-4D97-AF65-F5344CB8AC3E}">
        <p14:creationId xmlns:p14="http://schemas.microsoft.com/office/powerpoint/2010/main" val="16471177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baseline="0" dirty="0"/>
              <a:t>我们在这里展示了 </a:t>
            </a:r>
            <a:r>
              <a:rPr kumimoji="1" lang="en-US" altLang="zh-CN" baseline="0" dirty="0"/>
              <a:t>180Hg </a:t>
            </a:r>
            <a:r>
              <a:rPr kumimoji="1" lang="zh-CN" altLang="en-US" baseline="0" dirty="0"/>
              <a:t>的裂变动力学结果以及相应的总动能分布。</a:t>
            </a:r>
            <a:endParaRPr kumimoji="1" lang="en-US" altLang="zh-CN" baseline="0" dirty="0"/>
          </a:p>
          <a:p>
            <a:r>
              <a:rPr kumimoji="1" lang="zh-CN" altLang="en-US" baseline="0" dirty="0"/>
              <a:t>左图我们展示了碎片的总动能分布。目前我们计算总动能所用的公式比较简单，但整体上实现了实验观测量的趋势。</a:t>
            </a:r>
            <a:endParaRPr kumimoji="1" lang="en-US" altLang="zh-CN"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baseline="0" dirty="0"/>
              <a:t>右图展示了碎片质量分布，我们与现有的理论和实验值做了对比。计算结果整体复现了实验趋势，特别是复现了非对称裂变峰的位置，其对应元素为</a:t>
            </a:r>
            <a:r>
              <a:rPr kumimoji="1" lang="en-US" altLang="zh-CN" baseline="0" dirty="0"/>
              <a:t>101Rh</a:t>
            </a:r>
            <a:r>
              <a:rPr kumimoji="1" lang="zh-CN" altLang="en-US" baseline="0" dirty="0"/>
              <a:t>（铑）和</a:t>
            </a:r>
            <a:r>
              <a:rPr kumimoji="1" lang="en-US" altLang="zh-CN" baseline="0" dirty="0"/>
              <a:t>79Br</a:t>
            </a:r>
            <a:r>
              <a:rPr kumimoji="1" lang="zh-CN" altLang="en-US" baseline="0" dirty="0"/>
              <a:t>（溴）。而其他理论如 </a:t>
            </a:r>
            <a:r>
              <a:rPr kumimoji="1" lang="en-US" altLang="zh-CN" baseline="0" dirty="0"/>
              <a:t>BSM(</a:t>
            </a:r>
            <a:r>
              <a:rPr lang="en-US" altLang="zh-CN" sz="1200" b="0" i="0" kern="1200" dirty="0">
                <a:solidFill>
                  <a:schemeClr val="tx1"/>
                </a:solidFill>
                <a:effectLst/>
                <a:latin typeface="+mn-lt"/>
                <a:ea typeface="+mn-ea"/>
                <a:cs typeface="+mn-cs"/>
              </a:rPr>
              <a:t>Brownian Shape Motion</a:t>
            </a:r>
            <a:r>
              <a:rPr kumimoji="1" lang="en-US" altLang="zh-CN" baseline="0" dirty="0"/>
              <a:t>)</a:t>
            </a:r>
            <a:r>
              <a:rPr kumimoji="1" lang="zh-CN" altLang="en-US" baseline="0" dirty="0"/>
              <a:t>，</a:t>
            </a:r>
            <a:r>
              <a:rPr kumimoji="1" lang="en-US" altLang="zh-CN" baseline="0" dirty="0"/>
              <a:t> </a:t>
            </a:r>
            <a:r>
              <a:rPr kumimoji="1" lang="zh-CN" altLang="en-US" baseline="0" dirty="0"/>
              <a:t>非对称峰峰位相差了约</a:t>
            </a:r>
            <a:r>
              <a:rPr kumimoji="1" lang="en-US" altLang="zh-CN" baseline="0" dirty="0"/>
              <a:t>4</a:t>
            </a:r>
            <a:r>
              <a:rPr kumimoji="1" lang="zh-CN" altLang="en-US" baseline="0" dirty="0"/>
              <a:t>个核子</a:t>
            </a:r>
            <a:endParaRPr kumimoji="1" lang="en-US" altLang="zh-CN"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baseline="0" dirty="0"/>
              <a:t>此外，我们预测了 </a:t>
            </a:r>
            <a:r>
              <a:rPr kumimoji="1" lang="en-US" altLang="zh-CN" baseline="0" dirty="0"/>
              <a:t>AH=116 </a:t>
            </a:r>
            <a:r>
              <a:rPr kumimoji="1" lang="zh-CN" altLang="en-US" baseline="0" dirty="0"/>
              <a:t>的非对称裂变峰峰位</a:t>
            </a:r>
            <a:endParaRPr kumimoji="1" lang="en-US" altLang="zh-CN" baseline="0" dirty="0"/>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45</a:t>
            </a:fld>
            <a:endParaRPr lang="zh-CN" altLang="en-US"/>
          </a:p>
        </p:txBody>
      </p:sp>
    </p:spTree>
    <p:extLst>
      <p:ext uri="{BB962C8B-B14F-4D97-AF65-F5344CB8AC3E}">
        <p14:creationId xmlns:p14="http://schemas.microsoft.com/office/powerpoint/2010/main" val="29246011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dirty="0"/>
              <a:t>Here is a brief</a:t>
            </a:r>
            <a:r>
              <a:rPr lang="en-US" altLang="zh-CN" b="0" baseline="0" dirty="0"/>
              <a:t> summary, that we have </a:t>
            </a:r>
            <a:r>
              <a:rPr lang="mr-IN" altLang="zh-CN" b="0" baseline="0" dirty="0"/>
              <a:t>…</a:t>
            </a:r>
            <a:endParaRPr lang="zh-CN" altLang="en-US" b="0" dirty="0"/>
          </a:p>
          <a:p>
            <a:endParaRPr kumimoji="1" lang="zh-CN" altLang="en-US" dirty="0"/>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46</a:t>
            </a:fld>
            <a:endParaRPr lang="zh-CN" altLang="en-US"/>
          </a:p>
        </p:txBody>
      </p:sp>
    </p:spTree>
    <p:extLst>
      <p:ext uri="{BB962C8B-B14F-4D97-AF65-F5344CB8AC3E}">
        <p14:creationId xmlns:p14="http://schemas.microsoft.com/office/powerpoint/2010/main" val="9670529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dirty="0"/>
              <a:t>Here is a brief</a:t>
            </a:r>
            <a:r>
              <a:rPr lang="en-US" altLang="zh-CN" b="0" baseline="0" dirty="0"/>
              <a:t> summary, that we have </a:t>
            </a:r>
            <a:r>
              <a:rPr lang="mr-IN" altLang="zh-CN" b="0" baseline="0" dirty="0"/>
              <a:t>…</a:t>
            </a:r>
            <a:endParaRPr lang="zh-CN" altLang="en-US" b="0" dirty="0"/>
          </a:p>
          <a:p>
            <a:endParaRPr kumimoji="1" lang="zh-CN" altLang="en-US" dirty="0"/>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47</a:t>
            </a:fld>
            <a:endParaRPr lang="zh-CN" altLang="en-US"/>
          </a:p>
        </p:txBody>
      </p:sp>
    </p:spTree>
    <p:extLst>
      <p:ext uri="{BB962C8B-B14F-4D97-AF65-F5344CB8AC3E}">
        <p14:creationId xmlns:p14="http://schemas.microsoft.com/office/powerpoint/2010/main" val="453953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dirty="0"/>
              <a:t>OK, our topic is nuclear shapes</a:t>
            </a:r>
            <a:r>
              <a:rPr lang="zh-CN" altLang="en-US" b="0" dirty="0"/>
              <a:t> </a:t>
            </a:r>
            <a:r>
              <a:rPr lang="en-US" altLang="zh-CN" b="0" dirty="0"/>
              <a:t>and</a:t>
            </a:r>
            <a:r>
              <a:rPr lang="en-US" altLang="zh-CN" b="0" baseline="0" dirty="0"/>
              <a:t> collective motion</a:t>
            </a:r>
            <a:r>
              <a:rPr lang="en-US" altLang="zh-CN" b="0" dirty="0"/>
              <a:t>. In general, we describe</a:t>
            </a:r>
            <a:r>
              <a:rPr lang="en-US" altLang="zh-CN" b="0" baseline="0" dirty="0"/>
              <a:t> the intrinsic nuclear shapes using this </a:t>
            </a:r>
            <a:r>
              <a:rPr lang="en-US" altLang="zh-CN" b="0" baseline="0" dirty="0" err="1"/>
              <a:t>expension</a:t>
            </a:r>
            <a:r>
              <a:rPr lang="en-US" altLang="zh-CN" b="0" baseline="0" dirty="0"/>
              <a:t>. R is the radius which is depends on the angles. R_0 is the </a:t>
            </a:r>
            <a:r>
              <a:rPr lang="en-US" altLang="zh-CN" b="0" baseline="0" dirty="0" err="1"/>
              <a:t>equavelent</a:t>
            </a:r>
            <a:r>
              <a:rPr lang="en-US" altLang="zh-CN" b="0" baseline="0" dirty="0"/>
              <a:t> radius as a sphere. </a:t>
            </a:r>
            <a:r>
              <a:rPr lang="en-US" altLang="zh-CN" b="0" baseline="0" dirty="0" err="1"/>
              <a:t>Beta_lambda</a:t>
            </a:r>
            <a:r>
              <a:rPr lang="en-US" altLang="zh-CN" b="0" baseline="0" dirty="0"/>
              <a:t>\mu are the deformation parameters for different multipole expansions. </a:t>
            </a:r>
            <a:r>
              <a:rPr lang="en-US" altLang="zh-CN" b="0" baseline="0" dirty="0" err="1"/>
              <a:t>Ylu</a:t>
            </a:r>
            <a:r>
              <a:rPr lang="en-US" altLang="zh-CN" b="0" baseline="0" dirty="0"/>
              <a:t> are the spherical harmonic functions.</a:t>
            </a:r>
          </a:p>
          <a:p>
            <a:endParaRPr lang="en-US" altLang="zh-CN" b="0" baseline="0" dirty="0"/>
          </a:p>
          <a:p>
            <a:r>
              <a:rPr lang="en-US" altLang="zh-CN" b="0" baseline="0" dirty="0"/>
              <a:t>The following are the main focused shapes, the sphere, like a orange; </a:t>
            </a:r>
            <a:r>
              <a:rPr lang="en-US" altLang="zh-CN" b="0" baseline="0" dirty="0" err="1"/>
              <a:t>prolate</a:t>
            </a:r>
            <a:r>
              <a:rPr lang="en-US" altLang="zh-CN" b="0" baseline="0" dirty="0"/>
              <a:t>, like a watermelon; oblate, like a pumpkin; </a:t>
            </a:r>
            <a:r>
              <a:rPr lang="en-US" altLang="zh-CN" b="0" baseline="0" dirty="0" err="1"/>
              <a:t>triaxial</a:t>
            </a:r>
            <a:r>
              <a:rPr lang="en-US" altLang="zh-CN" b="0" baseline="0" dirty="0"/>
              <a:t>, like a kiwi; reflection-asymmetric </a:t>
            </a:r>
            <a:r>
              <a:rPr lang="en-US" altLang="zh-CN" b="0" baseline="0" dirty="0" err="1"/>
              <a:t>octupole</a:t>
            </a:r>
            <a:r>
              <a:rPr lang="en-US" altLang="zh-CN" b="0" baseline="0" dirty="0"/>
              <a:t> shape, like a pear; </a:t>
            </a:r>
            <a:r>
              <a:rPr lang="en-US" altLang="zh-CN" b="0" baseline="0" dirty="0" err="1"/>
              <a:t>triaxial</a:t>
            </a:r>
            <a:r>
              <a:rPr lang="en-US" altLang="zh-CN" b="0" baseline="0" dirty="0"/>
              <a:t> </a:t>
            </a:r>
            <a:r>
              <a:rPr lang="en-US" altLang="zh-CN" b="0" baseline="0" dirty="0" err="1"/>
              <a:t>octupole</a:t>
            </a:r>
            <a:r>
              <a:rPr lang="en-US" altLang="zh-CN" b="0" baseline="0" dirty="0"/>
              <a:t>, the so-called tetrahedron, like a </a:t>
            </a:r>
            <a:r>
              <a:rPr lang="en-US" altLang="zh-CN" b="0" baseline="0" dirty="0" err="1"/>
              <a:t>tridational</a:t>
            </a:r>
            <a:r>
              <a:rPr lang="en-US" altLang="zh-CN" b="0" baseline="0" dirty="0"/>
              <a:t> </a:t>
            </a:r>
            <a:r>
              <a:rPr lang="en-US" altLang="zh-CN" b="0" baseline="0" dirty="0" err="1"/>
              <a:t>chinese</a:t>
            </a:r>
            <a:r>
              <a:rPr lang="en-US" altLang="zh-CN" b="0" baseline="0" dirty="0"/>
              <a:t> food, </a:t>
            </a:r>
            <a:r>
              <a:rPr lang="en-US" altLang="zh-CN" b="0" baseline="0" dirty="0" err="1"/>
              <a:t>Zongzi</a:t>
            </a:r>
            <a:r>
              <a:rPr lang="en-US" altLang="zh-CN" b="0" baseline="0" dirty="0"/>
              <a:t>. Very large quadrupole </a:t>
            </a:r>
            <a:r>
              <a:rPr lang="en-US" altLang="zh-CN" b="0" baseline="0" dirty="0" err="1"/>
              <a:t>deforamtion</a:t>
            </a:r>
            <a:r>
              <a:rPr lang="en-US" altLang="zh-CN" b="0" baseline="0" dirty="0"/>
              <a:t>, like a gourd.</a:t>
            </a:r>
            <a:endParaRPr lang="zh-CN" altLang="en-US" b="0" dirty="0"/>
          </a:p>
          <a:p>
            <a:endParaRPr kumimoji="1" lang="zh-CN" altLang="en-US" dirty="0"/>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6</a:t>
            </a:fld>
            <a:endParaRPr lang="zh-CN" altLang="en-US"/>
          </a:p>
        </p:txBody>
      </p:sp>
    </p:spTree>
    <p:extLst>
      <p:ext uri="{BB962C8B-B14F-4D97-AF65-F5344CB8AC3E}">
        <p14:creationId xmlns:p14="http://schemas.microsoft.com/office/powerpoint/2010/main" val="472284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0" dirty="0"/>
              <a:t>These</a:t>
            </a:r>
            <a:r>
              <a:rPr lang="en-US" altLang="zh-CN" b="0" baseline="0" dirty="0"/>
              <a:t> shapes are generally not static, the system will do collective motions around their equilibrium shape, like the vibration, rotation and also the coupling between them. These will be reflected in the positive-parity low-lying spectrum.</a:t>
            </a:r>
            <a:endParaRPr lang="zh-CN" altLang="en-US" b="0" dirty="0"/>
          </a:p>
          <a:p>
            <a:endParaRPr kumimoji="1" lang="zh-CN" altLang="en-US" dirty="0"/>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7</a:t>
            </a:fld>
            <a:endParaRPr lang="zh-CN" altLang="en-US"/>
          </a:p>
        </p:txBody>
      </p:sp>
    </p:spTree>
    <p:extLst>
      <p:ext uri="{BB962C8B-B14F-4D97-AF65-F5344CB8AC3E}">
        <p14:creationId xmlns:p14="http://schemas.microsoft.com/office/powerpoint/2010/main" val="1742105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0" dirty="0" err="1"/>
              <a:t>Vib</a:t>
            </a:r>
            <a:r>
              <a:rPr lang="en-US" altLang="zh-CN" b="0" dirty="0"/>
              <a:t> &amp; rot are also observed</a:t>
            </a:r>
            <a:r>
              <a:rPr lang="en-US" altLang="zh-CN" b="0" baseline="0" dirty="0"/>
              <a:t> in </a:t>
            </a:r>
            <a:r>
              <a:rPr lang="en-US" altLang="zh-CN" b="0" dirty="0" err="1"/>
              <a:t>octupole</a:t>
            </a:r>
            <a:r>
              <a:rPr lang="en-US" altLang="zh-CN" b="0" dirty="0"/>
              <a:t> deformed</a:t>
            </a:r>
            <a:r>
              <a:rPr lang="en-US" altLang="zh-CN" b="0" baseline="0" dirty="0"/>
              <a:t> nuclei and low-lying negative parity band appears in the system.</a:t>
            </a:r>
            <a:endParaRPr lang="zh-CN" altLang="en-US" b="0" dirty="0"/>
          </a:p>
          <a:p>
            <a:endParaRPr kumimoji="1" lang="zh-CN" altLang="en-US" dirty="0"/>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8</a:t>
            </a:fld>
            <a:endParaRPr lang="zh-CN" altLang="en-US"/>
          </a:p>
        </p:txBody>
      </p:sp>
    </p:spTree>
    <p:extLst>
      <p:ext uri="{BB962C8B-B14F-4D97-AF65-F5344CB8AC3E}">
        <p14:creationId xmlns:p14="http://schemas.microsoft.com/office/powerpoint/2010/main" val="2146746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0" dirty="0"/>
              <a:t>The</a:t>
            </a:r>
            <a:r>
              <a:rPr lang="en-US" altLang="zh-CN" b="0" baseline="0" dirty="0"/>
              <a:t> very large elongation of heavy nuclei is highly related to the nuclear fission, which is always the frontier of nuclear physics from its discovery.</a:t>
            </a:r>
            <a:endParaRPr lang="zh-CN" altLang="en-US" b="0" dirty="0"/>
          </a:p>
          <a:p>
            <a:endParaRPr kumimoji="1" lang="zh-CN" altLang="en-US" dirty="0"/>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9</a:t>
            </a:fld>
            <a:endParaRPr lang="zh-CN" altLang="en-US"/>
          </a:p>
        </p:txBody>
      </p:sp>
    </p:spTree>
    <p:extLst>
      <p:ext uri="{BB962C8B-B14F-4D97-AF65-F5344CB8AC3E}">
        <p14:creationId xmlns:p14="http://schemas.microsoft.com/office/powerpoint/2010/main" val="844836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dirty="0"/>
              <a:t>Here,</a:t>
            </a:r>
            <a:r>
              <a:rPr lang="en-US" altLang="zh-CN" b="0" baseline="0" dirty="0"/>
              <a:t> I summarize the very interesting topics related to nuclear shapes and collective motion, such as QPT, </a:t>
            </a:r>
            <a:r>
              <a:rPr lang="mr-IN" altLang="zh-CN" b="0" baseline="0" dirty="0"/>
              <a:t>…</a:t>
            </a:r>
            <a:endParaRPr lang="zh-CN" altLang="en-US" b="0" dirty="0"/>
          </a:p>
          <a:p>
            <a:endParaRPr kumimoji="1" lang="zh-CN" altLang="en-US" dirty="0"/>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10</a:t>
            </a:fld>
            <a:endParaRPr lang="zh-CN" altLang="en-US"/>
          </a:p>
        </p:txBody>
      </p:sp>
    </p:spTree>
    <p:extLst>
      <p:ext uri="{BB962C8B-B14F-4D97-AF65-F5344CB8AC3E}">
        <p14:creationId xmlns:p14="http://schemas.microsoft.com/office/powerpoint/2010/main" val="125656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60A8391-0755-432E-B3FE-9D6049C2EE8C}"/>
              </a:ext>
            </a:extLst>
          </p:cNvPr>
          <p:cNvSpPr>
            <a:spLocks noGrp="1"/>
          </p:cNvSpPr>
          <p:nvPr>
            <p:ph type="dt" sz="half" idx="10"/>
          </p:nvPr>
        </p:nvSpPr>
        <p:spPr/>
        <p:txBody>
          <a:bodyPr/>
          <a:lstStyle/>
          <a:p>
            <a:fld id="{DED542DD-126E-4839-B90E-B82F3413E151}" type="datetime1">
              <a:rPr lang="zh-CN" altLang="en-US" smtClean="0"/>
              <a:t>2022/9/16</a:t>
            </a:fld>
            <a:endParaRPr lang="zh-CN" altLang="en-US"/>
          </a:p>
        </p:txBody>
      </p:sp>
      <p:sp>
        <p:nvSpPr>
          <p:cNvPr id="3" name="页脚占位符 2">
            <a:extLst>
              <a:ext uri="{FF2B5EF4-FFF2-40B4-BE49-F238E27FC236}">
                <a16:creationId xmlns:a16="http://schemas.microsoft.com/office/drawing/2014/main" id="{8424AC1A-B3FA-42B4-B583-87BF2092F149}"/>
              </a:ext>
            </a:extLst>
          </p:cNvPr>
          <p:cNvSpPr>
            <a:spLocks noGrp="1"/>
          </p:cNvSpPr>
          <p:nvPr>
            <p:ph type="ftr" sz="quarter" idx="11"/>
          </p:nvPr>
        </p:nvSpPr>
        <p:spPr/>
        <p:txBody>
          <a:bodyPr/>
          <a:lstStyle/>
          <a:p>
            <a:endParaRPr lang="zh-CN" altLang="en-US" dirty="0"/>
          </a:p>
        </p:txBody>
      </p:sp>
      <p:sp>
        <p:nvSpPr>
          <p:cNvPr id="4" name="灯片编号占位符 3">
            <a:extLst>
              <a:ext uri="{FF2B5EF4-FFF2-40B4-BE49-F238E27FC236}">
                <a16:creationId xmlns:a16="http://schemas.microsoft.com/office/drawing/2014/main" id="{1EE8A098-470A-466A-B18B-D928F80399C9}"/>
              </a:ext>
            </a:extLst>
          </p:cNvPr>
          <p:cNvSpPr>
            <a:spLocks noGrp="1"/>
          </p:cNvSpPr>
          <p:nvPr>
            <p:ph type="sldNum" sz="quarter" idx="12"/>
          </p:nvPr>
        </p:nvSpPr>
        <p:spPr/>
        <p:txBody>
          <a:bodyPr/>
          <a:lstStyle/>
          <a:p>
            <a:fld id="{62882B55-B6B2-497F-8568-5D2D4C04CE38}" type="slidenum">
              <a:rPr lang="zh-CN" altLang="en-US" smtClean="0"/>
              <a:t>‹#›</a:t>
            </a:fld>
            <a:endParaRPr lang="zh-CN" altLang="en-US"/>
          </a:p>
        </p:txBody>
      </p:sp>
      <p:sp>
        <p:nvSpPr>
          <p:cNvPr id="6" name="标题 5">
            <a:extLst>
              <a:ext uri="{FF2B5EF4-FFF2-40B4-BE49-F238E27FC236}">
                <a16:creationId xmlns:a16="http://schemas.microsoft.com/office/drawing/2014/main" id="{B35F80BC-A223-40DF-B68A-0EE9372D5003}"/>
              </a:ext>
            </a:extLst>
          </p:cNvPr>
          <p:cNvSpPr>
            <a:spLocks noGrp="1"/>
          </p:cNvSpPr>
          <p:nvPr>
            <p:ph type="title"/>
          </p:nvPr>
        </p:nvSpPr>
        <p:spPr>
          <a:xfrm>
            <a:off x="660400" y="191529"/>
            <a:ext cx="9679880" cy="687820"/>
          </a:xfrm>
        </p:spPr>
        <p:txBody>
          <a:bodyPr lIns="72000"/>
          <a:lstStyle/>
          <a:p>
            <a:r>
              <a:rPr lang="zh-CN" altLang="en-US"/>
              <a:t>单击此处编辑母版标题样式</a:t>
            </a:r>
          </a:p>
        </p:txBody>
      </p:sp>
    </p:spTree>
    <p:extLst>
      <p:ext uri="{BB962C8B-B14F-4D97-AF65-F5344CB8AC3E}">
        <p14:creationId xmlns:p14="http://schemas.microsoft.com/office/powerpoint/2010/main" val="279752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封面页">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DF5905D6-2041-4878-9222-3C7EF47C57D4}"/>
              </a:ext>
            </a:extLst>
          </p:cNvPr>
          <p:cNvSpPr/>
          <p:nvPr userDrawn="1"/>
        </p:nvSpPr>
        <p:spPr>
          <a:xfrm>
            <a:off x="408214" y="391712"/>
            <a:ext cx="11375571" cy="5511800"/>
          </a:xfrm>
          <a:prstGeom prst="roundRect">
            <a:avLst>
              <a:gd name="adj" fmla="val 0"/>
            </a:avLst>
          </a:prstGeom>
          <a:solidFill>
            <a:schemeClr val="accent1"/>
          </a:solidFill>
          <a:ln>
            <a:noFill/>
          </a:ln>
          <a:effectLst>
            <a:outerShdw blurRad="254000" algn="ctr" rotWithShape="0">
              <a:schemeClr val="accent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grpSp>
        <p:nvGrpSpPr>
          <p:cNvPr id="58" name="组合 57">
            <a:extLst>
              <a:ext uri="{FF2B5EF4-FFF2-40B4-BE49-F238E27FC236}">
                <a16:creationId xmlns:a16="http://schemas.microsoft.com/office/drawing/2014/main" id="{5135C0F6-C32E-4D57-B6CE-13FD9AF89DBC}"/>
              </a:ext>
            </a:extLst>
          </p:cNvPr>
          <p:cNvGrpSpPr/>
          <p:nvPr userDrawn="1"/>
        </p:nvGrpSpPr>
        <p:grpSpPr>
          <a:xfrm>
            <a:off x="3572716" y="615087"/>
            <a:ext cx="5046569" cy="4988761"/>
            <a:chOff x="4065588" y="1646238"/>
            <a:chExt cx="969963" cy="958850"/>
          </a:xfrm>
          <a:solidFill>
            <a:schemeClr val="bg1">
              <a:alpha val="5000"/>
            </a:schemeClr>
          </a:solidFill>
        </p:grpSpPr>
        <p:sp>
          <p:nvSpPr>
            <p:cNvPr id="59" name="Freeform 5">
              <a:extLst>
                <a:ext uri="{FF2B5EF4-FFF2-40B4-BE49-F238E27FC236}">
                  <a16:creationId xmlns:a16="http://schemas.microsoft.com/office/drawing/2014/main" id="{F711A65B-9B57-4781-8F78-84540C2B72DA}"/>
                </a:ext>
              </a:extLst>
            </p:cNvPr>
            <p:cNvSpPr>
              <a:spLocks/>
            </p:cNvSpPr>
            <p:nvPr/>
          </p:nvSpPr>
          <p:spPr bwMode="auto">
            <a:xfrm>
              <a:off x="4478338" y="1900238"/>
              <a:ext cx="134938" cy="63500"/>
            </a:xfrm>
            <a:custGeom>
              <a:avLst/>
              <a:gdLst>
                <a:gd name="T0" fmla="*/ 0 w 584"/>
                <a:gd name="T1" fmla="*/ 272 h 272"/>
                <a:gd name="T2" fmla="*/ 122 w 584"/>
                <a:gd name="T3" fmla="*/ 233 h 272"/>
                <a:gd name="T4" fmla="*/ 584 w 584"/>
                <a:gd name="T5" fmla="*/ 272 h 272"/>
                <a:gd name="T6" fmla="*/ 471 w 584"/>
                <a:gd name="T7" fmla="*/ 123 h 272"/>
                <a:gd name="T8" fmla="*/ 116 w 584"/>
                <a:gd name="T9" fmla="*/ 134 h 272"/>
                <a:gd name="T10" fmla="*/ 0 w 584"/>
                <a:gd name="T11" fmla="*/ 272 h 272"/>
              </a:gdLst>
              <a:ahLst/>
              <a:cxnLst>
                <a:cxn ang="0">
                  <a:pos x="T0" y="T1"/>
                </a:cxn>
                <a:cxn ang="0">
                  <a:pos x="T2" y="T3"/>
                </a:cxn>
                <a:cxn ang="0">
                  <a:pos x="T4" y="T5"/>
                </a:cxn>
                <a:cxn ang="0">
                  <a:pos x="T6" y="T7"/>
                </a:cxn>
                <a:cxn ang="0">
                  <a:pos x="T8" y="T9"/>
                </a:cxn>
                <a:cxn ang="0">
                  <a:pos x="T10" y="T11"/>
                </a:cxn>
              </a:cxnLst>
              <a:rect l="0" t="0" r="r" b="b"/>
              <a:pathLst>
                <a:path w="584" h="272">
                  <a:moveTo>
                    <a:pt x="0" y="272"/>
                  </a:moveTo>
                  <a:lnTo>
                    <a:pt x="122" y="233"/>
                  </a:lnTo>
                  <a:cubicBezTo>
                    <a:pt x="349" y="156"/>
                    <a:pt x="436" y="269"/>
                    <a:pt x="584" y="272"/>
                  </a:cubicBezTo>
                  <a:cubicBezTo>
                    <a:pt x="584" y="179"/>
                    <a:pt x="535" y="154"/>
                    <a:pt x="471" y="123"/>
                  </a:cubicBezTo>
                  <a:cubicBezTo>
                    <a:pt x="224" y="0"/>
                    <a:pt x="315" y="35"/>
                    <a:pt x="116" y="134"/>
                  </a:cubicBezTo>
                  <a:cubicBezTo>
                    <a:pt x="51" y="166"/>
                    <a:pt x="7" y="183"/>
                    <a:pt x="0" y="2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60" name="Freeform 6">
              <a:extLst>
                <a:ext uri="{FF2B5EF4-FFF2-40B4-BE49-F238E27FC236}">
                  <a16:creationId xmlns:a16="http://schemas.microsoft.com/office/drawing/2014/main" id="{DD933A91-2D88-4207-91CC-02DAEB6805BC}"/>
                </a:ext>
              </a:extLst>
            </p:cNvPr>
            <p:cNvSpPr>
              <a:spLocks/>
            </p:cNvSpPr>
            <p:nvPr/>
          </p:nvSpPr>
          <p:spPr bwMode="auto">
            <a:xfrm>
              <a:off x="4413250" y="2001838"/>
              <a:ext cx="39688" cy="90488"/>
            </a:xfrm>
            <a:custGeom>
              <a:avLst/>
              <a:gdLst>
                <a:gd name="T0" fmla="*/ 0 w 169"/>
                <a:gd name="T1" fmla="*/ 389 h 389"/>
                <a:gd name="T2" fmla="*/ 76 w 169"/>
                <a:gd name="T3" fmla="*/ 330 h 389"/>
                <a:gd name="T4" fmla="*/ 169 w 169"/>
                <a:gd name="T5" fmla="*/ 279 h 389"/>
                <a:gd name="T6" fmla="*/ 169 w 169"/>
                <a:gd name="T7" fmla="*/ 0 h 389"/>
                <a:gd name="T8" fmla="*/ 34 w 169"/>
                <a:gd name="T9" fmla="*/ 145 h 389"/>
                <a:gd name="T10" fmla="*/ 0 w 169"/>
                <a:gd name="T11" fmla="*/ 389 h 389"/>
              </a:gdLst>
              <a:ahLst/>
              <a:cxnLst>
                <a:cxn ang="0">
                  <a:pos x="T0" y="T1"/>
                </a:cxn>
                <a:cxn ang="0">
                  <a:pos x="T2" y="T3"/>
                </a:cxn>
                <a:cxn ang="0">
                  <a:pos x="T4" y="T5"/>
                </a:cxn>
                <a:cxn ang="0">
                  <a:pos x="T6" y="T7"/>
                </a:cxn>
                <a:cxn ang="0">
                  <a:pos x="T8" y="T9"/>
                </a:cxn>
                <a:cxn ang="0">
                  <a:pos x="T10" y="T11"/>
                </a:cxn>
              </a:cxnLst>
              <a:rect l="0" t="0" r="r" b="b"/>
              <a:pathLst>
                <a:path w="169" h="389">
                  <a:moveTo>
                    <a:pt x="0" y="389"/>
                  </a:moveTo>
                  <a:cubicBezTo>
                    <a:pt x="36" y="380"/>
                    <a:pt x="47" y="348"/>
                    <a:pt x="76" y="330"/>
                  </a:cubicBezTo>
                  <a:cubicBezTo>
                    <a:pt x="107" y="311"/>
                    <a:pt x="137" y="301"/>
                    <a:pt x="169" y="279"/>
                  </a:cubicBezTo>
                  <a:lnTo>
                    <a:pt x="169" y="0"/>
                  </a:lnTo>
                  <a:cubicBezTo>
                    <a:pt x="103" y="5"/>
                    <a:pt x="54" y="92"/>
                    <a:pt x="34" y="145"/>
                  </a:cubicBezTo>
                  <a:cubicBezTo>
                    <a:pt x="9" y="216"/>
                    <a:pt x="0" y="294"/>
                    <a:pt x="0" y="3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61" name="Freeform 7">
              <a:extLst>
                <a:ext uri="{FF2B5EF4-FFF2-40B4-BE49-F238E27FC236}">
                  <a16:creationId xmlns:a16="http://schemas.microsoft.com/office/drawing/2014/main" id="{210A1EAC-FD6E-4E88-8C3A-92E8553124F5}"/>
                </a:ext>
              </a:extLst>
            </p:cNvPr>
            <p:cNvSpPr>
              <a:spLocks/>
            </p:cNvSpPr>
            <p:nvPr/>
          </p:nvSpPr>
          <p:spPr bwMode="auto">
            <a:xfrm>
              <a:off x="4637088" y="2001838"/>
              <a:ext cx="41275" cy="88900"/>
            </a:xfrm>
            <a:custGeom>
              <a:avLst/>
              <a:gdLst>
                <a:gd name="T0" fmla="*/ 0 w 178"/>
                <a:gd name="T1" fmla="*/ 279 h 381"/>
                <a:gd name="T2" fmla="*/ 178 w 178"/>
                <a:gd name="T3" fmla="*/ 381 h 381"/>
                <a:gd name="T4" fmla="*/ 17 w 178"/>
                <a:gd name="T5" fmla="*/ 0 h 381"/>
                <a:gd name="T6" fmla="*/ 0 w 178"/>
                <a:gd name="T7" fmla="*/ 279 h 381"/>
              </a:gdLst>
              <a:ahLst/>
              <a:cxnLst>
                <a:cxn ang="0">
                  <a:pos x="T0" y="T1"/>
                </a:cxn>
                <a:cxn ang="0">
                  <a:pos x="T2" y="T3"/>
                </a:cxn>
                <a:cxn ang="0">
                  <a:pos x="T4" y="T5"/>
                </a:cxn>
                <a:cxn ang="0">
                  <a:pos x="T6" y="T7"/>
                </a:cxn>
              </a:cxnLst>
              <a:rect l="0" t="0" r="r" b="b"/>
              <a:pathLst>
                <a:path w="178" h="381">
                  <a:moveTo>
                    <a:pt x="0" y="279"/>
                  </a:moveTo>
                  <a:cubicBezTo>
                    <a:pt x="51" y="306"/>
                    <a:pt x="127" y="369"/>
                    <a:pt x="178" y="381"/>
                  </a:cubicBezTo>
                  <a:cubicBezTo>
                    <a:pt x="178" y="237"/>
                    <a:pt x="125" y="25"/>
                    <a:pt x="17" y="0"/>
                  </a:cubicBezTo>
                  <a:lnTo>
                    <a:pt x="0" y="2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62" name="Freeform 8">
              <a:extLst>
                <a:ext uri="{FF2B5EF4-FFF2-40B4-BE49-F238E27FC236}">
                  <a16:creationId xmlns:a16="http://schemas.microsoft.com/office/drawing/2014/main" id="{0F2DBB19-9C0A-4080-BE44-771804FF956F}"/>
                </a:ext>
              </a:extLst>
            </p:cNvPr>
            <p:cNvSpPr>
              <a:spLocks/>
            </p:cNvSpPr>
            <p:nvPr/>
          </p:nvSpPr>
          <p:spPr bwMode="auto">
            <a:xfrm>
              <a:off x="4557713" y="2289176"/>
              <a:ext cx="12700" cy="46038"/>
            </a:xfrm>
            <a:custGeom>
              <a:avLst/>
              <a:gdLst>
                <a:gd name="T0" fmla="*/ 0 w 54"/>
                <a:gd name="T1" fmla="*/ 192 h 192"/>
                <a:gd name="T2" fmla="*/ 47 w 54"/>
                <a:gd name="T3" fmla="*/ 116 h 192"/>
                <a:gd name="T4" fmla="*/ 53 w 54"/>
                <a:gd name="T5" fmla="*/ 0 h 192"/>
                <a:gd name="T6" fmla="*/ 2 w 54"/>
                <a:gd name="T7" fmla="*/ 22 h 192"/>
                <a:gd name="T8" fmla="*/ 0 w 54"/>
                <a:gd name="T9" fmla="*/ 192 h 192"/>
              </a:gdLst>
              <a:ahLst/>
              <a:cxnLst>
                <a:cxn ang="0">
                  <a:pos x="T0" y="T1"/>
                </a:cxn>
                <a:cxn ang="0">
                  <a:pos x="T2" y="T3"/>
                </a:cxn>
                <a:cxn ang="0">
                  <a:pos x="T4" y="T5"/>
                </a:cxn>
                <a:cxn ang="0">
                  <a:pos x="T6" y="T7"/>
                </a:cxn>
                <a:cxn ang="0">
                  <a:pos x="T8" y="T9"/>
                </a:cxn>
              </a:cxnLst>
              <a:rect l="0" t="0" r="r" b="b"/>
              <a:pathLst>
                <a:path w="54" h="192">
                  <a:moveTo>
                    <a:pt x="0" y="192"/>
                  </a:moveTo>
                  <a:cubicBezTo>
                    <a:pt x="37" y="174"/>
                    <a:pt x="40" y="164"/>
                    <a:pt x="47" y="116"/>
                  </a:cubicBezTo>
                  <a:cubicBezTo>
                    <a:pt x="53" y="75"/>
                    <a:pt x="54" y="46"/>
                    <a:pt x="53" y="0"/>
                  </a:cubicBezTo>
                  <a:lnTo>
                    <a:pt x="2" y="22"/>
                  </a:lnTo>
                  <a:lnTo>
                    <a:pt x="0"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63" name="Freeform 9">
              <a:extLst>
                <a:ext uri="{FF2B5EF4-FFF2-40B4-BE49-F238E27FC236}">
                  <a16:creationId xmlns:a16="http://schemas.microsoft.com/office/drawing/2014/main" id="{8D022DE0-A838-497E-9DAB-460078C12FDB}"/>
                </a:ext>
              </a:extLst>
            </p:cNvPr>
            <p:cNvSpPr>
              <a:spLocks/>
            </p:cNvSpPr>
            <p:nvPr/>
          </p:nvSpPr>
          <p:spPr bwMode="auto">
            <a:xfrm>
              <a:off x="4551363" y="2193926"/>
              <a:ext cx="20638" cy="17463"/>
            </a:xfrm>
            <a:custGeom>
              <a:avLst/>
              <a:gdLst>
                <a:gd name="T0" fmla="*/ 0 w 84"/>
                <a:gd name="T1" fmla="*/ 75 h 75"/>
                <a:gd name="T2" fmla="*/ 84 w 84"/>
                <a:gd name="T3" fmla="*/ 69 h 75"/>
                <a:gd name="T4" fmla="*/ 0 w 84"/>
                <a:gd name="T5" fmla="*/ 75 h 75"/>
              </a:gdLst>
              <a:ahLst/>
              <a:cxnLst>
                <a:cxn ang="0">
                  <a:pos x="T0" y="T1"/>
                </a:cxn>
                <a:cxn ang="0">
                  <a:pos x="T2" y="T3"/>
                </a:cxn>
                <a:cxn ang="0">
                  <a:pos x="T4" y="T5"/>
                </a:cxn>
              </a:cxnLst>
              <a:rect l="0" t="0" r="r" b="b"/>
              <a:pathLst>
                <a:path w="84" h="75">
                  <a:moveTo>
                    <a:pt x="0" y="75"/>
                  </a:moveTo>
                  <a:lnTo>
                    <a:pt x="84" y="69"/>
                  </a:lnTo>
                  <a:cubicBezTo>
                    <a:pt x="56" y="13"/>
                    <a:pt x="15" y="0"/>
                    <a:pt x="0"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64" name="Freeform 10">
              <a:extLst>
                <a:ext uri="{FF2B5EF4-FFF2-40B4-BE49-F238E27FC236}">
                  <a16:creationId xmlns:a16="http://schemas.microsoft.com/office/drawing/2014/main" id="{9821F560-C191-4C9F-946E-4996E56FC6FC}"/>
                </a:ext>
              </a:extLst>
            </p:cNvPr>
            <p:cNvSpPr>
              <a:spLocks/>
            </p:cNvSpPr>
            <p:nvPr/>
          </p:nvSpPr>
          <p:spPr bwMode="auto">
            <a:xfrm>
              <a:off x="4476750" y="1973263"/>
              <a:ext cx="146050" cy="93663"/>
            </a:xfrm>
            <a:custGeom>
              <a:avLst/>
              <a:gdLst>
                <a:gd name="T0" fmla="*/ 0 w 631"/>
                <a:gd name="T1" fmla="*/ 75 h 403"/>
                <a:gd name="T2" fmla="*/ 0 w 631"/>
                <a:gd name="T3" fmla="*/ 372 h 403"/>
                <a:gd name="T4" fmla="*/ 330 w 631"/>
                <a:gd name="T5" fmla="*/ 329 h 403"/>
                <a:gd name="T6" fmla="*/ 592 w 631"/>
                <a:gd name="T7" fmla="*/ 338 h 403"/>
                <a:gd name="T8" fmla="*/ 469 w 631"/>
                <a:gd name="T9" fmla="*/ 29 h 403"/>
                <a:gd name="T10" fmla="*/ 65 w 631"/>
                <a:gd name="T11" fmla="*/ 47 h 403"/>
                <a:gd name="T12" fmla="*/ 0 w 631"/>
                <a:gd name="T13" fmla="*/ 75 h 403"/>
              </a:gdLst>
              <a:ahLst/>
              <a:cxnLst>
                <a:cxn ang="0">
                  <a:pos x="T0" y="T1"/>
                </a:cxn>
                <a:cxn ang="0">
                  <a:pos x="T2" y="T3"/>
                </a:cxn>
                <a:cxn ang="0">
                  <a:pos x="T4" y="T5"/>
                </a:cxn>
                <a:cxn ang="0">
                  <a:pos x="T6" y="T7"/>
                </a:cxn>
                <a:cxn ang="0">
                  <a:pos x="T8" y="T9"/>
                </a:cxn>
                <a:cxn ang="0">
                  <a:pos x="T10" y="T11"/>
                </a:cxn>
                <a:cxn ang="0">
                  <a:pos x="T12" y="T13"/>
                </a:cxn>
              </a:cxnLst>
              <a:rect l="0" t="0" r="r" b="b"/>
              <a:pathLst>
                <a:path w="631" h="403">
                  <a:moveTo>
                    <a:pt x="0" y="75"/>
                  </a:moveTo>
                  <a:lnTo>
                    <a:pt x="0" y="372"/>
                  </a:lnTo>
                  <a:cubicBezTo>
                    <a:pt x="68" y="372"/>
                    <a:pt x="180" y="329"/>
                    <a:pt x="330" y="329"/>
                  </a:cubicBezTo>
                  <a:cubicBezTo>
                    <a:pt x="435" y="329"/>
                    <a:pt x="592" y="403"/>
                    <a:pt x="592" y="338"/>
                  </a:cubicBezTo>
                  <a:cubicBezTo>
                    <a:pt x="592" y="31"/>
                    <a:pt x="631" y="64"/>
                    <a:pt x="469" y="29"/>
                  </a:cubicBezTo>
                  <a:cubicBezTo>
                    <a:pt x="360" y="6"/>
                    <a:pt x="174" y="0"/>
                    <a:pt x="65" y="47"/>
                  </a:cubicBezTo>
                  <a:cubicBezTo>
                    <a:pt x="37" y="59"/>
                    <a:pt x="29" y="68"/>
                    <a:pt x="0"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65" name="Freeform 11">
              <a:extLst>
                <a:ext uri="{FF2B5EF4-FFF2-40B4-BE49-F238E27FC236}">
                  <a16:creationId xmlns:a16="http://schemas.microsoft.com/office/drawing/2014/main" id="{AEF0A399-78C3-4DB5-BC45-8A02F9EB2E57}"/>
                </a:ext>
              </a:extLst>
            </p:cNvPr>
            <p:cNvSpPr>
              <a:spLocks/>
            </p:cNvSpPr>
            <p:nvPr/>
          </p:nvSpPr>
          <p:spPr bwMode="auto">
            <a:xfrm>
              <a:off x="4486275" y="2066926"/>
              <a:ext cx="120650" cy="60325"/>
            </a:xfrm>
            <a:custGeom>
              <a:avLst/>
              <a:gdLst>
                <a:gd name="T0" fmla="*/ 0 w 525"/>
                <a:gd name="T1" fmla="*/ 80 h 257"/>
                <a:gd name="T2" fmla="*/ 262 w 525"/>
                <a:gd name="T3" fmla="*/ 257 h 257"/>
                <a:gd name="T4" fmla="*/ 525 w 525"/>
                <a:gd name="T5" fmla="*/ 54 h 257"/>
                <a:gd name="T6" fmla="*/ 120 w 525"/>
                <a:gd name="T7" fmla="*/ 30 h 257"/>
                <a:gd name="T8" fmla="*/ 0 w 525"/>
                <a:gd name="T9" fmla="*/ 80 h 257"/>
              </a:gdLst>
              <a:ahLst/>
              <a:cxnLst>
                <a:cxn ang="0">
                  <a:pos x="T0" y="T1"/>
                </a:cxn>
                <a:cxn ang="0">
                  <a:pos x="T2" y="T3"/>
                </a:cxn>
                <a:cxn ang="0">
                  <a:pos x="T4" y="T5"/>
                </a:cxn>
                <a:cxn ang="0">
                  <a:pos x="T6" y="T7"/>
                </a:cxn>
                <a:cxn ang="0">
                  <a:pos x="T8" y="T9"/>
                </a:cxn>
              </a:cxnLst>
              <a:rect l="0" t="0" r="r" b="b"/>
              <a:pathLst>
                <a:path w="525" h="257">
                  <a:moveTo>
                    <a:pt x="0" y="80"/>
                  </a:moveTo>
                  <a:cubicBezTo>
                    <a:pt x="12" y="126"/>
                    <a:pt x="165" y="257"/>
                    <a:pt x="262" y="257"/>
                  </a:cubicBezTo>
                  <a:cubicBezTo>
                    <a:pt x="350" y="257"/>
                    <a:pt x="482" y="136"/>
                    <a:pt x="525" y="54"/>
                  </a:cubicBezTo>
                  <a:cubicBezTo>
                    <a:pt x="440" y="13"/>
                    <a:pt x="241" y="0"/>
                    <a:pt x="120" y="30"/>
                  </a:cubicBezTo>
                  <a:cubicBezTo>
                    <a:pt x="69" y="43"/>
                    <a:pt x="42" y="57"/>
                    <a:pt x="0"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66" name="Freeform 12">
              <a:extLst>
                <a:ext uri="{FF2B5EF4-FFF2-40B4-BE49-F238E27FC236}">
                  <a16:creationId xmlns:a16="http://schemas.microsoft.com/office/drawing/2014/main" id="{F123BC2B-23DE-4C17-A82B-1A761F343385}"/>
                </a:ext>
              </a:extLst>
            </p:cNvPr>
            <p:cNvSpPr>
              <a:spLocks/>
            </p:cNvSpPr>
            <p:nvPr/>
          </p:nvSpPr>
          <p:spPr bwMode="auto">
            <a:xfrm>
              <a:off x="4229100" y="1758951"/>
              <a:ext cx="622300" cy="609600"/>
            </a:xfrm>
            <a:custGeom>
              <a:avLst/>
              <a:gdLst>
                <a:gd name="T0" fmla="*/ 532 w 2683"/>
                <a:gd name="T1" fmla="*/ 2604 h 2604"/>
                <a:gd name="T2" fmla="*/ 693 w 2683"/>
                <a:gd name="T3" fmla="*/ 2071 h 2604"/>
                <a:gd name="T4" fmla="*/ 775 w 2683"/>
                <a:gd name="T5" fmla="*/ 1111 h 2604"/>
                <a:gd name="T6" fmla="*/ 945 w 2683"/>
                <a:gd name="T7" fmla="*/ 935 h 2604"/>
                <a:gd name="T8" fmla="*/ 1062 w 2683"/>
                <a:gd name="T9" fmla="*/ 704 h 2604"/>
                <a:gd name="T10" fmla="*/ 1320 w 2683"/>
                <a:gd name="T11" fmla="*/ 606 h 2604"/>
                <a:gd name="T12" fmla="*/ 1320 w 2683"/>
                <a:gd name="T13" fmla="*/ 589 h 2604"/>
                <a:gd name="T14" fmla="*/ 1131 w 2683"/>
                <a:gd name="T15" fmla="*/ 523 h 2604"/>
                <a:gd name="T16" fmla="*/ 1015 w 2683"/>
                <a:gd name="T17" fmla="*/ 344 h 2604"/>
                <a:gd name="T18" fmla="*/ 1286 w 2683"/>
                <a:gd name="T19" fmla="*/ 513 h 2604"/>
                <a:gd name="T20" fmla="*/ 1316 w 2683"/>
                <a:gd name="T21" fmla="*/ 408 h 2604"/>
                <a:gd name="T22" fmla="*/ 1320 w 2683"/>
                <a:gd name="T23" fmla="*/ 268 h 2604"/>
                <a:gd name="T24" fmla="*/ 1362 w 2683"/>
                <a:gd name="T25" fmla="*/ 259 h 2604"/>
                <a:gd name="T26" fmla="*/ 1413 w 2683"/>
                <a:gd name="T27" fmla="*/ 276 h 2604"/>
                <a:gd name="T28" fmla="*/ 1420 w 2683"/>
                <a:gd name="T29" fmla="*/ 430 h 2604"/>
                <a:gd name="T30" fmla="*/ 1490 w 2683"/>
                <a:gd name="T31" fmla="*/ 498 h 2604"/>
                <a:gd name="T32" fmla="*/ 1675 w 2683"/>
                <a:gd name="T33" fmla="*/ 344 h 2604"/>
                <a:gd name="T34" fmla="*/ 1717 w 2683"/>
                <a:gd name="T35" fmla="*/ 352 h 2604"/>
                <a:gd name="T36" fmla="*/ 1631 w 2683"/>
                <a:gd name="T37" fmla="*/ 503 h 2604"/>
                <a:gd name="T38" fmla="*/ 1500 w 2683"/>
                <a:gd name="T39" fmla="*/ 558 h 2604"/>
                <a:gd name="T40" fmla="*/ 1447 w 2683"/>
                <a:gd name="T41" fmla="*/ 572 h 2604"/>
                <a:gd name="T42" fmla="*/ 1734 w 2683"/>
                <a:gd name="T43" fmla="*/ 793 h 2604"/>
                <a:gd name="T44" fmla="*/ 1788 w 2683"/>
                <a:gd name="T45" fmla="*/ 916 h 2604"/>
                <a:gd name="T46" fmla="*/ 1958 w 2683"/>
                <a:gd name="T47" fmla="*/ 1094 h 2604"/>
                <a:gd name="T48" fmla="*/ 2022 w 2683"/>
                <a:gd name="T49" fmla="*/ 1377 h 2604"/>
                <a:gd name="T50" fmla="*/ 2031 w 2683"/>
                <a:gd name="T51" fmla="*/ 1538 h 2604"/>
                <a:gd name="T52" fmla="*/ 2031 w 2683"/>
                <a:gd name="T53" fmla="*/ 1969 h 2604"/>
                <a:gd name="T54" fmla="*/ 2200 w 2683"/>
                <a:gd name="T55" fmla="*/ 2587 h 2604"/>
                <a:gd name="T56" fmla="*/ 2683 w 2683"/>
                <a:gd name="T57" fmla="*/ 1597 h 2604"/>
                <a:gd name="T58" fmla="*/ 2559 w 2683"/>
                <a:gd name="T59" fmla="*/ 1018 h 2604"/>
                <a:gd name="T60" fmla="*/ 2439 w 2683"/>
                <a:gd name="T61" fmla="*/ 816 h 2604"/>
                <a:gd name="T62" fmla="*/ 2329 w 2683"/>
                <a:gd name="T63" fmla="*/ 680 h 2604"/>
                <a:gd name="T64" fmla="*/ 2291 w 2683"/>
                <a:gd name="T65" fmla="*/ 634 h 2604"/>
                <a:gd name="T66" fmla="*/ 1909 w 2683"/>
                <a:gd name="T67" fmla="*/ 363 h 2604"/>
                <a:gd name="T68" fmla="*/ 51 w 2683"/>
                <a:gd name="T69" fmla="*/ 1318 h 2604"/>
                <a:gd name="T70" fmla="*/ 34 w 2683"/>
                <a:gd name="T71" fmla="*/ 1429 h 2604"/>
                <a:gd name="T72" fmla="*/ 273 w 2683"/>
                <a:gd name="T73" fmla="*/ 2339 h 2604"/>
                <a:gd name="T74" fmla="*/ 359 w 2683"/>
                <a:gd name="T75" fmla="*/ 2447 h 2604"/>
                <a:gd name="T76" fmla="*/ 532 w 2683"/>
                <a:gd name="T77" fmla="*/ 2604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83" h="2604">
                  <a:moveTo>
                    <a:pt x="532" y="2604"/>
                  </a:moveTo>
                  <a:cubicBezTo>
                    <a:pt x="596" y="2558"/>
                    <a:pt x="692" y="2200"/>
                    <a:pt x="693" y="2071"/>
                  </a:cubicBezTo>
                  <a:cubicBezTo>
                    <a:pt x="696" y="1808"/>
                    <a:pt x="665" y="1336"/>
                    <a:pt x="775" y="1111"/>
                  </a:cubicBezTo>
                  <a:cubicBezTo>
                    <a:pt x="824" y="1010"/>
                    <a:pt x="891" y="987"/>
                    <a:pt x="945" y="935"/>
                  </a:cubicBezTo>
                  <a:cubicBezTo>
                    <a:pt x="1017" y="866"/>
                    <a:pt x="924" y="808"/>
                    <a:pt x="1062" y="704"/>
                  </a:cubicBezTo>
                  <a:cubicBezTo>
                    <a:pt x="1131" y="652"/>
                    <a:pt x="1203" y="606"/>
                    <a:pt x="1320" y="606"/>
                  </a:cubicBezTo>
                  <a:lnTo>
                    <a:pt x="1320" y="589"/>
                  </a:lnTo>
                  <a:cubicBezTo>
                    <a:pt x="1241" y="571"/>
                    <a:pt x="1192" y="564"/>
                    <a:pt x="1131" y="523"/>
                  </a:cubicBezTo>
                  <a:cubicBezTo>
                    <a:pt x="1049" y="468"/>
                    <a:pt x="1015" y="428"/>
                    <a:pt x="1015" y="344"/>
                  </a:cubicBezTo>
                  <a:cubicBezTo>
                    <a:pt x="1144" y="344"/>
                    <a:pt x="1115" y="513"/>
                    <a:pt x="1286" y="513"/>
                  </a:cubicBezTo>
                  <a:cubicBezTo>
                    <a:pt x="1324" y="513"/>
                    <a:pt x="1310" y="452"/>
                    <a:pt x="1316" y="408"/>
                  </a:cubicBezTo>
                  <a:cubicBezTo>
                    <a:pt x="1323" y="363"/>
                    <a:pt x="1320" y="314"/>
                    <a:pt x="1320" y="268"/>
                  </a:cubicBezTo>
                  <a:cubicBezTo>
                    <a:pt x="1353" y="265"/>
                    <a:pt x="1340" y="259"/>
                    <a:pt x="1362" y="259"/>
                  </a:cubicBezTo>
                  <a:cubicBezTo>
                    <a:pt x="1378" y="259"/>
                    <a:pt x="1389" y="271"/>
                    <a:pt x="1413" y="276"/>
                  </a:cubicBezTo>
                  <a:cubicBezTo>
                    <a:pt x="1413" y="336"/>
                    <a:pt x="1415" y="382"/>
                    <a:pt x="1420" y="430"/>
                  </a:cubicBezTo>
                  <a:cubicBezTo>
                    <a:pt x="1428" y="513"/>
                    <a:pt x="1410" y="526"/>
                    <a:pt x="1490" y="498"/>
                  </a:cubicBezTo>
                  <a:cubicBezTo>
                    <a:pt x="1608" y="456"/>
                    <a:pt x="1641" y="344"/>
                    <a:pt x="1675" y="344"/>
                  </a:cubicBezTo>
                  <a:cubicBezTo>
                    <a:pt x="1698" y="344"/>
                    <a:pt x="1699" y="348"/>
                    <a:pt x="1717" y="352"/>
                  </a:cubicBezTo>
                  <a:cubicBezTo>
                    <a:pt x="1733" y="417"/>
                    <a:pt x="1694" y="444"/>
                    <a:pt x="1631" y="503"/>
                  </a:cubicBezTo>
                  <a:cubicBezTo>
                    <a:pt x="1568" y="562"/>
                    <a:pt x="1544" y="551"/>
                    <a:pt x="1500" y="558"/>
                  </a:cubicBezTo>
                  <a:cubicBezTo>
                    <a:pt x="1483" y="560"/>
                    <a:pt x="1467" y="568"/>
                    <a:pt x="1447" y="572"/>
                  </a:cubicBezTo>
                  <a:cubicBezTo>
                    <a:pt x="1482" y="621"/>
                    <a:pt x="1689" y="653"/>
                    <a:pt x="1734" y="793"/>
                  </a:cubicBezTo>
                  <a:cubicBezTo>
                    <a:pt x="1750" y="846"/>
                    <a:pt x="1747" y="883"/>
                    <a:pt x="1788" y="916"/>
                  </a:cubicBezTo>
                  <a:cubicBezTo>
                    <a:pt x="1855" y="969"/>
                    <a:pt x="1897" y="974"/>
                    <a:pt x="1958" y="1094"/>
                  </a:cubicBezTo>
                  <a:cubicBezTo>
                    <a:pt x="1999" y="1177"/>
                    <a:pt x="2023" y="1255"/>
                    <a:pt x="2022" y="1377"/>
                  </a:cubicBezTo>
                  <a:cubicBezTo>
                    <a:pt x="2022" y="1434"/>
                    <a:pt x="2031" y="1471"/>
                    <a:pt x="2031" y="1538"/>
                  </a:cubicBezTo>
                  <a:lnTo>
                    <a:pt x="2031" y="1969"/>
                  </a:lnTo>
                  <a:cubicBezTo>
                    <a:pt x="2040" y="2142"/>
                    <a:pt x="2064" y="2496"/>
                    <a:pt x="2200" y="2587"/>
                  </a:cubicBezTo>
                  <a:cubicBezTo>
                    <a:pt x="2428" y="2435"/>
                    <a:pt x="2683" y="1983"/>
                    <a:pt x="2683" y="1597"/>
                  </a:cubicBezTo>
                  <a:cubicBezTo>
                    <a:pt x="2683" y="1366"/>
                    <a:pt x="2642" y="1192"/>
                    <a:pt x="2559" y="1018"/>
                  </a:cubicBezTo>
                  <a:cubicBezTo>
                    <a:pt x="2523" y="943"/>
                    <a:pt x="2483" y="882"/>
                    <a:pt x="2439" y="816"/>
                  </a:cubicBezTo>
                  <a:lnTo>
                    <a:pt x="2329" y="680"/>
                  </a:lnTo>
                  <a:cubicBezTo>
                    <a:pt x="2311" y="661"/>
                    <a:pt x="2309" y="653"/>
                    <a:pt x="2291" y="634"/>
                  </a:cubicBezTo>
                  <a:cubicBezTo>
                    <a:pt x="2202" y="536"/>
                    <a:pt x="2028" y="419"/>
                    <a:pt x="1909" y="363"/>
                  </a:cubicBezTo>
                  <a:cubicBezTo>
                    <a:pt x="1129" y="0"/>
                    <a:pt x="199" y="480"/>
                    <a:pt x="51" y="1318"/>
                  </a:cubicBezTo>
                  <a:cubicBezTo>
                    <a:pt x="44" y="1353"/>
                    <a:pt x="37" y="1398"/>
                    <a:pt x="34" y="1429"/>
                  </a:cubicBezTo>
                  <a:cubicBezTo>
                    <a:pt x="0" y="1758"/>
                    <a:pt x="90" y="2062"/>
                    <a:pt x="273" y="2339"/>
                  </a:cubicBezTo>
                  <a:cubicBezTo>
                    <a:pt x="309" y="2393"/>
                    <a:pt x="328" y="2407"/>
                    <a:pt x="359" y="2447"/>
                  </a:cubicBezTo>
                  <a:cubicBezTo>
                    <a:pt x="401" y="2501"/>
                    <a:pt x="474" y="2574"/>
                    <a:pt x="532" y="26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67" name="Freeform 13">
              <a:extLst>
                <a:ext uri="{FF2B5EF4-FFF2-40B4-BE49-F238E27FC236}">
                  <a16:creationId xmlns:a16="http://schemas.microsoft.com/office/drawing/2014/main" id="{F8B73C0B-4D2F-4DA2-8BE0-D034A8DC8B80}"/>
                </a:ext>
              </a:extLst>
            </p:cNvPr>
            <p:cNvSpPr>
              <a:spLocks noEditPoints="1"/>
            </p:cNvSpPr>
            <p:nvPr/>
          </p:nvSpPr>
          <p:spPr bwMode="auto">
            <a:xfrm>
              <a:off x="4208463" y="1784351"/>
              <a:ext cx="668338" cy="698500"/>
            </a:xfrm>
            <a:custGeom>
              <a:avLst/>
              <a:gdLst>
                <a:gd name="T0" fmla="*/ 1575 w 2879"/>
                <a:gd name="T1" fmla="*/ 2823 h 2992"/>
                <a:gd name="T2" fmla="*/ 1761 w 2879"/>
                <a:gd name="T3" fmla="*/ 2882 h 2992"/>
                <a:gd name="T4" fmla="*/ 1321 w 2879"/>
                <a:gd name="T5" fmla="*/ 2857 h 2992"/>
                <a:gd name="T6" fmla="*/ 1355 w 2879"/>
                <a:gd name="T7" fmla="*/ 2848 h 2992"/>
                <a:gd name="T8" fmla="*/ 1524 w 2879"/>
                <a:gd name="T9" fmla="*/ 2798 h 2992"/>
                <a:gd name="T10" fmla="*/ 1363 w 2879"/>
                <a:gd name="T11" fmla="*/ 2798 h 2992"/>
                <a:gd name="T12" fmla="*/ 1316 w 2879"/>
                <a:gd name="T13" fmla="*/ 2911 h 2992"/>
                <a:gd name="T14" fmla="*/ 1160 w 2879"/>
                <a:gd name="T15" fmla="*/ 2772 h 2992"/>
                <a:gd name="T16" fmla="*/ 1084 w 2879"/>
                <a:gd name="T17" fmla="*/ 2874 h 2992"/>
                <a:gd name="T18" fmla="*/ 1143 w 2879"/>
                <a:gd name="T19" fmla="*/ 2755 h 2992"/>
                <a:gd name="T20" fmla="*/ 1084 w 2879"/>
                <a:gd name="T21" fmla="*/ 2874 h 2992"/>
                <a:gd name="T22" fmla="*/ 1599 w 2879"/>
                <a:gd name="T23" fmla="*/ 2806 h 2992"/>
                <a:gd name="T24" fmla="*/ 1837 w 2879"/>
                <a:gd name="T25" fmla="*/ 2730 h 2992"/>
                <a:gd name="T26" fmla="*/ 1803 w 2879"/>
                <a:gd name="T27" fmla="*/ 2815 h 2992"/>
                <a:gd name="T28" fmla="*/ 1710 w 2879"/>
                <a:gd name="T29" fmla="*/ 2815 h 2992"/>
                <a:gd name="T30" fmla="*/ 1427 w 2879"/>
                <a:gd name="T31" fmla="*/ 2339 h 2992"/>
                <a:gd name="T32" fmla="*/ 1311 w 2879"/>
                <a:gd name="T33" fmla="*/ 1892 h 2992"/>
                <a:gd name="T34" fmla="*/ 1346 w 2879"/>
                <a:gd name="T35" fmla="*/ 1665 h 2992"/>
                <a:gd name="T36" fmla="*/ 1457 w 2879"/>
                <a:gd name="T37" fmla="*/ 1886 h 2992"/>
                <a:gd name="T38" fmla="*/ 1511 w 2879"/>
                <a:gd name="T39" fmla="*/ 2100 h 2992"/>
                <a:gd name="T40" fmla="*/ 1627 w 2879"/>
                <a:gd name="T41" fmla="*/ 2196 h 2992"/>
                <a:gd name="T42" fmla="*/ 1479 w 2879"/>
                <a:gd name="T43" fmla="*/ 2701 h 2992"/>
                <a:gd name="T44" fmla="*/ 1353 w 2879"/>
                <a:gd name="T45" fmla="*/ 2165 h 2992"/>
                <a:gd name="T46" fmla="*/ 965 w 2879"/>
                <a:gd name="T47" fmla="*/ 2696 h 2992"/>
                <a:gd name="T48" fmla="*/ 329 w 2879"/>
                <a:gd name="T49" fmla="*/ 2283 h 2992"/>
                <a:gd name="T50" fmla="*/ 442 w 2879"/>
                <a:gd name="T51" fmla="*/ 514 h 2992"/>
                <a:gd name="T52" fmla="*/ 2390 w 2879"/>
                <a:gd name="T53" fmla="*/ 467 h 2992"/>
                <a:gd name="T54" fmla="*/ 2537 w 2879"/>
                <a:gd name="T55" fmla="*/ 2304 h 2992"/>
                <a:gd name="T56" fmla="*/ 1914 w 2879"/>
                <a:gd name="T57" fmla="*/ 2696 h 2992"/>
                <a:gd name="T58" fmla="*/ 2068 w 2879"/>
                <a:gd name="T59" fmla="*/ 2270 h 2992"/>
                <a:gd name="T60" fmla="*/ 1812 w 2879"/>
                <a:gd name="T61" fmla="*/ 1308 h 2992"/>
                <a:gd name="T62" fmla="*/ 1679 w 2879"/>
                <a:gd name="T63" fmla="*/ 1601 h 2992"/>
                <a:gd name="T64" fmla="*/ 1770 w 2879"/>
                <a:gd name="T65" fmla="*/ 2095 h 2992"/>
                <a:gd name="T66" fmla="*/ 1685 w 2879"/>
                <a:gd name="T67" fmla="*/ 2493 h 2992"/>
                <a:gd name="T68" fmla="*/ 1383 w 2879"/>
                <a:gd name="T69" fmla="*/ 1607 h 2992"/>
                <a:gd name="T70" fmla="*/ 1228 w 2879"/>
                <a:gd name="T71" fmla="*/ 2442 h 2992"/>
                <a:gd name="T72" fmla="*/ 1135 w 2879"/>
                <a:gd name="T73" fmla="*/ 1849 h 2992"/>
                <a:gd name="T74" fmla="*/ 958 w 2879"/>
                <a:gd name="T75" fmla="*/ 1385 h 2992"/>
                <a:gd name="T76" fmla="*/ 677 w 2879"/>
                <a:gd name="T77" fmla="*/ 2535 h 2992"/>
                <a:gd name="T78" fmla="*/ 914 w 2879"/>
                <a:gd name="T79" fmla="*/ 2806 h 2992"/>
                <a:gd name="T80" fmla="*/ 1934 w 2879"/>
                <a:gd name="T81" fmla="*/ 2911 h 2992"/>
                <a:gd name="T82" fmla="*/ 2320 w 2879"/>
                <a:gd name="T83" fmla="*/ 2603 h 2992"/>
                <a:gd name="T84" fmla="*/ 2523 w 2879"/>
                <a:gd name="T85" fmla="*/ 520 h 2992"/>
                <a:gd name="T86" fmla="*/ 1516 w 2879"/>
                <a:gd name="T87" fmla="*/ 29 h 2992"/>
                <a:gd name="T88" fmla="*/ 408 w 2879"/>
                <a:gd name="T89" fmla="*/ 463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79" h="2992">
                  <a:moveTo>
                    <a:pt x="1549" y="2908"/>
                  </a:moveTo>
                  <a:lnTo>
                    <a:pt x="1549" y="2823"/>
                  </a:lnTo>
                  <a:lnTo>
                    <a:pt x="1575" y="2823"/>
                  </a:lnTo>
                  <a:cubicBezTo>
                    <a:pt x="1577" y="2850"/>
                    <a:pt x="1583" y="2853"/>
                    <a:pt x="1583" y="2882"/>
                  </a:cubicBezTo>
                  <a:cubicBezTo>
                    <a:pt x="1583" y="2908"/>
                    <a:pt x="1573" y="2905"/>
                    <a:pt x="1549" y="2908"/>
                  </a:cubicBezTo>
                  <a:close/>
                  <a:moveTo>
                    <a:pt x="1761" y="2882"/>
                  </a:moveTo>
                  <a:cubicBezTo>
                    <a:pt x="1750" y="2860"/>
                    <a:pt x="1753" y="2873"/>
                    <a:pt x="1753" y="2840"/>
                  </a:cubicBezTo>
                  <a:cubicBezTo>
                    <a:pt x="1813" y="2845"/>
                    <a:pt x="1781" y="2880"/>
                    <a:pt x="1761" y="2882"/>
                  </a:cubicBezTo>
                  <a:close/>
                  <a:moveTo>
                    <a:pt x="1321" y="2857"/>
                  </a:moveTo>
                  <a:lnTo>
                    <a:pt x="1321" y="2806"/>
                  </a:lnTo>
                  <a:lnTo>
                    <a:pt x="1346" y="2806"/>
                  </a:lnTo>
                  <a:cubicBezTo>
                    <a:pt x="1348" y="2829"/>
                    <a:pt x="1350" y="2829"/>
                    <a:pt x="1355" y="2848"/>
                  </a:cubicBezTo>
                  <a:cubicBezTo>
                    <a:pt x="1341" y="2850"/>
                    <a:pt x="1328" y="2848"/>
                    <a:pt x="1321" y="2857"/>
                  </a:cubicBezTo>
                  <a:close/>
                  <a:moveTo>
                    <a:pt x="1363" y="2798"/>
                  </a:moveTo>
                  <a:lnTo>
                    <a:pt x="1524" y="2798"/>
                  </a:lnTo>
                  <a:cubicBezTo>
                    <a:pt x="1504" y="2840"/>
                    <a:pt x="1521" y="2884"/>
                    <a:pt x="1524" y="2925"/>
                  </a:cubicBezTo>
                  <a:lnTo>
                    <a:pt x="1338" y="2925"/>
                  </a:lnTo>
                  <a:cubicBezTo>
                    <a:pt x="1376" y="2868"/>
                    <a:pt x="1399" y="2865"/>
                    <a:pt x="1363" y="2798"/>
                  </a:cubicBezTo>
                  <a:close/>
                  <a:moveTo>
                    <a:pt x="1287" y="2874"/>
                  </a:moveTo>
                  <a:cubicBezTo>
                    <a:pt x="1307" y="2879"/>
                    <a:pt x="1312" y="2882"/>
                    <a:pt x="1338" y="2882"/>
                  </a:cubicBezTo>
                  <a:cubicBezTo>
                    <a:pt x="1331" y="2906"/>
                    <a:pt x="1340" y="2897"/>
                    <a:pt x="1316" y="2911"/>
                  </a:cubicBezTo>
                  <a:cubicBezTo>
                    <a:pt x="1275" y="2934"/>
                    <a:pt x="1165" y="2927"/>
                    <a:pt x="1143" y="2882"/>
                  </a:cubicBezTo>
                  <a:cubicBezTo>
                    <a:pt x="1135" y="2866"/>
                    <a:pt x="1139" y="2855"/>
                    <a:pt x="1145" y="2835"/>
                  </a:cubicBezTo>
                  <a:cubicBezTo>
                    <a:pt x="1153" y="2811"/>
                    <a:pt x="1158" y="2797"/>
                    <a:pt x="1160" y="2772"/>
                  </a:cubicBezTo>
                  <a:lnTo>
                    <a:pt x="1312" y="2783"/>
                  </a:lnTo>
                  <a:cubicBezTo>
                    <a:pt x="1289" y="2816"/>
                    <a:pt x="1287" y="2814"/>
                    <a:pt x="1287" y="2874"/>
                  </a:cubicBezTo>
                  <a:close/>
                  <a:moveTo>
                    <a:pt x="1084" y="2874"/>
                  </a:moveTo>
                  <a:cubicBezTo>
                    <a:pt x="1021" y="2874"/>
                    <a:pt x="1025" y="2869"/>
                    <a:pt x="974" y="2857"/>
                  </a:cubicBezTo>
                  <a:lnTo>
                    <a:pt x="1036" y="2731"/>
                  </a:lnTo>
                  <a:cubicBezTo>
                    <a:pt x="1070" y="2739"/>
                    <a:pt x="1099" y="2754"/>
                    <a:pt x="1143" y="2755"/>
                  </a:cubicBezTo>
                  <a:cubicBezTo>
                    <a:pt x="1125" y="2800"/>
                    <a:pt x="1149" y="2744"/>
                    <a:pt x="1122" y="2776"/>
                  </a:cubicBezTo>
                  <a:cubicBezTo>
                    <a:pt x="1104" y="2798"/>
                    <a:pt x="1114" y="2769"/>
                    <a:pt x="1116" y="2807"/>
                  </a:cubicBezTo>
                  <a:cubicBezTo>
                    <a:pt x="1118" y="2844"/>
                    <a:pt x="1120" y="2874"/>
                    <a:pt x="1084" y="2874"/>
                  </a:cubicBezTo>
                  <a:close/>
                  <a:moveTo>
                    <a:pt x="1736" y="2899"/>
                  </a:moveTo>
                  <a:cubicBezTo>
                    <a:pt x="1699" y="2908"/>
                    <a:pt x="1632" y="2924"/>
                    <a:pt x="1592" y="2925"/>
                  </a:cubicBezTo>
                  <a:cubicBezTo>
                    <a:pt x="1607" y="2859"/>
                    <a:pt x="1616" y="2924"/>
                    <a:pt x="1599" y="2806"/>
                  </a:cubicBezTo>
                  <a:cubicBezTo>
                    <a:pt x="1592" y="2802"/>
                    <a:pt x="1584" y="2800"/>
                    <a:pt x="1581" y="2800"/>
                  </a:cubicBezTo>
                  <a:lnTo>
                    <a:pt x="1558" y="2789"/>
                  </a:lnTo>
                  <a:cubicBezTo>
                    <a:pt x="1664" y="2765"/>
                    <a:pt x="1744" y="2775"/>
                    <a:pt x="1837" y="2730"/>
                  </a:cubicBezTo>
                  <a:lnTo>
                    <a:pt x="1888" y="2857"/>
                  </a:lnTo>
                  <a:cubicBezTo>
                    <a:pt x="1864" y="2869"/>
                    <a:pt x="1833" y="2876"/>
                    <a:pt x="1803" y="2882"/>
                  </a:cubicBezTo>
                  <a:lnTo>
                    <a:pt x="1803" y="2815"/>
                  </a:lnTo>
                  <a:cubicBezTo>
                    <a:pt x="1759" y="2811"/>
                    <a:pt x="1788" y="2804"/>
                    <a:pt x="1744" y="2815"/>
                  </a:cubicBezTo>
                  <a:cubicBezTo>
                    <a:pt x="1756" y="2797"/>
                    <a:pt x="1767" y="2781"/>
                    <a:pt x="1778" y="2764"/>
                  </a:cubicBezTo>
                  <a:cubicBezTo>
                    <a:pt x="1738" y="2773"/>
                    <a:pt x="1722" y="2778"/>
                    <a:pt x="1710" y="2815"/>
                  </a:cubicBezTo>
                  <a:cubicBezTo>
                    <a:pt x="1701" y="2846"/>
                    <a:pt x="1719" y="2868"/>
                    <a:pt x="1736" y="2899"/>
                  </a:cubicBezTo>
                  <a:close/>
                  <a:moveTo>
                    <a:pt x="1353" y="2165"/>
                  </a:moveTo>
                  <a:cubicBezTo>
                    <a:pt x="1390" y="2221"/>
                    <a:pt x="1360" y="2325"/>
                    <a:pt x="1427" y="2339"/>
                  </a:cubicBezTo>
                  <a:cubicBezTo>
                    <a:pt x="1434" y="2077"/>
                    <a:pt x="1373" y="2191"/>
                    <a:pt x="1342" y="2121"/>
                  </a:cubicBezTo>
                  <a:cubicBezTo>
                    <a:pt x="1327" y="2045"/>
                    <a:pt x="1349" y="2044"/>
                    <a:pt x="1358" y="1989"/>
                  </a:cubicBezTo>
                  <a:cubicBezTo>
                    <a:pt x="1365" y="1942"/>
                    <a:pt x="1321" y="1950"/>
                    <a:pt x="1311" y="1892"/>
                  </a:cubicBezTo>
                  <a:cubicBezTo>
                    <a:pt x="1357" y="1820"/>
                    <a:pt x="1435" y="1869"/>
                    <a:pt x="1428" y="1793"/>
                  </a:cubicBezTo>
                  <a:cubicBezTo>
                    <a:pt x="1395" y="1772"/>
                    <a:pt x="1337" y="1792"/>
                    <a:pt x="1316" y="1759"/>
                  </a:cubicBezTo>
                  <a:cubicBezTo>
                    <a:pt x="1296" y="1727"/>
                    <a:pt x="1329" y="1682"/>
                    <a:pt x="1346" y="1665"/>
                  </a:cubicBezTo>
                  <a:cubicBezTo>
                    <a:pt x="1395" y="1679"/>
                    <a:pt x="1376" y="1680"/>
                    <a:pt x="1400" y="1719"/>
                  </a:cubicBezTo>
                  <a:cubicBezTo>
                    <a:pt x="1515" y="1731"/>
                    <a:pt x="1523" y="1715"/>
                    <a:pt x="1625" y="1757"/>
                  </a:cubicBezTo>
                  <a:cubicBezTo>
                    <a:pt x="1634" y="1916"/>
                    <a:pt x="1547" y="1882"/>
                    <a:pt x="1457" y="1886"/>
                  </a:cubicBezTo>
                  <a:cubicBezTo>
                    <a:pt x="1427" y="1888"/>
                    <a:pt x="1405" y="1892"/>
                    <a:pt x="1385" y="1909"/>
                  </a:cubicBezTo>
                  <a:cubicBezTo>
                    <a:pt x="1409" y="1929"/>
                    <a:pt x="1409" y="1927"/>
                    <a:pt x="1448" y="1935"/>
                  </a:cubicBezTo>
                  <a:cubicBezTo>
                    <a:pt x="1533" y="1952"/>
                    <a:pt x="1492" y="2005"/>
                    <a:pt x="1511" y="2100"/>
                  </a:cubicBezTo>
                  <a:cubicBezTo>
                    <a:pt x="1550" y="2041"/>
                    <a:pt x="1523" y="1991"/>
                    <a:pt x="1577" y="1967"/>
                  </a:cubicBezTo>
                  <a:cubicBezTo>
                    <a:pt x="1610" y="2042"/>
                    <a:pt x="1601" y="2076"/>
                    <a:pt x="1577" y="2149"/>
                  </a:cubicBezTo>
                  <a:cubicBezTo>
                    <a:pt x="1617" y="2174"/>
                    <a:pt x="1618" y="2137"/>
                    <a:pt x="1627" y="2196"/>
                  </a:cubicBezTo>
                  <a:cubicBezTo>
                    <a:pt x="1638" y="2274"/>
                    <a:pt x="1612" y="2358"/>
                    <a:pt x="1557" y="2407"/>
                  </a:cubicBezTo>
                  <a:cubicBezTo>
                    <a:pt x="1497" y="2459"/>
                    <a:pt x="1503" y="2425"/>
                    <a:pt x="1502" y="2535"/>
                  </a:cubicBezTo>
                  <a:cubicBezTo>
                    <a:pt x="1502" y="2594"/>
                    <a:pt x="1503" y="2655"/>
                    <a:pt x="1479" y="2701"/>
                  </a:cubicBezTo>
                  <a:cubicBezTo>
                    <a:pt x="1383" y="2681"/>
                    <a:pt x="1423" y="2605"/>
                    <a:pt x="1425" y="2434"/>
                  </a:cubicBezTo>
                  <a:cubicBezTo>
                    <a:pt x="1366" y="2389"/>
                    <a:pt x="1294" y="2369"/>
                    <a:pt x="1302" y="2221"/>
                  </a:cubicBezTo>
                  <a:cubicBezTo>
                    <a:pt x="1305" y="2178"/>
                    <a:pt x="1313" y="2169"/>
                    <a:pt x="1353" y="2165"/>
                  </a:cubicBezTo>
                  <a:close/>
                  <a:moveTo>
                    <a:pt x="677" y="2535"/>
                  </a:moveTo>
                  <a:cubicBezTo>
                    <a:pt x="685" y="2563"/>
                    <a:pt x="678" y="2547"/>
                    <a:pt x="699" y="2565"/>
                  </a:cubicBezTo>
                  <a:cubicBezTo>
                    <a:pt x="752" y="2611"/>
                    <a:pt x="903" y="2695"/>
                    <a:pt x="965" y="2696"/>
                  </a:cubicBezTo>
                  <a:cubicBezTo>
                    <a:pt x="959" y="2722"/>
                    <a:pt x="954" y="2721"/>
                    <a:pt x="948" y="2747"/>
                  </a:cubicBezTo>
                  <a:cubicBezTo>
                    <a:pt x="896" y="2746"/>
                    <a:pt x="791" y="2693"/>
                    <a:pt x="755" y="2669"/>
                  </a:cubicBezTo>
                  <a:cubicBezTo>
                    <a:pt x="589" y="2561"/>
                    <a:pt x="451" y="2449"/>
                    <a:pt x="329" y="2283"/>
                  </a:cubicBezTo>
                  <a:cubicBezTo>
                    <a:pt x="91" y="1958"/>
                    <a:pt x="5" y="1570"/>
                    <a:pt x="97" y="1150"/>
                  </a:cubicBezTo>
                  <a:cubicBezTo>
                    <a:pt x="143" y="940"/>
                    <a:pt x="268" y="687"/>
                    <a:pt x="421" y="535"/>
                  </a:cubicBezTo>
                  <a:cubicBezTo>
                    <a:pt x="430" y="526"/>
                    <a:pt x="434" y="523"/>
                    <a:pt x="442" y="514"/>
                  </a:cubicBezTo>
                  <a:cubicBezTo>
                    <a:pt x="504" y="446"/>
                    <a:pt x="576" y="385"/>
                    <a:pt x="652" y="334"/>
                  </a:cubicBezTo>
                  <a:cubicBezTo>
                    <a:pt x="1121" y="23"/>
                    <a:pt x="1735" y="0"/>
                    <a:pt x="2203" y="315"/>
                  </a:cubicBezTo>
                  <a:lnTo>
                    <a:pt x="2390" y="467"/>
                  </a:lnTo>
                  <a:cubicBezTo>
                    <a:pt x="2613" y="693"/>
                    <a:pt x="2811" y="1034"/>
                    <a:pt x="2811" y="1375"/>
                  </a:cubicBezTo>
                  <a:lnTo>
                    <a:pt x="2811" y="1528"/>
                  </a:lnTo>
                  <a:cubicBezTo>
                    <a:pt x="2811" y="1813"/>
                    <a:pt x="2667" y="2145"/>
                    <a:pt x="2537" y="2304"/>
                  </a:cubicBezTo>
                  <a:cubicBezTo>
                    <a:pt x="2493" y="2358"/>
                    <a:pt x="2460" y="2391"/>
                    <a:pt x="2411" y="2440"/>
                  </a:cubicBezTo>
                  <a:cubicBezTo>
                    <a:pt x="2306" y="2545"/>
                    <a:pt x="2055" y="2744"/>
                    <a:pt x="1922" y="2747"/>
                  </a:cubicBezTo>
                  <a:cubicBezTo>
                    <a:pt x="1917" y="2727"/>
                    <a:pt x="1914" y="2722"/>
                    <a:pt x="1914" y="2696"/>
                  </a:cubicBezTo>
                  <a:cubicBezTo>
                    <a:pt x="1995" y="2694"/>
                    <a:pt x="2114" y="2602"/>
                    <a:pt x="2176" y="2569"/>
                  </a:cubicBezTo>
                  <a:cubicBezTo>
                    <a:pt x="2169" y="2539"/>
                    <a:pt x="2155" y="2526"/>
                    <a:pt x="2142" y="2501"/>
                  </a:cubicBezTo>
                  <a:cubicBezTo>
                    <a:pt x="2102" y="2424"/>
                    <a:pt x="2080" y="2361"/>
                    <a:pt x="2068" y="2270"/>
                  </a:cubicBezTo>
                  <a:cubicBezTo>
                    <a:pt x="2051" y="2134"/>
                    <a:pt x="2024" y="1600"/>
                    <a:pt x="2024" y="1502"/>
                  </a:cubicBezTo>
                  <a:cubicBezTo>
                    <a:pt x="2024" y="1424"/>
                    <a:pt x="1992" y="1413"/>
                    <a:pt x="1945" y="1378"/>
                  </a:cubicBezTo>
                  <a:cubicBezTo>
                    <a:pt x="1914" y="1354"/>
                    <a:pt x="1853" y="1317"/>
                    <a:pt x="1812" y="1308"/>
                  </a:cubicBezTo>
                  <a:cubicBezTo>
                    <a:pt x="1769" y="1389"/>
                    <a:pt x="1656" y="1489"/>
                    <a:pt x="1575" y="1511"/>
                  </a:cubicBezTo>
                  <a:cubicBezTo>
                    <a:pt x="1583" y="1540"/>
                    <a:pt x="1596" y="1544"/>
                    <a:pt x="1621" y="1558"/>
                  </a:cubicBezTo>
                  <a:cubicBezTo>
                    <a:pt x="1654" y="1577"/>
                    <a:pt x="1652" y="1575"/>
                    <a:pt x="1679" y="1601"/>
                  </a:cubicBezTo>
                  <a:cubicBezTo>
                    <a:pt x="1722" y="1645"/>
                    <a:pt x="1728" y="1668"/>
                    <a:pt x="1742" y="1733"/>
                  </a:cubicBezTo>
                  <a:cubicBezTo>
                    <a:pt x="1753" y="1781"/>
                    <a:pt x="1762" y="1854"/>
                    <a:pt x="1761" y="1908"/>
                  </a:cubicBezTo>
                  <a:cubicBezTo>
                    <a:pt x="1761" y="1979"/>
                    <a:pt x="1770" y="2024"/>
                    <a:pt x="1770" y="2095"/>
                  </a:cubicBezTo>
                  <a:cubicBezTo>
                    <a:pt x="1770" y="2175"/>
                    <a:pt x="1761" y="2221"/>
                    <a:pt x="1761" y="2298"/>
                  </a:cubicBezTo>
                  <a:cubicBezTo>
                    <a:pt x="1762" y="2375"/>
                    <a:pt x="1746" y="2429"/>
                    <a:pt x="1744" y="2493"/>
                  </a:cubicBezTo>
                  <a:lnTo>
                    <a:pt x="1685" y="2493"/>
                  </a:lnTo>
                  <a:cubicBezTo>
                    <a:pt x="1681" y="2447"/>
                    <a:pt x="1668" y="2400"/>
                    <a:pt x="1668" y="2349"/>
                  </a:cubicBezTo>
                  <a:cubicBezTo>
                    <a:pt x="1668" y="2091"/>
                    <a:pt x="1708" y="1881"/>
                    <a:pt x="1609" y="1688"/>
                  </a:cubicBezTo>
                  <a:cubicBezTo>
                    <a:pt x="1566" y="1604"/>
                    <a:pt x="1470" y="1541"/>
                    <a:pt x="1383" y="1607"/>
                  </a:cubicBezTo>
                  <a:cubicBezTo>
                    <a:pt x="1200" y="1748"/>
                    <a:pt x="1245" y="1884"/>
                    <a:pt x="1223" y="2031"/>
                  </a:cubicBezTo>
                  <a:cubicBezTo>
                    <a:pt x="1217" y="2072"/>
                    <a:pt x="1218" y="2102"/>
                    <a:pt x="1224" y="2141"/>
                  </a:cubicBezTo>
                  <a:lnTo>
                    <a:pt x="1228" y="2442"/>
                  </a:lnTo>
                  <a:cubicBezTo>
                    <a:pt x="1228" y="2487"/>
                    <a:pt x="1205" y="2500"/>
                    <a:pt x="1160" y="2501"/>
                  </a:cubicBezTo>
                  <a:cubicBezTo>
                    <a:pt x="1159" y="2465"/>
                    <a:pt x="1152" y="2467"/>
                    <a:pt x="1151" y="2425"/>
                  </a:cubicBezTo>
                  <a:lnTo>
                    <a:pt x="1135" y="1849"/>
                  </a:lnTo>
                  <a:cubicBezTo>
                    <a:pt x="1135" y="1673"/>
                    <a:pt x="1215" y="1607"/>
                    <a:pt x="1321" y="1536"/>
                  </a:cubicBezTo>
                  <a:cubicBezTo>
                    <a:pt x="1259" y="1444"/>
                    <a:pt x="1243" y="1545"/>
                    <a:pt x="1084" y="1308"/>
                  </a:cubicBezTo>
                  <a:cubicBezTo>
                    <a:pt x="1032" y="1335"/>
                    <a:pt x="1004" y="1350"/>
                    <a:pt x="958" y="1385"/>
                  </a:cubicBezTo>
                  <a:cubicBezTo>
                    <a:pt x="891" y="1434"/>
                    <a:pt x="881" y="1445"/>
                    <a:pt x="880" y="1511"/>
                  </a:cubicBezTo>
                  <a:cubicBezTo>
                    <a:pt x="878" y="1674"/>
                    <a:pt x="851" y="2123"/>
                    <a:pt x="824" y="2266"/>
                  </a:cubicBezTo>
                  <a:cubicBezTo>
                    <a:pt x="805" y="2361"/>
                    <a:pt x="772" y="2527"/>
                    <a:pt x="677" y="2535"/>
                  </a:cubicBezTo>
                  <a:close/>
                  <a:moveTo>
                    <a:pt x="0" y="1426"/>
                  </a:moveTo>
                  <a:cubicBezTo>
                    <a:pt x="0" y="1915"/>
                    <a:pt x="185" y="2298"/>
                    <a:pt x="549" y="2596"/>
                  </a:cubicBezTo>
                  <a:cubicBezTo>
                    <a:pt x="716" y="2732"/>
                    <a:pt x="761" y="2732"/>
                    <a:pt x="914" y="2806"/>
                  </a:cubicBezTo>
                  <a:cubicBezTo>
                    <a:pt x="902" y="2825"/>
                    <a:pt x="889" y="2842"/>
                    <a:pt x="889" y="2874"/>
                  </a:cubicBezTo>
                  <a:cubicBezTo>
                    <a:pt x="889" y="2941"/>
                    <a:pt x="1344" y="2992"/>
                    <a:pt x="1482" y="2992"/>
                  </a:cubicBezTo>
                  <a:cubicBezTo>
                    <a:pt x="1595" y="2992"/>
                    <a:pt x="1822" y="2950"/>
                    <a:pt x="1934" y="2911"/>
                  </a:cubicBezTo>
                  <a:cubicBezTo>
                    <a:pt x="1961" y="2902"/>
                    <a:pt x="1965" y="2897"/>
                    <a:pt x="1990" y="2891"/>
                  </a:cubicBezTo>
                  <a:cubicBezTo>
                    <a:pt x="1987" y="2857"/>
                    <a:pt x="1972" y="2841"/>
                    <a:pt x="1964" y="2806"/>
                  </a:cubicBezTo>
                  <a:cubicBezTo>
                    <a:pt x="2149" y="2709"/>
                    <a:pt x="2126" y="2751"/>
                    <a:pt x="2320" y="2603"/>
                  </a:cubicBezTo>
                  <a:cubicBezTo>
                    <a:pt x="2642" y="2357"/>
                    <a:pt x="2879" y="1923"/>
                    <a:pt x="2879" y="1477"/>
                  </a:cubicBezTo>
                  <a:cubicBezTo>
                    <a:pt x="2879" y="1164"/>
                    <a:pt x="2759" y="794"/>
                    <a:pt x="2563" y="565"/>
                  </a:cubicBezTo>
                  <a:cubicBezTo>
                    <a:pt x="2547" y="546"/>
                    <a:pt x="2538" y="540"/>
                    <a:pt x="2523" y="520"/>
                  </a:cubicBezTo>
                  <a:cubicBezTo>
                    <a:pt x="2507" y="499"/>
                    <a:pt x="2498" y="491"/>
                    <a:pt x="2479" y="471"/>
                  </a:cubicBezTo>
                  <a:cubicBezTo>
                    <a:pt x="2361" y="355"/>
                    <a:pt x="2228" y="254"/>
                    <a:pt x="2072" y="176"/>
                  </a:cubicBezTo>
                  <a:cubicBezTo>
                    <a:pt x="1922" y="101"/>
                    <a:pt x="1735" y="29"/>
                    <a:pt x="1516" y="29"/>
                  </a:cubicBezTo>
                  <a:cubicBezTo>
                    <a:pt x="1101" y="29"/>
                    <a:pt x="857" y="107"/>
                    <a:pt x="552" y="335"/>
                  </a:cubicBezTo>
                  <a:cubicBezTo>
                    <a:pt x="527" y="353"/>
                    <a:pt x="523" y="359"/>
                    <a:pt x="502" y="378"/>
                  </a:cubicBezTo>
                  <a:lnTo>
                    <a:pt x="408" y="463"/>
                  </a:lnTo>
                  <a:cubicBezTo>
                    <a:pt x="388" y="484"/>
                    <a:pt x="384" y="493"/>
                    <a:pt x="366" y="514"/>
                  </a:cubicBezTo>
                  <a:cubicBezTo>
                    <a:pt x="152" y="755"/>
                    <a:pt x="0" y="1086"/>
                    <a:pt x="0" y="14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68" name="Freeform 14">
              <a:extLst>
                <a:ext uri="{FF2B5EF4-FFF2-40B4-BE49-F238E27FC236}">
                  <a16:creationId xmlns:a16="http://schemas.microsoft.com/office/drawing/2014/main" id="{277CB40C-6469-4375-96F3-89FB915D94A8}"/>
                </a:ext>
              </a:extLst>
            </p:cNvPr>
            <p:cNvSpPr>
              <a:spLocks noEditPoints="1"/>
            </p:cNvSpPr>
            <p:nvPr/>
          </p:nvSpPr>
          <p:spPr bwMode="auto">
            <a:xfrm>
              <a:off x="4065588" y="1646238"/>
              <a:ext cx="969963" cy="958850"/>
            </a:xfrm>
            <a:custGeom>
              <a:avLst/>
              <a:gdLst>
                <a:gd name="T0" fmla="*/ 2152 w 4182"/>
                <a:gd name="T1" fmla="*/ 4022 h 4106"/>
                <a:gd name="T2" fmla="*/ 1282 w 4182"/>
                <a:gd name="T3" fmla="*/ 3867 h 4106"/>
                <a:gd name="T4" fmla="*/ 834 w 4182"/>
                <a:gd name="T5" fmla="*/ 3603 h 4106"/>
                <a:gd name="T6" fmla="*/ 773 w 4182"/>
                <a:gd name="T7" fmla="*/ 3546 h 4106"/>
                <a:gd name="T8" fmla="*/ 646 w 4182"/>
                <a:gd name="T9" fmla="*/ 3427 h 4106"/>
                <a:gd name="T10" fmla="*/ 382 w 4182"/>
                <a:gd name="T11" fmla="*/ 3098 h 4106"/>
                <a:gd name="T12" fmla="*/ 94 w 4182"/>
                <a:gd name="T13" fmla="*/ 2184 h 4106"/>
                <a:gd name="T14" fmla="*/ 280 w 4182"/>
                <a:gd name="T15" fmla="*/ 1211 h 4106"/>
                <a:gd name="T16" fmla="*/ 567 w 4182"/>
                <a:gd name="T17" fmla="*/ 769 h 4106"/>
                <a:gd name="T18" fmla="*/ 630 w 4182"/>
                <a:gd name="T19" fmla="*/ 713 h 4106"/>
                <a:gd name="T20" fmla="*/ 953 w 4182"/>
                <a:gd name="T21" fmla="*/ 427 h 4106"/>
                <a:gd name="T22" fmla="*/ 2075 w 4182"/>
                <a:gd name="T23" fmla="*/ 85 h 4106"/>
                <a:gd name="T24" fmla="*/ 2939 w 4182"/>
                <a:gd name="T25" fmla="*/ 288 h 4106"/>
                <a:gd name="T26" fmla="*/ 3360 w 4182"/>
                <a:gd name="T27" fmla="*/ 578 h 4106"/>
                <a:gd name="T28" fmla="*/ 3483 w 4182"/>
                <a:gd name="T29" fmla="*/ 700 h 4106"/>
                <a:gd name="T30" fmla="*/ 3647 w 4182"/>
                <a:gd name="T31" fmla="*/ 893 h 4106"/>
                <a:gd name="T32" fmla="*/ 4023 w 4182"/>
                <a:gd name="T33" fmla="*/ 1947 h 4106"/>
                <a:gd name="T34" fmla="*/ 3777 w 4182"/>
                <a:gd name="T35" fmla="*/ 3014 h 4106"/>
                <a:gd name="T36" fmla="*/ 3473 w 4182"/>
                <a:gd name="T37" fmla="*/ 3429 h 4106"/>
                <a:gd name="T38" fmla="*/ 3077 w 4182"/>
                <a:gd name="T39" fmla="*/ 3745 h 4106"/>
                <a:gd name="T40" fmla="*/ 2914 w 4182"/>
                <a:gd name="T41" fmla="*/ 3827 h 4106"/>
                <a:gd name="T42" fmla="*/ 2567 w 4182"/>
                <a:gd name="T43" fmla="*/ 3955 h 4106"/>
                <a:gd name="T44" fmla="*/ 2152 w 4182"/>
                <a:gd name="T45" fmla="*/ 4022 h 4106"/>
                <a:gd name="T46" fmla="*/ 9 w 4182"/>
                <a:gd name="T47" fmla="*/ 1880 h 4106"/>
                <a:gd name="T48" fmla="*/ 62 w 4182"/>
                <a:gd name="T49" fmla="*/ 2563 h 4106"/>
                <a:gd name="T50" fmla="*/ 122 w 4182"/>
                <a:gd name="T51" fmla="*/ 2749 h 4106"/>
                <a:gd name="T52" fmla="*/ 480 w 4182"/>
                <a:gd name="T53" fmla="*/ 3373 h 4106"/>
                <a:gd name="T54" fmla="*/ 730 w 4182"/>
                <a:gd name="T55" fmla="*/ 3623 h 4106"/>
                <a:gd name="T56" fmla="*/ 868 w 4182"/>
                <a:gd name="T57" fmla="*/ 3730 h 4106"/>
                <a:gd name="T58" fmla="*/ 939 w 4182"/>
                <a:gd name="T59" fmla="*/ 3778 h 4106"/>
                <a:gd name="T60" fmla="*/ 1017 w 4182"/>
                <a:gd name="T61" fmla="*/ 3827 h 4106"/>
                <a:gd name="T62" fmla="*/ 1982 w 4182"/>
                <a:gd name="T63" fmla="*/ 4106 h 4106"/>
                <a:gd name="T64" fmla="*/ 2935 w 4182"/>
                <a:gd name="T65" fmla="*/ 3917 h 4106"/>
                <a:gd name="T66" fmla="*/ 3094 w 4182"/>
                <a:gd name="T67" fmla="*/ 3830 h 4106"/>
                <a:gd name="T68" fmla="*/ 3243 w 4182"/>
                <a:gd name="T69" fmla="*/ 3733 h 4106"/>
                <a:gd name="T70" fmla="*/ 3379 w 4182"/>
                <a:gd name="T71" fmla="*/ 3624 h 4106"/>
                <a:gd name="T72" fmla="*/ 3445 w 4182"/>
                <a:gd name="T73" fmla="*/ 3571 h 4106"/>
                <a:gd name="T74" fmla="*/ 3624 w 4182"/>
                <a:gd name="T75" fmla="*/ 3377 h 4106"/>
                <a:gd name="T76" fmla="*/ 3915 w 4182"/>
                <a:gd name="T77" fmla="*/ 2932 h 4106"/>
                <a:gd name="T78" fmla="*/ 3944 w 4182"/>
                <a:gd name="T79" fmla="*/ 1247 h 4106"/>
                <a:gd name="T80" fmla="*/ 3813 w 4182"/>
                <a:gd name="T81" fmla="*/ 1006 h 4106"/>
                <a:gd name="T82" fmla="*/ 3718 w 4182"/>
                <a:gd name="T83" fmla="*/ 847 h 4106"/>
                <a:gd name="T84" fmla="*/ 3470 w 4182"/>
                <a:gd name="T85" fmla="*/ 595 h 4106"/>
                <a:gd name="T86" fmla="*/ 3139 w 4182"/>
                <a:gd name="T87" fmla="*/ 308 h 4106"/>
                <a:gd name="T88" fmla="*/ 2067 w 4182"/>
                <a:gd name="T89" fmla="*/ 0 h 4106"/>
                <a:gd name="T90" fmla="*/ 787 w 4182"/>
                <a:gd name="T91" fmla="*/ 439 h 4106"/>
                <a:gd name="T92" fmla="*/ 89 w 4182"/>
                <a:gd name="T93" fmla="*/ 1459 h 4106"/>
                <a:gd name="T94" fmla="*/ 9 w 4182"/>
                <a:gd name="T95" fmla="*/ 1880 h 4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82" h="4106">
                  <a:moveTo>
                    <a:pt x="2152" y="4022"/>
                  </a:moveTo>
                  <a:cubicBezTo>
                    <a:pt x="1818" y="4022"/>
                    <a:pt x="1527" y="3989"/>
                    <a:pt x="1282" y="3867"/>
                  </a:cubicBezTo>
                  <a:cubicBezTo>
                    <a:pt x="1123" y="3787"/>
                    <a:pt x="973" y="3712"/>
                    <a:pt x="834" y="3603"/>
                  </a:cubicBezTo>
                  <a:cubicBezTo>
                    <a:pt x="808" y="3583"/>
                    <a:pt x="797" y="3565"/>
                    <a:pt x="773" y="3546"/>
                  </a:cubicBezTo>
                  <a:cubicBezTo>
                    <a:pt x="711" y="3497"/>
                    <a:pt x="693" y="3468"/>
                    <a:pt x="646" y="3427"/>
                  </a:cubicBezTo>
                  <a:cubicBezTo>
                    <a:pt x="560" y="3351"/>
                    <a:pt x="442" y="3197"/>
                    <a:pt x="382" y="3098"/>
                  </a:cubicBezTo>
                  <a:cubicBezTo>
                    <a:pt x="250" y="2879"/>
                    <a:pt x="94" y="2473"/>
                    <a:pt x="94" y="2184"/>
                  </a:cubicBezTo>
                  <a:cubicBezTo>
                    <a:pt x="94" y="1799"/>
                    <a:pt x="106" y="1560"/>
                    <a:pt x="280" y="1211"/>
                  </a:cubicBezTo>
                  <a:cubicBezTo>
                    <a:pt x="334" y="1105"/>
                    <a:pt x="478" y="840"/>
                    <a:pt x="567" y="769"/>
                  </a:cubicBezTo>
                  <a:cubicBezTo>
                    <a:pt x="595" y="747"/>
                    <a:pt x="604" y="739"/>
                    <a:pt x="630" y="713"/>
                  </a:cubicBezTo>
                  <a:lnTo>
                    <a:pt x="953" y="427"/>
                  </a:lnTo>
                  <a:cubicBezTo>
                    <a:pt x="1277" y="213"/>
                    <a:pt x="1674" y="85"/>
                    <a:pt x="2075" y="85"/>
                  </a:cubicBezTo>
                  <a:cubicBezTo>
                    <a:pt x="2385" y="85"/>
                    <a:pt x="2717" y="174"/>
                    <a:pt x="2939" y="288"/>
                  </a:cubicBezTo>
                  <a:lnTo>
                    <a:pt x="3360" y="578"/>
                  </a:lnTo>
                  <a:cubicBezTo>
                    <a:pt x="3430" y="647"/>
                    <a:pt x="3408" y="610"/>
                    <a:pt x="3483" y="700"/>
                  </a:cubicBezTo>
                  <a:cubicBezTo>
                    <a:pt x="3541" y="769"/>
                    <a:pt x="3569" y="789"/>
                    <a:pt x="3647" y="893"/>
                  </a:cubicBezTo>
                  <a:cubicBezTo>
                    <a:pt x="3850" y="1164"/>
                    <a:pt x="4023" y="1591"/>
                    <a:pt x="4023" y="1947"/>
                  </a:cubicBezTo>
                  <a:cubicBezTo>
                    <a:pt x="4023" y="2470"/>
                    <a:pt x="3975" y="2614"/>
                    <a:pt x="3777" y="3014"/>
                  </a:cubicBezTo>
                  <a:cubicBezTo>
                    <a:pt x="3733" y="3103"/>
                    <a:pt x="3548" y="3369"/>
                    <a:pt x="3473" y="3429"/>
                  </a:cubicBezTo>
                  <a:cubicBezTo>
                    <a:pt x="3340" y="3534"/>
                    <a:pt x="3274" y="3636"/>
                    <a:pt x="3077" y="3745"/>
                  </a:cubicBezTo>
                  <a:cubicBezTo>
                    <a:pt x="3019" y="3777"/>
                    <a:pt x="2974" y="3800"/>
                    <a:pt x="2914" y="3827"/>
                  </a:cubicBezTo>
                  <a:cubicBezTo>
                    <a:pt x="2776" y="3889"/>
                    <a:pt x="2714" y="3912"/>
                    <a:pt x="2567" y="3955"/>
                  </a:cubicBezTo>
                  <a:cubicBezTo>
                    <a:pt x="2455" y="3988"/>
                    <a:pt x="2297" y="4022"/>
                    <a:pt x="2152" y="4022"/>
                  </a:cubicBezTo>
                  <a:close/>
                  <a:moveTo>
                    <a:pt x="9" y="1880"/>
                  </a:moveTo>
                  <a:cubicBezTo>
                    <a:pt x="9" y="2149"/>
                    <a:pt x="0" y="2296"/>
                    <a:pt x="62" y="2563"/>
                  </a:cubicBezTo>
                  <a:cubicBezTo>
                    <a:pt x="76" y="2621"/>
                    <a:pt x="99" y="2693"/>
                    <a:pt x="122" y="2749"/>
                  </a:cubicBezTo>
                  <a:cubicBezTo>
                    <a:pt x="207" y="2959"/>
                    <a:pt x="341" y="3194"/>
                    <a:pt x="480" y="3373"/>
                  </a:cubicBezTo>
                  <a:cubicBezTo>
                    <a:pt x="543" y="3455"/>
                    <a:pt x="651" y="3558"/>
                    <a:pt x="730" y="3623"/>
                  </a:cubicBezTo>
                  <a:lnTo>
                    <a:pt x="868" y="3730"/>
                  </a:lnTo>
                  <a:cubicBezTo>
                    <a:pt x="893" y="3748"/>
                    <a:pt x="914" y="3762"/>
                    <a:pt x="939" y="3778"/>
                  </a:cubicBezTo>
                  <a:cubicBezTo>
                    <a:pt x="966" y="3795"/>
                    <a:pt x="993" y="3812"/>
                    <a:pt x="1017" y="3827"/>
                  </a:cubicBezTo>
                  <a:cubicBezTo>
                    <a:pt x="1283" y="3980"/>
                    <a:pt x="1622" y="4106"/>
                    <a:pt x="1982" y="4106"/>
                  </a:cubicBezTo>
                  <a:cubicBezTo>
                    <a:pt x="2426" y="4106"/>
                    <a:pt x="2563" y="4069"/>
                    <a:pt x="2935" y="3917"/>
                  </a:cubicBezTo>
                  <a:lnTo>
                    <a:pt x="3094" y="3830"/>
                  </a:lnTo>
                  <a:cubicBezTo>
                    <a:pt x="3147" y="3801"/>
                    <a:pt x="3197" y="3767"/>
                    <a:pt x="3243" y="3733"/>
                  </a:cubicBezTo>
                  <a:lnTo>
                    <a:pt x="3379" y="3624"/>
                  </a:lnTo>
                  <a:cubicBezTo>
                    <a:pt x="3403" y="3605"/>
                    <a:pt x="3422" y="3594"/>
                    <a:pt x="3445" y="3571"/>
                  </a:cubicBezTo>
                  <a:lnTo>
                    <a:pt x="3624" y="3377"/>
                  </a:lnTo>
                  <a:cubicBezTo>
                    <a:pt x="3763" y="3205"/>
                    <a:pt x="3800" y="3163"/>
                    <a:pt x="3915" y="2932"/>
                  </a:cubicBezTo>
                  <a:cubicBezTo>
                    <a:pt x="4155" y="2453"/>
                    <a:pt x="4182" y="1744"/>
                    <a:pt x="3944" y="1247"/>
                  </a:cubicBezTo>
                  <a:lnTo>
                    <a:pt x="3813" y="1006"/>
                  </a:lnTo>
                  <a:cubicBezTo>
                    <a:pt x="3780" y="952"/>
                    <a:pt x="3753" y="896"/>
                    <a:pt x="3718" y="847"/>
                  </a:cubicBezTo>
                  <a:lnTo>
                    <a:pt x="3470" y="595"/>
                  </a:lnTo>
                  <a:cubicBezTo>
                    <a:pt x="3363" y="487"/>
                    <a:pt x="3265" y="393"/>
                    <a:pt x="3139" y="308"/>
                  </a:cubicBezTo>
                  <a:cubicBezTo>
                    <a:pt x="2870" y="127"/>
                    <a:pt x="2419" y="0"/>
                    <a:pt x="2067" y="0"/>
                  </a:cubicBezTo>
                  <a:cubicBezTo>
                    <a:pt x="1608" y="0"/>
                    <a:pt x="1130" y="165"/>
                    <a:pt x="787" y="439"/>
                  </a:cubicBezTo>
                  <a:cubicBezTo>
                    <a:pt x="457" y="703"/>
                    <a:pt x="223" y="1059"/>
                    <a:pt x="89" y="1459"/>
                  </a:cubicBezTo>
                  <a:cubicBezTo>
                    <a:pt x="52" y="1570"/>
                    <a:pt x="9" y="1739"/>
                    <a:pt x="9" y="18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69" name="Freeform 15">
              <a:extLst>
                <a:ext uri="{FF2B5EF4-FFF2-40B4-BE49-F238E27FC236}">
                  <a16:creationId xmlns:a16="http://schemas.microsoft.com/office/drawing/2014/main" id="{2AE1F007-12A6-4657-8CA7-15C6B06CA2B9}"/>
                </a:ext>
              </a:extLst>
            </p:cNvPr>
            <p:cNvSpPr>
              <a:spLocks noEditPoints="1"/>
            </p:cNvSpPr>
            <p:nvPr/>
          </p:nvSpPr>
          <p:spPr bwMode="auto">
            <a:xfrm>
              <a:off x="4570413" y="2382838"/>
              <a:ext cx="298450" cy="184150"/>
            </a:xfrm>
            <a:custGeom>
              <a:avLst/>
              <a:gdLst>
                <a:gd name="T0" fmla="*/ 781 w 1287"/>
                <a:gd name="T1" fmla="*/ 444 h 788"/>
                <a:gd name="T2" fmla="*/ 1067 w 1287"/>
                <a:gd name="T3" fmla="*/ 69 h 788"/>
                <a:gd name="T4" fmla="*/ 1118 w 1287"/>
                <a:gd name="T5" fmla="*/ 128 h 788"/>
                <a:gd name="T6" fmla="*/ 1228 w 1287"/>
                <a:gd name="T7" fmla="*/ 204 h 788"/>
                <a:gd name="T8" fmla="*/ 1236 w 1287"/>
                <a:gd name="T9" fmla="*/ 187 h 788"/>
                <a:gd name="T10" fmla="*/ 1278 w 1287"/>
                <a:gd name="T11" fmla="*/ 86 h 788"/>
                <a:gd name="T12" fmla="*/ 1168 w 1287"/>
                <a:gd name="T13" fmla="*/ 103 h 788"/>
                <a:gd name="T14" fmla="*/ 997 w 1287"/>
                <a:gd name="T15" fmla="*/ 101 h 788"/>
                <a:gd name="T16" fmla="*/ 728 w 1287"/>
                <a:gd name="T17" fmla="*/ 306 h 788"/>
                <a:gd name="T18" fmla="*/ 779 w 1287"/>
                <a:gd name="T19" fmla="*/ 433 h 788"/>
                <a:gd name="T20" fmla="*/ 711 w 1287"/>
                <a:gd name="T21" fmla="*/ 314 h 788"/>
                <a:gd name="T22" fmla="*/ 398 w 1287"/>
                <a:gd name="T23" fmla="*/ 450 h 788"/>
                <a:gd name="T24" fmla="*/ 329 w 1287"/>
                <a:gd name="T25" fmla="*/ 484 h 788"/>
                <a:gd name="T26" fmla="*/ 152 w 1287"/>
                <a:gd name="T27" fmla="*/ 534 h 788"/>
                <a:gd name="T28" fmla="*/ 203 w 1287"/>
                <a:gd name="T29" fmla="*/ 721 h 788"/>
                <a:gd name="T30" fmla="*/ 102 w 1287"/>
                <a:gd name="T31" fmla="*/ 543 h 788"/>
                <a:gd name="T32" fmla="*/ 0 w 1287"/>
                <a:gd name="T33" fmla="*/ 534 h 788"/>
                <a:gd name="T34" fmla="*/ 42 w 1287"/>
                <a:gd name="T35" fmla="*/ 560 h 788"/>
                <a:gd name="T36" fmla="*/ 220 w 1287"/>
                <a:gd name="T37" fmla="*/ 534 h 788"/>
                <a:gd name="T38" fmla="*/ 313 w 1287"/>
                <a:gd name="T39" fmla="*/ 729 h 788"/>
                <a:gd name="T40" fmla="*/ 406 w 1287"/>
                <a:gd name="T41" fmla="*/ 678 h 788"/>
                <a:gd name="T42" fmla="*/ 421 w 1287"/>
                <a:gd name="T43" fmla="*/ 630 h 788"/>
                <a:gd name="T44" fmla="*/ 474 w 1287"/>
                <a:gd name="T45" fmla="*/ 458 h 788"/>
                <a:gd name="T46" fmla="*/ 584 w 1287"/>
                <a:gd name="T47" fmla="*/ 628 h 788"/>
                <a:gd name="T48" fmla="*/ 686 w 1287"/>
                <a:gd name="T49" fmla="*/ 619 h 788"/>
                <a:gd name="T50" fmla="*/ 609 w 1287"/>
                <a:gd name="T51" fmla="*/ 501 h 788"/>
                <a:gd name="T52" fmla="*/ 821 w 1287"/>
                <a:gd name="T53" fmla="*/ 534 h 788"/>
                <a:gd name="T54" fmla="*/ 838 w 1287"/>
                <a:gd name="T55" fmla="*/ 271 h 788"/>
                <a:gd name="T56" fmla="*/ 940 w 1287"/>
                <a:gd name="T57" fmla="*/ 450 h 788"/>
                <a:gd name="T58" fmla="*/ 1049 w 1287"/>
                <a:gd name="T59" fmla="*/ 264 h 788"/>
                <a:gd name="T60" fmla="*/ 957 w 1287"/>
                <a:gd name="T61" fmla="*/ 297 h 788"/>
                <a:gd name="T62" fmla="*/ 948 w 1287"/>
                <a:gd name="T63" fmla="*/ 221 h 788"/>
                <a:gd name="T64" fmla="*/ 897 w 1287"/>
                <a:gd name="T65" fmla="*/ 213 h 788"/>
                <a:gd name="T66" fmla="*/ 982 w 1287"/>
                <a:gd name="T67" fmla="*/ 145 h 788"/>
                <a:gd name="T68" fmla="*/ 1228 w 1287"/>
                <a:gd name="T69" fmla="*/ 204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7" h="788">
                  <a:moveTo>
                    <a:pt x="779" y="441"/>
                  </a:moveTo>
                  <a:lnTo>
                    <a:pt x="781" y="444"/>
                  </a:lnTo>
                  <a:cubicBezTo>
                    <a:pt x="781" y="444"/>
                    <a:pt x="778" y="442"/>
                    <a:pt x="779" y="441"/>
                  </a:cubicBezTo>
                  <a:close/>
                  <a:moveTo>
                    <a:pt x="1067" y="69"/>
                  </a:moveTo>
                  <a:cubicBezTo>
                    <a:pt x="1103" y="70"/>
                    <a:pt x="1119" y="73"/>
                    <a:pt x="1134" y="94"/>
                  </a:cubicBezTo>
                  <a:cubicBezTo>
                    <a:pt x="1128" y="119"/>
                    <a:pt x="1131" y="108"/>
                    <a:pt x="1118" y="128"/>
                  </a:cubicBezTo>
                  <a:cubicBezTo>
                    <a:pt x="1087" y="120"/>
                    <a:pt x="1071" y="104"/>
                    <a:pt x="1067" y="69"/>
                  </a:cubicBezTo>
                  <a:close/>
                  <a:moveTo>
                    <a:pt x="1228" y="204"/>
                  </a:moveTo>
                  <a:cubicBezTo>
                    <a:pt x="1197" y="204"/>
                    <a:pt x="1151" y="208"/>
                    <a:pt x="1134" y="145"/>
                  </a:cubicBezTo>
                  <a:lnTo>
                    <a:pt x="1236" y="187"/>
                  </a:lnTo>
                  <a:cubicBezTo>
                    <a:pt x="1285" y="186"/>
                    <a:pt x="1287" y="147"/>
                    <a:pt x="1287" y="94"/>
                  </a:cubicBezTo>
                  <a:lnTo>
                    <a:pt x="1278" y="86"/>
                  </a:lnTo>
                  <a:cubicBezTo>
                    <a:pt x="1254" y="104"/>
                    <a:pt x="1262" y="85"/>
                    <a:pt x="1261" y="128"/>
                  </a:cubicBezTo>
                  <a:cubicBezTo>
                    <a:pt x="1227" y="110"/>
                    <a:pt x="1223" y="103"/>
                    <a:pt x="1168" y="103"/>
                  </a:cubicBezTo>
                  <a:cubicBezTo>
                    <a:pt x="1185" y="67"/>
                    <a:pt x="1186" y="58"/>
                    <a:pt x="1177" y="18"/>
                  </a:cubicBezTo>
                  <a:cubicBezTo>
                    <a:pt x="1101" y="0"/>
                    <a:pt x="1032" y="42"/>
                    <a:pt x="997" y="101"/>
                  </a:cubicBezTo>
                  <a:cubicBezTo>
                    <a:pt x="973" y="143"/>
                    <a:pt x="994" y="128"/>
                    <a:pt x="952" y="149"/>
                  </a:cubicBezTo>
                  <a:cubicBezTo>
                    <a:pt x="891" y="179"/>
                    <a:pt x="764" y="296"/>
                    <a:pt x="728" y="306"/>
                  </a:cubicBezTo>
                  <a:lnTo>
                    <a:pt x="762" y="323"/>
                  </a:lnTo>
                  <a:cubicBezTo>
                    <a:pt x="765" y="356"/>
                    <a:pt x="776" y="400"/>
                    <a:pt x="779" y="433"/>
                  </a:cubicBezTo>
                  <a:cubicBezTo>
                    <a:pt x="741" y="413"/>
                    <a:pt x="721" y="392"/>
                    <a:pt x="686" y="374"/>
                  </a:cubicBezTo>
                  <a:cubicBezTo>
                    <a:pt x="696" y="354"/>
                    <a:pt x="705" y="339"/>
                    <a:pt x="711" y="314"/>
                  </a:cubicBezTo>
                  <a:cubicBezTo>
                    <a:pt x="687" y="327"/>
                    <a:pt x="665" y="337"/>
                    <a:pt x="638" y="351"/>
                  </a:cubicBezTo>
                  <a:cubicBezTo>
                    <a:pt x="545" y="401"/>
                    <a:pt x="522" y="421"/>
                    <a:pt x="398" y="450"/>
                  </a:cubicBezTo>
                  <a:cubicBezTo>
                    <a:pt x="405" y="534"/>
                    <a:pt x="425" y="404"/>
                    <a:pt x="466" y="577"/>
                  </a:cubicBezTo>
                  <a:cubicBezTo>
                    <a:pt x="379" y="531"/>
                    <a:pt x="382" y="491"/>
                    <a:pt x="329" y="484"/>
                  </a:cubicBezTo>
                  <a:cubicBezTo>
                    <a:pt x="287" y="478"/>
                    <a:pt x="268" y="491"/>
                    <a:pt x="233" y="497"/>
                  </a:cubicBezTo>
                  <a:cubicBezTo>
                    <a:pt x="181" y="506"/>
                    <a:pt x="165" y="486"/>
                    <a:pt x="152" y="534"/>
                  </a:cubicBezTo>
                  <a:cubicBezTo>
                    <a:pt x="181" y="537"/>
                    <a:pt x="183" y="541"/>
                    <a:pt x="203" y="551"/>
                  </a:cubicBezTo>
                  <a:cubicBezTo>
                    <a:pt x="203" y="623"/>
                    <a:pt x="216" y="664"/>
                    <a:pt x="203" y="721"/>
                  </a:cubicBezTo>
                  <a:cubicBezTo>
                    <a:pt x="173" y="728"/>
                    <a:pt x="175" y="729"/>
                    <a:pt x="135" y="729"/>
                  </a:cubicBezTo>
                  <a:cubicBezTo>
                    <a:pt x="121" y="700"/>
                    <a:pt x="102" y="589"/>
                    <a:pt x="102" y="543"/>
                  </a:cubicBezTo>
                  <a:cubicBezTo>
                    <a:pt x="142" y="539"/>
                    <a:pt x="116" y="555"/>
                    <a:pt x="135" y="518"/>
                  </a:cubicBezTo>
                  <a:cubicBezTo>
                    <a:pt x="103" y="518"/>
                    <a:pt x="28" y="528"/>
                    <a:pt x="0" y="534"/>
                  </a:cubicBezTo>
                  <a:lnTo>
                    <a:pt x="0" y="560"/>
                  </a:lnTo>
                  <a:lnTo>
                    <a:pt x="42" y="560"/>
                  </a:lnTo>
                  <a:cubicBezTo>
                    <a:pt x="42" y="675"/>
                    <a:pt x="45" y="788"/>
                    <a:pt x="166" y="760"/>
                  </a:cubicBezTo>
                  <a:cubicBezTo>
                    <a:pt x="291" y="731"/>
                    <a:pt x="222" y="614"/>
                    <a:pt x="220" y="534"/>
                  </a:cubicBezTo>
                  <a:cubicBezTo>
                    <a:pt x="250" y="528"/>
                    <a:pt x="248" y="526"/>
                    <a:pt x="288" y="526"/>
                  </a:cubicBezTo>
                  <a:cubicBezTo>
                    <a:pt x="318" y="657"/>
                    <a:pt x="328" y="555"/>
                    <a:pt x="313" y="729"/>
                  </a:cubicBezTo>
                  <a:cubicBezTo>
                    <a:pt x="354" y="720"/>
                    <a:pt x="351" y="712"/>
                    <a:pt x="406" y="712"/>
                  </a:cubicBezTo>
                  <a:lnTo>
                    <a:pt x="406" y="678"/>
                  </a:lnTo>
                  <a:cubicBezTo>
                    <a:pt x="354" y="677"/>
                    <a:pt x="338" y="656"/>
                    <a:pt x="330" y="560"/>
                  </a:cubicBezTo>
                  <a:cubicBezTo>
                    <a:pt x="364" y="578"/>
                    <a:pt x="392" y="604"/>
                    <a:pt x="421" y="630"/>
                  </a:cubicBezTo>
                  <a:cubicBezTo>
                    <a:pt x="494" y="693"/>
                    <a:pt x="484" y="673"/>
                    <a:pt x="525" y="670"/>
                  </a:cubicBezTo>
                  <a:cubicBezTo>
                    <a:pt x="518" y="589"/>
                    <a:pt x="474" y="546"/>
                    <a:pt x="474" y="458"/>
                  </a:cubicBezTo>
                  <a:cubicBezTo>
                    <a:pt x="491" y="450"/>
                    <a:pt x="504" y="446"/>
                    <a:pt x="525" y="441"/>
                  </a:cubicBezTo>
                  <a:cubicBezTo>
                    <a:pt x="531" y="514"/>
                    <a:pt x="584" y="547"/>
                    <a:pt x="584" y="628"/>
                  </a:cubicBezTo>
                  <a:cubicBezTo>
                    <a:pt x="556" y="638"/>
                    <a:pt x="578" y="617"/>
                    <a:pt x="559" y="653"/>
                  </a:cubicBezTo>
                  <a:cubicBezTo>
                    <a:pt x="621" y="648"/>
                    <a:pt x="618" y="619"/>
                    <a:pt x="686" y="619"/>
                  </a:cubicBezTo>
                  <a:lnTo>
                    <a:pt x="686" y="585"/>
                  </a:lnTo>
                  <a:cubicBezTo>
                    <a:pt x="641" y="584"/>
                    <a:pt x="647" y="581"/>
                    <a:pt x="609" y="501"/>
                  </a:cubicBezTo>
                  <a:cubicBezTo>
                    <a:pt x="599" y="478"/>
                    <a:pt x="564" y="384"/>
                    <a:pt x="628" y="403"/>
                  </a:cubicBezTo>
                  <a:cubicBezTo>
                    <a:pt x="686" y="420"/>
                    <a:pt x="739" y="533"/>
                    <a:pt x="821" y="534"/>
                  </a:cubicBezTo>
                  <a:cubicBezTo>
                    <a:pt x="821" y="435"/>
                    <a:pt x="782" y="377"/>
                    <a:pt x="804" y="280"/>
                  </a:cubicBezTo>
                  <a:lnTo>
                    <a:pt x="838" y="271"/>
                  </a:lnTo>
                  <a:lnTo>
                    <a:pt x="938" y="393"/>
                  </a:lnTo>
                  <a:cubicBezTo>
                    <a:pt x="955" y="421"/>
                    <a:pt x="941" y="401"/>
                    <a:pt x="940" y="450"/>
                  </a:cubicBezTo>
                  <a:cubicBezTo>
                    <a:pt x="1024" y="405"/>
                    <a:pt x="1066" y="358"/>
                    <a:pt x="1118" y="323"/>
                  </a:cubicBezTo>
                  <a:cubicBezTo>
                    <a:pt x="1114" y="316"/>
                    <a:pt x="1049" y="209"/>
                    <a:pt x="1049" y="264"/>
                  </a:cubicBezTo>
                  <a:cubicBezTo>
                    <a:pt x="1048" y="315"/>
                    <a:pt x="1063" y="359"/>
                    <a:pt x="991" y="365"/>
                  </a:cubicBezTo>
                  <a:cubicBezTo>
                    <a:pt x="979" y="317"/>
                    <a:pt x="967" y="336"/>
                    <a:pt x="957" y="297"/>
                  </a:cubicBezTo>
                  <a:cubicBezTo>
                    <a:pt x="990" y="297"/>
                    <a:pt x="991" y="300"/>
                    <a:pt x="1016" y="306"/>
                  </a:cubicBezTo>
                  <a:cubicBezTo>
                    <a:pt x="1015" y="253"/>
                    <a:pt x="991" y="231"/>
                    <a:pt x="948" y="221"/>
                  </a:cubicBezTo>
                  <a:lnTo>
                    <a:pt x="948" y="272"/>
                  </a:lnTo>
                  <a:cubicBezTo>
                    <a:pt x="909" y="263"/>
                    <a:pt x="898" y="258"/>
                    <a:pt x="897" y="213"/>
                  </a:cubicBezTo>
                  <a:cubicBezTo>
                    <a:pt x="962" y="198"/>
                    <a:pt x="958" y="208"/>
                    <a:pt x="1016" y="213"/>
                  </a:cubicBezTo>
                  <a:cubicBezTo>
                    <a:pt x="1015" y="161"/>
                    <a:pt x="1005" y="179"/>
                    <a:pt x="982" y="145"/>
                  </a:cubicBezTo>
                  <a:cubicBezTo>
                    <a:pt x="1051" y="112"/>
                    <a:pt x="1133" y="224"/>
                    <a:pt x="1134" y="289"/>
                  </a:cubicBezTo>
                  <a:cubicBezTo>
                    <a:pt x="1164" y="281"/>
                    <a:pt x="1211" y="229"/>
                    <a:pt x="1228"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70" name="Freeform 16">
              <a:extLst>
                <a:ext uri="{FF2B5EF4-FFF2-40B4-BE49-F238E27FC236}">
                  <a16:creationId xmlns:a16="http://schemas.microsoft.com/office/drawing/2014/main" id="{6DCC5B36-D5B4-4E2A-8768-4B771CD1D6D9}"/>
                </a:ext>
              </a:extLst>
            </p:cNvPr>
            <p:cNvSpPr>
              <a:spLocks noEditPoints="1"/>
            </p:cNvSpPr>
            <p:nvPr/>
          </p:nvSpPr>
          <p:spPr bwMode="auto">
            <a:xfrm>
              <a:off x="4165600" y="2305051"/>
              <a:ext cx="212725" cy="219075"/>
            </a:xfrm>
            <a:custGeom>
              <a:avLst/>
              <a:gdLst>
                <a:gd name="T0" fmla="*/ 770 w 914"/>
                <a:gd name="T1" fmla="*/ 779 h 937"/>
                <a:gd name="T2" fmla="*/ 796 w 914"/>
                <a:gd name="T3" fmla="*/ 686 h 937"/>
                <a:gd name="T4" fmla="*/ 855 w 914"/>
                <a:gd name="T5" fmla="*/ 720 h 937"/>
                <a:gd name="T6" fmla="*/ 770 w 914"/>
                <a:gd name="T7" fmla="*/ 779 h 937"/>
                <a:gd name="T8" fmla="*/ 677 w 914"/>
                <a:gd name="T9" fmla="*/ 712 h 937"/>
                <a:gd name="T10" fmla="*/ 728 w 914"/>
                <a:gd name="T11" fmla="*/ 618 h 937"/>
                <a:gd name="T12" fmla="*/ 677 w 914"/>
                <a:gd name="T13" fmla="*/ 712 h 937"/>
                <a:gd name="T14" fmla="*/ 421 w 914"/>
                <a:gd name="T15" fmla="*/ 642 h 937"/>
                <a:gd name="T16" fmla="*/ 381 w 914"/>
                <a:gd name="T17" fmla="*/ 618 h 937"/>
                <a:gd name="T18" fmla="*/ 388 w 914"/>
                <a:gd name="T19" fmla="*/ 600 h 937"/>
                <a:gd name="T20" fmla="*/ 415 w 914"/>
                <a:gd name="T21" fmla="*/ 542 h 937"/>
                <a:gd name="T22" fmla="*/ 482 w 914"/>
                <a:gd name="T23" fmla="*/ 576 h 937"/>
                <a:gd name="T24" fmla="*/ 421 w 914"/>
                <a:gd name="T25" fmla="*/ 642 h 937"/>
                <a:gd name="T26" fmla="*/ 447 w 914"/>
                <a:gd name="T27" fmla="*/ 510 h 937"/>
                <a:gd name="T28" fmla="*/ 533 w 914"/>
                <a:gd name="T29" fmla="*/ 500 h 937"/>
                <a:gd name="T30" fmla="*/ 499 w 914"/>
                <a:gd name="T31" fmla="*/ 559 h 937"/>
                <a:gd name="T32" fmla="*/ 447 w 914"/>
                <a:gd name="T33" fmla="*/ 510 h 937"/>
                <a:gd name="T34" fmla="*/ 0 w 914"/>
                <a:gd name="T35" fmla="*/ 136 h 937"/>
                <a:gd name="T36" fmla="*/ 180 w 914"/>
                <a:gd name="T37" fmla="*/ 231 h 937"/>
                <a:gd name="T38" fmla="*/ 279 w 914"/>
                <a:gd name="T39" fmla="*/ 212 h 937"/>
                <a:gd name="T40" fmla="*/ 228 w 914"/>
                <a:gd name="T41" fmla="*/ 280 h 937"/>
                <a:gd name="T42" fmla="*/ 322 w 914"/>
                <a:gd name="T43" fmla="*/ 271 h 937"/>
                <a:gd name="T44" fmla="*/ 247 w 914"/>
                <a:gd name="T45" fmla="*/ 350 h 937"/>
                <a:gd name="T46" fmla="*/ 152 w 914"/>
                <a:gd name="T47" fmla="*/ 390 h 937"/>
                <a:gd name="T48" fmla="*/ 245 w 914"/>
                <a:gd name="T49" fmla="*/ 491 h 937"/>
                <a:gd name="T50" fmla="*/ 290 w 914"/>
                <a:gd name="T51" fmla="*/ 409 h 937"/>
                <a:gd name="T52" fmla="*/ 372 w 914"/>
                <a:gd name="T53" fmla="*/ 339 h 937"/>
                <a:gd name="T54" fmla="*/ 364 w 914"/>
                <a:gd name="T55" fmla="*/ 432 h 937"/>
                <a:gd name="T56" fmla="*/ 440 w 914"/>
                <a:gd name="T57" fmla="*/ 398 h 937"/>
                <a:gd name="T58" fmla="*/ 346 w 914"/>
                <a:gd name="T59" fmla="*/ 532 h 937"/>
                <a:gd name="T60" fmla="*/ 288 w 914"/>
                <a:gd name="T61" fmla="*/ 551 h 937"/>
                <a:gd name="T62" fmla="*/ 491 w 914"/>
                <a:gd name="T63" fmla="*/ 720 h 937"/>
                <a:gd name="T64" fmla="*/ 474 w 914"/>
                <a:gd name="T65" fmla="*/ 678 h 937"/>
                <a:gd name="T66" fmla="*/ 584 w 914"/>
                <a:gd name="T67" fmla="*/ 551 h 937"/>
                <a:gd name="T68" fmla="*/ 643 w 914"/>
                <a:gd name="T69" fmla="*/ 576 h 937"/>
                <a:gd name="T70" fmla="*/ 601 w 914"/>
                <a:gd name="T71" fmla="*/ 813 h 937"/>
                <a:gd name="T72" fmla="*/ 711 w 914"/>
                <a:gd name="T73" fmla="*/ 745 h 937"/>
                <a:gd name="T74" fmla="*/ 688 w 914"/>
                <a:gd name="T75" fmla="*/ 850 h 937"/>
                <a:gd name="T76" fmla="*/ 914 w 914"/>
                <a:gd name="T77" fmla="*/ 737 h 937"/>
                <a:gd name="T78" fmla="*/ 830 w 914"/>
                <a:gd name="T79" fmla="*/ 678 h 937"/>
                <a:gd name="T80" fmla="*/ 747 w 914"/>
                <a:gd name="T81" fmla="*/ 617 h 937"/>
                <a:gd name="T82" fmla="*/ 661 w 914"/>
                <a:gd name="T83" fmla="*/ 559 h 937"/>
                <a:gd name="T84" fmla="*/ 539 w 914"/>
                <a:gd name="T85" fmla="*/ 468 h 937"/>
                <a:gd name="T86" fmla="*/ 505 w 914"/>
                <a:gd name="T87" fmla="*/ 427 h 937"/>
                <a:gd name="T88" fmla="*/ 464 w 914"/>
                <a:gd name="T89" fmla="*/ 400 h 937"/>
                <a:gd name="T90" fmla="*/ 332 w 914"/>
                <a:gd name="T91" fmla="*/ 244 h 937"/>
                <a:gd name="T92" fmla="*/ 291 w 914"/>
                <a:gd name="T93" fmla="*/ 208 h 937"/>
                <a:gd name="T94" fmla="*/ 228 w 914"/>
                <a:gd name="T95" fmla="*/ 119 h 937"/>
                <a:gd name="T96" fmla="*/ 175 w 914"/>
                <a:gd name="T97" fmla="*/ 201 h 937"/>
                <a:gd name="T98" fmla="*/ 76 w 914"/>
                <a:gd name="T99" fmla="*/ 237 h 937"/>
                <a:gd name="T100" fmla="*/ 39 w 914"/>
                <a:gd name="T101" fmla="*/ 191 h 937"/>
                <a:gd name="T102" fmla="*/ 228 w 914"/>
                <a:gd name="T103" fmla="*/ 110 h 937"/>
                <a:gd name="T104" fmla="*/ 169 w 914"/>
                <a:gd name="T105" fmla="*/ 0 h 937"/>
                <a:gd name="T106" fmla="*/ 134 w 914"/>
                <a:gd name="T107" fmla="*/ 41 h 937"/>
                <a:gd name="T108" fmla="*/ 117 w 914"/>
                <a:gd name="T109" fmla="*/ 58 h 937"/>
                <a:gd name="T110" fmla="*/ 0 w 914"/>
                <a:gd name="T111" fmla="*/ 136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937">
                  <a:moveTo>
                    <a:pt x="770" y="779"/>
                  </a:moveTo>
                  <a:cubicBezTo>
                    <a:pt x="781" y="756"/>
                    <a:pt x="795" y="719"/>
                    <a:pt x="796" y="686"/>
                  </a:cubicBezTo>
                  <a:cubicBezTo>
                    <a:pt x="852" y="686"/>
                    <a:pt x="838" y="687"/>
                    <a:pt x="855" y="720"/>
                  </a:cubicBezTo>
                  <a:lnTo>
                    <a:pt x="770" y="779"/>
                  </a:lnTo>
                  <a:close/>
                  <a:moveTo>
                    <a:pt x="677" y="712"/>
                  </a:moveTo>
                  <a:cubicBezTo>
                    <a:pt x="684" y="634"/>
                    <a:pt x="696" y="626"/>
                    <a:pt x="728" y="618"/>
                  </a:cubicBezTo>
                  <a:cubicBezTo>
                    <a:pt x="734" y="646"/>
                    <a:pt x="758" y="693"/>
                    <a:pt x="677" y="712"/>
                  </a:cubicBezTo>
                  <a:close/>
                  <a:moveTo>
                    <a:pt x="421" y="642"/>
                  </a:moveTo>
                  <a:cubicBezTo>
                    <a:pt x="399" y="627"/>
                    <a:pt x="412" y="627"/>
                    <a:pt x="381" y="618"/>
                  </a:cubicBezTo>
                  <a:cubicBezTo>
                    <a:pt x="383" y="614"/>
                    <a:pt x="387" y="603"/>
                    <a:pt x="388" y="600"/>
                  </a:cubicBezTo>
                  <a:cubicBezTo>
                    <a:pt x="416" y="544"/>
                    <a:pt x="411" y="591"/>
                    <a:pt x="415" y="542"/>
                  </a:cubicBezTo>
                  <a:cubicBezTo>
                    <a:pt x="466" y="543"/>
                    <a:pt x="448" y="553"/>
                    <a:pt x="482" y="576"/>
                  </a:cubicBezTo>
                  <a:lnTo>
                    <a:pt x="421" y="642"/>
                  </a:lnTo>
                  <a:close/>
                  <a:moveTo>
                    <a:pt x="447" y="510"/>
                  </a:moveTo>
                  <a:cubicBezTo>
                    <a:pt x="449" y="508"/>
                    <a:pt x="533" y="433"/>
                    <a:pt x="533" y="500"/>
                  </a:cubicBezTo>
                  <a:cubicBezTo>
                    <a:pt x="533" y="515"/>
                    <a:pt x="508" y="547"/>
                    <a:pt x="499" y="559"/>
                  </a:cubicBezTo>
                  <a:lnTo>
                    <a:pt x="447" y="510"/>
                  </a:lnTo>
                  <a:close/>
                  <a:moveTo>
                    <a:pt x="0" y="136"/>
                  </a:moveTo>
                  <a:cubicBezTo>
                    <a:pt x="0" y="253"/>
                    <a:pt x="70" y="313"/>
                    <a:pt x="180" y="231"/>
                  </a:cubicBezTo>
                  <a:cubicBezTo>
                    <a:pt x="215" y="204"/>
                    <a:pt x="223" y="212"/>
                    <a:pt x="279" y="212"/>
                  </a:cubicBezTo>
                  <a:cubicBezTo>
                    <a:pt x="255" y="246"/>
                    <a:pt x="242" y="223"/>
                    <a:pt x="228" y="280"/>
                  </a:cubicBezTo>
                  <a:cubicBezTo>
                    <a:pt x="265" y="279"/>
                    <a:pt x="275" y="271"/>
                    <a:pt x="322" y="271"/>
                  </a:cubicBezTo>
                  <a:cubicBezTo>
                    <a:pt x="310" y="321"/>
                    <a:pt x="280" y="319"/>
                    <a:pt x="247" y="350"/>
                  </a:cubicBezTo>
                  <a:cubicBezTo>
                    <a:pt x="174" y="419"/>
                    <a:pt x="221" y="391"/>
                    <a:pt x="152" y="390"/>
                  </a:cubicBezTo>
                  <a:cubicBezTo>
                    <a:pt x="156" y="432"/>
                    <a:pt x="224" y="486"/>
                    <a:pt x="245" y="491"/>
                  </a:cubicBezTo>
                  <a:cubicBezTo>
                    <a:pt x="232" y="433"/>
                    <a:pt x="252" y="442"/>
                    <a:pt x="290" y="409"/>
                  </a:cubicBezTo>
                  <a:cubicBezTo>
                    <a:pt x="326" y="378"/>
                    <a:pt x="327" y="363"/>
                    <a:pt x="372" y="339"/>
                  </a:cubicBezTo>
                  <a:cubicBezTo>
                    <a:pt x="372" y="386"/>
                    <a:pt x="367" y="397"/>
                    <a:pt x="364" y="432"/>
                  </a:cubicBezTo>
                  <a:cubicBezTo>
                    <a:pt x="438" y="397"/>
                    <a:pt x="398" y="402"/>
                    <a:pt x="440" y="398"/>
                  </a:cubicBezTo>
                  <a:cubicBezTo>
                    <a:pt x="436" y="449"/>
                    <a:pt x="387" y="495"/>
                    <a:pt x="346" y="532"/>
                  </a:cubicBezTo>
                  <a:cubicBezTo>
                    <a:pt x="322" y="554"/>
                    <a:pt x="330" y="551"/>
                    <a:pt x="288" y="551"/>
                  </a:cubicBezTo>
                  <a:cubicBezTo>
                    <a:pt x="316" y="593"/>
                    <a:pt x="445" y="709"/>
                    <a:pt x="491" y="720"/>
                  </a:cubicBezTo>
                  <a:cubicBezTo>
                    <a:pt x="488" y="684"/>
                    <a:pt x="492" y="705"/>
                    <a:pt x="474" y="678"/>
                  </a:cubicBezTo>
                  <a:cubicBezTo>
                    <a:pt x="513" y="667"/>
                    <a:pt x="565" y="586"/>
                    <a:pt x="584" y="551"/>
                  </a:cubicBezTo>
                  <a:cubicBezTo>
                    <a:pt x="604" y="561"/>
                    <a:pt x="623" y="565"/>
                    <a:pt x="643" y="576"/>
                  </a:cubicBezTo>
                  <a:cubicBezTo>
                    <a:pt x="615" y="696"/>
                    <a:pt x="591" y="697"/>
                    <a:pt x="601" y="813"/>
                  </a:cubicBezTo>
                  <a:cubicBezTo>
                    <a:pt x="655" y="800"/>
                    <a:pt x="658" y="760"/>
                    <a:pt x="711" y="745"/>
                  </a:cubicBezTo>
                  <a:cubicBezTo>
                    <a:pt x="707" y="763"/>
                    <a:pt x="687" y="838"/>
                    <a:pt x="688" y="850"/>
                  </a:cubicBezTo>
                  <a:cubicBezTo>
                    <a:pt x="695" y="937"/>
                    <a:pt x="793" y="765"/>
                    <a:pt x="914" y="737"/>
                  </a:cubicBezTo>
                  <a:cubicBezTo>
                    <a:pt x="910" y="689"/>
                    <a:pt x="877" y="682"/>
                    <a:pt x="830" y="678"/>
                  </a:cubicBezTo>
                  <a:cubicBezTo>
                    <a:pt x="826" y="643"/>
                    <a:pt x="828" y="647"/>
                    <a:pt x="747" y="617"/>
                  </a:cubicBezTo>
                  <a:cubicBezTo>
                    <a:pt x="696" y="598"/>
                    <a:pt x="754" y="617"/>
                    <a:pt x="661" y="559"/>
                  </a:cubicBezTo>
                  <a:lnTo>
                    <a:pt x="539" y="468"/>
                  </a:lnTo>
                  <a:cubicBezTo>
                    <a:pt x="518" y="450"/>
                    <a:pt x="528" y="447"/>
                    <a:pt x="505" y="427"/>
                  </a:cubicBezTo>
                  <a:cubicBezTo>
                    <a:pt x="493" y="418"/>
                    <a:pt x="474" y="409"/>
                    <a:pt x="464" y="400"/>
                  </a:cubicBezTo>
                  <a:cubicBezTo>
                    <a:pt x="442" y="380"/>
                    <a:pt x="389" y="297"/>
                    <a:pt x="332" y="244"/>
                  </a:cubicBezTo>
                  <a:cubicBezTo>
                    <a:pt x="319" y="231"/>
                    <a:pt x="300" y="219"/>
                    <a:pt x="291" y="208"/>
                  </a:cubicBezTo>
                  <a:cubicBezTo>
                    <a:pt x="261" y="168"/>
                    <a:pt x="287" y="158"/>
                    <a:pt x="228" y="119"/>
                  </a:cubicBezTo>
                  <a:cubicBezTo>
                    <a:pt x="228" y="186"/>
                    <a:pt x="225" y="176"/>
                    <a:pt x="175" y="201"/>
                  </a:cubicBezTo>
                  <a:cubicBezTo>
                    <a:pt x="140" y="218"/>
                    <a:pt x="125" y="237"/>
                    <a:pt x="76" y="237"/>
                  </a:cubicBezTo>
                  <a:cubicBezTo>
                    <a:pt x="50" y="237"/>
                    <a:pt x="35" y="210"/>
                    <a:pt x="39" y="191"/>
                  </a:cubicBezTo>
                  <a:cubicBezTo>
                    <a:pt x="48" y="156"/>
                    <a:pt x="162" y="79"/>
                    <a:pt x="228" y="110"/>
                  </a:cubicBezTo>
                  <a:cubicBezTo>
                    <a:pt x="223" y="86"/>
                    <a:pt x="185" y="12"/>
                    <a:pt x="169" y="0"/>
                  </a:cubicBezTo>
                  <a:cubicBezTo>
                    <a:pt x="125" y="12"/>
                    <a:pt x="158" y="6"/>
                    <a:pt x="134" y="41"/>
                  </a:cubicBezTo>
                  <a:cubicBezTo>
                    <a:pt x="126" y="54"/>
                    <a:pt x="133" y="47"/>
                    <a:pt x="117" y="58"/>
                  </a:cubicBezTo>
                  <a:cubicBezTo>
                    <a:pt x="84" y="84"/>
                    <a:pt x="0" y="102"/>
                    <a:pt x="0" y="1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71" name="Freeform 17">
              <a:extLst>
                <a:ext uri="{FF2B5EF4-FFF2-40B4-BE49-F238E27FC236}">
                  <a16:creationId xmlns:a16="http://schemas.microsoft.com/office/drawing/2014/main" id="{9B973CAF-DFF2-453E-9A2A-DE69F0143D2F}"/>
                </a:ext>
              </a:extLst>
            </p:cNvPr>
            <p:cNvSpPr>
              <a:spLocks noEditPoints="1"/>
            </p:cNvSpPr>
            <p:nvPr/>
          </p:nvSpPr>
          <p:spPr bwMode="auto">
            <a:xfrm>
              <a:off x="4154488" y="1903413"/>
              <a:ext cx="77788" cy="103188"/>
            </a:xfrm>
            <a:custGeom>
              <a:avLst/>
              <a:gdLst>
                <a:gd name="T0" fmla="*/ 169 w 339"/>
                <a:gd name="T1" fmla="*/ 304 h 445"/>
                <a:gd name="T2" fmla="*/ 172 w 339"/>
                <a:gd name="T3" fmla="*/ 307 h 445"/>
                <a:gd name="T4" fmla="*/ 169 w 339"/>
                <a:gd name="T5" fmla="*/ 304 h 445"/>
                <a:gd name="T6" fmla="*/ 195 w 339"/>
                <a:gd name="T7" fmla="*/ 228 h 445"/>
                <a:gd name="T8" fmla="*/ 254 w 339"/>
                <a:gd name="T9" fmla="*/ 245 h 445"/>
                <a:gd name="T10" fmla="*/ 195 w 339"/>
                <a:gd name="T11" fmla="*/ 304 h 445"/>
                <a:gd name="T12" fmla="*/ 222 w 339"/>
                <a:gd name="T13" fmla="*/ 272 h 445"/>
                <a:gd name="T14" fmla="*/ 195 w 339"/>
                <a:gd name="T15" fmla="*/ 228 h 445"/>
                <a:gd name="T16" fmla="*/ 119 w 339"/>
                <a:gd name="T17" fmla="*/ 144 h 445"/>
                <a:gd name="T18" fmla="*/ 152 w 339"/>
                <a:gd name="T19" fmla="*/ 177 h 445"/>
                <a:gd name="T20" fmla="*/ 119 w 339"/>
                <a:gd name="T21" fmla="*/ 144 h 445"/>
                <a:gd name="T22" fmla="*/ 271 w 339"/>
                <a:gd name="T23" fmla="*/ 203 h 445"/>
                <a:gd name="T24" fmla="*/ 246 w 339"/>
                <a:gd name="T25" fmla="*/ 203 h 445"/>
                <a:gd name="T26" fmla="*/ 262 w 339"/>
                <a:gd name="T27" fmla="*/ 59 h 445"/>
                <a:gd name="T28" fmla="*/ 271 w 339"/>
                <a:gd name="T29" fmla="*/ 203 h 445"/>
                <a:gd name="T30" fmla="*/ 0 w 339"/>
                <a:gd name="T31" fmla="*/ 220 h 445"/>
                <a:gd name="T32" fmla="*/ 59 w 339"/>
                <a:gd name="T33" fmla="*/ 211 h 445"/>
                <a:gd name="T34" fmla="*/ 117 w 339"/>
                <a:gd name="T35" fmla="*/ 264 h 445"/>
                <a:gd name="T36" fmla="*/ 93 w 339"/>
                <a:gd name="T37" fmla="*/ 338 h 445"/>
                <a:gd name="T38" fmla="*/ 25 w 339"/>
                <a:gd name="T39" fmla="*/ 313 h 445"/>
                <a:gd name="T40" fmla="*/ 19 w 339"/>
                <a:gd name="T41" fmla="*/ 386 h 445"/>
                <a:gd name="T42" fmla="*/ 263 w 339"/>
                <a:gd name="T43" fmla="*/ 339 h 445"/>
                <a:gd name="T44" fmla="*/ 300 w 339"/>
                <a:gd name="T45" fmla="*/ 266 h 445"/>
                <a:gd name="T46" fmla="*/ 339 w 339"/>
                <a:gd name="T47" fmla="*/ 194 h 445"/>
                <a:gd name="T48" fmla="*/ 296 w 339"/>
                <a:gd name="T49" fmla="*/ 194 h 445"/>
                <a:gd name="T50" fmla="*/ 322 w 339"/>
                <a:gd name="T51" fmla="*/ 67 h 445"/>
                <a:gd name="T52" fmla="*/ 296 w 339"/>
                <a:gd name="T53" fmla="*/ 25 h 445"/>
                <a:gd name="T54" fmla="*/ 161 w 339"/>
                <a:gd name="T55" fmla="*/ 93 h 445"/>
                <a:gd name="T56" fmla="*/ 161 w 339"/>
                <a:gd name="T57" fmla="*/ 0 h 445"/>
                <a:gd name="T58" fmla="*/ 54 w 339"/>
                <a:gd name="T59" fmla="*/ 104 h 445"/>
                <a:gd name="T60" fmla="*/ 0 w 339"/>
                <a:gd name="T61" fmla="*/ 22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39" h="445">
                  <a:moveTo>
                    <a:pt x="169" y="304"/>
                  </a:moveTo>
                  <a:lnTo>
                    <a:pt x="172" y="307"/>
                  </a:lnTo>
                  <a:cubicBezTo>
                    <a:pt x="172" y="307"/>
                    <a:pt x="169" y="305"/>
                    <a:pt x="169" y="304"/>
                  </a:cubicBezTo>
                  <a:close/>
                  <a:moveTo>
                    <a:pt x="195" y="228"/>
                  </a:moveTo>
                  <a:cubicBezTo>
                    <a:pt x="220" y="245"/>
                    <a:pt x="212" y="245"/>
                    <a:pt x="254" y="245"/>
                  </a:cubicBezTo>
                  <a:cubicBezTo>
                    <a:pt x="236" y="279"/>
                    <a:pt x="240" y="301"/>
                    <a:pt x="195" y="304"/>
                  </a:cubicBezTo>
                  <a:lnTo>
                    <a:pt x="222" y="272"/>
                  </a:lnTo>
                  <a:cubicBezTo>
                    <a:pt x="194" y="242"/>
                    <a:pt x="201" y="241"/>
                    <a:pt x="195" y="228"/>
                  </a:cubicBezTo>
                  <a:close/>
                  <a:moveTo>
                    <a:pt x="119" y="144"/>
                  </a:moveTo>
                  <a:cubicBezTo>
                    <a:pt x="148" y="151"/>
                    <a:pt x="145" y="148"/>
                    <a:pt x="152" y="177"/>
                  </a:cubicBezTo>
                  <a:cubicBezTo>
                    <a:pt x="110" y="167"/>
                    <a:pt x="124" y="175"/>
                    <a:pt x="119" y="144"/>
                  </a:cubicBezTo>
                  <a:close/>
                  <a:moveTo>
                    <a:pt x="271" y="203"/>
                  </a:moveTo>
                  <a:lnTo>
                    <a:pt x="246" y="203"/>
                  </a:lnTo>
                  <a:cubicBezTo>
                    <a:pt x="245" y="200"/>
                    <a:pt x="159" y="87"/>
                    <a:pt x="262" y="59"/>
                  </a:cubicBezTo>
                  <a:cubicBezTo>
                    <a:pt x="304" y="90"/>
                    <a:pt x="271" y="129"/>
                    <a:pt x="271" y="203"/>
                  </a:cubicBezTo>
                  <a:close/>
                  <a:moveTo>
                    <a:pt x="0" y="220"/>
                  </a:moveTo>
                  <a:cubicBezTo>
                    <a:pt x="0" y="273"/>
                    <a:pt x="21" y="221"/>
                    <a:pt x="59" y="211"/>
                  </a:cubicBezTo>
                  <a:lnTo>
                    <a:pt x="117" y="264"/>
                  </a:lnTo>
                  <a:cubicBezTo>
                    <a:pt x="113" y="286"/>
                    <a:pt x="103" y="318"/>
                    <a:pt x="93" y="338"/>
                  </a:cubicBezTo>
                  <a:cubicBezTo>
                    <a:pt x="77" y="331"/>
                    <a:pt x="44" y="317"/>
                    <a:pt x="25" y="313"/>
                  </a:cubicBezTo>
                  <a:cubicBezTo>
                    <a:pt x="14" y="338"/>
                    <a:pt x="3" y="359"/>
                    <a:pt x="19" y="386"/>
                  </a:cubicBezTo>
                  <a:cubicBezTo>
                    <a:pt x="55" y="445"/>
                    <a:pt x="210" y="443"/>
                    <a:pt x="263" y="339"/>
                  </a:cubicBezTo>
                  <a:cubicBezTo>
                    <a:pt x="273" y="318"/>
                    <a:pt x="286" y="286"/>
                    <a:pt x="300" y="266"/>
                  </a:cubicBezTo>
                  <a:cubicBezTo>
                    <a:pt x="325" y="229"/>
                    <a:pt x="338" y="248"/>
                    <a:pt x="339" y="194"/>
                  </a:cubicBezTo>
                  <a:lnTo>
                    <a:pt x="296" y="194"/>
                  </a:lnTo>
                  <a:lnTo>
                    <a:pt x="322" y="67"/>
                  </a:lnTo>
                  <a:cubicBezTo>
                    <a:pt x="322" y="47"/>
                    <a:pt x="308" y="43"/>
                    <a:pt x="296" y="25"/>
                  </a:cubicBezTo>
                  <a:cubicBezTo>
                    <a:pt x="194" y="27"/>
                    <a:pt x="219" y="77"/>
                    <a:pt x="161" y="93"/>
                  </a:cubicBezTo>
                  <a:lnTo>
                    <a:pt x="161" y="0"/>
                  </a:lnTo>
                  <a:cubicBezTo>
                    <a:pt x="62" y="0"/>
                    <a:pt x="96" y="14"/>
                    <a:pt x="54" y="104"/>
                  </a:cubicBezTo>
                  <a:cubicBezTo>
                    <a:pt x="38" y="138"/>
                    <a:pt x="0" y="185"/>
                    <a:pt x="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72" name="Freeform 18">
              <a:extLst>
                <a:ext uri="{FF2B5EF4-FFF2-40B4-BE49-F238E27FC236}">
                  <a16:creationId xmlns:a16="http://schemas.microsoft.com/office/drawing/2014/main" id="{7F7ECFB7-6607-44E3-B174-35F1CB15F0C2}"/>
                </a:ext>
              </a:extLst>
            </p:cNvPr>
            <p:cNvSpPr>
              <a:spLocks noEditPoints="1"/>
            </p:cNvSpPr>
            <p:nvPr/>
          </p:nvSpPr>
          <p:spPr bwMode="auto">
            <a:xfrm>
              <a:off x="4343400" y="1709738"/>
              <a:ext cx="93663" cy="111125"/>
            </a:xfrm>
            <a:custGeom>
              <a:avLst/>
              <a:gdLst>
                <a:gd name="T0" fmla="*/ 182 w 401"/>
                <a:gd name="T1" fmla="*/ 347 h 474"/>
                <a:gd name="T2" fmla="*/ 185 w 401"/>
                <a:gd name="T3" fmla="*/ 350 h 474"/>
                <a:gd name="T4" fmla="*/ 182 w 401"/>
                <a:gd name="T5" fmla="*/ 347 h 474"/>
                <a:gd name="T6" fmla="*/ 114 w 401"/>
                <a:gd name="T7" fmla="*/ 305 h 474"/>
                <a:gd name="T8" fmla="*/ 140 w 401"/>
                <a:gd name="T9" fmla="*/ 339 h 474"/>
                <a:gd name="T10" fmla="*/ 114 w 401"/>
                <a:gd name="T11" fmla="*/ 339 h 474"/>
                <a:gd name="T12" fmla="*/ 114 w 401"/>
                <a:gd name="T13" fmla="*/ 305 h 474"/>
                <a:gd name="T14" fmla="*/ 165 w 401"/>
                <a:gd name="T15" fmla="*/ 305 h 474"/>
                <a:gd name="T16" fmla="*/ 173 w 401"/>
                <a:gd name="T17" fmla="*/ 306 h 474"/>
                <a:gd name="T18" fmla="*/ 165 w 401"/>
                <a:gd name="T19" fmla="*/ 305 h 474"/>
                <a:gd name="T20" fmla="*/ 182 w 401"/>
                <a:gd name="T21" fmla="*/ 203 h 474"/>
                <a:gd name="T22" fmla="*/ 148 w 401"/>
                <a:gd name="T23" fmla="*/ 254 h 474"/>
                <a:gd name="T24" fmla="*/ 182 w 401"/>
                <a:gd name="T25" fmla="*/ 203 h 474"/>
                <a:gd name="T26" fmla="*/ 182 w 401"/>
                <a:gd name="T27" fmla="*/ 203 h 474"/>
                <a:gd name="T28" fmla="*/ 228 w 401"/>
                <a:gd name="T29" fmla="*/ 165 h 474"/>
                <a:gd name="T30" fmla="*/ 259 w 401"/>
                <a:gd name="T31" fmla="*/ 152 h 474"/>
                <a:gd name="T32" fmla="*/ 277 w 401"/>
                <a:gd name="T33" fmla="*/ 149 h 474"/>
                <a:gd name="T34" fmla="*/ 323 w 401"/>
                <a:gd name="T35" fmla="*/ 189 h 474"/>
                <a:gd name="T36" fmla="*/ 318 w 401"/>
                <a:gd name="T37" fmla="*/ 313 h 474"/>
                <a:gd name="T38" fmla="*/ 275 w 401"/>
                <a:gd name="T39" fmla="*/ 347 h 474"/>
                <a:gd name="T40" fmla="*/ 241 w 401"/>
                <a:gd name="T41" fmla="*/ 203 h 474"/>
                <a:gd name="T42" fmla="*/ 182 w 401"/>
                <a:gd name="T43" fmla="*/ 203 h 474"/>
                <a:gd name="T44" fmla="*/ 89 w 401"/>
                <a:gd name="T45" fmla="*/ 17 h 474"/>
                <a:gd name="T46" fmla="*/ 80 w 401"/>
                <a:gd name="T47" fmla="*/ 68 h 474"/>
                <a:gd name="T48" fmla="*/ 30 w 401"/>
                <a:gd name="T49" fmla="*/ 118 h 474"/>
                <a:gd name="T50" fmla="*/ 114 w 401"/>
                <a:gd name="T51" fmla="*/ 195 h 474"/>
                <a:gd name="T52" fmla="*/ 97 w 401"/>
                <a:gd name="T53" fmla="*/ 254 h 474"/>
                <a:gd name="T54" fmla="*/ 21 w 401"/>
                <a:gd name="T55" fmla="*/ 254 h 474"/>
                <a:gd name="T56" fmla="*/ 123 w 401"/>
                <a:gd name="T57" fmla="*/ 423 h 474"/>
                <a:gd name="T58" fmla="*/ 123 w 401"/>
                <a:gd name="T59" fmla="*/ 372 h 474"/>
                <a:gd name="T60" fmla="*/ 157 w 401"/>
                <a:gd name="T61" fmla="*/ 372 h 474"/>
                <a:gd name="T62" fmla="*/ 216 w 401"/>
                <a:gd name="T63" fmla="*/ 423 h 474"/>
                <a:gd name="T64" fmla="*/ 224 w 401"/>
                <a:gd name="T65" fmla="*/ 474 h 474"/>
                <a:gd name="T66" fmla="*/ 275 w 401"/>
                <a:gd name="T67" fmla="*/ 389 h 474"/>
                <a:gd name="T68" fmla="*/ 351 w 401"/>
                <a:gd name="T69" fmla="*/ 135 h 474"/>
                <a:gd name="T70" fmla="*/ 213 w 401"/>
                <a:gd name="T71" fmla="*/ 141 h 474"/>
                <a:gd name="T72" fmla="*/ 165 w 401"/>
                <a:gd name="T73" fmla="*/ 161 h 474"/>
                <a:gd name="T74" fmla="*/ 148 w 401"/>
                <a:gd name="T75" fmla="*/ 0 h 474"/>
                <a:gd name="T76" fmla="*/ 140 w 401"/>
                <a:gd name="T77" fmla="*/ 63 h 474"/>
                <a:gd name="T78" fmla="*/ 89 w 401"/>
                <a:gd name="T79" fmla="*/ 17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1" h="474">
                  <a:moveTo>
                    <a:pt x="182" y="347"/>
                  </a:moveTo>
                  <a:lnTo>
                    <a:pt x="185" y="350"/>
                  </a:lnTo>
                  <a:cubicBezTo>
                    <a:pt x="184" y="349"/>
                    <a:pt x="181" y="348"/>
                    <a:pt x="182" y="347"/>
                  </a:cubicBezTo>
                  <a:close/>
                  <a:moveTo>
                    <a:pt x="114" y="305"/>
                  </a:moveTo>
                  <a:cubicBezTo>
                    <a:pt x="139" y="323"/>
                    <a:pt x="125" y="310"/>
                    <a:pt x="140" y="339"/>
                  </a:cubicBezTo>
                  <a:lnTo>
                    <a:pt x="114" y="339"/>
                  </a:lnTo>
                  <a:lnTo>
                    <a:pt x="114" y="305"/>
                  </a:lnTo>
                  <a:close/>
                  <a:moveTo>
                    <a:pt x="165" y="305"/>
                  </a:moveTo>
                  <a:cubicBezTo>
                    <a:pt x="167" y="287"/>
                    <a:pt x="210" y="307"/>
                    <a:pt x="173" y="306"/>
                  </a:cubicBezTo>
                  <a:cubicBezTo>
                    <a:pt x="170" y="305"/>
                    <a:pt x="163" y="324"/>
                    <a:pt x="165" y="305"/>
                  </a:cubicBezTo>
                  <a:close/>
                  <a:moveTo>
                    <a:pt x="182" y="203"/>
                  </a:moveTo>
                  <a:cubicBezTo>
                    <a:pt x="181" y="244"/>
                    <a:pt x="183" y="250"/>
                    <a:pt x="148" y="254"/>
                  </a:cubicBezTo>
                  <a:cubicBezTo>
                    <a:pt x="162" y="228"/>
                    <a:pt x="159" y="220"/>
                    <a:pt x="182" y="203"/>
                  </a:cubicBezTo>
                  <a:close/>
                  <a:moveTo>
                    <a:pt x="182" y="203"/>
                  </a:moveTo>
                  <a:cubicBezTo>
                    <a:pt x="194" y="185"/>
                    <a:pt x="206" y="176"/>
                    <a:pt x="228" y="165"/>
                  </a:cubicBezTo>
                  <a:cubicBezTo>
                    <a:pt x="233" y="163"/>
                    <a:pt x="259" y="152"/>
                    <a:pt x="259" y="152"/>
                  </a:cubicBezTo>
                  <a:cubicBezTo>
                    <a:pt x="262" y="152"/>
                    <a:pt x="277" y="149"/>
                    <a:pt x="277" y="149"/>
                  </a:cubicBezTo>
                  <a:cubicBezTo>
                    <a:pt x="303" y="149"/>
                    <a:pt x="316" y="164"/>
                    <a:pt x="323" y="189"/>
                  </a:cubicBezTo>
                  <a:cubicBezTo>
                    <a:pt x="331" y="219"/>
                    <a:pt x="326" y="285"/>
                    <a:pt x="318" y="313"/>
                  </a:cubicBezTo>
                  <a:cubicBezTo>
                    <a:pt x="309" y="343"/>
                    <a:pt x="309" y="344"/>
                    <a:pt x="275" y="347"/>
                  </a:cubicBezTo>
                  <a:cubicBezTo>
                    <a:pt x="260" y="283"/>
                    <a:pt x="241" y="296"/>
                    <a:pt x="241" y="203"/>
                  </a:cubicBezTo>
                  <a:lnTo>
                    <a:pt x="182" y="203"/>
                  </a:lnTo>
                  <a:close/>
                  <a:moveTo>
                    <a:pt x="89" y="17"/>
                  </a:moveTo>
                  <a:cubicBezTo>
                    <a:pt x="86" y="52"/>
                    <a:pt x="80" y="36"/>
                    <a:pt x="80" y="68"/>
                  </a:cubicBezTo>
                  <a:cubicBezTo>
                    <a:pt x="80" y="112"/>
                    <a:pt x="114" y="118"/>
                    <a:pt x="30" y="118"/>
                  </a:cubicBezTo>
                  <a:cubicBezTo>
                    <a:pt x="31" y="187"/>
                    <a:pt x="62" y="167"/>
                    <a:pt x="114" y="195"/>
                  </a:cubicBezTo>
                  <a:cubicBezTo>
                    <a:pt x="107" y="226"/>
                    <a:pt x="100" y="218"/>
                    <a:pt x="97" y="254"/>
                  </a:cubicBezTo>
                  <a:cubicBezTo>
                    <a:pt x="45" y="253"/>
                    <a:pt x="74" y="242"/>
                    <a:pt x="21" y="254"/>
                  </a:cubicBezTo>
                  <a:cubicBezTo>
                    <a:pt x="0" y="345"/>
                    <a:pt x="9" y="414"/>
                    <a:pt x="123" y="423"/>
                  </a:cubicBezTo>
                  <a:lnTo>
                    <a:pt x="123" y="372"/>
                  </a:lnTo>
                  <a:lnTo>
                    <a:pt x="157" y="372"/>
                  </a:lnTo>
                  <a:cubicBezTo>
                    <a:pt x="157" y="429"/>
                    <a:pt x="157" y="423"/>
                    <a:pt x="216" y="423"/>
                  </a:cubicBezTo>
                  <a:cubicBezTo>
                    <a:pt x="221" y="443"/>
                    <a:pt x="224" y="448"/>
                    <a:pt x="224" y="474"/>
                  </a:cubicBezTo>
                  <a:cubicBezTo>
                    <a:pt x="265" y="453"/>
                    <a:pt x="271" y="445"/>
                    <a:pt x="275" y="389"/>
                  </a:cubicBezTo>
                  <a:cubicBezTo>
                    <a:pt x="401" y="389"/>
                    <a:pt x="351" y="263"/>
                    <a:pt x="351" y="135"/>
                  </a:cubicBezTo>
                  <a:cubicBezTo>
                    <a:pt x="231" y="107"/>
                    <a:pt x="263" y="115"/>
                    <a:pt x="213" y="141"/>
                  </a:cubicBezTo>
                  <a:cubicBezTo>
                    <a:pt x="194" y="152"/>
                    <a:pt x="187" y="156"/>
                    <a:pt x="165" y="161"/>
                  </a:cubicBezTo>
                  <a:cubicBezTo>
                    <a:pt x="191" y="50"/>
                    <a:pt x="280" y="70"/>
                    <a:pt x="148" y="0"/>
                  </a:cubicBezTo>
                  <a:cubicBezTo>
                    <a:pt x="150" y="27"/>
                    <a:pt x="173" y="61"/>
                    <a:pt x="140" y="63"/>
                  </a:cubicBezTo>
                  <a:cubicBezTo>
                    <a:pt x="106" y="65"/>
                    <a:pt x="142" y="53"/>
                    <a:pt x="8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73" name="Freeform 19">
              <a:extLst>
                <a:ext uri="{FF2B5EF4-FFF2-40B4-BE49-F238E27FC236}">
                  <a16:creationId xmlns:a16="http://schemas.microsoft.com/office/drawing/2014/main" id="{A2C0F636-84F4-4025-A009-C34FC9B2A65E}"/>
                </a:ext>
              </a:extLst>
            </p:cNvPr>
            <p:cNvSpPr>
              <a:spLocks noEditPoints="1"/>
            </p:cNvSpPr>
            <p:nvPr/>
          </p:nvSpPr>
          <p:spPr bwMode="auto">
            <a:xfrm>
              <a:off x="4846638" y="1912938"/>
              <a:ext cx="114300" cy="84138"/>
            </a:xfrm>
            <a:custGeom>
              <a:avLst/>
              <a:gdLst>
                <a:gd name="T0" fmla="*/ 279 w 491"/>
                <a:gd name="T1" fmla="*/ 240 h 360"/>
                <a:gd name="T2" fmla="*/ 313 w 491"/>
                <a:gd name="T3" fmla="*/ 282 h 360"/>
                <a:gd name="T4" fmla="*/ 294 w 491"/>
                <a:gd name="T5" fmla="*/ 268 h 360"/>
                <a:gd name="T6" fmla="*/ 279 w 491"/>
                <a:gd name="T7" fmla="*/ 240 h 360"/>
                <a:gd name="T8" fmla="*/ 279 w 491"/>
                <a:gd name="T9" fmla="*/ 181 h 360"/>
                <a:gd name="T10" fmla="*/ 282 w 491"/>
                <a:gd name="T11" fmla="*/ 183 h 360"/>
                <a:gd name="T12" fmla="*/ 279 w 491"/>
                <a:gd name="T13" fmla="*/ 181 h 360"/>
                <a:gd name="T14" fmla="*/ 237 w 491"/>
                <a:gd name="T15" fmla="*/ 130 h 360"/>
                <a:gd name="T16" fmla="*/ 247 w 491"/>
                <a:gd name="T17" fmla="*/ 138 h 360"/>
                <a:gd name="T18" fmla="*/ 237 w 491"/>
                <a:gd name="T19" fmla="*/ 130 h 360"/>
                <a:gd name="T20" fmla="*/ 321 w 491"/>
                <a:gd name="T21" fmla="*/ 113 h 360"/>
                <a:gd name="T22" fmla="*/ 372 w 491"/>
                <a:gd name="T23" fmla="*/ 113 h 360"/>
                <a:gd name="T24" fmla="*/ 372 w 491"/>
                <a:gd name="T25" fmla="*/ 122 h 360"/>
                <a:gd name="T26" fmla="*/ 321 w 491"/>
                <a:gd name="T27" fmla="*/ 122 h 360"/>
                <a:gd name="T28" fmla="*/ 321 w 491"/>
                <a:gd name="T29" fmla="*/ 113 h 360"/>
                <a:gd name="T30" fmla="*/ 279 w 491"/>
                <a:gd name="T31" fmla="*/ 113 h 360"/>
                <a:gd name="T32" fmla="*/ 293 w 491"/>
                <a:gd name="T33" fmla="*/ 117 h 360"/>
                <a:gd name="T34" fmla="*/ 279 w 491"/>
                <a:gd name="T35" fmla="*/ 113 h 360"/>
                <a:gd name="T36" fmla="*/ 0 w 491"/>
                <a:gd name="T37" fmla="*/ 54 h 360"/>
                <a:gd name="T38" fmla="*/ 243 w 491"/>
                <a:gd name="T39" fmla="*/ 184 h 360"/>
                <a:gd name="T40" fmla="*/ 299 w 491"/>
                <a:gd name="T41" fmla="*/ 339 h 360"/>
                <a:gd name="T42" fmla="*/ 333 w 491"/>
                <a:gd name="T43" fmla="*/ 355 h 360"/>
                <a:gd name="T44" fmla="*/ 330 w 491"/>
                <a:gd name="T45" fmla="*/ 215 h 360"/>
                <a:gd name="T46" fmla="*/ 491 w 491"/>
                <a:gd name="T47" fmla="*/ 147 h 360"/>
                <a:gd name="T48" fmla="*/ 398 w 491"/>
                <a:gd name="T49" fmla="*/ 155 h 360"/>
                <a:gd name="T50" fmla="*/ 398 w 491"/>
                <a:gd name="T51" fmla="*/ 138 h 360"/>
                <a:gd name="T52" fmla="*/ 465 w 491"/>
                <a:gd name="T53" fmla="*/ 96 h 360"/>
                <a:gd name="T54" fmla="*/ 355 w 491"/>
                <a:gd name="T55" fmla="*/ 88 h 360"/>
                <a:gd name="T56" fmla="*/ 389 w 491"/>
                <a:gd name="T57" fmla="*/ 20 h 360"/>
                <a:gd name="T58" fmla="*/ 296 w 491"/>
                <a:gd name="T59" fmla="*/ 62 h 360"/>
                <a:gd name="T60" fmla="*/ 279 w 491"/>
                <a:gd name="T61" fmla="*/ 71 h 360"/>
                <a:gd name="T62" fmla="*/ 262 w 491"/>
                <a:gd name="T63" fmla="*/ 45 h 360"/>
                <a:gd name="T64" fmla="*/ 194 w 491"/>
                <a:gd name="T65" fmla="*/ 79 h 360"/>
                <a:gd name="T66" fmla="*/ 220 w 491"/>
                <a:gd name="T67" fmla="*/ 122 h 360"/>
                <a:gd name="T68" fmla="*/ 101 w 491"/>
                <a:gd name="T69" fmla="*/ 62 h 360"/>
                <a:gd name="T70" fmla="*/ 110 w 491"/>
                <a:gd name="T71" fmla="*/ 3 h 360"/>
                <a:gd name="T72" fmla="*/ 39 w 491"/>
                <a:gd name="T73" fmla="*/ 8 h 360"/>
                <a:gd name="T74" fmla="*/ 0 w 491"/>
                <a:gd name="T75" fmla="*/ 54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1" h="360">
                  <a:moveTo>
                    <a:pt x="279" y="240"/>
                  </a:moveTo>
                  <a:cubicBezTo>
                    <a:pt x="309" y="248"/>
                    <a:pt x="310" y="248"/>
                    <a:pt x="313" y="282"/>
                  </a:cubicBezTo>
                  <a:cubicBezTo>
                    <a:pt x="306" y="278"/>
                    <a:pt x="302" y="277"/>
                    <a:pt x="294" y="268"/>
                  </a:cubicBezTo>
                  <a:cubicBezTo>
                    <a:pt x="272" y="243"/>
                    <a:pt x="287" y="255"/>
                    <a:pt x="279" y="240"/>
                  </a:cubicBezTo>
                  <a:close/>
                  <a:moveTo>
                    <a:pt x="279" y="181"/>
                  </a:moveTo>
                  <a:lnTo>
                    <a:pt x="282" y="183"/>
                  </a:lnTo>
                  <a:cubicBezTo>
                    <a:pt x="282" y="183"/>
                    <a:pt x="278" y="182"/>
                    <a:pt x="279" y="181"/>
                  </a:cubicBezTo>
                  <a:close/>
                  <a:moveTo>
                    <a:pt x="237" y="130"/>
                  </a:moveTo>
                  <a:cubicBezTo>
                    <a:pt x="251" y="116"/>
                    <a:pt x="264" y="151"/>
                    <a:pt x="247" y="138"/>
                  </a:cubicBezTo>
                  <a:cubicBezTo>
                    <a:pt x="241" y="134"/>
                    <a:pt x="225" y="142"/>
                    <a:pt x="237" y="130"/>
                  </a:cubicBezTo>
                  <a:close/>
                  <a:moveTo>
                    <a:pt x="321" y="113"/>
                  </a:moveTo>
                  <a:lnTo>
                    <a:pt x="372" y="113"/>
                  </a:lnTo>
                  <a:lnTo>
                    <a:pt x="372" y="122"/>
                  </a:lnTo>
                  <a:lnTo>
                    <a:pt x="321" y="122"/>
                  </a:lnTo>
                  <a:lnTo>
                    <a:pt x="321" y="113"/>
                  </a:lnTo>
                  <a:close/>
                  <a:moveTo>
                    <a:pt x="279" y="113"/>
                  </a:moveTo>
                  <a:cubicBezTo>
                    <a:pt x="288" y="104"/>
                    <a:pt x="325" y="126"/>
                    <a:pt x="293" y="117"/>
                  </a:cubicBezTo>
                  <a:cubicBezTo>
                    <a:pt x="286" y="116"/>
                    <a:pt x="265" y="127"/>
                    <a:pt x="279" y="113"/>
                  </a:cubicBezTo>
                  <a:close/>
                  <a:moveTo>
                    <a:pt x="0" y="54"/>
                  </a:moveTo>
                  <a:cubicBezTo>
                    <a:pt x="0" y="153"/>
                    <a:pt x="138" y="47"/>
                    <a:pt x="243" y="184"/>
                  </a:cubicBezTo>
                  <a:cubicBezTo>
                    <a:pt x="285" y="239"/>
                    <a:pt x="216" y="280"/>
                    <a:pt x="299" y="339"/>
                  </a:cubicBezTo>
                  <a:cubicBezTo>
                    <a:pt x="303" y="341"/>
                    <a:pt x="331" y="355"/>
                    <a:pt x="333" y="355"/>
                  </a:cubicBezTo>
                  <a:cubicBezTo>
                    <a:pt x="402" y="360"/>
                    <a:pt x="333" y="255"/>
                    <a:pt x="330" y="215"/>
                  </a:cubicBezTo>
                  <a:cubicBezTo>
                    <a:pt x="466" y="183"/>
                    <a:pt x="489" y="225"/>
                    <a:pt x="491" y="147"/>
                  </a:cubicBezTo>
                  <a:cubicBezTo>
                    <a:pt x="446" y="151"/>
                    <a:pt x="438" y="164"/>
                    <a:pt x="398" y="155"/>
                  </a:cubicBezTo>
                  <a:lnTo>
                    <a:pt x="398" y="138"/>
                  </a:lnTo>
                  <a:cubicBezTo>
                    <a:pt x="445" y="140"/>
                    <a:pt x="464" y="159"/>
                    <a:pt x="465" y="96"/>
                  </a:cubicBezTo>
                  <a:cubicBezTo>
                    <a:pt x="398" y="96"/>
                    <a:pt x="412" y="101"/>
                    <a:pt x="355" y="88"/>
                  </a:cubicBezTo>
                  <a:cubicBezTo>
                    <a:pt x="374" y="59"/>
                    <a:pt x="385" y="65"/>
                    <a:pt x="389" y="20"/>
                  </a:cubicBezTo>
                  <a:cubicBezTo>
                    <a:pt x="351" y="23"/>
                    <a:pt x="337" y="40"/>
                    <a:pt x="296" y="62"/>
                  </a:cubicBezTo>
                  <a:lnTo>
                    <a:pt x="279" y="71"/>
                  </a:lnTo>
                  <a:cubicBezTo>
                    <a:pt x="260" y="58"/>
                    <a:pt x="269" y="69"/>
                    <a:pt x="262" y="45"/>
                  </a:cubicBezTo>
                  <a:cubicBezTo>
                    <a:pt x="233" y="48"/>
                    <a:pt x="194" y="49"/>
                    <a:pt x="194" y="79"/>
                  </a:cubicBezTo>
                  <a:cubicBezTo>
                    <a:pt x="194" y="115"/>
                    <a:pt x="203" y="75"/>
                    <a:pt x="220" y="122"/>
                  </a:cubicBezTo>
                  <a:lnTo>
                    <a:pt x="101" y="62"/>
                  </a:lnTo>
                  <a:cubicBezTo>
                    <a:pt x="102" y="25"/>
                    <a:pt x="107" y="36"/>
                    <a:pt x="110" y="3"/>
                  </a:cubicBezTo>
                  <a:cubicBezTo>
                    <a:pt x="83" y="3"/>
                    <a:pt x="62" y="0"/>
                    <a:pt x="39" y="8"/>
                  </a:cubicBezTo>
                  <a:cubicBezTo>
                    <a:pt x="22" y="15"/>
                    <a:pt x="0" y="34"/>
                    <a:pt x="0"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74" name="Freeform 20">
              <a:extLst>
                <a:ext uri="{FF2B5EF4-FFF2-40B4-BE49-F238E27FC236}">
                  <a16:creationId xmlns:a16="http://schemas.microsoft.com/office/drawing/2014/main" id="{D5186D11-9608-421E-AB65-30FD590C6F88}"/>
                </a:ext>
              </a:extLst>
            </p:cNvPr>
            <p:cNvSpPr>
              <a:spLocks noEditPoints="1"/>
            </p:cNvSpPr>
            <p:nvPr/>
          </p:nvSpPr>
          <p:spPr bwMode="auto">
            <a:xfrm>
              <a:off x="4837113" y="2320926"/>
              <a:ext cx="80963" cy="87313"/>
            </a:xfrm>
            <a:custGeom>
              <a:avLst/>
              <a:gdLst>
                <a:gd name="T0" fmla="*/ 153 w 348"/>
                <a:gd name="T1" fmla="*/ 178 h 373"/>
                <a:gd name="T2" fmla="*/ 45 w 348"/>
                <a:gd name="T3" fmla="*/ 212 h 373"/>
                <a:gd name="T4" fmla="*/ 68 w 348"/>
                <a:gd name="T5" fmla="*/ 169 h 373"/>
                <a:gd name="T6" fmla="*/ 153 w 348"/>
                <a:gd name="T7" fmla="*/ 178 h 373"/>
                <a:gd name="T8" fmla="*/ 127 w 348"/>
                <a:gd name="T9" fmla="*/ 356 h 373"/>
                <a:gd name="T10" fmla="*/ 136 w 348"/>
                <a:gd name="T11" fmla="*/ 364 h 373"/>
                <a:gd name="T12" fmla="*/ 195 w 348"/>
                <a:gd name="T13" fmla="*/ 373 h 373"/>
                <a:gd name="T14" fmla="*/ 221 w 348"/>
                <a:gd name="T15" fmla="*/ 186 h 373"/>
                <a:gd name="T16" fmla="*/ 153 w 348"/>
                <a:gd name="T17" fmla="*/ 178 h 373"/>
                <a:gd name="T18" fmla="*/ 153 w 348"/>
                <a:gd name="T19" fmla="*/ 144 h 373"/>
                <a:gd name="T20" fmla="*/ 94 w 348"/>
                <a:gd name="T21" fmla="*/ 126 h 373"/>
                <a:gd name="T22" fmla="*/ 94 w 348"/>
                <a:gd name="T23" fmla="*/ 102 h 373"/>
                <a:gd name="T24" fmla="*/ 204 w 348"/>
                <a:gd name="T25" fmla="*/ 135 h 373"/>
                <a:gd name="T26" fmla="*/ 280 w 348"/>
                <a:gd name="T27" fmla="*/ 212 h 373"/>
                <a:gd name="T28" fmla="*/ 324 w 348"/>
                <a:gd name="T29" fmla="*/ 172 h 373"/>
                <a:gd name="T30" fmla="*/ 348 w 348"/>
                <a:gd name="T31" fmla="*/ 102 h 373"/>
                <a:gd name="T32" fmla="*/ 194 w 348"/>
                <a:gd name="T33" fmla="*/ 52 h 373"/>
                <a:gd name="T34" fmla="*/ 170 w 348"/>
                <a:gd name="T35" fmla="*/ 0 h 373"/>
                <a:gd name="T36" fmla="*/ 127 w 348"/>
                <a:gd name="T37" fmla="*/ 0 h 373"/>
                <a:gd name="T38" fmla="*/ 0 w 348"/>
                <a:gd name="T39" fmla="*/ 229 h 373"/>
                <a:gd name="T40" fmla="*/ 68 w 348"/>
                <a:gd name="T41" fmla="*/ 305 h 373"/>
                <a:gd name="T42" fmla="*/ 212 w 348"/>
                <a:gd name="T43" fmla="*/ 246 h 373"/>
                <a:gd name="T44" fmla="*/ 110 w 348"/>
                <a:gd name="T45" fmla="*/ 305 h 373"/>
                <a:gd name="T46" fmla="*/ 127 w 348"/>
                <a:gd name="T47" fmla="*/ 35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8" h="373">
                  <a:moveTo>
                    <a:pt x="153" y="178"/>
                  </a:moveTo>
                  <a:cubicBezTo>
                    <a:pt x="137" y="192"/>
                    <a:pt x="55" y="260"/>
                    <a:pt x="45" y="212"/>
                  </a:cubicBezTo>
                  <a:cubicBezTo>
                    <a:pt x="41" y="191"/>
                    <a:pt x="56" y="188"/>
                    <a:pt x="68" y="169"/>
                  </a:cubicBezTo>
                  <a:cubicBezTo>
                    <a:pt x="113" y="169"/>
                    <a:pt x="118" y="170"/>
                    <a:pt x="153" y="178"/>
                  </a:cubicBezTo>
                  <a:close/>
                  <a:moveTo>
                    <a:pt x="127" y="356"/>
                  </a:moveTo>
                  <a:lnTo>
                    <a:pt x="136" y="364"/>
                  </a:lnTo>
                  <a:cubicBezTo>
                    <a:pt x="169" y="367"/>
                    <a:pt x="158" y="372"/>
                    <a:pt x="195" y="373"/>
                  </a:cubicBezTo>
                  <a:cubicBezTo>
                    <a:pt x="206" y="325"/>
                    <a:pt x="307" y="240"/>
                    <a:pt x="221" y="186"/>
                  </a:cubicBezTo>
                  <a:cubicBezTo>
                    <a:pt x="190" y="166"/>
                    <a:pt x="191" y="175"/>
                    <a:pt x="153" y="178"/>
                  </a:cubicBezTo>
                  <a:lnTo>
                    <a:pt x="153" y="144"/>
                  </a:lnTo>
                  <a:lnTo>
                    <a:pt x="94" y="126"/>
                  </a:lnTo>
                  <a:lnTo>
                    <a:pt x="94" y="102"/>
                  </a:lnTo>
                  <a:cubicBezTo>
                    <a:pt x="178" y="102"/>
                    <a:pt x="152" y="105"/>
                    <a:pt x="204" y="135"/>
                  </a:cubicBezTo>
                  <a:cubicBezTo>
                    <a:pt x="244" y="159"/>
                    <a:pt x="267" y="158"/>
                    <a:pt x="280" y="212"/>
                  </a:cubicBezTo>
                  <a:cubicBezTo>
                    <a:pt x="308" y="204"/>
                    <a:pt x="310" y="195"/>
                    <a:pt x="324" y="172"/>
                  </a:cubicBezTo>
                  <a:cubicBezTo>
                    <a:pt x="339" y="148"/>
                    <a:pt x="347" y="137"/>
                    <a:pt x="348" y="102"/>
                  </a:cubicBezTo>
                  <a:cubicBezTo>
                    <a:pt x="289" y="115"/>
                    <a:pt x="240" y="87"/>
                    <a:pt x="194" y="52"/>
                  </a:cubicBezTo>
                  <a:cubicBezTo>
                    <a:pt x="171" y="33"/>
                    <a:pt x="171" y="39"/>
                    <a:pt x="170" y="0"/>
                  </a:cubicBezTo>
                  <a:lnTo>
                    <a:pt x="127" y="0"/>
                  </a:lnTo>
                  <a:cubicBezTo>
                    <a:pt x="125" y="87"/>
                    <a:pt x="18" y="154"/>
                    <a:pt x="0" y="229"/>
                  </a:cubicBezTo>
                  <a:cubicBezTo>
                    <a:pt x="14" y="249"/>
                    <a:pt x="48" y="291"/>
                    <a:pt x="68" y="305"/>
                  </a:cubicBezTo>
                  <a:cubicBezTo>
                    <a:pt x="177" y="280"/>
                    <a:pt x="137" y="247"/>
                    <a:pt x="212" y="246"/>
                  </a:cubicBezTo>
                  <a:cubicBezTo>
                    <a:pt x="210" y="327"/>
                    <a:pt x="171" y="334"/>
                    <a:pt x="110" y="305"/>
                  </a:cubicBezTo>
                  <a:cubicBezTo>
                    <a:pt x="113" y="334"/>
                    <a:pt x="117" y="336"/>
                    <a:pt x="127" y="3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75" name="Freeform 21">
              <a:extLst>
                <a:ext uri="{FF2B5EF4-FFF2-40B4-BE49-F238E27FC236}">
                  <a16:creationId xmlns:a16="http://schemas.microsoft.com/office/drawing/2014/main" id="{72F0B340-1334-4835-AAC8-8E9A528A993A}"/>
                </a:ext>
              </a:extLst>
            </p:cNvPr>
            <p:cNvSpPr>
              <a:spLocks/>
            </p:cNvSpPr>
            <p:nvPr/>
          </p:nvSpPr>
          <p:spPr bwMode="auto">
            <a:xfrm>
              <a:off x="4656138" y="1728788"/>
              <a:ext cx="77788" cy="79375"/>
            </a:xfrm>
            <a:custGeom>
              <a:avLst/>
              <a:gdLst>
                <a:gd name="T0" fmla="*/ 161 w 331"/>
                <a:gd name="T1" fmla="*/ 127 h 339"/>
                <a:gd name="T2" fmla="*/ 43 w 331"/>
                <a:gd name="T3" fmla="*/ 144 h 339"/>
                <a:gd name="T4" fmla="*/ 136 w 331"/>
                <a:gd name="T5" fmla="*/ 186 h 339"/>
                <a:gd name="T6" fmla="*/ 0 w 331"/>
                <a:gd name="T7" fmla="*/ 279 h 339"/>
                <a:gd name="T8" fmla="*/ 181 w 331"/>
                <a:gd name="T9" fmla="*/ 231 h 339"/>
                <a:gd name="T10" fmla="*/ 331 w 331"/>
                <a:gd name="T11" fmla="*/ 186 h 339"/>
                <a:gd name="T12" fmla="*/ 263 w 331"/>
                <a:gd name="T13" fmla="*/ 127 h 339"/>
                <a:gd name="T14" fmla="*/ 212 w 331"/>
                <a:gd name="T15" fmla="*/ 0 h 339"/>
                <a:gd name="T16" fmla="*/ 195 w 331"/>
                <a:gd name="T17" fmla="*/ 67 h 339"/>
                <a:gd name="T18" fmla="*/ 161 w 331"/>
                <a:gd name="T19" fmla="*/ 127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1" h="339">
                  <a:moveTo>
                    <a:pt x="161" y="127"/>
                  </a:moveTo>
                  <a:cubicBezTo>
                    <a:pt x="68" y="127"/>
                    <a:pt x="43" y="51"/>
                    <a:pt x="43" y="144"/>
                  </a:cubicBezTo>
                  <a:cubicBezTo>
                    <a:pt x="43" y="189"/>
                    <a:pt x="91" y="186"/>
                    <a:pt x="136" y="186"/>
                  </a:cubicBezTo>
                  <a:cubicBezTo>
                    <a:pt x="73" y="280"/>
                    <a:pt x="0" y="206"/>
                    <a:pt x="0" y="279"/>
                  </a:cubicBezTo>
                  <a:cubicBezTo>
                    <a:pt x="0" y="321"/>
                    <a:pt x="93" y="339"/>
                    <a:pt x="181" y="231"/>
                  </a:cubicBezTo>
                  <a:cubicBezTo>
                    <a:pt x="233" y="167"/>
                    <a:pt x="252" y="186"/>
                    <a:pt x="331" y="186"/>
                  </a:cubicBezTo>
                  <a:cubicBezTo>
                    <a:pt x="320" y="140"/>
                    <a:pt x="319" y="128"/>
                    <a:pt x="263" y="127"/>
                  </a:cubicBezTo>
                  <a:cubicBezTo>
                    <a:pt x="264" y="75"/>
                    <a:pt x="301" y="20"/>
                    <a:pt x="212" y="0"/>
                  </a:cubicBezTo>
                  <a:cubicBezTo>
                    <a:pt x="210" y="29"/>
                    <a:pt x="202" y="41"/>
                    <a:pt x="195" y="67"/>
                  </a:cubicBezTo>
                  <a:cubicBezTo>
                    <a:pt x="188" y="96"/>
                    <a:pt x="192" y="127"/>
                    <a:pt x="161"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76" name="Freeform 22">
              <a:extLst>
                <a:ext uri="{FF2B5EF4-FFF2-40B4-BE49-F238E27FC236}">
                  <a16:creationId xmlns:a16="http://schemas.microsoft.com/office/drawing/2014/main" id="{AD67D762-84CE-4160-BDFD-243CB38224DD}"/>
                </a:ext>
              </a:extLst>
            </p:cNvPr>
            <p:cNvSpPr>
              <a:spLocks/>
            </p:cNvSpPr>
            <p:nvPr/>
          </p:nvSpPr>
          <p:spPr bwMode="auto">
            <a:xfrm>
              <a:off x="4362450" y="2473326"/>
              <a:ext cx="66675" cy="68263"/>
            </a:xfrm>
            <a:custGeom>
              <a:avLst/>
              <a:gdLst>
                <a:gd name="T0" fmla="*/ 0 w 293"/>
                <a:gd name="T1" fmla="*/ 203 h 296"/>
                <a:gd name="T2" fmla="*/ 0 w 293"/>
                <a:gd name="T3" fmla="*/ 237 h 296"/>
                <a:gd name="T4" fmla="*/ 212 w 293"/>
                <a:gd name="T5" fmla="*/ 296 h 296"/>
                <a:gd name="T6" fmla="*/ 237 w 293"/>
                <a:gd name="T7" fmla="*/ 237 h 296"/>
                <a:gd name="T8" fmla="*/ 224 w 293"/>
                <a:gd name="T9" fmla="*/ 219 h 296"/>
                <a:gd name="T10" fmla="*/ 208 w 293"/>
                <a:gd name="T11" fmla="*/ 223 h 296"/>
                <a:gd name="T12" fmla="*/ 173 w 293"/>
                <a:gd name="T13" fmla="*/ 242 h 296"/>
                <a:gd name="T14" fmla="*/ 102 w 293"/>
                <a:gd name="T15" fmla="*/ 229 h 296"/>
                <a:gd name="T16" fmla="*/ 119 w 293"/>
                <a:gd name="T17" fmla="*/ 169 h 296"/>
                <a:gd name="T18" fmla="*/ 161 w 293"/>
                <a:gd name="T19" fmla="*/ 220 h 296"/>
                <a:gd name="T20" fmla="*/ 212 w 293"/>
                <a:gd name="T21" fmla="*/ 119 h 296"/>
                <a:gd name="T22" fmla="*/ 144 w 293"/>
                <a:gd name="T23" fmla="*/ 136 h 296"/>
                <a:gd name="T24" fmla="*/ 229 w 293"/>
                <a:gd name="T25" fmla="*/ 161 h 296"/>
                <a:gd name="T26" fmla="*/ 288 w 293"/>
                <a:gd name="T27" fmla="*/ 85 h 296"/>
                <a:gd name="T28" fmla="*/ 85 w 293"/>
                <a:gd name="T29" fmla="*/ 0 h 296"/>
                <a:gd name="T30" fmla="*/ 97 w 293"/>
                <a:gd name="T31" fmla="*/ 58 h 296"/>
                <a:gd name="T32" fmla="*/ 55 w 293"/>
                <a:gd name="T33" fmla="*/ 173 h 296"/>
                <a:gd name="T34" fmla="*/ 0 w 293"/>
                <a:gd name="T35" fmla="*/ 20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96">
                  <a:moveTo>
                    <a:pt x="0" y="203"/>
                  </a:moveTo>
                  <a:lnTo>
                    <a:pt x="0" y="237"/>
                  </a:lnTo>
                  <a:cubicBezTo>
                    <a:pt x="83" y="244"/>
                    <a:pt x="103" y="296"/>
                    <a:pt x="212" y="296"/>
                  </a:cubicBezTo>
                  <a:cubicBezTo>
                    <a:pt x="220" y="263"/>
                    <a:pt x="231" y="258"/>
                    <a:pt x="237" y="237"/>
                  </a:cubicBezTo>
                  <a:cubicBezTo>
                    <a:pt x="240" y="227"/>
                    <a:pt x="250" y="215"/>
                    <a:pt x="224" y="219"/>
                  </a:cubicBezTo>
                  <a:cubicBezTo>
                    <a:pt x="217" y="220"/>
                    <a:pt x="214" y="220"/>
                    <a:pt x="208" y="223"/>
                  </a:cubicBezTo>
                  <a:cubicBezTo>
                    <a:pt x="192" y="229"/>
                    <a:pt x="188" y="234"/>
                    <a:pt x="173" y="242"/>
                  </a:cubicBezTo>
                  <a:cubicBezTo>
                    <a:pt x="135" y="263"/>
                    <a:pt x="135" y="251"/>
                    <a:pt x="102" y="229"/>
                  </a:cubicBezTo>
                  <a:cubicBezTo>
                    <a:pt x="109" y="197"/>
                    <a:pt x="116" y="205"/>
                    <a:pt x="119" y="169"/>
                  </a:cubicBezTo>
                  <a:cubicBezTo>
                    <a:pt x="167" y="170"/>
                    <a:pt x="161" y="173"/>
                    <a:pt x="161" y="220"/>
                  </a:cubicBezTo>
                  <a:cubicBezTo>
                    <a:pt x="191" y="201"/>
                    <a:pt x="208" y="163"/>
                    <a:pt x="212" y="119"/>
                  </a:cubicBezTo>
                  <a:cubicBezTo>
                    <a:pt x="195" y="127"/>
                    <a:pt x="166" y="131"/>
                    <a:pt x="144" y="136"/>
                  </a:cubicBezTo>
                  <a:cubicBezTo>
                    <a:pt x="152" y="42"/>
                    <a:pt x="229" y="60"/>
                    <a:pt x="229" y="161"/>
                  </a:cubicBezTo>
                  <a:cubicBezTo>
                    <a:pt x="293" y="156"/>
                    <a:pt x="266" y="132"/>
                    <a:pt x="288" y="85"/>
                  </a:cubicBezTo>
                  <a:cubicBezTo>
                    <a:pt x="186" y="31"/>
                    <a:pt x="142" y="28"/>
                    <a:pt x="85" y="0"/>
                  </a:cubicBezTo>
                  <a:cubicBezTo>
                    <a:pt x="88" y="29"/>
                    <a:pt x="98" y="39"/>
                    <a:pt x="97" y="58"/>
                  </a:cubicBezTo>
                  <a:lnTo>
                    <a:pt x="55" y="173"/>
                  </a:lnTo>
                  <a:cubicBezTo>
                    <a:pt x="39" y="206"/>
                    <a:pt x="44" y="203"/>
                    <a:pt x="0" y="2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77" name="Freeform 23">
              <a:extLst>
                <a:ext uri="{FF2B5EF4-FFF2-40B4-BE49-F238E27FC236}">
                  <a16:creationId xmlns:a16="http://schemas.microsoft.com/office/drawing/2014/main" id="{FCF3C359-FAA1-48C9-AC5D-A9C4D1681E2F}"/>
                </a:ext>
              </a:extLst>
            </p:cNvPr>
            <p:cNvSpPr>
              <a:spLocks noEditPoints="1"/>
            </p:cNvSpPr>
            <p:nvPr/>
          </p:nvSpPr>
          <p:spPr bwMode="auto">
            <a:xfrm>
              <a:off x="4141788" y="2263776"/>
              <a:ext cx="57150" cy="57150"/>
            </a:xfrm>
            <a:custGeom>
              <a:avLst/>
              <a:gdLst>
                <a:gd name="T0" fmla="*/ 36 w 248"/>
                <a:gd name="T1" fmla="*/ 186 h 245"/>
                <a:gd name="T2" fmla="*/ 28 w 248"/>
                <a:gd name="T3" fmla="*/ 152 h 245"/>
                <a:gd name="T4" fmla="*/ 211 w 248"/>
                <a:gd name="T5" fmla="*/ 106 h 245"/>
                <a:gd name="T6" fmla="*/ 173 w 248"/>
                <a:gd name="T7" fmla="*/ 154 h 245"/>
                <a:gd name="T8" fmla="*/ 36 w 248"/>
                <a:gd name="T9" fmla="*/ 186 h 245"/>
                <a:gd name="T10" fmla="*/ 2 w 248"/>
                <a:gd name="T11" fmla="*/ 101 h 245"/>
                <a:gd name="T12" fmla="*/ 104 w 248"/>
                <a:gd name="T13" fmla="*/ 245 h 245"/>
                <a:gd name="T14" fmla="*/ 248 w 248"/>
                <a:gd name="T15" fmla="*/ 110 h 245"/>
                <a:gd name="T16" fmla="*/ 121 w 248"/>
                <a:gd name="T17" fmla="*/ 0 h 245"/>
                <a:gd name="T18" fmla="*/ 2 w 248"/>
                <a:gd name="T19" fmla="*/ 10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 h="245">
                  <a:moveTo>
                    <a:pt x="36" y="186"/>
                  </a:moveTo>
                  <a:cubicBezTo>
                    <a:pt x="31" y="163"/>
                    <a:pt x="28" y="170"/>
                    <a:pt x="28" y="152"/>
                  </a:cubicBezTo>
                  <a:cubicBezTo>
                    <a:pt x="28" y="83"/>
                    <a:pt x="227" y="25"/>
                    <a:pt x="211" y="106"/>
                  </a:cubicBezTo>
                  <a:cubicBezTo>
                    <a:pt x="208" y="123"/>
                    <a:pt x="185" y="145"/>
                    <a:pt x="173" y="154"/>
                  </a:cubicBezTo>
                  <a:cubicBezTo>
                    <a:pt x="134" y="183"/>
                    <a:pt x="102" y="186"/>
                    <a:pt x="36" y="186"/>
                  </a:cubicBezTo>
                  <a:close/>
                  <a:moveTo>
                    <a:pt x="2" y="101"/>
                  </a:moveTo>
                  <a:cubicBezTo>
                    <a:pt x="2" y="165"/>
                    <a:pt x="0" y="245"/>
                    <a:pt x="104" y="245"/>
                  </a:cubicBezTo>
                  <a:cubicBezTo>
                    <a:pt x="171" y="245"/>
                    <a:pt x="248" y="201"/>
                    <a:pt x="248" y="110"/>
                  </a:cubicBezTo>
                  <a:cubicBezTo>
                    <a:pt x="248" y="57"/>
                    <a:pt x="168" y="0"/>
                    <a:pt x="121" y="0"/>
                  </a:cubicBezTo>
                  <a:cubicBezTo>
                    <a:pt x="68" y="0"/>
                    <a:pt x="2" y="49"/>
                    <a:pt x="2"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78" name="Freeform 24">
              <a:extLst>
                <a:ext uri="{FF2B5EF4-FFF2-40B4-BE49-F238E27FC236}">
                  <a16:creationId xmlns:a16="http://schemas.microsoft.com/office/drawing/2014/main" id="{8072B349-4985-426F-8FD3-3A4E3563A26E}"/>
                </a:ext>
              </a:extLst>
            </p:cNvPr>
            <p:cNvSpPr>
              <a:spLocks/>
            </p:cNvSpPr>
            <p:nvPr/>
          </p:nvSpPr>
          <p:spPr bwMode="auto">
            <a:xfrm>
              <a:off x="4416425" y="2482851"/>
              <a:ext cx="52388" cy="73025"/>
            </a:xfrm>
            <a:custGeom>
              <a:avLst/>
              <a:gdLst>
                <a:gd name="T0" fmla="*/ 33 w 220"/>
                <a:gd name="T1" fmla="*/ 132 h 310"/>
                <a:gd name="T2" fmla="*/ 128 w 220"/>
                <a:gd name="T3" fmla="*/ 242 h 310"/>
                <a:gd name="T4" fmla="*/ 50 w 220"/>
                <a:gd name="T5" fmla="*/ 183 h 310"/>
                <a:gd name="T6" fmla="*/ 16 w 220"/>
                <a:gd name="T7" fmla="*/ 183 h 310"/>
                <a:gd name="T8" fmla="*/ 0 w 220"/>
                <a:gd name="T9" fmla="*/ 267 h 310"/>
                <a:gd name="T10" fmla="*/ 110 w 220"/>
                <a:gd name="T11" fmla="*/ 310 h 310"/>
                <a:gd name="T12" fmla="*/ 194 w 220"/>
                <a:gd name="T13" fmla="*/ 250 h 310"/>
                <a:gd name="T14" fmla="*/ 127 w 220"/>
                <a:gd name="T15" fmla="*/ 81 h 310"/>
                <a:gd name="T16" fmla="*/ 177 w 220"/>
                <a:gd name="T17" fmla="*/ 174 h 310"/>
                <a:gd name="T18" fmla="*/ 211 w 220"/>
                <a:gd name="T19" fmla="*/ 174 h 310"/>
                <a:gd name="T20" fmla="*/ 220 w 220"/>
                <a:gd name="T21" fmla="*/ 73 h 310"/>
                <a:gd name="T22" fmla="*/ 66 w 220"/>
                <a:gd name="T23" fmla="*/ 72 h 310"/>
                <a:gd name="T24" fmla="*/ 33 w 220"/>
                <a:gd name="T25" fmla="*/ 132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0" h="310">
                  <a:moveTo>
                    <a:pt x="33" y="132"/>
                  </a:moveTo>
                  <a:cubicBezTo>
                    <a:pt x="33" y="182"/>
                    <a:pt x="114" y="205"/>
                    <a:pt x="128" y="242"/>
                  </a:cubicBezTo>
                  <a:cubicBezTo>
                    <a:pt x="149" y="292"/>
                    <a:pt x="50" y="309"/>
                    <a:pt x="50" y="183"/>
                  </a:cubicBezTo>
                  <a:lnTo>
                    <a:pt x="16" y="183"/>
                  </a:lnTo>
                  <a:cubicBezTo>
                    <a:pt x="11" y="207"/>
                    <a:pt x="2" y="240"/>
                    <a:pt x="0" y="267"/>
                  </a:cubicBezTo>
                  <a:cubicBezTo>
                    <a:pt x="27" y="274"/>
                    <a:pt x="96" y="310"/>
                    <a:pt x="110" y="310"/>
                  </a:cubicBezTo>
                  <a:cubicBezTo>
                    <a:pt x="130" y="310"/>
                    <a:pt x="194" y="278"/>
                    <a:pt x="194" y="250"/>
                  </a:cubicBezTo>
                  <a:cubicBezTo>
                    <a:pt x="194" y="125"/>
                    <a:pt x="35" y="142"/>
                    <a:pt x="127" y="81"/>
                  </a:cubicBezTo>
                  <a:cubicBezTo>
                    <a:pt x="165" y="91"/>
                    <a:pt x="176" y="128"/>
                    <a:pt x="177" y="174"/>
                  </a:cubicBezTo>
                  <a:lnTo>
                    <a:pt x="211" y="174"/>
                  </a:lnTo>
                  <a:cubicBezTo>
                    <a:pt x="211" y="125"/>
                    <a:pt x="220" y="115"/>
                    <a:pt x="220" y="73"/>
                  </a:cubicBezTo>
                  <a:cubicBezTo>
                    <a:pt x="155" y="104"/>
                    <a:pt x="141" y="0"/>
                    <a:pt x="66" y="72"/>
                  </a:cubicBezTo>
                  <a:cubicBezTo>
                    <a:pt x="57" y="81"/>
                    <a:pt x="33" y="115"/>
                    <a:pt x="33" y="1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79" name="Freeform 25">
              <a:extLst>
                <a:ext uri="{FF2B5EF4-FFF2-40B4-BE49-F238E27FC236}">
                  <a16:creationId xmlns:a16="http://schemas.microsoft.com/office/drawing/2014/main" id="{886ABD96-FD92-4B8C-B60C-589DEB0894BA}"/>
                </a:ext>
              </a:extLst>
            </p:cNvPr>
            <p:cNvSpPr>
              <a:spLocks/>
            </p:cNvSpPr>
            <p:nvPr/>
          </p:nvSpPr>
          <p:spPr bwMode="auto">
            <a:xfrm>
              <a:off x="4468813" y="2500313"/>
              <a:ext cx="58738" cy="63500"/>
            </a:xfrm>
            <a:custGeom>
              <a:avLst/>
              <a:gdLst>
                <a:gd name="T0" fmla="*/ 6 w 252"/>
                <a:gd name="T1" fmla="*/ 101 h 271"/>
                <a:gd name="T2" fmla="*/ 99 w 252"/>
                <a:gd name="T3" fmla="*/ 50 h 271"/>
                <a:gd name="T4" fmla="*/ 74 w 252"/>
                <a:gd name="T5" fmla="*/ 228 h 271"/>
                <a:gd name="T6" fmla="*/ 40 w 252"/>
                <a:gd name="T7" fmla="*/ 228 h 271"/>
                <a:gd name="T8" fmla="*/ 40 w 252"/>
                <a:gd name="T9" fmla="*/ 262 h 271"/>
                <a:gd name="T10" fmla="*/ 175 w 252"/>
                <a:gd name="T11" fmla="*/ 271 h 271"/>
                <a:gd name="T12" fmla="*/ 160 w 252"/>
                <a:gd name="T13" fmla="*/ 59 h 271"/>
                <a:gd name="T14" fmla="*/ 209 w 252"/>
                <a:gd name="T15" fmla="*/ 127 h 271"/>
                <a:gd name="T16" fmla="*/ 243 w 252"/>
                <a:gd name="T17" fmla="*/ 127 h 271"/>
                <a:gd name="T18" fmla="*/ 252 w 252"/>
                <a:gd name="T19" fmla="*/ 42 h 271"/>
                <a:gd name="T20" fmla="*/ 23 w 252"/>
                <a:gd name="T21" fmla="*/ 0 h 271"/>
                <a:gd name="T22" fmla="*/ 6 w 252"/>
                <a:gd name="T23" fmla="*/ 10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271">
                  <a:moveTo>
                    <a:pt x="6" y="101"/>
                  </a:moveTo>
                  <a:cubicBezTo>
                    <a:pt x="94" y="81"/>
                    <a:pt x="0" y="50"/>
                    <a:pt x="99" y="50"/>
                  </a:cubicBezTo>
                  <a:cubicBezTo>
                    <a:pt x="90" y="92"/>
                    <a:pt x="74" y="181"/>
                    <a:pt x="74" y="228"/>
                  </a:cubicBezTo>
                  <a:lnTo>
                    <a:pt x="40" y="228"/>
                  </a:lnTo>
                  <a:lnTo>
                    <a:pt x="40" y="262"/>
                  </a:lnTo>
                  <a:lnTo>
                    <a:pt x="175" y="271"/>
                  </a:lnTo>
                  <a:cubicBezTo>
                    <a:pt x="136" y="196"/>
                    <a:pt x="149" y="238"/>
                    <a:pt x="160" y="59"/>
                  </a:cubicBezTo>
                  <a:cubicBezTo>
                    <a:pt x="208" y="60"/>
                    <a:pt x="205" y="74"/>
                    <a:pt x="209" y="127"/>
                  </a:cubicBezTo>
                  <a:lnTo>
                    <a:pt x="243" y="127"/>
                  </a:lnTo>
                  <a:lnTo>
                    <a:pt x="252" y="42"/>
                  </a:lnTo>
                  <a:cubicBezTo>
                    <a:pt x="191" y="13"/>
                    <a:pt x="70" y="22"/>
                    <a:pt x="23" y="0"/>
                  </a:cubicBezTo>
                  <a:cubicBezTo>
                    <a:pt x="20" y="41"/>
                    <a:pt x="6" y="53"/>
                    <a:pt x="6"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80" name="Freeform 26">
              <a:extLst>
                <a:ext uri="{FF2B5EF4-FFF2-40B4-BE49-F238E27FC236}">
                  <a16:creationId xmlns:a16="http://schemas.microsoft.com/office/drawing/2014/main" id="{C58D0DE5-915D-4A2E-A406-398AFF042B2C}"/>
                </a:ext>
              </a:extLst>
            </p:cNvPr>
            <p:cNvSpPr>
              <a:spLocks/>
            </p:cNvSpPr>
            <p:nvPr/>
          </p:nvSpPr>
          <p:spPr bwMode="auto">
            <a:xfrm>
              <a:off x="4119563" y="2219326"/>
              <a:ext cx="63500" cy="47625"/>
            </a:xfrm>
            <a:custGeom>
              <a:avLst/>
              <a:gdLst>
                <a:gd name="T0" fmla="*/ 93 w 271"/>
                <a:gd name="T1" fmla="*/ 161 h 204"/>
                <a:gd name="T2" fmla="*/ 34 w 271"/>
                <a:gd name="T3" fmla="*/ 136 h 204"/>
                <a:gd name="T4" fmla="*/ 93 w 271"/>
                <a:gd name="T5" fmla="*/ 26 h 204"/>
                <a:gd name="T6" fmla="*/ 0 w 271"/>
                <a:gd name="T7" fmla="*/ 51 h 204"/>
                <a:gd name="T8" fmla="*/ 68 w 271"/>
                <a:gd name="T9" fmla="*/ 204 h 204"/>
                <a:gd name="T10" fmla="*/ 119 w 271"/>
                <a:gd name="T11" fmla="*/ 204 h 204"/>
                <a:gd name="T12" fmla="*/ 169 w 271"/>
                <a:gd name="T13" fmla="*/ 68 h 204"/>
                <a:gd name="T14" fmla="*/ 202 w 271"/>
                <a:gd name="T15" fmla="*/ 41 h 204"/>
                <a:gd name="T16" fmla="*/ 186 w 271"/>
                <a:gd name="T17" fmla="*/ 161 h 204"/>
                <a:gd name="T18" fmla="*/ 271 w 271"/>
                <a:gd name="T19" fmla="*/ 153 h 204"/>
                <a:gd name="T20" fmla="*/ 251 w 271"/>
                <a:gd name="T21" fmla="*/ 71 h 204"/>
                <a:gd name="T22" fmla="*/ 220 w 271"/>
                <a:gd name="T23" fmla="*/ 0 h 204"/>
                <a:gd name="T24" fmla="*/ 127 w 271"/>
                <a:gd name="T25" fmla="*/ 0 h 204"/>
                <a:gd name="T26" fmla="*/ 105 w 271"/>
                <a:gd name="T27" fmla="*/ 71 h 204"/>
                <a:gd name="T28" fmla="*/ 93 w 271"/>
                <a:gd name="T29" fmla="*/ 16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1" h="204">
                  <a:moveTo>
                    <a:pt x="93" y="161"/>
                  </a:moveTo>
                  <a:cubicBezTo>
                    <a:pt x="61" y="159"/>
                    <a:pt x="54" y="149"/>
                    <a:pt x="34" y="136"/>
                  </a:cubicBezTo>
                  <a:cubicBezTo>
                    <a:pt x="47" y="82"/>
                    <a:pt x="67" y="65"/>
                    <a:pt x="93" y="26"/>
                  </a:cubicBezTo>
                  <a:cubicBezTo>
                    <a:pt x="69" y="26"/>
                    <a:pt x="0" y="31"/>
                    <a:pt x="0" y="51"/>
                  </a:cubicBezTo>
                  <a:cubicBezTo>
                    <a:pt x="0" y="94"/>
                    <a:pt x="32" y="204"/>
                    <a:pt x="68" y="204"/>
                  </a:cubicBezTo>
                  <a:lnTo>
                    <a:pt x="119" y="204"/>
                  </a:lnTo>
                  <a:cubicBezTo>
                    <a:pt x="134" y="204"/>
                    <a:pt x="191" y="161"/>
                    <a:pt x="169" y="68"/>
                  </a:cubicBezTo>
                  <a:lnTo>
                    <a:pt x="202" y="41"/>
                  </a:lnTo>
                  <a:cubicBezTo>
                    <a:pt x="248" y="109"/>
                    <a:pt x="219" y="100"/>
                    <a:pt x="186" y="161"/>
                  </a:cubicBezTo>
                  <a:cubicBezTo>
                    <a:pt x="231" y="161"/>
                    <a:pt x="238" y="156"/>
                    <a:pt x="271" y="153"/>
                  </a:cubicBezTo>
                  <a:cubicBezTo>
                    <a:pt x="260" y="130"/>
                    <a:pt x="260" y="100"/>
                    <a:pt x="251" y="71"/>
                  </a:cubicBezTo>
                  <a:cubicBezTo>
                    <a:pt x="239" y="31"/>
                    <a:pt x="229" y="38"/>
                    <a:pt x="220" y="0"/>
                  </a:cubicBezTo>
                  <a:lnTo>
                    <a:pt x="127" y="0"/>
                  </a:lnTo>
                  <a:cubicBezTo>
                    <a:pt x="121" y="28"/>
                    <a:pt x="112" y="36"/>
                    <a:pt x="105" y="71"/>
                  </a:cubicBezTo>
                  <a:cubicBezTo>
                    <a:pt x="99" y="102"/>
                    <a:pt x="93" y="132"/>
                    <a:pt x="93"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81" name="Freeform 27">
              <a:extLst>
                <a:ext uri="{FF2B5EF4-FFF2-40B4-BE49-F238E27FC236}">
                  <a16:creationId xmlns:a16="http://schemas.microsoft.com/office/drawing/2014/main" id="{5F00B622-9234-46FB-B021-AAD8A00F785F}"/>
                </a:ext>
              </a:extLst>
            </p:cNvPr>
            <p:cNvSpPr>
              <a:spLocks/>
            </p:cNvSpPr>
            <p:nvPr/>
          </p:nvSpPr>
          <p:spPr bwMode="auto">
            <a:xfrm>
              <a:off x="4875213" y="2268538"/>
              <a:ext cx="66675" cy="61913"/>
            </a:xfrm>
            <a:custGeom>
              <a:avLst/>
              <a:gdLst>
                <a:gd name="T0" fmla="*/ 0 w 288"/>
                <a:gd name="T1" fmla="*/ 212 h 262"/>
                <a:gd name="T2" fmla="*/ 85 w 288"/>
                <a:gd name="T3" fmla="*/ 229 h 262"/>
                <a:gd name="T4" fmla="*/ 60 w 288"/>
                <a:gd name="T5" fmla="*/ 144 h 262"/>
                <a:gd name="T6" fmla="*/ 212 w 288"/>
                <a:gd name="T7" fmla="*/ 262 h 262"/>
                <a:gd name="T8" fmla="*/ 246 w 288"/>
                <a:gd name="T9" fmla="*/ 262 h 262"/>
                <a:gd name="T10" fmla="*/ 288 w 288"/>
                <a:gd name="T11" fmla="*/ 135 h 262"/>
                <a:gd name="T12" fmla="*/ 246 w 288"/>
                <a:gd name="T13" fmla="*/ 144 h 262"/>
                <a:gd name="T14" fmla="*/ 85 w 288"/>
                <a:gd name="T15" fmla="*/ 85 h 262"/>
                <a:gd name="T16" fmla="*/ 178 w 288"/>
                <a:gd name="T17" fmla="*/ 25 h 262"/>
                <a:gd name="T18" fmla="*/ 85 w 288"/>
                <a:gd name="T19" fmla="*/ 0 h 262"/>
                <a:gd name="T20" fmla="*/ 0 w 288"/>
                <a:gd name="T21" fmla="*/ 21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 h="262">
                  <a:moveTo>
                    <a:pt x="0" y="212"/>
                  </a:moveTo>
                  <a:cubicBezTo>
                    <a:pt x="40" y="215"/>
                    <a:pt x="41" y="228"/>
                    <a:pt x="85" y="229"/>
                  </a:cubicBezTo>
                  <a:cubicBezTo>
                    <a:pt x="70" y="200"/>
                    <a:pt x="60" y="189"/>
                    <a:pt x="60" y="144"/>
                  </a:cubicBezTo>
                  <a:cubicBezTo>
                    <a:pt x="215" y="226"/>
                    <a:pt x="232" y="177"/>
                    <a:pt x="212" y="262"/>
                  </a:cubicBezTo>
                  <a:lnTo>
                    <a:pt x="246" y="262"/>
                  </a:lnTo>
                  <a:cubicBezTo>
                    <a:pt x="251" y="203"/>
                    <a:pt x="284" y="187"/>
                    <a:pt x="288" y="135"/>
                  </a:cubicBezTo>
                  <a:cubicBezTo>
                    <a:pt x="255" y="138"/>
                    <a:pt x="268" y="144"/>
                    <a:pt x="246" y="144"/>
                  </a:cubicBezTo>
                  <a:cubicBezTo>
                    <a:pt x="200" y="144"/>
                    <a:pt x="140" y="97"/>
                    <a:pt x="85" y="85"/>
                  </a:cubicBezTo>
                  <a:cubicBezTo>
                    <a:pt x="129" y="19"/>
                    <a:pt x="136" y="104"/>
                    <a:pt x="178" y="25"/>
                  </a:cubicBezTo>
                  <a:cubicBezTo>
                    <a:pt x="142" y="22"/>
                    <a:pt x="119" y="8"/>
                    <a:pt x="85" y="0"/>
                  </a:cubicBezTo>
                  <a:cubicBezTo>
                    <a:pt x="69" y="33"/>
                    <a:pt x="3" y="184"/>
                    <a:pt x="0" y="2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82" name="Freeform 28">
              <a:extLst>
                <a:ext uri="{FF2B5EF4-FFF2-40B4-BE49-F238E27FC236}">
                  <a16:creationId xmlns:a16="http://schemas.microsoft.com/office/drawing/2014/main" id="{CF43778C-78EB-481E-B0DE-A8E652B64F1E}"/>
                </a:ext>
              </a:extLst>
            </p:cNvPr>
            <p:cNvSpPr>
              <a:spLocks/>
            </p:cNvSpPr>
            <p:nvPr/>
          </p:nvSpPr>
          <p:spPr bwMode="auto">
            <a:xfrm>
              <a:off x="4840288" y="1944688"/>
              <a:ext cx="66675" cy="44450"/>
            </a:xfrm>
            <a:custGeom>
              <a:avLst/>
              <a:gdLst>
                <a:gd name="T0" fmla="*/ 82 w 291"/>
                <a:gd name="T1" fmla="*/ 43 h 187"/>
                <a:gd name="T2" fmla="*/ 115 w 291"/>
                <a:gd name="T3" fmla="*/ 102 h 187"/>
                <a:gd name="T4" fmla="*/ 56 w 291"/>
                <a:gd name="T5" fmla="*/ 102 h 187"/>
                <a:gd name="T6" fmla="*/ 22 w 291"/>
                <a:gd name="T7" fmla="*/ 34 h 187"/>
                <a:gd name="T8" fmla="*/ 90 w 291"/>
                <a:gd name="T9" fmla="*/ 161 h 187"/>
                <a:gd name="T10" fmla="*/ 170 w 291"/>
                <a:gd name="T11" fmla="*/ 157 h 187"/>
                <a:gd name="T12" fmla="*/ 234 w 291"/>
                <a:gd name="T13" fmla="*/ 187 h 187"/>
                <a:gd name="T14" fmla="*/ 251 w 291"/>
                <a:gd name="T15" fmla="*/ 144 h 187"/>
                <a:gd name="T16" fmla="*/ 209 w 291"/>
                <a:gd name="T17" fmla="*/ 102 h 187"/>
                <a:gd name="T18" fmla="*/ 257 w 291"/>
                <a:gd name="T19" fmla="*/ 55 h 187"/>
                <a:gd name="T20" fmla="*/ 166 w 291"/>
                <a:gd name="T21" fmla="*/ 0 h 187"/>
                <a:gd name="T22" fmla="*/ 192 w 291"/>
                <a:gd name="T23" fmla="*/ 60 h 187"/>
                <a:gd name="T24" fmla="*/ 149 w 291"/>
                <a:gd name="T25" fmla="*/ 68 h 187"/>
                <a:gd name="T26" fmla="*/ 90 w 291"/>
                <a:gd name="T27" fmla="*/ 0 h 187"/>
                <a:gd name="T28" fmla="*/ 82 w 291"/>
                <a:gd name="T29" fmla="*/ 4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1" h="187">
                  <a:moveTo>
                    <a:pt x="82" y="43"/>
                  </a:moveTo>
                  <a:cubicBezTo>
                    <a:pt x="82" y="68"/>
                    <a:pt x="104" y="85"/>
                    <a:pt x="115" y="102"/>
                  </a:cubicBezTo>
                  <a:lnTo>
                    <a:pt x="56" y="102"/>
                  </a:lnTo>
                  <a:cubicBezTo>
                    <a:pt x="56" y="59"/>
                    <a:pt x="56" y="43"/>
                    <a:pt x="22" y="34"/>
                  </a:cubicBezTo>
                  <a:cubicBezTo>
                    <a:pt x="0" y="80"/>
                    <a:pt x="40" y="161"/>
                    <a:pt x="90" y="161"/>
                  </a:cubicBezTo>
                  <a:cubicBezTo>
                    <a:pt x="128" y="161"/>
                    <a:pt x="144" y="148"/>
                    <a:pt x="170" y="157"/>
                  </a:cubicBezTo>
                  <a:cubicBezTo>
                    <a:pt x="198" y="168"/>
                    <a:pt x="183" y="182"/>
                    <a:pt x="234" y="187"/>
                  </a:cubicBezTo>
                  <a:cubicBezTo>
                    <a:pt x="243" y="169"/>
                    <a:pt x="246" y="167"/>
                    <a:pt x="251" y="144"/>
                  </a:cubicBezTo>
                  <a:cubicBezTo>
                    <a:pt x="220" y="103"/>
                    <a:pt x="223" y="155"/>
                    <a:pt x="209" y="102"/>
                  </a:cubicBezTo>
                  <a:cubicBezTo>
                    <a:pt x="268" y="102"/>
                    <a:pt x="291" y="103"/>
                    <a:pt x="257" y="55"/>
                  </a:cubicBezTo>
                  <a:cubicBezTo>
                    <a:pt x="232" y="20"/>
                    <a:pt x="211" y="11"/>
                    <a:pt x="166" y="0"/>
                  </a:cubicBezTo>
                  <a:cubicBezTo>
                    <a:pt x="175" y="38"/>
                    <a:pt x="183" y="28"/>
                    <a:pt x="192" y="60"/>
                  </a:cubicBezTo>
                  <a:cubicBezTo>
                    <a:pt x="158" y="60"/>
                    <a:pt x="172" y="57"/>
                    <a:pt x="149" y="68"/>
                  </a:cubicBezTo>
                  <a:cubicBezTo>
                    <a:pt x="141" y="32"/>
                    <a:pt x="131" y="4"/>
                    <a:pt x="90" y="0"/>
                  </a:cubicBezTo>
                  <a:cubicBezTo>
                    <a:pt x="87" y="34"/>
                    <a:pt x="82" y="21"/>
                    <a:pt x="82"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83" name="Freeform 29">
              <a:extLst>
                <a:ext uri="{FF2B5EF4-FFF2-40B4-BE49-F238E27FC236}">
                  <a16:creationId xmlns:a16="http://schemas.microsoft.com/office/drawing/2014/main" id="{9FB9A8FD-F8CC-4E1E-B78B-36DD17316872}"/>
                </a:ext>
              </a:extLst>
            </p:cNvPr>
            <p:cNvSpPr>
              <a:spLocks/>
            </p:cNvSpPr>
            <p:nvPr/>
          </p:nvSpPr>
          <p:spPr bwMode="auto">
            <a:xfrm>
              <a:off x="4900613" y="2216151"/>
              <a:ext cx="61913" cy="57150"/>
            </a:xfrm>
            <a:custGeom>
              <a:avLst/>
              <a:gdLst>
                <a:gd name="T0" fmla="*/ 34 w 271"/>
                <a:gd name="T1" fmla="*/ 102 h 246"/>
                <a:gd name="T2" fmla="*/ 93 w 271"/>
                <a:gd name="T3" fmla="*/ 85 h 246"/>
                <a:gd name="T4" fmla="*/ 110 w 271"/>
                <a:gd name="T5" fmla="*/ 127 h 246"/>
                <a:gd name="T6" fmla="*/ 26 w 271"/>
                <a:gd name="T7" fmla="*/ 110 h 246"/>
                <a:gd name="T8" fmla="*/ 0 w 271"/>
                <a:gd name="T9" fmla="*/ 221 h 246"/>
                <a:gd name="T10" fmla="*/ 212 w 271"/>
                <a:gd name="T11" fmla="*/ 246 h 246"/>
                <a:gd name="T12" fmla="*/ 246 w 271"/>
                <a:gd name="T13" fmla="*/ 246 h 246"/>
                <a:gd name="T14" fmla="*/ 271 w 271"/>
                <a:gd name="T15" fmla="*/ 110 h 246"/>
                <a:gd name="T16" fmla="*/ 121 w 271"/>
                <a:gd name="T17" fmla="*/ 83 h 246"/>
                <a:gd name="T18" fmla="*/ 51 w 271"/>
                <a:gd name="T19" fmla="*/ 0 h 246"/>
                <a:gd name="T20" fmla="*/ 34 w 271"/>
                <a:gd name="T21" fmla="*/ 10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46">
                  <a:moveTo>
                    <a:pt x="34" y="102"/>
                  </a:moveTo>
                  <a:cubicBezTo>
                    <a:pt x="57" y="90"/>
                    <a:pt x="59" y="86"/>
                    <a:pt x="93" y="85"/>
                  </a:cubicBezTo>
                  <a:cubicBezTo>
                    <a:pt x="102" y="116"/>
                    <a:pt x="102" y="96"/>
                    <a:pt x="110" y="127"/>
                  </a:cubicBezTo>
                  <a:cubicBezTo>
                    <a:pt x="37" y="134"/>
                    <a:pt x="92" y="155"/>
                    <a:pt x="26" y="110"/>
                  </a:cubicBezTo>
                  <a:cubicBezTo>
                    <a:pt x="8" y="144"/>
                    <a:pt x="0" y="169"/>
                    <a:pt x="0" y="221"/>
                  </a:cubicBezTo>
                  <a:cubicBezTo>
                    <a:pt x="95" y="213"/>
                    <a:pt x="185" y="129"/>
                    <a:pt x="212" y="246"/>
                  </a:cubicBezTo>
                  <a:lnTo>
                    <a:pt x="246" y="246"/>
                  </a:lnTo>
                  <a:cubicBezTo>
                    <a:pt x="246" y="188"/>
                    <a:pt x="270" y="167"/>
                    <a:pt x="271" y="110"/>
                  </a:cubicBezTo>
                  <a:cubicBezTo>
                    <a:pt x="215" y="140"/>
                    <a:pt x="204" y="160"/>
                    <a:pt x="121" y="83"/>
                  </a:cubicBezTo>
                  <a:cubicBezTo>
                    <a:pt x="56" y="24"/>
                    <a:pt x="114" y="6"/>
                    <a:pt x="51" y="0"/>
                  </a:cubicBezTo>
                  <a:cubicBezTo>
                    <a:pt x="48" y="37"/>
                    <a:pt x="35" y="63"/>
                    <a:pt x="34"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84" name="Freeform 30">
              <a:extLst>
                <a:ext uri="{FF2B5EF4-FFF2-40B4-BE49-F238E27FC236}">
                  <a16:creationId xmlns:a16="http://schemas.microsoft.com/office/drawing/2014/main" id="{2A36E41C-F911-4BF1-BB1C-7FDF8595DD84}"/>
                </a:ext>
              </a:extLst>
            </p:cNvPr>
            <p:cNvSpPr>
              <a:spLocks/>
            </p:cNvSpPr>
            <p:nvPr/>
          </p:nvSpPr>
          <p:spPr bwMode="auto">
            <a:xfrm>
              <a:off x="4700588" y="1784351"/>
              <a:ext cx="17463" cy="30163"/>
            </a:xfrm>
            <a:custGeom>
              <a:avLst/>
              <a:gdLst>
                <a:gd name="T0" fmla="*/ 0 w 76"/>
                <a:gd name="T1" fmla="*/ 52 h 129"/>
                <a:gd name="T2" fmla="*/ 59 w 76"/>
                <a:gd name="T3" fmla="*/ 129 h 129"/>
                <a:gd name="T4" fmla="*/ 76 w 76"/>
                <a:gd name="T5" fmla="*/ 95 h 129"/>
                <a:gd name="T6" fmla="*/ 0 w 76"/>
                <a:gd name="T7" fmla="*/ 52 h 129"/>
              </a:gdLst>
              <a:ahLst/>
              <a:cxnLst>
                <a:cxn ang="0">
                  <a:pos x="T0" y="T1"/>
                </a:cxn>
                <a:cxn ang="0">
                  <a:pos x="T2" y="T3"/>
                </a:cxn>
                <a:cxn ang="0">
                  <a:pos x="T4" y="T5"/>
                </a:cxn>
                <a:cxn ang="0">
                  <a:pos x="T6" y="T7"/>
                </a:cxn>
              </a:cxnLst>
              <a:rect l="0" t="0" r="r" b="b"/>
              <a:pathLst>
                <a:path w="76" h="129">
                  <a:moveTo>
                    <a:pt x="0" y="52"/>
                  </a:moveTo>
                  <a:cubicBezTo>
                    <a:pt x="0" y="115"/>
                    <a:pt x="19" y="109"/>
                    <a:pt x="59" y="129"/>
                  </a:cubicBezTo>
                  <a:cubicBezTo>
                    <a:pt x="61" y="125"/>
                    <a:pt x="76" y="96"/>
                    <a:pt x="76" y="95"/>
                  </a:cubicBezTo>
                  <a:cubicBezTo>
                    <a:pt x="76" y="57"/>
                    <a:pt x="0" y="0"/>
                    <a:pt x="0"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85" name="Freeform 31">
              <a:extLst>
                <a:ext uri="{FF2B5EF4-FFF2-40B4-BE49-F238E27FC236}">
                  <a16:creationId xmlns:a16="http://schemas.microsoft.com/office/drawing/2014/main" id="{20D074A1-1A62-4430-A7D6-11C8A8A3E9A9}"/>
                </a:ext>
              </a:extLst>
            </p:cNvPr>
            <p:cNvSpPr>
              <a:spLocks/>
            </p:cNvSpPr>
            <p:nvPr/>
          </p:nvSpPr>
          <p:spPr bwMode="auto">
            <a:xfrm>
              <a:off x="4854575" y="2428876"/>
              <a:ext cx="3175" cy="1588"/>
            </a:xfrm>
            <a:custGeom>
              <a:avLst/>
              <a:gdLst>
                <a:gd name="T0" fmla="*/ 0 w 8"/>
                <a:gd name="T1" fmla="*/ 10 h 10"/>
                <a:gd name="T2" fmla="*/ 8 w 8"/>
                <a:gd name="T3" fmla="*/ 10 h 10"/>
                <a:gd name="T4" fmla="*/ 1 w 8"/>
                <a:gd name="T5" fmla="*/ 0 h 10"/>
                <a:gd name="T6" fmla="*/ 0 w 8"/>
                <a:gd name="T7" fmla="*/ 10 h 10"/>
              </a:gdLst>
              <a:ahLst/>
              <a:cxnLst>
                <a:cxn ang="0">
                  <a:pos x="T0" y="T1"/>
                </a:cxn>
                <a:cxn ang="0">
                  <a:pos x="T2" y="T3"/>
                </a:cxn>
                <a:cxn ang="0">
                  <a:pos x="T4" y="T5"/>
                </a:cxn>
                <a:cxn ang="0">
                  <a:pos x="T6" y="T7"/>
                </a:cxn>
              </a:cxnLst>
              <a:rect l="0" t="0" r="r" b="b"/>
              <a:pathLst>
                <a:path w="8" h="10">
                  <a:moveTo>
                    <a:pt x="0" y="10"/>
                  </a:moveTo>
                  <a:lnTo>
                    <a:pt x="8" y="10"/>
                  </a:lnTo>
                  <a:lnTo>
                    <a:pt x="1" y="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86" name="Freeform 38">
              <a:extLst>
                <a:ext uri="{FF2B5EF4-FFF2-40B4-BE49-F238E27FC236}">
                  <a16:creationId xmlns:a16="http://schemas.microsoft.com/office/drawing/2014/main" id="{D9D471AB-13A4-468D-8C9D-D82EEF6B8C33}"/>
                </a:ext>
              </a:extLst>
            </p:cNvPr>
            <p:cNvSpPr>
              <a:spLocks/>
            </p:cNvSpPr>
            <p:nvPr/>
          </p:nvSpPr>
          <p:spPr bwMode="auto">
            <a:xfrm>
              <a:off x="4529138" y="2244726"/>
              <a:ext cx="14288" cy="31750"/>
            </a:xfrm>
            <a:custGeom>
              <a:avLst/>
              <a:gdLst>
                <a:gd name="T0" fmla="*/ 6 w 58"/>
                <a:gd name="T1" fmla="*/ 7 h 134"/>
                <a:gd name="T2" fmla="*/ 57 w 58"/>
                <a:gd name="T3" fmla="*/ 134 h 134"/>
                <a:gd name="T4" fmla="*/ 43 w 58"/>
                <a:gd name="T5" fmla="*/ 0 h 134"/>
                <a:gd name="T6" fmla="*/ 6 w 58"/>
                <a:gd name="T7" fmla="*/ 7 h 134"/>
              </a:gdLst>
              <a:ahLst/>
              <a:cxnLst>
                <a:cxn ang="0">
                  <a:pos x="T0" y="T1"/>
                </a:cxn>
                <a:cxn ang="0">
                  <a:pos x="T2" y="T3"/>
                </a:cxn>
                <a:cxn ang="0">
                  <a:pos x="T4" y="T5"/>
                </a:cxn>
                <a:cxn ang="0">
                  <a:pos x="T6" y="T7"/>
                </a:cxn>
              </a:cxnLst>
              <a:rect l="0" t="0" r="r" b="b"/>
              <a:pathLst>
                <a:path w="58" h="134">
                  <a:moveTo>
                    <a:pt x="6" y="7"/>
                  </a:moveTo>
                  <a:cubicBezTo>
                    <a:pt x="2" y="72"/>
                    <a:pt x="0" y="116"/>
                    <a:pt x="57" y="134"/>
                  </a:cubicBezTo>
                  <a:cubicBezTo>
                    <a:pt x="58" y="85"/>
                    <a:pt x="57" y="40"/>
                    <a:pt x="43" y="0"/>
                  </a:cubicBezTo>
                  <a:lnTo>
                    <a:pt x="6"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grpSp>
      <p:cxnSp>
        <p:nvCxnSpPr>
          <p:cNvPr id="56" name="直接连接符 55">
            <a:extLst>
              <a:ext uri="{FF2B5EF4-FFF2-40B4-BE49-F238E27FC236}">
                <a16:creationId xmlns:a16="http://schemas.microsoft.com/office/drawing/2014/main" id="{FA46F128-243D-4E5F-A7C3-C825FEAE504F}"/>
              </a:ext>
            </a:extLst>
          </p:cNvPr>
          <p:cNvCxnSpPr/>
          <p:nvPr userDrawn="1"/>
        </p:nvCxnSpPr>
        <p:spPr>
          <a:xfrm>
            <a:off x="408214" y="6044327"/>
            <a:ext cx="11375571"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8" name="标题 75">
            <a:extLst>
              <a:ext uri="{FF2B5EF4-FFF2-40B4-BE49-F238E27FC236}">
                <a16:creationId xmlns:a16="http://schemas.microsoft.com/office/drawing/2014/main" id="{440C4DB3-48DD-4437-8C58-BFF9A945F6B7}"/>
              </a:ext>
            </a:extLst>
          </p:cNvPr>
          <p:cNvSpPr>
            <a:spLocks noGrp="1"/>
          </p:cNvSpPr>
          <p:nvPr>
            <p:ph type="title"/>
          </p:nvPr>
        </p:nvSpPr>
        <p:spPr>
          <a:xfrm>
            <a:off x="838200" y="2508325"/>
            <a:ext cx="10515600" cy="840230"/>
          </a:xfrm>
          <a:prstGeom prst="rect">
            <a:avLst/>
          </a:prstGeom>
          <a:noFill/>
        </p:spPr>
        <p:txBody>
          <a:bodyPr wrap="square" rtlCol="0">
            <a:spAutoFit/>
          </a:bodyPr>
          <a:lstStyle>
            <a:lvl1pPr algn="ctr">
              <a:defRPr lang="zh-CN" altLang="en-US" sz="5400">
                <a:solidFill>
                  <a:schemeClr val="bg1"/>
                </a:solidFill>
                <a:latin typeface="+mj-ea"/>
                <a:cs typeface="+mn-cs"/>
              </a:defRPr>
            </a:lvl1pPr>
          </a:lstStyle>
          <a:p>
            <a:pPr marL="0" lvl="0" algn="ctr"/>
            <a:r>
              <a:rPr lang="zh-CN" altLang="en-US" dirty="0"/>
              <a:t>单击此处编辑母版标题样式</a:t>
            </a:r>
          </a:p>
        </p:txBody>
      </p:sp>
      <p:sp>
        <p:nvSpPr>
          <p:cNvPr id="89" name="文本占位符 79">
            <a:extLst>
              <a:ext uri="{FF2B5EF4-FFF2-40B4-BE49-F238E27FC236}">
                <a16:creationId xmlns:a16="http://schemas.microsoft.com/office/drawing/2014/main" id="{7F108948-4F01-4ECC-9027-DE65291F2ED9}"/>
              </a:ext>
            </a:extLst>
          </p:cNvPr>
          <p:cNvSpPr>
            <a:spLocks noGrp="1"/>
          </p:cNvSpPr>
          <p:nvPr>
            <p:ph type="body" sz="quarter" idx="10" hasCustomPrompt="1"/>
          </p:nvPr>
        </p:nvSpPr>
        <p:spPr>
          <a:xfrm>
            <a:off x="2726351" y="3399678"/>
            <a:ext cx="6807201" cy="378667"/>
          </a:xfrm>
          <a:prstGeom prst="rect">
            <a:avLst/>
          </a:prstGeom>
        </p:spPr>
        <p:txBody>
          <a:bodyPr>
            <a:normAutofit/>
          </a:bodyPr>
          <a:lstStyle>
            <a:lvl1pPr marL="342900" indent="-342900" algn="dist">
              <a:buFont typeface="Arial" panose="020B0604020202020204" pitchFamily="34" charset="0"/>
              <a:buChar char="•"/>
              <a:defRPr/>
            </a:lvl1pPr>
          </a:lstStyle>
          <a:p>
            <a:pPr marL="0" indent="0" algn="dist">
              <a:buNone/>
            </a:pPr>
            <a:r>
              <a:rPr lang="en-US" altLang="zh-CN" sz="2000" dirty="0">
                <a:solidFill>
                  <a:schemeClr val="bg1"/>
                </a:solidFill>
                <a:ea typeface="微软雅黑 Light" panose="020B0502040204020203" pitchFamily="34" charset="-122"/>
              </a:rPr>
              <a:t>Click here to edit the master title style</a:t>
            </a:r>
            <a:endParaRPr lang="zh-CN" altLang="en-US" sz="2000" dirty="0">
              <a:solidFill>
                <a:schemeClr val="bg1"/>
              </a:solidFill>
              <a:ea typeface="微软雅黑 Light" panose="020B0502040204020203" pitchFamily="34" charset="-122"/>
            </a:endParaRPr>
          </a:p>
        </p:txBody>
      </p:sp>
      <p:grpSp>
        <p:nvGrpSpPr>
          <p:cNvPr id="95" name="组合 94">
            <a:extLst>
              <a:ext uri="{FF2B5EF4-FFF2-40B4-BE49-F238E27FC236}">
                <a16:creationId xmlns:a16="http://schemas.microsoft.com/office/drawing/2014/main" id="{6309FD81-65B0-4418-B923-C6CABEDB0540}"/>
              </a:ext>
            </a:extLst>
          </p:cNvPr>
          <p:cNvGrpSpPr/>
          <p:nvPr userDrawn="1"/>
        </p:nvGrpSpPr>
        <p:grpSpPr>
          <a:xfrm>
            <a:off x="3795131" y="6331235"/>
            <a:ext cx="4766946" cy="452499"/>
            <a:chOff x="3721016" y="5441926"/>
            <a:chExt cx="5306957" cy="503759"/>
          </a:xfrm>
        </p:grpSpPr>
        <p:pic>
          <p:nvPicPr>
            <p:cNvPr id="96" name="图片 95">
              <a:extLst>
                <a:ext uri="{FF2B5EF4-FFF2-40B4-BE49-F238E27FC236}">
                  <a16:creationId xmlns:a16="http://schemas.microsoft.com/office/drawing/2014/main" id="{867AC377-02AA-411D-AAAF-DB58B4A24916}"/>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3721016" y="5441926"/>
              <a:ext cx="2459915" cy="503759"/>
            </a:xfrm>
            <a:prstGeom prst="rect">
              <a:avLst/>
            </a:prstGeom>
          </p:spPr>
        </p:pic>
        <p:pic>
          <p:nvPicPr>
            <p:cNvPr id="97" name="图片 96">
              <a:extLst>
                <a:ext uri="{FF2B5EF4-FFF2-40B4-BE49-F238E27FC236}">
                  <a16:creationId xmlns:a16="http://schemas.microsoft.com/office/drawing/2014/main" id="{6334AEB0-A985-4F0F-8610-33E2545E7AF9}"/>
                </a:ext>
              </a:extLst>
            </p:cNvPr>
            <p:cNvPicPr>
              <a:picLocks noChangeAspect="1"/>
            </p:cNvPicPr>
            <p:nvPr/>
          </p:nvPicPr>
          <p:blipFill>
            <a:blip r:embed="rId3">
              <a:alphaModFix amt="30000"/>
              <a:extLst>
                <a:ext uri="{28A0092B-C50C-407E-A947-70E740481C1C}">
                  <a14:useLocalDpi xmlns:a14="http://schemas.microsoft.com/office/drawing/2010/main" val="0"/>
                </a:ext>
              </a:extLst>
            </a:blip>
            <a:stretch>
              <a:fillRect/>
            </a:stretch>
          </p:blipFill>
          <p:spPr>
            <a:xfrm>
              <a:off x="6302928" y="5518467"/>
              <a:ext cx="2725045" cy="350676"/>
            </a:xfrm>
            <a:prstGeom prst="rect">
              <a:avLst/>
            </a:prstGeom>
          </p:spPr>
        </p:pic>
      </p:grpSp>
    </p:spTree>
    <p:extLst>
      <p:ext uri="{BB962C8B-B14F-4D97-AF65-F5344CB8AC3E}">
        <p14:creationId xmlns:p14="http://schemas.microsoft.com/office/powerpoint/2010/main" val="2729759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过渡页">
    <p:spTree>
      <p:nvGrpSpPr>
        <p:cNvPr id="1" name=""/>
        <p:cNvGrpSpPr/>
        <p:nvPr/>
      </p:nvGrpSpPr>
      <p:grpSpPr>
        <a:xfrm>
          <a:off x="0" y="0"/>
          <a:ext cx="0" cy="0"/>
          <a:chOff x="0" y="0"/>
          <a:chExt cx="0" cy="0"/>
        </a:xfrm>
      </p:grpSpPr>
      <p:sp>
        <p:nvSpPr>
          <p:cNvPr id="6" name="矩形: 圆角 5">
            <a:extLst>
              <a:ext uri="{FF2B5EF4-FFF2-40B4-BE49-F238E27FC236}">
                <a16:creationId xmlns:a16="http://schemas.microsoft.com/office/drawing/2014/main" id="{94ED9A4A-0FE2-4D6C-B886-54EEDEADF843}"/>
              </a:ext>
            </a:extLst>
          </p:cNvPr>
          <p:cNvSpPr/>
          <p:nvPr userDrawn="1"/>
        </p:nvSpPr>
        <p:spPr>
          <a:xfrm>
            <a:off x="407987" y="670679"/>
            <a:ext cx="11376026" cy="5565021"/>
          </a:xfrm>
          <a:prstGeom prst="roundRect">
            <a:avLst>
              <a:gd name="adj" fmla="val 0"/>
            </a:avLst>
          </a:prstGeom>
          <a:solidFill>
            <a:schemeClr val="accent1"/>
          </a:solidFill>
          <a:ln>
            <a:noFill/>
          </a:ln>
          <a:effectLst>
            <a:outerShdw blurRad="254000" algn="ctr" rotWithShape="0">
              <a:schemeClr val="accent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sp>
        <p:nvSpPr>
          <p:cNvPr id="7" name="矩形: 圆角 6">
            <a:extLst>
              <a:ext uri="{FF2B5EF4-FFF2-40B4-BE49-F238E27FC236}">
                <a16:creationId xmlns:a16="http://schemas.microsoft.com/office/drawing/2014/main" id="{652C9BCB-B4B4-443B-B361-02B3598DC747}"/>
              </a:ext>
            </a:extLst>
          </p:cNvPr>
          <p:cNvSpPr/>
          <p:nvPr userDrawn="1"/>
        </p:nvSpPr>
        <p:spPr>
          <a:xfrm>
            <a:off x="4714753" y="1170542"/>
            <a:ext cx="2762494" cy="2762594"/>
          </a:xfrm>
          <a:prstGeom prst="roundRect">
            <a:avLst>
              <a:gd name="adj" fmla="val 50000"/>
            </a:avLst>
          </a:prstGeom>
          <a:solidFill>
            <a:schemeClr val="bg1"/>
          </a:solidFill>
          <a:ln>
            <a:noFill/>
          </a:ln>
          <a:effectLst>
            <a:outerShdw blurRad="254000" algn="ctr" rotWithShape="0">
              <a:schemeClr val="accent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sp>
        <p:nvSpPr>
          <p:cNvPr id="8" name="矩形: 圆角 7">
            <a:extLst>
              <a:ext uri="{FF2B5EF4-FFF2-40B4-BE49-F238E27FC236}">
                <a16:creationId xmlns:a16="http://schemas.microsoft.com/office/drawing/2014/main" id="{7B1DEB05-25AA-44EC-A28C-43BA351F9513}"/>
              </a:ext>
            </a:extLst>
          </p:cNvPr>
          <p:cNvSpPr/>
          <p:nvPr userDrawn="1"/>
        </p:nvSpPr>
        <p:spPr>
          <a:xfrm>
            <a:off x="4805326" y="1261118"/>
            <a:ext cx="2581349" cy="2581443"/>
          </a:xfrm>
          <a:prstGeom prst="roundRect">
            <a:avLst>
              <a:gd name="adj" fmla="val 50000"/>
            </a:avLst>
          </a:prstGeom>
          <a:noFill/>
          <a:ln w="63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sp>
        <p:nvSpPr>
          <p:cNvPr id="13" name="椭圆 12">
            <a:extLst>
              <a:ext uri="{FF2B5EF4-FFF2-40B4-BE49-F238E27FC236}">
                <a16:creationId xmlns:a16="http://schemas.microsoft.com/office/drawing/2014/main" id="{1DEC5DD7-56F1-4BF4-B7B3-F54FE81D72DF}"/>
              </a:ext>
            </a:extLst>
          </p:cNvPr>
          <p:cNvSpPr/>
          <p:nvPr userDrawn="1"/>
        </p:nvSpPr>
        <p:spPr>
          <a:xfrm>
            <a:off x="4314496" y="770335"/>
            <a:ext cx="3563008" cy="3563008"/>
          </a:xfrm>
          <a:prstGeom prst="ellipse">
            <a:avLst/>
          </a:prstGeom>
          <a:noFill/>
          <a:ln>
            <a:gradFill>
              <a:gsLst>
                <a:gs pos="10000">
                  <a:schemeClr val="accent1"/>
                </a:gs>
                <a:gs pos="53000">
                  <a:schemeClr val="bg1"/>
                </a:gs>
                <a:gs pos="9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DA7FDF82-6014-40DF-8F38-3133CFE07A78}"/>
              </a:ext>
            </a:extLst>
          </p:cNvPr>
          <p:cNvSpPr/>
          <p:nvPr userDrawn="1"/>
        </p:nvSpPr>
        <p:spPr>
          <a:xfrm>
            <a:off x="3946105" y="401944"/>
            <a:ext cx="4299790" cy="4299790"/>
          </a:xfrm>
          <a:prstGeom prst="ellipse">
            <a:avLst/>
          </a:prstGeom>
          <a:noFill/>
          <a:ln>
            <a:gradFill>
              <a:gsLst>
                <a:gs pos="19000">
                  <a:schemeClr val="accent1">
                    <a:alpha val="0"/>
                  </a:schemeClr>
                </a:gs>
                <a:gs pos="53000">
                  <a:schemeClr val="bg1"/>
                </a:gs>
                <a:gs pos="76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5B021A84-DD66-4C67-8A36-70FB9ED022B5}"/>
              </a:ext>
            </a:extLst>
          </p:cNvPr>
          <p:cNvSpPr/>
          <p:nvPr userDrawn="1"/>
        </p:nvSpPr>
        <p:spPr>
          <a:xfrm>
            <a:off x="4314496" y="1645920"/>
            <a:ext cx="326165" cy="326165"/>
          </a:xfrm>
          <a:prstGeom prst="ellipse">
            <a:avLst/>
          </a:prstGeom>
          <a:gradFill flip="none" rotWithShape="1">
            <a:gsLst>
              <a:gs pos="0">
                <a:schemeClr val="bg1"/>
              </a:gs>
              <a:gs pos="100000">
                <a:schemeClr val="accent1"/>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sp>
        <p:nvSpPr>
          <p:cNvPr id="16" name="椭圆 15">
            <a:extLst>
              <a:ext uri="{FF2B5EF4-FFF2-40B4-BE49-F238E27FC236}">
                <a16:creationId xmlns:a16="http://schemas.microsoft.com/office/drawing/2014/main" id="{3C340B94-77C8-4825-BBDF-C5B33F062C03}"/>
              </a:ext>
            </a:extLst>
          </p:cNvPr>
          <p:cNvSpPr/>
          <p:nvPr userDrawn="1"/>
        </p:nvSpPr>
        <p:spPr>
          <a:xfrm>
            <a:off x="7551339" y="3350083"/>
            <a:ext cx="193526" cy="197430"/>
          </a:xfrm>
          <a:prstGeom prst="ellipse">
            <a:avLst/>
          </a:prstGeom>
          <a:gradFill flip="none" rotWithShape="1">
            <a:gsLst>
              <a:gs pos="0">
                <a:schemeClr val="bg1"/>
              </a:gs>
              <a:gs pos="100000">
                <a:schemeClr val="accent1"/>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sp>
        <p:nvSpPr>
          <p:cNvPr id="17" name="椭圆 16">
            <a:extLst>
              <a:ext uri="{FF2B5EF4-FFF2-40B4-BE49-F238E27FC236}">
                <a16:creationId xmlns:a16="http://schemas.microsoft.com/office/drawing/2014/main" id="{F0568B68-DA9F-432A-BD13-19765E93C840}"/>
              </a:ext>
            </a:extLst>
          </p:cNvPr>
          <p:cNvSpPr/>
          <p:nvPr userDrawn="1"/>
        </p:nvSpPr>
        <p:spPr>
          <a:xfrm>
            <a:off x="8093244" y="1956947"/>
            <a:ext cx="224564" cy="224564"/>
          </a:xfrm>
          <a:prstGeom prst="ellipse">
            <a:avLst/>
          </a:prstGeom>
          <a:gradFill flip="none" rotWithShape="1">
            <a:gsLst>
              <a:gs pos="0">
                <a:schemeClr val="bg1"/>
              </a:gs>
              <a:gs pos="100000">
                <a:schemeClr val="accent1"/>
              </a:gs>
            </a:gsLst>
            <a:lin ang="135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sp>
        <p:nvSpPr>
          <p:cNvPr id="18" name="Freeform 6">
            <a:extLst>
              <a:ext uri="{FF2B5EF4-FFF2-40B4-BE49-F238E27FC236}">
                <a16:creationId xmlns:a16="http://schemas.microsoft.com/office/drawing/2014/main" id="{FFB110D7-8436-4AA1-ADE8-367869D5A1FC}"/>
              </a:ext>
            </a:extLst>
          </p:cNvPr>
          <p:cNvSpPr>
            <a:spLocks/>
          </p:cNvSpPr>
          <p:nvPr userDrawn="1"/>
        </p:nvSpPr>
        <p:spPr bwMode="auto">
          <a:xfrm>
            <a:off x="-449767" y="529455"/>
            <a:ext cx="2905884" cy="1710187"/>
          </a:xfrm>
          <a:custGeom>
            <a:avLst/>
            <a:gdLst>
              <a:gd name="T0" fmla="*/ 3510 w 4495"/>
              <a:gd name="T1" fmla="*/ 741 h 2642"/>
              <a:gd name="T2" fmla="*/ 3185 w 4495"/>
              <a:gd name="T3" fmla="*/ 1023 h 2642"/>
              <a:gd name="T4" fmla="*/ 3732 w 4495"/>
              <a:gd name="T5" fmla="*/ 1571 h 2642"/>
              <a:gd name="T6" fmla="*/ 4453 w 4495"/>
              <a:gd name="T7" fmla="*/ 1757 h 2642"/>
              <a:gd name="T8" fmla="*/ 725 w 4495"/>
              <a:gd name="T9" fmla="*/ 1957 h 2642"/>
              <a:gd name="T10" fmla="*/ 2100 w 4495"/>
              <a:gd name="T11" fmla="*/ 2171 h 2642"/>
              <a:gd name="T12" fmla="*/ 3175 w 4495"/>
              <a:gd name="T13" fmla="*/ 2386 h 2642"/>
              <a:gd name="T14" fmla="*/ 2639 w 4495"/>
              <a:gd name="T15" fmla="*/ 2600 h 2642"/>
              <a:gd name="T16" fmla="*/ 2714 w 4495"/>
              <a:gd name="T17" fmla="*/ 2484 h 2642"/>
              <a:gd name="T18" fmla="*/ 1960 w 4495"/>
              <a:gd name="T19" fmla="*/ 2363 h 2642"/>
              <a:gd name="T20" fmla="*/ 3653 w 4495"/>
              <a:gd name="T21" fmla="*/ 2111 h 2642"/>
              <a:gd name="T22" fmla="*/ 483 w 4495"/>
              <a:gd name="T23" fmla="*/ 1826 h 2642"/>
              <a:gd name="T24" fmla="*/ 4246 w 4495"/>
              <a:gd name="T25" fmla="*/ 1608 h 2642"/>
              <a:gd name="T26" fmla="*/ 3226 w 4495"/>
              <a:gd name="T27" fmla="*/ 1362 h 2642"/>
              <a:gd name="T28" fmla="*/ 2917 w 4495"/>
              <a:gd name="T29" fmla="*/ 965 h 2642"/>
              <a:gd name="T30" fmla="*/ 2651 w 4495"/>
              <a:gd name="T31" fmla="*/ 569 h 2642"/>
              <a:gd name="T32" fmla="*/ 2698 w 4495"/>
              <a:gd name="T33" fmla="*/ 339 h 2642"/>
              <a:gd name="T34" fmla="*/ 2417 w 4495"/>
              <a:gd name="T35" fmla="*/ 760 h 2642"/>
              <a:gd name="T36" fmla="*/ 2957 w 4495"/>
              <a:gd name="T37" fmla="*/ 1168 h 2642"/>
              <a:gd name="T38" fmla="*/ 2536 w 4495"/>
              <a:gd name="T39" fmla="*/ 1677 h 2642"/>
              <a:gd name="T40" fmla="*/ 2788 w 4495"/>
              <a:gd name="T41" fmla="*/ 1371 h 2642"/>
              <a:gd name="T42" fmla="*/ 2696 w 4495"/>
              <a:gd name="T43" fmla="*/ 1468 h 2642"/>
              <a:gd name="T44" fmla="*/ 2758 w 4495"/>
              <a:gd name="T45" fmla="*/ 1583 h 2642"/>
              <a:gd name="T46" fmla="*/ 2430 w 4495"/>
              <a:gd name="T47" fmla="*/ 1081 h 2642"/>
              <a:gd name="T48" fmla="*/ 2128 w 4495"/>
              <a:gd name="T49" fmla="*/ 612 h 2642"/>
              <a:gd name="T50" fmla="*/ 1747 w 4495"/>
              <a:gd name="T51" fmla="*/ 1209 h 2642"/>
              <a:gd name="T52" fmla="*/ 1956 w 4495"/>
              <a:gd name="T53" fmla="*/ 1028 h 2642"/>
              <a:gd name="T54" fmla="*/ 2026 w 4495"/>
              <a:gd name="T55" fmla="*/ 1148 h 2642"/>
              <a:gd name="T56" fmla="*/ 2025 w 4495"/>
              <a:gd name="T57" fmla="*/ 900 h 2642"/>
              <a:gd name="T58" fmla="*/ 2014 w 4495"/>
              <a:gd name="T59" fmla="*/ 1417 h 2642"/>
              <a:gd name="T60" fmla="*/ 1370 w 4495"/>
              <a:gd name="T61" fmla="*/ 1129 h 2642"/>
              <a:gd name="T62" fmla="*/ 1441 w 4495"/>
              <a:gd name="T63" fmla="*/ 1512 h 2642"/>
              <a:gd name="T64" fmla="*/ 1377 w 4495"/>
              <a:gd name="T65" fmla="*/ 1512 h 2642"/>
              <a:gd name="T66" fmla="*/ 1565 w 4495"/>
              <a:gd name="T67" fmla="*/ 1514 h 2642"/>
              <a:gd name="T68" fmla="*/ 310 w 4495"/>
              <a:gd name="T69" fmla="*/ 1616 h 2642"/>
              <a:gd name="T70" fmla="*/ 700 w 4495"/>
              <a:gd name="T71" fmla="*/ 1359 h 2642"/>
              <a:gd name="T72" fmla="*/ 146 w 4495"/>
              <a:gd name="T73" fmla="*/ 1543 h 2642"/>
              <a:gd name="T74" fmla="*/ 1036 w 4495"/>
              <a:gd name="T75" fmla="*/ 1300 h 2642"/>
              <a:gd name="T76" fmla="*/ 1555 w 4495"/>
              <a:gd name="T77" fmla="*/ 974 h 2642"/>
              <a:gd name="T78" fmla="*/ 2229 w 4495"/>
              <a:gd name="T79" fmla="*/ 428 h 2642"/>
              <a:gd name="T80" fmla="*/ 2497 w 4495"/>
              <a:gd name="T81" fmla="*/ 62 h 2642"/>
              <a:gd name="T82" fmla="*/ 2941 w 4495"/>
              <a:gd name="T83" fmla="*/ 384 h 2642"/>
              <a:gd name="T84" fmla="*/ 3423 w 4495"/>
              <a:gd name="T85" fmla="*/ 610 h 2642"/>
              <a:gd name="T86" fmla="*/ 3857 w 4495"/>
              <a:gd name="T87" fmla="*/ 656 h 2642"/>
              <a:gd name="T88" fmla="*/ 3839 w 4495"/>
              <a:gd name="T89" fmla="*/ 686 h 2642"/>
              <a:gd name="T90" fmla="*/ 3376 w 4495"/>
              <a:gd name="T91" fmla="*/ 585 h 2642"/>
              <a:gd name="T92" fmla="*/ 3112 w 4495"/>
              <a:gd name="T93" fmla="*/ 787 h 2642"/>
              <a:gd name="T94" fmla="*/ 2761 w 4495"/>
              <a:gd name="T95" fmla="*/ 654 h 2642"/>
              <a:gd name="T96" fmla="*/ 2882 w 4495"/>
              <a:gd name="T97" fmla="*/ 706 h 2642"/>
              <a:gd name="T98" fmla="*/ 2992 w 4495"/>
              <a:gd name="T99" fmla="*/ 676 h 2642"/>
              <a:gd name="T100" fmla="*/ 2960 w 4495"/>
              <a:gd name="T101" fmla="*/ 817 h 2642"/>
              <a:gd name="T102" fmla="*/ 3010 w 4495"/>
              <a:gd name="T103" fmla="*/ 599 h 2642"/>
              <a:gd name="T104" fmla="*/ 2580 w 4495"/>
              <a:gd name="T105" fmla="*/ 736 h 2642"/>
              <a:gd name="T106" fmla="*/ 3008 w 4495"/>
              <a:gd name="T107" fmla="*/ 913 h 2642"/>
              <a:gd name="T108" fmla="*/ 3489 w 4495"/>
              <a:gd name="T109" fmla="*/ 733 h 2642"/>
              <a:gd name="T110" fmla="*/ 3887 w 4495"/>
              <a:gd name="T111" fmla="*/ 672 h 2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95" h="2642">
                <a:moveTo>
                  <a:pt x="3887" y="672"/>
                </a:moveTo>
                <a:cubicBezTo>
                  <a:pt x="3873" y="700"/>
                  <a:pt x="3861" y="729"/>
                  <a:pt x="3842" y="754"/>
                </a:cubicBezTo>
                <a:cubicBezTo>
                  <a:pt x="3824" y="778"/>
                  <a:pt x="3795" y="780"/>
                  <a:pt x="3767" y="770"/>
                </a:cubicBezTo>
                <a:cubicBezTo>
                  <a:pt x="3743" y="762"/>
                  <a:pt x="3721" y="749"/>
                  <a:pt x="3697" y="739"/>
                </a:cubicBezTo>
                <a:cubicBezTo>
                  <a:pt x="3667" y="727"/>
                  <a:pt x="3637" y="715"/>
                  <a:pt x="3607" y="706"/>
                </a:cubicBezTo>
                <a:cubicBezTo>
                  <a:pt x="3579" y="699"/>
                  <a:pt x="3551" y="704"/>
                  <a:pt x="3524" y="713"/>
                </a:cubicBezTo>
                <a:cubicBezTo>
                  <a:pt x="3510" y="718"/>
                  <a:pt x="3506" y="726"/>
                  <a:pt x="3510" y="741"/>
                </a:cubicBezTo>
                <a:cubicBezTo>
                  <a:pt x="3514" y="764"/>
                  <a:pt x="3517" y="787"/>
                  <a:pt x="3505" y="808"/>
                </a:cubicBezTo>
                <a:cubicBezTo>
                  <a:pt x="3500" y="816"/>
                  <a:pt x="3493" y="824"/>
                  <a:pt x="3484" y="829"/>
                </a:cubicBezTo>
                <a:cubicBezTo>
                  <a:pt x="3452" y="847"/>
                  <a:pt x="3418" y="853"/>
                  <a:pt x="3382" y="840"/>
                </a:cubicBezTo>
                <a:cubicBezTo>
                  <a:pt x="3367" y="835"/>
                  <a:pt x="3351" y="832"/>
                  <a:pt x="3334" y="828"/>
                </a:cubicBezTo>
                <a:cubicBezTo>
                  <a:pt x="3329" y="869"/>
                  <a:pt x="3323" y="912"/>
                  <a:pt x="3281" y="935"/>
                </a:cubicBezTo>
                <a:cubicBezTo>
                  <a:pt x="3240" y="958"/>
                  <a:pt x="3200" y="943"/>
                  <a:pt x="3160" y="924"/>
                </a:cubicBezTo>
                <a:cubicBezTo>
                  <a:pt x="3169" y="959"/>
                  <a:pt x="3176" y="991"/>
                  <a:pt x="3185" y="1023"/>
                </a:cubicBezTo>
                <a:cubicBezTo>
                  <a:pt x="3197" y="1068"/>
                  <a:pt x="3211" y="1112"/>
                  <a:pt x="3223" y="1156"/>
                </a:cubicBezTo>
                <a:cubicBezTo>
                  <a:pt x="3228" y="1171"/>
                  <a:pt x="3231" y="1188"/>
                  <a:pt x="3237" y="1203"/>
                </a:cubicBezTo>
                <a:cubicBezTo>
                  <a:pt x="3250" y="1238"/>
                  <a:pt x="3262" y="1274"/>
                  <a:pt x="3278" y="1308"/>
                </a:cubicBezTo>
                <a:cubicBezTo>
                  <a:pt x="3291" y="1334"/>
                  <a:pt x="3307" y="1358"/>
                  <a:pt x="3326" y="1381"/>
                </a:cubicBezTo>
                <a:cubicBezTo>
                  <a:pt x="3345" y="1405"/>
                  <a:pt x="3367" y="1427"/>
                  <a:pt x="3389" y="1448"/>
                </a:cubicBezTo>
                <a:cubicBezTo>
                  <a:pt x="3421" y="1477"/>
                  <a:pt x="3458" y="1497"/>
                  <a:pt x="3497" y="1514"/>
                </a:cubicBezTo>
                <a:cubicBezTo>
                  <a:pt x="3572" y="1548"/>
                  <a:pt x="3651" y="1563"/>
                  <a:pt x="3732" y="1571"/>
                </a:cubicBezTo>
                <a:cubicBezTo>
                  <a:pt x="3761" y="1573"/>
                  <a:pt x="3790" y="1574"/>
                  <a:pt x="3819" y="1577"/>
                </a:cubicBezTo>
                <a:cubicBezTo>
                  <a:pt x="3938" y="1590"/>
                  <a:pt x="4056" y="1582"/>
                  <a:pt x="4175" y="1581"/>
                </a:cubicBezTo>
                <a:cubicBezTo>
                  <a:pt x="4204" y="1581"/>
                  <a:pt x="4233" y="1578"/>
                  <a:pt x="4262" y="1577"/>
                </a:cubicBezTo>
                <a:cubicBezTo>
                  <a:pt x="4314" y="1576"/>
                  <a:pt x="4366" y="1583"/>
                  <a:pt x="4415" y="1601"/>
                </a:cubicBezTo>
                <a:cubicBezTo>
                  <a:pt x="4438" y="1610"/>
                  <a:pt x="4459" y="1623"/>
                  <a:pt x="4474" y="1644"/>
                </a:cubicBezTo>
                <a:cubicBezTo>
                  <a:pt x="4484" y="1657"/>
                  <a:pt x="4491" y="1669"/>
                  <a:pt x="4493" y="1685"/>
                </a:cubicBezTo>
                <a:cubicBezTo>
                  <a:pt x="4495" y="1718"/>
                  <a:pt x="4477" y="1738"/>
                  <a:pt x="4453" y="1757"/>
                </a:cubicBezTo>
                <a:cubicBezTo>
                  <a:pt x="4426" y="1778"/>
                  <a:pt x="4394" y="1785"/>
                  <a:pt x="4362" y="1790"/>
                </a:cubicBezTo>
                <a:cubicBezTo>
                  <a:pt x="4334" y="1794"/>
                  <a:pt x="4306" y="1798"/>
                  <a:pt x="4278" y="1798"/>
                </a:cubicBezTo>
                <a:cubicBezTo>
                  <a:pt x="3089" y="1799"/>
                  <a:pt x="1900" y="1799"/>
                  <a:pt x="711" y="1798"/>
                </a:cubicBezTo>
                <a:cubicBezTo>
                  <a:pt x="685" y="1798"/>
                  <a:pt x="662" y="1802"/>
                  <a:pt x="643" y="1822"/>
                </a:cubicBezTo>
                <a:cubicBezTo>
                  <a:pt x="615" y="1850"/>
                  <a:pt x="617" y="1910"/>
                  <a:pt x="647" y="1936"/>
                </a:cubicBezTo>
                <a:cubicBezTo>
                  <a:pt x="664" y="1952"/>
                  <a:pt x="683" y="1956"/>
                  <a:pt x="705" y="1957"/>
                </a:cubicBezTo>
                <a:cubicBezTo>
                  <a:pt x="712" y="1957"/>
                  <a:pt x="718" y="1957"/>
                  <a:pt x="725" y="1957"/>
                </a:cubicBezTo>
                <a:cubicBezTo>
                  <a:pt x="1686" y="1957"/>
                  <a:pt x="2647" y="1957"/>
                  <a:pt x="3609" y="1957"/>
                </a:cubicBezTo>
                <a:cubicBezTo>
                  <a:pt x="3654" y="1957"/>
                  <a:pt x="3700" y="1957"/>
                  <a:pt x="3742" y="1974"/>
                </a:cubicBezTo>
                <a:cubicBezTo>
                  <a:pt x="3780" y="1989"/>
                  <a:pt x="3820" y="2007"/>
                  <a:pt x="3827" y="2055"/>
                </a:cubicBezTo>
                <a:cubicBezTo>
                  <a:pt x="3831" y="2081"/>
                  <a:pt x="3823" y="2102"/>
                  <a:pt x="3803" y="2120"/>
                </a:cubicBezTo>
                <a:cubicBezTo>
                  <a:pt x="3758" y="2159"/>
                  <a:pt x="3704" y="2169"/>
                  <a:pt x="3648" y="2170"/>
                </a:cubicBezTo>
                <a:cubicBezTo>
                  <a:pt x="3553" y="2172"/>
                  <a:pt x="3459" y="2171"/>
                  <a:pt x="3364" y="2171"/>
                </a:cubicBezTo>
                <a:cubicBezTo>
                  <a:pt x="2943" y="2171"/>
                  <a:pt x="2521" y="2171"/>
                  <a:pt x="2100" y="2171"/>
                </a:cubicBezTo>
                <a:cubicBezTo>
                  <a:pt x="2045" y="2171"/>
                  <a:pt x="1991" y="2172"/>
                  <a:pt x="1936" y="2171"/>
                </a:cubicBezTo>
                <a:cubicBezTo>
                  <a:pt x="1867" y="2169"/>
                  <a:pt x="1836" y="2241"/>
                  <a:pt x="1862" y="2295"/>
                </a:cubicBezTo>
                <a:cubicBezTo>
                  <a:pt x="1874" y="2318"/>
                  <a:pt x="1896" y="2332"/>
                  <a:pt x="1924" y="2333"/>
                </a:cubicBezTo>
                <a:cubicBezTo>
                  <a:pt x="1931" y="2333"/>
                  <a:pt x="1939" y="2333"/>
                  <a:pt x="1946" y="2333"/>
                </a:cubicBezTo>
                <a:cubicBezTo>
                  <a:pt x="2291" y="2333"/>
                  <a:pt x="2636" y="2332"/>
                  <a:pt x="2981" y="2333"/>
                </a:cubicBezTo>
                <a:cubicBezTo>
                  <a:pt x="3020" y="2333"/>
                  <a:pt x="3059" y="2337"/>
                  <a:pt x="3097" y="2345"/>
                </a:cubicBezTo>
                <a:cubicBezTo>
                  <a:pt x="3125" y="2352"/>
                  <a:pt x="3155" y="2361"/>
                  <a:pt x="3175" y="2386"/>
                </a:cubicBezTo>
                <a:cubicBezTo>
                  <a:pt x="3200" y="2419"/>
                  <a:pt x="3200" y="2433"/>
                  <a:pt x="3175" y="2462"/>
                </a:cubicBezTo>
                <a:cubicBezTo>
                  <a:pt x="3162" y="2477"/>
                  <a:pt x="3145" y="2484"/>
                  <a:pt x="3127" y="2492"/>
                </a:cubicBezTo>
                <a:cubicBezTo>
                  <a:pt x="3080" y="2512"/>
                  <a:pt x="3031" y="2513"/>
                  <a:pt x="2982" y="2513"/>
                </a:cubicBezTo>
                <a:cubicBezTo>
                  <a:pt x="2882" y="2514"/>
                  <a:pt x="2783" y="2515"/>
                  <a:pt x="2684" y="2516"/>
                </a:cubicBezTo>
                <a:cubicBezTo>
                  <a:pt x="2671" y="2516"/>
                  <a:pt x="2658" y="2519"/>
                  <a:pt x="2645" y="2522"/>
                </a:cubicBezTo>
                <a:cubicBezTo>
                  <a:pt x="2627" y="2526"/>
                  <a:pt x="2616" y="2539"/>
                  <a:pt x="2615" y="2556"/>
                </a:cubicBezTo>
                <a:cubicBezTo>
                  <a:pt x="2614" y="2573"/>
                  <a:pt x="2624" y="2594"/>
                  <a:pt x="2639" y="2600"/>
                </a:cubicBezTo>
                <a:cubicBezTo>
                  <a:pt x="2672" y="2617"/>
                  <a:pt x="2707" y="2629"/>
                  <a:pt x="2744" y="2635"/>
                </a:cubicBezTo>
                <a:cubicBezTo>
                  <a:pt x="2751" y="2636"/>
                  <a:pt x="2758" y="2638"/>
                  <a:pt x="2764" y="2642"/>
                </a:cubicBezTo>
                <a:cubicBezTo>
                  <a:pt x="2731" y="2639"/>
                  <a:pt x="2698" y="2638"/>
                  <a:pt x="2665" y="2631"/>
                </a:cubicBezTo>
                <a:cubicBezTo>
                  <a:pt x="2643" y="2626"/>
                  <a:pt x="2620" y="2616"/>
                  <a:pt x="2602" y="2603"/>
                </a:cubicBezTo>
                <a:cubicBezTo>
                  <a:pt x="2580" y="2589"/>
                  <a:pt x="2579" y="2564"/>
                  <a:pt x="2582" y="2539"/>
                </a:cubicBezTo>
                <a:cubicBezTo>
                  <a:pt x="2586" y="2511"/>
                  <a:pt x="2607" y="2497"/>
                  <a:pt x="2631" y="2492"/>
                </a:cubicBezTo>
                <a:cubicBezTo>
                  <a:pt x="2658" y="2487"/>
                  <a:pt x="2686" y="2484"/>
                  <a:pt x="2714" y="2484"/>
                </a:cubicBezTo>
                <a:cubicBezTo>
                  <a:pt x="2817" y="2483"/>
                  <a:pt x="2919" y="2483"/>
                  <a:pt x="3022" y="2483"/>
                </a:cubicBezTo>
                <a:cubicBezTo>
                  <a:pt x="3037" y="2483"/>
                  <a:pt x="3052" y="2483"/>
                  <a:pt x="3066" y="2478"/>
                </a:cubicBezTo>
                <a:cubicBezTo>
                  <a:pt x="3089" y="2471"/>
                  <a:pt x="3114" y="2449"/>
                  <a:pt x="3113" y="2420"/>
                </a:cubicBezTo>
                <a:cubicBezTo>
                  <a:pt x="3111" y="2395"/>
                  <a:pt x="3094" y="2373"/>
                  <a:pt x="3068" y="2368"/>
                </a:cubicBezTo>
                <a:cubicBezTo>
                  <a:pt x="3054" y="2365"/>
                  <a:pt x="3041" y="2363"/>
                  <a:pt x="3027" y="2363"/>
                </a:cubicBezTo>
                <a:cubicBezTo>
                  <a:pt x="2853" y="2363"/>
                  <a:pt x="2679" y="2363"/>
                  <a:pt x="2506" y="2363"/>
                </a:cubicBezTo>
                <a:cubicBezTo>
                  <a:pt x="2324" y="2363"/>
                  <a:pt x="2142" y="2364"/>
                  <a:pt x="1960" y="2363"/>
                </a:cubicBezTo>
                <a:cubicBezTo>
                  <a:pt x="1929" y="2362"/>
                  <a:pt x="1897" y="2360"/>
                  <a:pt x="1868" y="2353"/>
                </a:cubicBezTo>
                <a:cubicBezTo>
                  <a:pt x="1832" y="2343"/>
                  <a:pt x="1797" y="2328"/>
                  <a:pt x="1773" y="2298"/>
                </a:cubicBezTo>
                <a:cubicBezTo>
                  <a:pt x="1748" y="2268"/>
                  <a:pt x="1754" y="2220"/>
                  <a:pt x="1777" y="2197"/>
                </a:cubicBezTo>
                <a:cubicBezTo>
                  <a:pt x="1824" y="2151"/>
                  <a:pt x="1883" y="2143"/>
                  <a:pt x="1943" y="2141"/>
                </a:cubicBezTo>
                <a:cubicBezTo>
                  <a:pt x="1995" y="2140"/>
                  <a:pt x="2046" y="2141"/>
                  <a:pt x="2098" y="2141"/>
                </a:cubicBezTo>
                <a:cubicBezTo>
                  <a:pt x="2591" y="2141"/>
                  <a:pt x="3084" y="2141"/>
                  <a:pt x="3577" y="2141"/>
                </a:cubicBezTo>
                <a:cubicBezTo>
                  <a:pt x="3608" y="2141"/>
                  <a:pt x="3633" y="2134"/>
                  <a:pt x="3653" y="2111"/>
                </a:cubicBezTo>
                <a:cubicBezTo>
                  <a:pt x="3668" y="2094"/>
                  <a:pt x="3670" y="2073"/>
                  <a:pt x="3667" y="2051"/>
                </a:cubicBezTo>
                <a:cubicBezTo>
                  <a:pt x="3663" y="2024"/>
                  <a:pt x="3642" y="2002"/>
                  <a:pt x="3615" y="1998"/>
                </a:cubicBezTo>
                <a:cubicBezTo>
                  <a:pt x="3602" y="1995"/>
                  <a:pt x="3588" y="1994"/>
                  <a:pt x="3575" y="1994"/>
                </a:cubicBezTo>
                <a:cubicBezTo>
                  <a:pt x="2614" y="1994"/>
                  <a:pt x="1653" y="1994"/>
                  <a:pt x="692" y="1994"/>
                </a:cubicBezTo>
                <a:cubicBezTo>
                  <a:pt x="658" y="1994"/>
                  <a:pt x="623" y="1991"/>
                  <a:pt x="589" y="1984"/>
                </a:cubicBezTo>
                <a:cubicBezTo>
                  <a:pt x="563" y="1978"/>
                  <a:pt x="537" y="1966"/>
                  <a:pt x="514" y="1951"/>
                </a:cubicBezTo>
                <a:cubicBezTo>
                  <a:pt x="469" y="1923"/>
                  <a:pt x="456" y="1870"/>
                  <a:pt x="483" y="1826"/>
                </a:cubicBezTo>
                <a:cubicBezTo>
                  <a:pt x="498" y="1802"/>
                  <a:pt x="522" y="1785"/>
                  <a:pt x="549" y="1775"/>
                </a:cubicBezTo>
                <a:cubicBezTo>
                  <a:pt x="595" y="1758"/>
                  <a:pt x="642" y="1753"/>
                  <a:pt x="691" y="1753"/>
                </a:cubicBezTo>
                <a:cubicBezTo>
                  <a:pt x="1148" y="1754"/>
                  <a:pt x="1605" y="1754"/>
                  <a:pt x="2062" y="1754"/>
                </a:cubicBezTo>
                <a:cubicBezTo>
                  <a:pt x="2788" y="1754"/>
                  <a:pt x="3515" y="1754"/>
                  <a:pt x="4241" y="1753"/>
                </a:cubicBezTo>
                <a:cubicBezTo>
                  <a:pt x="4259" y="1753"/>
                  <a:pt x="4278" y="1749"/>
                  <a:pt x="4295" y="1743"/>
                </a:cubicBezTo>
                <a:cubicBezTo>
                  <a:pt x="4328" y="1729"/>
                  <a:pt x="4340" y="1682"/>
                  <a:pt x="4325" y="1650"/>
                </a:cubicBezTo>
                <a:cubicBezTo>
                  <a:pt x="4308" y="1616"/>
                  <a:pt x="4278" y="1607"/>
                  <a:pt x="4246" y="1608"/>
                </a:cubicBezTo>
                <a:cubicBezTo>
                  <a:pt x="4163" y="1609"/>
                  <a:pt x="4080" y="1616"/>
                  <a:pt x="3998" y="1617"/>
                </a:cubicBezTo>
                <a:cubicBezTo>
                  <a:pt x="3903" y="1617"/>
                  <a:pt x="3809" y="1617"/>
                  <a:pt x="3714" y="1611"/>
                </a:cubicBezTo>
                <a:cubicBezTo>
                  <a:pt x="3660" y="1608"/>
                  <a:pt x="3605" y="1595"/>
                  <a:pt x="3551" y="1583"/>
                </a:cubicBezTo>
                <a:cubicBezTo>
                  <a:pt x="3520" y="1576"/>
                  <a:pt x="3489" y="1565"/>
                  <a:pt x="3460" y="1552"/>
                </a:cubicBezTo>
                <a:cubicBezTo>
                  <a:pt x="3434" y="1541"/>
                  <a:pt x="3411" y="1525"/>
                  <a:pt x="3387" y="1512"/>
                </a:cubicBezTo>
                <a:cubicBezTo>
                  <a:pt x="3346" y="1491"/>
                  <a:pt x="3315" y="1457"/>
                  <a:pt x="3282" y="1427"/>
                </a:cubicBezTo>
                <a:cubicBezTo>
                  <a:pt x="3261" y="1408"/>
                  <a:pt x="3245" y="1383"/>
                  <a:pt x="3226" y="1362"/>
                </a:cubicBezTo>
                <a:cubicBezTo>
                  <a:pt x="3213" y="1346"/>
                  <a:pt x="3198" y="1331"/>
                  <a:pt x="3186" y="1315"/>
                </a:cubicBezTo>
                <a:cubicBezTo>
                  <a:pt x="3169" y="1292"/>
                  <a:pt x="3154" y="1267"/>
                  <a:pt x="3139" y="1243"/>
                </a:cubicBezTo>
                <a:cubicBezTo>
                  <a:pt x="3123" y="1218"/>
                  <a:pt x="3109" y="1191"/>
                  <a:pt x="3094" y="1165"/>
                </a:cubicBezTo>
                <a:cubicBezTo>
                  <a:pt x="3090" y="1157"/>
                  <a:pt x="3087" y="1148"/>
                  <a:pt x="3083" y="1139"/>
                </a:cubicBezTo>
                <a:cubicBezTo>
                  <a:pt x="3069" y="1102"/>
                  <a:pt x="3055" y="1066"/>
                  <a:pt x="3041" y="1029"/>
                </a:cubicBezTo>
                <a:cubicBezTo>
                  <a:pt x="3033" y="1006"/>
                  <a:pt x="3024" y="982"/>
                  <a:pt x="3014" y="957"/>
                </a:cubicBezTo>
                <a:cubicBezTo>
                  <a:pt x="2983" y="968"/>
                  <a:pt x="2952" y="977"/>
                  <a:pt x="2917" y="965"/>
                </a:cubicBezTo>
                <a:cubicBezTo>
                  <a:pt x="2884" y="953"/>
                  <a:pt x="2858" y="936"/>
                  <a:pt x="2847" y="899"/>
                </a:cubicBezTo>
                <a:cubicBezTo>
                  <a:pt x="2837" y="901"/>
                  <a:pt x="2827" y="904"/>
                  <a:pt x="2817" y="904"/>
                </a:cubicBezTo>
                <a:cubicBezTo>
                  <a:pt x="2756" y="904"/>
                  <a:pt x="2694" y="898"/>
                  <a:pt x="2638" y="875"/>
                </a:cubicBezTo>
                <a:cubicBezTo>
                  <a:pt x="2589" y="856"/>
                  <a:pt x="2545" y="826"/>
                  <a:pt x="2518" y="777"/>
                </a:cubicBezTo>
                <a:cubicBezTo>
                  <a:pt x="2495" y="736"/>
                  <a:pt x="2493" y="696"/>
                  <a:pt x="2511" y="655"/>
                </a:cubicBezTo>
                <a:cubicBezTo>
                  <a:pt x="2518" y="638"/>
                  <a:pt x="2535" y="624"/>
                  <a:pt x="2549" y="610"/>
                </a:cubicBezTo>
                <a:cubicBezTo>
                  <a:pt x="2577" y="583"/>
                  <a:pt x="2613" y="573"/>
                  <a:pt x="2651" y="569"/>
                </a:cubicBezTo>
                <a:cubicBezTo>
                  <a:pt x="2678" y="566"/>
                  <a:pt x="2706" y="562"/>
                  <a:pt x="2734" y="563"/>
                </a:cubicBezTo>
                <a:cubicBezTo>
                  <a:pt x="2751" y="563"/>
                  <a:pt x="2763" y="559"/>
                  <a:pt x="2770" y="545"/>
                </a:cubicBezTo>
                <a:cubicBezTo>
                  <a:pt x="2780" y="525"/>
                  <a:pt x="2799" y="516"/>
                  <a:pt x="2816" y="506"/>
                </a:cubicBezTo>
                <a:cubicBezTo>
                  <a:pt x="2819" y="505"/>
                  <a:pt x="2822" y="503"/>
                  <a:pt x="2825" y="501"/>
                </a:cubicBezTo>
                <a:cubicBezTo>
                  <a:pt x="2807" y="471"/>
                  <a:pt x="2790" y="441"/>
                  <a:pt x="2770" y="414"/>
                </a:cubicBezTo>
                <a:cubicBezTo>
                  <a:pt x="2757" y="396"/>
                  <a:pt x="2741" y="379"/>
                  <a:pt x="2726" y="363"/>
                </a:cubicBezTo>
                <a:cubicBezTo>
                  <a:pt x="2717" y="354"/>
                  <a:pt x="2708" y="346"/>
                  <a:pt x="2698" y="339"/>
                </a:cubicBezTo>
                <a:cubicBezTo>
                  <a:pt x="2663" y="317"/>
                  <a:pt x="2626" y="323"/>
                  <a:pt x="2589" y="330"/>
                </a:cubicBezTo>
                <a:cubicBezTo>
                  <a:pt x="2558" y="335"/>
                  <a:pt x="2531" y="350"/>
                  <a:pt x="2507" y="369"/>
                </a:cubicBezTo>
                <a:cubicBezTo>
                  <a:pt x="2489" y="383"/>
                  <a:pt x="2475" y="401"/>
                  <a:pt x="2460" y="418"/>
                </a:cubicBezTo>
                <a:cubicBezTo>
                  <a:pt x="2426" y="455"/>
                  <a:pt x="2409" y="501"/>
                  <a:pt x="2389" y="546"/>
                </a:cubicBezTo>
                <a:cubicBezTo>
                  <a:pt x="2378" y="569"/>
                  <a:pt x="2372" y="594"/>
                  <a:pt x="2364" y="619"/>
                </a:cubicBezTo>
                <a:cubicBezTo>
                  <a:pt x="2363" y="622"/>
                  <a:pt x="2364" y="626"/>
                  <a:pt x="2366" y="630"/>
                </a:cubicBezTo>
                <a:cubicBezTo>
                  <a:pt x="2383" y="673"/>
                  <a:pt x="2401" y="716"/>
                  <a:pt x="2417" y="760"/>
                </a:cubicBezTo>
                <a:cubicBezTo>
                  <a:pt x="2429" y="789"/>
                  <a:pt x="2439" y="818"/>
                  <a:pt x="2448" y="848"/>
                </a:cubicBezTo>
                <a:cubicBezTo>
                  <a:pt x="2460" y="888"/>
                  <a:pt x="2471" y="929"/>
                  <a:pt x="2483" y="969"/>
                </a:cubicBezTo>
                <a:cubicBezTo>
                  <a:pt x="2488" y="990"/>
                  <a:pt x="2495" y="1010"/>
                  <a:pt x="2501" y="1031"/>
                </a:cubicBezTo>
                <a:cubicBezTo>
                  <a:pt x="2519" y="1025"/>
                  <a:pt x="2537" y="1017"/>
                  <a:pt x="2556" y="1013"/>
                </a:cubicBezTo>
                <a:cubicBezTo>
                  <a:pt x="2626" y="995"/>
                  <a:pt x="2696" y="998"/>
                  <a:pt x="2764" y="1022"/>
                </a:cubicBezTo>
                <a:cubicBezTo>
                  <a:pt x="2802" y="1035"/>
                  <a:pt x="2839" y="1053"/>
                  <a:pt x="2870" y="1080"/>
                </a:cubicBezTo>
                <a:cubicBezTo>
                  <a:pt x="2901" y="1107"/>
                  <a:pt x="2930" y="1137"/>
                  <a:pt x="2957" y="1168"/>
                </a:cubicBezTo>
                <a:cubicBezTo>
                  <a:pt x="2977" y="1192"/>
                  <a:pt x="2990" y="1222"/>
                  <a:pt x="3002" y="1252"/>
                </a:cubicBezTo>
                <a:cubicBezTo>
                  <a:pt x="3033" y="1327"/>
                  <a:pt x="3031" y="1403"/>
                  <a:pt x="3011" y="1479"/>
                </a:cubicBezTo>
                <a:cubicBezTo>
                  <a:pt x="3004" y="1506"/>
                  <a:pt x="2993" y="1533"/>
                  <a:pt x="2979" y="1556"/>
                </a:cubicBezTo>
                <a:cubicBezTo>
                  <a:pt x="2960" y="1585"/>
                  <a:pt x="2938" y="1612"/>
                  <a:pt x="2911" y="1637"/>
                </a:cubicBezTo>
                <a:cubicBezTo>
                  <a:pt x="2872" y="1674"/>
                  <a:pt x="2826" y="1694"/>
                  <a:pt x="2776" y="1707"/>
                </a:cubicBezTo>
                <a:cubicBezTo>
                  <a:pt x="2725" y="1721"/>
                  <a:pt x="2672" y="1721"/>
                  <a:pt x="2620" y="1709"/>
                </a:cubicBezTo>
                <a:cubicBezTo>
                  <a:pt x="2591" y="1703"/>
                  <a:pt x="2562" y="1692"/>
                  <a:pt x="2536" y="1677"/>
                </a:cubicBezTo>
                <a:cubicBezTo>
                  <a:pt x="2506" y="1659"/>
                  <a:pt x="2481" y="1635"/>
                  <a:pt x="2462" y="1604"/>
                </a:cubicBezTo>
                <a:cubicBezTo>
                  <a:pt x="2419" y="1534"/>
                  <a:pt x="2418" y="1462"/>
                  <a:pt x="2447" y="1390"/>
                </a:cubicBezTo>
                <a:cubicBezTo>
                  <a:pt x="2460" y="1358"/>
                  <a:pt x="2484" y="1331"/>
                  <a:pt x="2511" y="1308"/>
                </a:cubicBezTo>
                <a:cubicBezTo>
                  <a:pt x="2532" y="1290"/>
                  <a:pt x="2557" y="1281"/>
                  <a:pt x="2583" y="1276"/>
                </a:cubicBezTo>
                <a:cubicBezTo>
                  <a:pt x="2602" y="1273"/>
                  <a:pt x="2621" y="1267"/>
                  <a:pt x="2639" y="1269"/>
                </a:cubicBezTo>
                <a:cubicBezTo>
                  <a:pt x="2672" y="1272"/>
                  <a:pt x="2706" y="1280"/>
                  <a:pt x="2733" y="1301"/>
                </a:cubicBezTo>
                <a:cubicBezTo>
                  <a:pt x="2757" y="1319"/>
                  <a:pt x="2777" y="1341"/>
                  <a:pt x="2788" y="1371"/>
                </a:cubicBezTo>
                <a:cubicBezTo>
                  <a:pt x="2795" y="1391"/>
                  <a:pt x="2801" y="1412"/>
                  <a:pt x="2794" y="1431"/>
                </a:cubicBezTo>
                <a:cubicBezTo>
                  <a:pt x="2780" y="1468"/>
                  <a:pt x="2763" y="1501"/>
                  <a:pt x="2720" y="1516"/>
                </a:cubicBezTo>
                <a:cubicBezTo>
                  <a:pt x="2691" y="1527"/>
                  <a:pt x="2639" y="1507"/>
                  <a:pt x="2630" y="1478"/>
                </a:cubicBezTo>
                <a:cubicBezTo>
                  <a:pt x="2624" y="1459"/>
                  <a:pt x="2627" y="1446"/>
                  <a:pt x="2642" y="1433"/>
                </a:cubicBezTo>
                <a:cubicBezTo>
                  <a:pt x="2651" y="1425"/>
                  <a:pt x="2660" y="1417"/>
                  <a:pt x="2669" y="1410"/>
                </a:cubicBezTo>
                <a:cubicBezTo>
                  <a:pt x="2672" y="1427"/>
                  <a:pt x="2674" y="1442"/>
                  <a:pt x="2679" y="1455"/>
                </a:cubicBezTo>
                <a:cubicBezTo>
                  <a:pt x="2681" y="1461"/>
                  <a:pt x="2690" y="1468"/>
                  <a:pt x="2696" y="1468"/>
                </a:cubicBezTo>
                <a:cubicBezTo>
                  <a:pt x="2702" y="1468"/>
                  <a:pt x="2709" y="1460"/>
                  <a:pt x="2712" y="1454"/>
                </a:cubicBezTo>
                <a:cubicBezTo>
                  <a:pt x="2716" y="1448"/>
                  <a:pt x="2719" y="1439"/>
                  <a:pt x="2719" y="1432"/>
                </a:cubicBezTo>
                <a:cubicBezTo>
                  <a:pt x="2721" y="1412"/>
                  <a:pt x="2719" y="1391"/>
                  <a:pt x="2701" y="1379"/>
                </a:cubicBezTo>
                <a:cubicBezTo>
                  <a:pt x="2675" y="1362"/>
                  <a:pt x="2646" y="1361"/>
                  <a:pt x="2618" y="1375"/>
                </a:cubicBezTo>
                <a:cubicBezTo>
                  <a:pt x="2567" y="1402"/>
                  <a:pt x="2544" y="1475"/>
                  <a:pt x="2584" y="1530"/>
                </a:cubicBezTo>
                <a:cubicBezTo>
                  <a:pt x="2599" y="1551"/>
                  <a:pt x="2618" y="1565"/>
                  <a:pt x="2640" y="1576"/>
                </a:cubicBezTo>
                <a:cubicBezTo>
                  <a:pt x="2679" y="1596"/>
                  <a:pt x="2719" y="1596"/>
                  <a:pt x="2758" y="1583"/>
                </a:cubicBezTo>
                <a:cubicBezTo>
                  <a:pt x="2794" y="1571"/>
                  <a:pt x="2824" y="1549"/>
                  <a:pt x="2845" y="1515"/>
                </a:cubicBezTo>
                <a:cubicBezTo>
                  <a:pt x="2890" y="1444"/>
                  <a:pt x="2884" y="1370"/>
                  <a:pt x="2860" y="1296"/>
                </a:cubicBezTo>
                <a:cubicBezTo>
                  <a:pt x="2852" y="1269"/>
                  <a:pt x="2832" y="1245"/>
                  <a:pt x="2816" y="1220"/>
                </a:cubicBezTo>
                <a:cubicBezTo>
                  <a:pt x="2794" y="1187"/>
                  <a:pt x="2760" y="1168"/>
                  <a:pt x="2724" y="1151"/>
                </a:cubicBezTo>
                <a:cubicBezTo>
                  <a:pt x="2663" y="1123"/>
                  <a:pt x="2601" y="1124"/>
                  <a:pt x="2539" y="1143"/>
                </a:cubicBezTo>
                <a:cubicBezTo>
                  <a:pt x="2512" y="1152"/>
                  <a:pt x="2488" y="1169"/>
                  <a:pt x="2461" y="1183"/>
                </a:cubicBezTo>
                <a:cubicBezTo>
                  <a:pt x="2451" y="1151"/>
                  <a:pt x="2442" y="1116"/>
                  <a:pt x="2430" y="1081"/>
                </a:cubicBezTo>
                <a:cubicBezTo>
                  <a:pt x="2417" y="1047"/>
                  <a:pt x="2402" y="1014"/>
                  <a:pt x="2389" y="980"/>
                </a:cubicBezTo>
                <a:cubicBezTo>
                  <a:pt x="2386" y="972"/>
                  <a:pt x="2383" y="964"/>
                  <a:pt x="2380" y="956"/>
                </a:cubicBezTo>
                <a:cubicBezTo>
                  <a:pt x="2366" y="926"/>
                  <a:pt x="2352" y="895"/>
                  <a:pt x="2337" y="865"/>
                </a:cubicBezTo>
                <a:cubicBezTo>
                  <a:pt x="2324" y="841"/>
                  <a:pt x="2309" y="819"/>
                  <a:pt x="2295" y="796"/>
                </a:cubicBezTo>
                <a:cubicBezTo>
                  <a:pt x="2282" y="777"/>
                  <a:pt x="2271" y="757"/>
                  <a:pt x="2257" y="739"/>
                </a:cubicBezTo>
                <a:cubicBezTo>
                  <a:pt x="2237" y="714"/>
                  <a:pt x="2217" y="689"/>
                  <a:pt x="2194" y="667"/>
                </a:cubicBezTo>
                <a:cubicBezTo>
                  <a:pt x="2174" y="647"/>
                  <a:pt x="2152" y="628"/>
                  <a:pt x="2128" y="612"/>
                </a:cubicBezTo>
                <a:cubicBezTo>
                  <a:pt x="2078" y="579"/>
                  <a:pt x="2023" y="567"/>
                  <a:pt x="1963" y="582"/>
                </a:cubicBezTo>
                <a:cubicBezTo>
                  <a:pt x="1930" y="590"/>
                  <a:pt x="1902" y="606"/>
                  <a:pt x="1877" y="629"/>
                </a:cubicBezTo>
                <a:cubicBezTo>
                  <a:pt x="1861" y="644"/>
                  <a:pt x="1843" y="657"/>
                  <a:pt x="1829" y="674"/>
                </a:cubicBezTo>
                <a:cubicBezTo>
                  <a:pt x="1802" y="709"/>
                  <a:pt x="1775" y="745"/>
                  <a:pt x="1757" y="786"/>
                </a:cubicBezTo>
                <a:cubicBezTo>
                  <a:pt x="1741" y="819"/>
                  <a:pt x="1723" y="852"/>
                  <a:pt x="1711" y="886"/>
                </a:cubicBezTo>
                <a:cubicBezTo>
                  <a:pt x="1686" y="963"/>
                  <a:pt x="1678" y="1042"/>
                  <a:pt x="1700" y="1121"/>
                </a:cubicBezTo>
                <a:cubicBezTo>
                  <a:pt x="1709" y="1154"/>
                  <a:pt x="1727" y="1182"/>
                  <a:pt x="1747" y="1209"/>
                </a:cubicBezTo>
                <a:cubicBezTo>
                  <a:pt x="1768" y="1236"/>
                  <a:pt x="1793" y="1257"/>
                  <a:pt x="1822" y="1273"/>
                </a:cubicBezTo>
                <a:cubicBezTo>
                  <a:pt x="1846" y="1286"/>
                  <a:pt x="1874" y="1294"/>
                  <a:pt x="1901" y="1300"/>
                </a:cubicBezTo>
                <a:cubicBezTo>
                  <a:pt x="1943" y="1308"/>
                  <a:pt x="1985" y="1301"/>
                  <a:pt x="2021" y="1276"/>
                </a:cubicBezTo>
                <a:cubicBezTo>
                  <a:pt x="2039" y="1264"/>
                  <a:pt x="2055" y="1247"/>
                  <a:pt x="2067" y="1229"/>
                </a:cubicBezTo>
                <a:cubicBezTo>
                  <a:pt x="2090" y="1197"/>
                  <a:pt x="2102" y="1160"/>
                  <a:pt x="2093" y="1119"/>
                </a:cubicBezTo>
                <a:cubicBezTo>
                  <a:pt x="2081" y="1067"/>
                  <a:pt x="2054" y="1037"/>
                  <a:pt x="2001" y="1027"/>
                </a:cubicBezTo>
                <a:cubicBezTo>
                  <a:pt x="1986" y="1025"/>
                  <a:pt x="1971" y="1026"/>
                  <a:pt x="1956" y="1028"/>
                </a:cubicBezTo>
                <a:cubicBezTo>
                  <a:pt x="1928" y="1033"/>
                  <a:pt x="1907" y="1049"/>
                  <a:pt x="1898" y="1075"/>
                </a:cubicBezTo>
                <a:cubicBezTo>
                  <a:pt x="1889" y="1100"/>
                  <a:pt x="1884" y="1127"/>
                  <a:pt x="1904" y="1150"/>
                </a:cubicBezTo>
                <a:cubicBezTo>
                  <a:pt x="1917" y="1165"/>
                  <a:pt x="1952" y="1169"/>
                  <a:pt x="1967" y="1156"/>
                </a:cubicBezTo>
                <a:cubicBezTo>
                  <a:pt x="1979" y="1147"/>
                  <a:pt x="1975" y="1124"/>
                  <a:pt x="1960" y="1114"/>
                </a:cubicBezTo>
                <a:cubicBezTo>
                  <a:pt x="1953" y="1109"/>
                  <a:pt x="1946" y="1106"/>
                  <a:pt x="1938" y="1101"/>
                </a:cubicBezTo>
                <a:cubicBezTo>
                  <a:pt x="1958" y="1089"/>
                  <a:pt x="1978" y="1080"/>
                  <a:pt x="2000" y="1094"/>
                </a:cubicBezTo>
                <a:cubicBezTo>
                  <a:pt x="2020" y="1106"/>
                  <a:pt x="2031" y="1126"/>
                  <a:pt x="2026" y="1148"/>
                </a:cubicBezTo>
                <a:cubicBezTo>
                  <a:pt x="2022" y="1169"/>
                  <a:pt x="2012" y="1189"/>
                  <a:pt x="1992" y="1203"/>
                </a:cubicBezTo>
                <a:cubicBezTo>
                  <a:pt x="1963" y="1224"/>
                  <a:pt x="1934" y="1226"/>
                  <a:pt x="1901" y="1218"/>
                </a:cubicBezTo>
                <a:cubicBezTo>
                  <a:pt x="1864" y="1209"/>
                  <a:pt x="1837" y="1185"/>
                  <a:pt x="1824" y="1149"/>
                </a:cubicBezTo>
                <a:cubicBezTo>
                  <a:pt x="1804" y="1096"/>
                  <a:pt x="1810" y="1043"/>
                  <a:pt x="1836" y="993"/>
                </a:cubicBezTo>
                <a:cubicBezTo>
                  <a:pt x="1845" y="976"/>
                  <a:pt x="1862" y="964"/>
                  <a:pt x="1875" y="949"/>
                </a:cubicBezTo>
                <a:cubicBezTo>
                  <a:pt x="1901" y="921"/>
                  <a:pt x="1935" y="909"/>
                  <a:pt x="1971" y="905"/>
                </a:cubicBezTo>
                <a:cubicBezTo>
                  <a:pt x="1989" y="902"/>
                  <a:pt x="2008" y="897"/>
                  <a:pt x="2025" y="900"/>
                </a:cubicBezTo>
                <a:cubicBezTo>
                  <a:pt x="2065" y="906"/>
                  <a:pt x="2103" y="915"/>
                  <a:pt x="2137" y="939"/>
                </a:cubicBezTo>
                <a:cubicBezTo>
                  <a:pt x="2169" y="961"/>
                  <a:pt x="2191" y="989"/>
                  <a:pt x="2209" y="1020"/>
                </a:cubicBezTo>
                <a:cubicBezTo>
                  <a:pt x="2221" y="1041"/>
                  <a:pt x="2225" y="1066"/>
                  <a:pt x="2230" y="1090"/>
                </a:cubicBezTo>
                <a:cubicBezTo>
                  <a:pt x="2237" y="1133"/>
                  <a:pt x="2233" y="1176"/>
                  <a:pt x="2217" y="1217"/>
                </a:cubicBezTo>
                <a:cubicBezTo>
                  <a:pt x="2206" y="1244"/>
                  <a:pt x="2189" y="1270"/>
                  <a:pt x="2172" y="1295"/>
                </a:cubicBezTo>
                <a:cubicBezTo>
                  <a:pt x="2159" y="1314"/>
                  <a:pt x="2145" y="1332"/>
                  <a:pt x="2128" y="1348"/>
                </a:cubicBezTo>
                <a:cubicBezTo>
                  <a:pt x="2095" y="1379"/>
                  <a:pt x="2057" y="1401"/>
                  <a:pt x="2014" y="1417"/>
                </a:cubicBezTo>
                <a:cubicBezTo>
                  <a:pt x="1955" y="1439"/>
                  <a:pt x="1894" y="1442"/>
                  <a:pt x="1834" y="1429"/>
                </a:cubicBezTo>
                <a:cubicBezTo>
                  <a:pt x="1798" y="1421"/>
                  <a:pt x="1763" y="1408"/>
                  <a:pt x="1730" y="1389"/>
                </a:cubicBezTo>
                <a:cubicBezTo>
                  <a:pt x="1696" y="1368"/>
                  <a:pt x="1666" y="1344"/>
                  <a:pt x="1640" y="1315"/>
                </a:cubicBezTo>
                <a:cubicBezTo>
                  <a:pt x="1616" y="1289"/>
                  <a:pt x="1594" y="1261"/>
                  <a:pt x="1570" y="1235"/>
                </a:cubicBezTo>
                <a:cubicBezTo>
                  <a:pt x="1557" y="1220"/>
                  <a:pt x="1542" y="1206"/>
                  <a:pt x="1527" y="1193"/>
                </a:cubicBezTo>
                <a:cubicBezTo>
                  <a:pt x="1507" y="1176"/>
                  <a:pt x="1486" y="1159"/>
                  <a:pt x="1464" y="1145"/>
                </a:cubicBezTo>
                <a:cubicBezTo>
                  <a:pt x="1435" y="1128"/>
                  <a:pt x="1403" y="1125"/>
                  <a:pt x="1370" y="1129"/>
                </a:cubicBezTo>
                <a:cubicBezTo>
                  <a:pt x="1318" y="1136"/>
                  <a:pt x="1275" y="1160"/>
                  <a:pt x="1239" y="1196"/>
                </a:cubicBezTo>
                <a:cubicBezTo>
                  <a:pt x="1207" y="1229"/>
                  <a:pt x="1185" y="1267"/>
                  <a:pt x="1167" y="1309"/>
                </a:cubicBezTo>
                <a:cubicBezTo>
                  <a:pt x="1143" y="1367"/>
                  <a:pt x="1138" y="1425"/>
                  <a:pt x="1155" y="1484"/>
                </a:cubicBezTo>
                <a:cubicBezTo>
                  <a:pt x="1164" y="1517"/>
                  <a:pt x="1183" y="1544"/>
                  <a:pt x="1208" y="1567"/>
                </a:cubicBezTo>
                <a:cubicBezTo>
                  <a:pt x="1258" y="1613"/>
                  <a:pt x="1331" y="1616"/>
                  <a:pt x="1384" y="1588"/>
                </a:cubicBezTo>
                <a:cubicBezTo>
                  <a:pt x="1402" y="1578"/>
                  <a:pt x="1421" y="1564"/>
                  <a:pt x="1428" y="1542"/>
                </a:cubicBezTo>
                <a:cubicBezTo>
                  <a:pt x="1431" y="1531"/>
                  <a:pt x="1438" y="1522"/>
                  <a:pt x="1441" y="1512"/>
                </a:cubicBezTo>
                <a:cubicBezTo>
                  <a:pt x="1453" y="1464"/>
                  <a:pt x="1409" y="1390"/>
                  <a:pt x="1345" y="1402"/>
                </a:cubicBezTo>
                <a:cubicBezTo>
                  <a:pt x="1326" y="1406"/>
                  <a:pt x="1309" y="1412"/>
                  <a:pt x="1301" y="1433"/>
                </a:cubicBezTo>
                <a:cubicBezTo>
                  <a:pt x="1294" y="1454"/>
                  <a:pt x="1299" y="1473"/>
                  <a:pt x="1310" y="1490"/>
                </a:cubicBezTo>
                <a:cubicBezTo>
                  <a:pt x="1318" y="1503"/>
                  <a:pt x="1334" y="1501"/>
                  <a:pt x="1338" y="1486"/>
                </a:cubicBezTo>
                <a:cubicBezTo>
                  <a:pt x="1342" y="1473"/>
                  <a:pt x="1341" y="1460"/>
                  <a:pt x="1342" y="1445"/>
                </a:cubicBezTo>
                <a:cubicBezTo>
                  <a:pt x="1361" y="1444"/>
                  <a:pt x="1372" y="1460"/>
                  <a:pt x="1382" y="1474"/>
                </a:cubicBezTo>
                <a:cubicBezTo>
                  <a:pt x="1390" y="1485"/>
                  <a:pt x="1386" y="1499"/>
                  <a:pt x="1377" y="1512"/>
                </a:cubicBezTo>
                <a:cubicBezTo>
                  <a:pt x="1348" y="1550"/>
                  <a:pt x="1294" y="1550"/>
                  <a:pt x="1261" y="1514"/>
                </a:cubicBezTo>
                <a:cubicBezTo>
                  <a:pt x="1225" y="1477"/>
                  <a:pt x="1224" y="1437"/>
                  <a:pt x="1243" y="1394"/>
                </a:cubicBezTo>
                <a:cubicBezTo>
                  <a:pt x="1253" y="1372"/>
                  <a:pt x="1270" y="1356"/>
                  <a:pt x="1290" y="1341"/>
                </a:cubicBezTo>
                <a:cubicBezTo>
                  <a:pt x="1335" y="1309"/>
                  <a:pt x="1384" y="1307"/>
                  <a:pt x="1435" y="1320"/>
                </a:cubicBezTo>
                <a:cubicBezTo>
                  <a:pt x="1451" y="1324"/>
                  <a:pt x="1466" y="1334"/>
                  <a:pt x="1480" y="1343"/>
                </a:cubicBezTo>
                <a:cubicBezTo>
                  <a:pt x="1521" y="1372"/>
                  <a:pt x="1549" y="1410"/>
                  <a:pt x="1559" y="1460"/>
                </a:cubicBezTo>
                <a:cubicBezTo>
                  <a:pt x="1562" y="1477"/>
                  <a:pt x="1567" y="1496"/>
                  <a:pt x="1565" y="1514"/>
                </a:cubicBezTo>
                <a:cubicBezTo>
                  <a:pt x="1561" y="1552"/>
                  <a:pt x="1551" y="1589"/>
                  <a:pt x="1526" y="1621"/>
                </a:cubicBezTo>
                <a:cubicBezTo>
                  <a:pt x="1496" y="1661"/>
                  <a:pt x="1456" y="1685"/>
                  <a:pt x="1408" y="1701"/>
                </a:cubicBezTo>
                <a:cubicBezTo>
                  <a:pt x="1356" y="1718"/>
                  <a:pt x="1304" y="1720"/>
                  <a:pt x="1252" y="1708"/>
                </a:cubicBezTo>
                <a:cubicBezTo>
                  <a:pt x="1218" y="1700"/>
                  <a:pt x="1184" y="1689"/>
                  <a:pt x="1155" y="1665"/>
                </a:cubicBezTo>
                <a:cubicBezTo>
                  <a:pt x="1139" y="1652"/>
                  <a:pt x="1124" y="1638"/>
                  <a:pt x="1107" y="1626"/>
                </a:cubicBezTo>
                <a:cubicBezTo>
                  <a:pt x="1100" y="1621"/>
                  <a:pt x="1089" y="1616"/>
                  <a:pt x="1080" y="1616"/>
                </a:cubicBezTo>
                <a:cubicBezTo>
                  <a:pt x="823" y="1616"/>
                  <a:pt x="567" y="1616"/>
                  <a:pt x="310" y="1616"/>
                </a:cubicBezTo>
                <a:cubicBezTo>
                  <a:pt x="283" y="1616"/>
                  <a:pt x="255" y="1617"/>
                  <a:pt x="228" y="1612"/>
                </a:cubicBezTo>
                <a:cubicBezTo>
                  <a:pt x="187" y="1606"/>
                  <a:pt x="145" y="1598"/>
                  <a:pt x="106" y="1585"/>
                </a:cubicBezTo>
                <a:cubicBezTo>
                  <a:pt x="74" y="1575"/>
                  <a:pt x="44" y="1558"/>
                  <a:pt x="22" y="1531"/>
                </a:cubicBezTo>
                <a:cubicBezTo>
                  <a:pt x="0" y="1505"/>
                  <a:pt x="2" y="1457"/>
                  <a:pt x="27" y="1432"/>
                </a:cubicBezTo>
                <a:cubicBezTo>
                  <a:pt x="68" y="1390"/>
                  <a:pt x="120" y="1378"/>
                  <a:pt x="173" y="1366"/>
                </a:cubicBezTo>
                <a:cubicBezTo>
                  <a:pt x="238" y="1351"/>
                  <a:pt x="303" y="1355"/>
                  <a:pt x="368" y="1356"/>
                </a:cubicBezTo>
                <a:cubicBezTo>
                  <a:pt x="479" y="1356"/>
                  <a:pt x="589" y="1355"/>
                  <a:pt x="700" y="1359"/>
                </a:cubicBezTo>
                <a:cubicBezTo>
                  <a:pt x="785" y="1362"/>
                  <a:pt x="870" y="1372"/>
                  <a:pt x="955" y="1378"/>
                </a:cubicBezTo>
                <a:cubicBezTo>
                  <a:pt x="957" y="1379"/>
                  <a:pt x="959" y="1379"/>
                  <a:pt x="962" y="1383"/>
                </a:cubicBezTo>
                <a:cubicBezTo>
                  <a:pt x="952" y="1384"/>
                  <a:pt x="942" y="1385"/>
                  <a:pt x="931" y="1385"/>
                </a:cubicBezTo>
                <a:cubicBezTo>
                  <a:pt x="786" y="1387"/>
                  <a:pt x="640" y="1389"/>
                  <a:pt x="495" y="1392"/>
                </a:cubicBezTo>
                <a:cubicBezTo>
                  <a:pt x="406" y="1394"/>
                  <a:pt x="316" y="1397"/>
                  <a:pt x="227" y="1400"/>
                </a:cubicBezTo>
                <a:cubicBezTo>
                  <a:pt x="196" y="1401"/>
                  <a:pt x="168" y="1410"/>
                  <a:pt x="144" y="1432"/>
                </a:cubicBezTo>
                <a:cubicBezTo>
                  <a:pt x="115" y="1458"/>
                  <a:pt x="116" y="1518"/>
                  <a:pt x="146" y="1543"/>
                </a:cubicBezTo>
                <a:cubicBezTo>
                  <a:pt x="173" y="1566"/>
                  <a:pt x="204" y="1570"/>
                  <a:pt x="237" y="1570"/>
                </a:cubicBezTo>
                <a:cubicBezTo>
                  <a:pt x="329" y="1571"/>
                  <a:pt x="421" y="1570"/>
                  <a:pt x="513" y="1570"/>
                </a:cubicBezTo>
                <a:cubicBezTo>
                  <a:pt x="689" y="1570"/>
                  <a:pt x="866" y="1570"/>
                  <a:pt x="1042" y="1570"/>
                </a:cubicBezTo>
                <a:cubicBezTo>
                  <a:pt x="1048" y="1570"/>
                  <a:pt x="1054" y="1570"/>
                  <a:pt x="1061" y="1570"/>
                </a:cubicBezTo>
                <a:cubicBezTo>
                  <a:pt x="1055" y="1552"/>
                  <a:pt x="1047" y="1535"/>
                  <a:pt x="1043" y="1518"/>
                </a:cubicBezTo>
                <a:cubicBezTo>
                  <a:pt x="1036" y="1491"/>
                  <a:pt x="1028" y="1464"/>
                  <a:pt x="1025" y="1437"/>
                </a:cubicBezTo>
                <a:cubicBezTo>
                  <a:pt x="1021" y="1391"/>
                  <a:pt x="1025" y="1345"/>
                  <a:pt x="1036" y="1300"/>
                </a:cubicBezTo>
                <a:cubicBezTo>
                  <a:pt x="1044" y="1266"/>
                  <a:pt x="1055" y="1233"/>
                  <a:pt x="1069" y="1202"/>
                </a:cubicBezTo>
                <a:cubicBezTo>
                  <a:pt x="1083" y="1170"/>
                  <a:pt x="1101" y="1139"/>
                  <a:pt x="1121" y="1111"/>
                </a:cubicBezTo>
                <a:cubicBezTo>
                  <a:pt x="1143" y="1080"/>
                  <a:pt x="1170" y="1053"/>
                  <a:pt x="1203" y="1031"/>
                </a:cubicBezTo>
                <a:cubicBezTo>
                  <a:pt x="1264" y="990"/>
                  <a:pt x="1330" y="976"/>
                  <a:pt x="1401" y="989"/>
                </a:cubicBezTo>
                <a:cubicBezTo>
                  <a:pt x="1441" y="997"/>
                  <a:pt x="1479" y="1011"/>
                  <a:pt x="1514" y="1034"/>
                </a:cubicBezTo>
                <a:cubicBezTo>
                  <a:pt x="1524" y="1041"/>
                  <a:pt x="1536" y="1047"/>
                  <a:pt x="1548" y="1054"/>
                </a:cubicBezTo>
                <a:cubicBezTo>
                  <a:pt x="1551" y="1027"/>
                  <a:pt x="1551" y="1000"/>
                  <a:pt x="1555" y="974"/>
                </a:cubicBezTo>
                <a:cubicBezTo>
                  <a:pt x="1564" y="925"/>
                  <a:pt x="1573" y="876"/>
                  <a:pt x="1586" y="827"/>
                </a:cubicBezTo>
                <a:cubicBezTo>
                  <a:pt x="1595" y="790"/>
                  <a:pt x="1607" y="753"/>
                  <a:pt x="1622" y="718"/>
                </a:cubicBezTo>
                <a:cubicBezTo>
                  <a:pt x="1644" y="668"/>
                  <a:pt x="1668" y="619"/>
                  <a:pt x="1698" y="573"/>
                </a:cubicBezTo>
                <a:cubicBezTo>
                  <a:pt x="1733" y="520"/>
                  <a:pt x="1772" y="472"/>
                  <a:pt x="1822" y="433"/>
                </a:cubicBezTo>
                <a:cubicBezTo>
                  <a:pt x="1847" y="414"/>
                  <a:pt x="1875" y="398"/>
                  <a:pt x="1903" y="384"/>
                </a:cubicBezTo>
                <a:cubicBezTo>
                  <a:pt x="1982" y="344"/>
                  <a:pt x="2064" y="345"/>
                  <a:pt x="2147" y="372"/>
                </a:cubicBezTo>
                <a:cubicBezTo>
                  <a:pt x="2178" y="382"/>
                  <a:pt x="2206" y="403"/>
                  <a:pt x="2229" y="428"/>
                </a:cubicBezTo>
                <a:cubicBezTo>
                  <a:pt x="2237" y="436"/>
                  <a:pt x="2245" y="443"/>
                  <a:pt x="2253" y="451"/>
                </a:cubicBezTo>
                <a:cubicBezTo>
                  <a:pt x="2266" y="420"/>
                  <a:pt x="2277" y="389"/>
                  <a:pt x="2290" y="358"/>
                </a:cubicBezTo>
                <a:cubicBezTo>
                  <a:pt x="2306" y="320"/>
                  <a:pt x="2322" y="281"/>
                  <a:pt x="2341" y="244"/>
                </a:cubicBezTo>
                <a:cubicBezTo>
                  <a:pt x="2354" y="216"/>
                  <a:pt x="2369" y="189"/>
                  <a:pt x="2386" y="164"/>
                </a:cubicBezTo>
                <a:cubicBezTo>
                  <a:pt x="2397" y="147"/>
                  <a:pt x="2412" y="133"/>
                  <a:pt x="2427" y="119"/>
                </a:cubicBezTo>
                <a:cubicBezTo>
                  <a:pt x="2444" y="103"/>
                  <a:pt x="2462" y="88"/>
                  <a:pt x="2480" y="72"/>
                </a:cubicBezTo>
                <a:cubicBezTo>
                  <a:pt x="2485" y="68"/>
                  <a:pt x="2491" y="66"/>
                  <a:pt x="2497" y="62"/>
                </a:cubicBezTo>
                <a:cubicBezTo>
                  <a:pt x="2526" y="44"/>
                  <a:pt x="2555" y="30"/>
                  <a:pt x="2587" y="19"/>
                </a:cubicBezTo>
                <a:cubicBezTo>
                  <a:pt x="2624" y="5"/>
                  <a:pt x="2662" y="0"/>
                  <a:pt x="2699" y="9"/>
                </a:cubicBezTo>
                <a:cubicBezTo>
                  <a:pt x="2730" y="15"/>
                  <a:pt x="2760" y="25"/>
                  <a:pt x="2786" y="46"/>
                </a:cubicBezTo>
                <a:cubicBezTo>
                  <a:pt x="2815" y="70"/>
                  <a:pt x="2833" y="99"/>
                  <a:pt x="2848" y="132"/>
                </a:cubicBezTo>
                <a:cubicBezTo>
                  <a:pt x="2859" y="156"/>
                  <a:pt x="2869" y="180"/>
                  <a:pt x="2878" y="204"/>
                </a:cubicBezTo>
                <a:cubicBezTo>
                  <a:pt x="2889" y="235"/>
                  <a:pt x="2899" y="266"/>
                  <a:pt x="2910" y="297"/>
                </a:cubicBezTo>
                <a:cubicBezTo>
                  <a:pt x="2920" y="326"/>
                  <a:pt x="2930" y="355"/>
                  <a:pt x="2941" y="384"/>
                </a:cubicBezTo>
                <a:cubicBezTo>
                  <a:pt x="2962" y="435"/>
                  <a:pt x="2983" y="485"/>
                  <a:pt x="3005" y="536"/>
                </a:cubicBezTo>
                <a:cubicBezTo>
                  <a:pt x="3010" y="548"/>
                  <a:pt x="3018" y="559"/>
                  <a:pt x="3024" y="569"/>
                </a:cubicBezTo>
                <a:cubicBezTo>
                  <a:pt x="3050" y="571"/>
                  <a:pt x="3077" y="574"/>
                  <a:pt x="3104" y="577"/>
                </a:cubicBezTo>
                <a:cubicBezTo>
                  <a:pt x="3107" y="577"/>
                  <a:pt x="3111" y="575"/>
                  <a:pt x="3114" y="572"/>
                </a:cubicBezTo>
                <a:cubicBezTo>
                  <a:pt x="3140" y="543"/>
                  <a:pt x="3172" y="523"/>
                  <a:pt x="3207" y="507"/>
                </a:cubicBezTo>
                <a:cubicBezTo>
                  <a:pt x="3248" y="487"/>
                  <a:pt x="3290" y="482"/>
                  <a:pt x="3334" y="490"/>
                </a:cubicBezTo>
                <a:cubicBezTo>
                  <a:pt x="3393" y="501"/>
                  <a:pt x="3428" y="550"/>
                  <a:pt x="3423" y="610"/>
                </a:cubicBezTo>
                <a:cubicBezTo>
                  <a:pt x="3423" y="616"/>
                  <a:pt x="3422" y="623"/>
                  <a:pt x="3422" y="630"/>
                </a:cubicBezTo>
                <a:cubicBezTo>
                  <a:pt x="3444" y="638"/>
                  <a:pt x="3461" y="626"/>
                  <a:pt x="3477" y="616"/>
                </a:cubicBezTo>
                <a:cubicBezTo>
                  <a:pt x="3489" y="609"/>
                  <a:pt x="3499" y="599"/>
                  <a:pt x="3509" y="590"/>
                </a:cubicBezTo>
                <a:cubicBezTo>
                  <a:pt x="3533" y="568"/>
                  <a:pt x="3573" y="560"/>
                  <a:pt x="3606" y="577"/>
                </a:cubicBezTo>
                <a:cubicBezTo>
                  <a:pt x="3631" y="591"/>
                  <a:pt x="3655" y="608"/>
                  <a:pt x="3679" y="624"/>
                </a:cubicBezTo>
                <a:cubicBezTo>
                  <a:pt x="3716" y="650"/>
                  <a:pt x="3751" y="680"/>
                  <a:pt x="3800" y="677"/>
                </a:cubicBezTo>
                <a:cubicBezTo>
                  <a:pt x="3821" y="675"/>
                  <a:pt x="3841" y="671"/>
                  <a:pt x="3857" y="656"/>
                </a:cubicBezTo>
                <a:cubicBezTo>
                  <a:pt x="3873" y="641"/>
                  <a:pt x="3890" y="628"/>
                  <a:pt x="3906" y="615"/>
                </a:cubicBezTo>
                <a:cubicBezTo>
                  <a:pt x="3930" y="597"/>
                  <a:pt x="3960" y="595"/>
                  <a:pt x="3980" y="607"/>
                </a:cubicBezTo>
                <a:cubicBezTo>
                  <a:pt x="3966" y="611"/>
                  <a:pt x="3948" y="614"/>
                  <a:pt x="3933" y="621"/>
                </a:cubicBezTo>
                <a:cubicBezTo>
                  <a:pt x="3925" y="624"/>
                  <a:pt x="3919" y="633"/>
                  <a:pt x="3913" y="639"/>
                </a:cubicBezTo>
                <a:cubicBezTo>
                  <a:pt x="3909" y="643"/>
                  <a:pt x="3905" y="645"/>
                  <a:pt x="3901" y="648"/>
                </a:cubicBezTo>
                <a:cubicBezTo>
                  <a:pt x="3897" y="650"/>
                  <a:pt x="3893" y="651"/>
                  <a:pt x="3890" y="653"/>
                </a:cubicBezTo>
                <a:cubicBezTo>
                  <a:pt x="3873" y="664"/>
                  <a:pt x="3857" y="676"/>
                  <a:pt x="3839" y="686"/>
                </a:cubicBezTo>
                <a:cubicBezTo>
                  <a:pt x="3801" y="708"/>
                  <a:pt x="3761" y="707"/>
                  <a:pt x="3722" y="692"/>
                </a:cubicBezTo>
                <a:cubicBezTo>
                  <a:pt x="3690" y="679"/>
                  <a:pt x="3661" y="658"/>
                  <a:pt x="3631" y="641"/>
                </a:cubicBezTo>
                <a:cubicBezTo>
                  <a:pt x="3623" y="636"/>
                  <a:pt x="3615" y="629"/>
                  <a:pt x="3607" y="624"/>
                </a:cubicBezTo>
                <a:cubicBezTo>
                  <a:pt x="3564" y="599"/>
                  <a:pt x="3530" y="583"/>
                  <a:pt x="3492" y="627"/>
                </a:cubicBezTo>
                <a:cubicBezTo>
                  <a:pt x="3475" y="646"/>
                  <a:pt x="3438" y="653"/>
                  <a:pt x="3414" y="641"/>
                </a:cubicBezTo>
                <a:cubicBezTo>
                  <a:pt x="3409" y="638"/>
                  <a:pt x="3406" y="631"/>
                  <a:pt x="3402" y="626"/>
                </a:cubicBezTo>
                <a:cubicBezTo>
                  <a:pt x="3393" y="612"/>
                  <a:pt x="3388" y="595"/>
                  <a:pt x="3376" y="585"/>
                </a:cubicBezTo>
                <a:cubicBezTo>
                  <a:pt x="3351" y="564"/>
                  <a:pt x="3320" y="552"/>
                  <a:pt x="3286" y="550"/>
                </a:cubicBezTo>
                <a:cubicBezTo>
                  <a:pt x="3230" y="545"/>
                  <a:pt x="3176" y="550"/>
                  <a:pt x="3130" y="586"/>
                </a:cubicBezTo>
                <a:cubicBezTo>
                  <a:pt x="3139" y="591"/>
                  <a:pt x="3148" y="597"/>
                  <a:pt x="3157" y="600"/>
                </a:cubicBezTo>
                <a:cubicBezTo>
                  <a:pt x="3191" y="611"/>
                  <a:pt x="3211" y="636"/>
                  <a:pt x="3222" y="666"/>
                </a:cubicBezTo>
                <a:cubicBezTo>
                  <a:pt x="3228" y="680"/>
                  <a:pt x="3227" y="699"/>
                  <a:pt x="3221" y="713"/>
                </a:cubicBezTo>
                <a:cubicBezTo>
                  <a:pt x="3209" y="742"/>
                  <a:pt x="3184" y="759"/>
                  <a:pt x="3152" y="765"/>
                </a:cubicBezTo>
                <a:cubicBezTo>
                  <a:pt x="3136" y="768"/>
                  <a:pt x="3124" y="775"/>
                  <a:pt x="3112" y="787"/>
                </a:cubicBezTo>
                <a:cubicBezTo>
                  <a:pt x="3096" y="806"/>
                  <a:pt x="3075" y="821"/>
                  <a:pt x="3057" y="838"/>
                </a:cubicBezTo>
                <a:cubicBezTo>
                  <a:pt x="3029" y="864"/>
                  <a:pt x="2988" y="871"/>
                  <a:pt x="2955" y="855"/>
                </a:cubicBezTo>
                <a:cubicBezTo>
                  <a:pt x="2932" y="844"/>
                  <a:pt x="2914" y="828"/>
                  <a:pt x="2899" y="808"/>
                </a:cubicBezTo>
                <a:cubicBezTo>
                  <a:pt x="2893" y="798"/>
                  <a:pt x="2886" y="794"/>
                  <a:pt x="2873" y="796"/>
                </a:cubicBezTo>
                <a:cubicBezTo>
                  <a:pt x="2835" y="803"/>
                  <a:pt x="2796" y="797"/>
                  <a:pt x="2761" y="782"/>
                </a:cubicBezTo>
                <a:cubicBezTo>
                  <a:pt x="2745" y="775"/>
                  <a:pt x="2728" y="763"/>
                  <a:pt x="2720" y="749"/>
                </a:cubicBezTo>
                <a:cubicBezTo>
                  <a:pt x="2698" y="711"/>
                  <a:pt x="2717" y="670"/>
                  <a:pt x="2761" y="654"/>
                </a:cubicBezTo>
                <a:cubicBezTo>
                  <a:pt x="2803" y="638"/>
                  <a:pt x="2847" y="632"/>
                  <a:pt x="2892" y="634"/>
                </a:cubicBezTo>
                <a:cubicBezTo>
                  <a:pt x="2902" y="635"/>
                  <a:pt x="2913" y="634"/>
                  <a:pt x="2923" y="633"/>
                </a:cubicBezTo>
                <a:cubicBezTo>
                  <a:pt x="2963" y="628"/>
                  <a:pt x="3001" y="631"/>
                  <a:pt x="3035" y="654"/>
                </a:cubicBezTo>
                <a:cubicBezTo>
                  <a:pt x="3059" y="670"/>
                  <a:pt x="3062" y="709"/>
                  <a:pt x="3040" y="725"/>
                </a:cubicBezTo>
                <a:cubicBezTo>
                  <a:pt x="3008" y="749"/>
                  <a:pt x="2972" y="762"/>
                  <a:pt x="2932" y="754"/>
                </a:cubicBezTo>
                <a:cubicBezTo>
                  <a:pt x="2918" y="751"/>
                  <a:pt x="2904" y="741"/>
                  <a:pt x="2891" y="732"/>
                </a:cubicBezTo>
                <a:cubicBezTo>
                  <a:pt x="2882" y="727"/>
                  <a:pt x="2877" y="716"/>
                  <a:pt x="2882" y="706"/>
                </a:cubicBezTo>
                <a:cubicBezTo>
                  <a:pt x="2889" y="696"/>
                  <a:pt x="2896" y="682"/>
                  <a:pt x="2911" y="681"/>
                </a:cubicBezTo>
                <a:cubicBezTo>
                  <a:pt x="2914" y="680"/>
                  <a:pt x="2918" y="683"/>
                  <a:pt x="2922" y="685"/>
                </a:cubicBezTo>
                <a:cubicBezTo>
                  <a:pt x="2920" y="688"/>
                  <a:pt x="2918" y="692"/>
                  <a:pt x="2916" y="695"/>
                </a:cubicBezTo>
                <a:cubicBezTo>
                  <a:pt x="2912" y="700"/>
                  <a:pt x="2903" y="706"/>
                  <a:pt x="2904" y="709"/>
                </a:cubicBezTo>
                <a:cubicBezTo>
                  <a:pt x="2906" y="717"/>
                  <a:pt x="2911" y="726"/>
                  <a:pt x="2918" y="730"/>
                </a:cubicBezTo>
                <a:cubicBezTo>
                  <a:pt x="2935" y="740"/>
                  <a:pt x="2953" y="735"/>
                  <a:pt x="2971" y="727"/>
                </a:cubicBezTo>
                <a:cubicBezTo>
                  <a:pt x="2992" y="718"/>
                  <a:pt x="2999" y="694"/>
                  <a:pt x="2992" y="676"/>
                </a:cubicBezTo>
                <a:cubicBezTo>
                  <a:pt x="2980" y="647"/>
                  <a:pt x="2951" y="637"/>
                  <a:pt x="2926" y="642"/>
                </a:cubicBezTo>
                <a:cubicBezTo>
                  <a:pt x="2917" y="644"/>
                  <a:pt x="2908" y="647"/>
                  <a:pt x="2900" y="647"/>
                </a:cubicBezTo>
                <a:cubicBezTo>
                  <a:pt x="2863" y="644"/>
                  <a:pt x="2830" y="655"/>
                  <a:pt x="2798" y="674"/>
                </a:cubicBezTo>
                <a:cubicBezTo>
                  <a:pt x="2760" y="696"/>
                  <a:pt x="2767" y="734"/>
                  <a:pt x="2797" y="754"/>
                </a:cubicBezTo>
                <a:cubicBezTo>
                  <a:pt x="2826" y="773"/>
                  <a:pt x="2858" y="782"/>
                  <a:pt x="2893" y="778"/>
                </a:cubicBezTo>
                <a:cubicBezTo>
                  <a:pt x="2896" y="778"/>
                  <a:pt x="2898" y="780"/>
                  <a:pt x="2900" y="782"/>
                </a:cubicBezTo>
                <a:cubicBezTo>
                  <a:pt x="2920" y="794"/>
                  <a:pt x="2939" y="808"/>
                  <a:pt x="2960" y="817"/>
                </a:cubicBezTo>
                <a:cubicBezTo>
                  <a:pt x="3003" y="837"/>
                  <a:pt x="3049" y="823"/>
                  <a:pt x="3082" y="781"/>
                </a:cubicBezTo>
                <a:cubicBezTo>
                  <a:pt x="3095" y="765"/>
                  <a:pt x="3112" y="757"/>
                  <a:pt x="3131" y="751"/>
                </a:cubicBezTo>
                <a:cubicBezTo>
                  <a:pt x="3148" y="747"/>
                  <a:pt x="3163" y="736"/>
                  <a:pt x="3167" y="718"/>
                </a:cubicBezTo>
                <a:cubicBezTo>
                  <a:pt x="3173" y="688"/>
                  <a:pt x="3174" y="660"/>
                  <a:pt x="3154" y="633"/>
                </a:cubicBezTo>
                <a:cubicBezTo>
                  <a:pt x="3137" y="609"/>
                  <a:pt x="3116" y="593"/>
                  <a:pt x="3089" y="589"/>
                </a:cubicBezTo>
                <a:cubicBezTo>
                  <a:pt x="3065" y="585"/>
                  <a:pt x="3040" y="581"/>
                  <a:pt x="3018" y="598"/>
                </a:cubicBezTo>
                <a:cubicBezTo>
                  <a:pt x="3016" y="599"/>
                  <a:pt x="3012" y="600"/>
                  <a:pt x="3010" y="599"/>
                </a:cubicBezTo>
                <a:cubicBezTo>
                  <a:pt x="3001" y="596"/>
                  <a:pt x="2991" y="593"/>
                  <a:pt x="2984" y="588"/>
                </a:cubicBezTo>
                <a:cubicBezTo>
                  <a:pt x="2968" y="577"/>
                  <a:pt x="2954" y="563"/>
                  <a:pt x="2937" y="553"/>
                </a:cubicBezTo>
                <a:cubicBezTo>
                  <a:pt x="2925" y="546"/>
                  <a:pt x="2911" y="542"/>
                  <a:pt x="2897" y="541"/>
                </a:cubicBezTo>
                <a:cubicBezTo>
                  <a:pt x="2849" y="535"/>
                  <a:pt x="2804" y="539"/>
                  <a:pt x="2767" y="577"/>
                </a:cubicBezTo>
                <a:cubicBezTo>
                  <a:pt x="2764" y="581"/>
                  <a:pt x="2756" y="582"/>
                  <a:pt x="2750" y="581"/>
                </a:cubicBezTo>
                <a:cubicBezTo>
                  <a:pt x="2709" y="578"/>
                  <a:pt x="2669" y="580"/>
                  <a:pt x="2633" y="604"/>
                </a:cubicBezTo>
                <a:cubicBezTo>
                  <a:pt x="2597" y="627"/>
                  <a:pt x="2565" y="676"/>
                  <a:pt x="2580" y="736"/>
                </a:cubicBezTo>
                <a:cubicBezTo>
                  <a:pt x="2585" y="756"/>
                  <a:pt x="2591" y="776"/>
                  <a:pt x="2603" y="792"/>
                </a:cubicBezTo>
                <a:cubicBezTo>
                  <a:pt x="2615" y="810"/>
                  <a:pt x="2633" y="825"/>
                  <a:pt x="2651" y="837"/>
                </a:cubicBezTo>
                <a:cubicBezTo>
                  <a:pt x="2675" y="853"/>
                  <a:pt x="2700" y="867"/>
                  <a:pt x="2727" y="878"/>
                </a:cubicBezTo>
                <a:cubicBezTo>
                  <a:pt x="2762" y="892"/>
                  <a:pt x="2800" y="888"/>
                  <a:pt x="2837" y="886"/>
                </a:cubicBezTo>
                <a:cubicBezTo>
                  <a:pt x="2845" y="886"/>
                  <a:pt x="2854" y="888"/>
                  <a:pt x="2862" y="890"/>
                </a:cubicBezTo>
                <a:cubicBezTo>
                  <a:pt x="2881" y="896"/>
                  <a:pt x="2900" y="906"/>
                  <a:pt x="2921" y="909"/>
                </a:cubicBezTo>
                <a:cubicBezTo>
                  <a:pt x="2950" y="913"/>
                  <a:pt x="2979" y="913"/>
                  <a:pt x="3008" y="913"/>
                </a:cubicBezTo>
                <a:cubicBezTo>
                  <a:pt x="3022" y="913"/>
                  <a:pt x="3035" y="909"/>
                  <a:pt x="3047" y="903"/>
                </a:cubicBezTo>
                <a:cubicBezTo>
                  <a:pt x="3067" y="894"/>
                  <a:pt x="3085" y="881"/>
                  <a:pt x="3102" y="871"/>
                </a:cubicBezTo>
                <a:cubicBezTo>
                  <a:pt x="3143" y="891"/>
                  <a:pt x="3186" y="899"/>
                  <a:pt x="3231" y="892"/>
                </a:cubicBezTo>
                <a:cubicBezTo>
                  <a:pt x="3279" y="883"/>
                  <a:pt x="3307" y="850"/>
                  <a:pt x="3329" y="808"/>
                </a:cubicBezTo>
                <a:cubicBezTo>
                  <a:pt x="3346" y="808"/>
                  <a:pt x="3364" y="810"/>
                  <a:pt x="3382" y="808"/>
                </a:cubicBezTo>
                <a:cubicBezTo>
                  <a:pt x="3400" y="806"/>
                  <a:pt x="3419" y="802"/>
                  <a:pt x="3436" y="796"/>
                </a:cubicBezTo>
                <a:cubicBezTo>
                  <a:pt x="3462" y="788"/>
                  <a:pt x="3491" y="759"/>
                  <a:pt x="3489" y="733"/>
                </a:cubicBezTo>
                <a:cubicBezTo>
                  <a:pt x="3488" y="718"/>
                  <a:pt x="3494" y="709"/>
                  <a:pt x="3502" y="697"/>
                </a:cubicBezTo>
                <a:cubicBezTo>
                  <a:pt x="3521" y="669"/>
                  <a:pt x="3547" y="663"/>
                  <a:pt x="3576" y="671"/>
                </a:cubicBezTo>
                <a:cubicBezTo>
                  <a:pt x="3606" y="678"/>
                  <a:pt x="3634" y="690"/>
                  <a:pt x="3663" y="700"/>
                </a:cubicBezTo>
                <a:cubicBezTo>
                  <a:pt x="3677" y="705"/>
                  <a:pt x="3692" y="709"/>
                  <a:pt x="3705" y="716"/>
                </a:cubicBezTo>
                <a:cubicBezTo>
                  <a:pt x="3736" y="731"/>
                  <a:pt x="3769" y="735"/>
                  <a:pt x="3802" y="730"/>
                </a:cubicBezTo>
                <a:cubicBezTo>
                  <a:pt x="3813" y="728"/>
                  <a:pt x="3823" y="723"/>
                  <a:pt x="3832" y="719"/>
                </a:cubicBezTo>
                <a:cubicBezTo>
                  <a:pt x="3855" y="709"/>
                  <a:pt x="3872" y="691"/>
                  <a:pt x="3887" y="672"/>
                </a:cubicBezTo>
                <a:close/>
              </a:path>
            </a:pathLst>
          </a:custGeom>
          <a:solidFill>
            <a:schemeClr val="bg1">
              <a:alpha val="2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19" name="Freeform 6">
            <a:extLst>
              <a:ext uri="{FF2B5EF4-FFF2-40B4-BE49-F238E27FC236}">
                <a16:creationId xmlns:a16="http://schemas.microsoft.com/office/drawing/2014/main" id="{8228B88F-BA6D-47DD-A921-8CF59E325132}"/>
              </a:ext>
            </a:extLst>
          </p:cNvPr>
          <p:cNvSpPr>
            <a:spLocks/>
          </p:cNvSpPr>
          <p:nvPr userDrawn="1"/>
        </p:nvSpPr>
        <p:spPr bwMode="auto">
          <a:xfrm>
            <a:off x="9662784" y="4166738"/>
            <a:ext cx="2905884" cy="1710187"/>
          </a:xfrm>
          <a:custGeom>
            <a:avLst/>
            <a:gdLst>
              <a:gd name="T0" fmla="*/ 3510 w 4495"/>
              <a:gd name="T1" fmla="*/ 741 h 2642"/>
              <a:gd name="T2" fmla="*/ 3185 w 4495"/>
              <a:gd name="T3" fmla="*/ 1023 h 2642"/>
              <a:gd name="T4" fmla="*/ 3732 w 4495"/>
              <a:gd name="T5" fmla="*/ 1571 h 2642"/>
              <a:gd name="T6" fmla="*/ 4453 w 4495"/>
              <a:gd name="T7" fmla="*/ 1757 h 2642"/>
              <a:gd name="T8" fmla="*/ 725 w 4495"/>
              <a:gd name="T9" fmla="*/ 1957 h 2642"/>
              <a:gd name="T10" fmla="*/ 2100 w 4495"/>
              <a:gd name="T11" fmla="*/ 2171 h 2642"/>
              <a:gd name="T12" fmla="*/ 3175 w 4495"/>
              <a:gd name="T13" fmla="*/ 2386 h 2642"/>
              <a:gd name="T14" fmla="*/ 2639 w 4495"/>
              <a:gd name="T15" fmla="*/ 2600 h 2642"/>
              <a:gd name="T16" fmla="*/ 2714 w 4495"/>
              <a:gd name="T17" fmla="*/ 2484 h 2642"/>
              <a:gd name="T18" fmla="*/ 1960 w 4495"/>
              <a:gd name="T19" fmla="*/ 2363 h 2642"/>
              <a:gd name="T20" fmla="*/ 3653 w 4495"/>
              <a:gd name="T21" fmla="*/ 2111 h 2642"/>
              <a:gd name="T22" fmla="*/ 483 w 4495"/>
              <a:gd name="T23" fmla="*/ 1826 h 2642"/>
              <a:gd name="T24" fmla="*/ 4246 w 4495"/>
              <a:gd name="T25" fmla="*/ 1608 h 2642"/>
              <a:gd name="T26" fmla="*/ 3226 w 4495"/>
              <a:gd name="T27" fmla="*/ 1362 h 2642"/>
              <a:gd name="T28" fmla="*/ 2917 w 4495"/>
              <a:gd name="T29" fmla="*/ 965 h 2642"/>
              <a:gd name="T30" fmla="*/ 2651 w 4495"/>
              <a:gd name="T31" fmla="*/ 569 h 2642"/>
              <a:gd name="T32" fmla="*/ 2698 w 4495"/>
              <a:gd name="T33" fmla="*/ 339 h 2642"/>
              <a:gd name="T34" fmla="*/ 2417 w 4495"/>
              <a:gd name="T35" fmla="*/ 760 h 2642"/>
              <a:gd name="T36" fmla="*/ 2957 w 4495"/>
              <a:gd name="T37" fmla="*/ 1168 h 2642"/>
              <a:gd name="T38" fmla="*/ 2536 w 4495"/>
              <a:gd name="T39" fmla="*/ 1677 h 2642"/>
              <a:gd name="T40" fmla="*/ 2788 w 4495"/>
              <a:gd name="T41" fmla="*/ 1371 h 2642"/>
              <a:gd name="T42" fmla="*/ 2696 w 4495"/>
              <a:gd name="T43" fmla="*/ 1468 h 2642"/>
              <a:gd name="T44" fmla="*/ 2758 w 4495"/>
              <a:gd name="T45" fmla="*/ 1583 h 2642"/>
              <a:gd name="T46" fmla="*/ 2430 w 4495"/>
              <a:gd name="T47" fmla="*/ 1081 h 2642"/>
              <a:gd name="T48" fmla="*/ 2128 w 4495"/>
              <a:gd name="T49" fmla="*/ 612 h 2642"/>
              <a:gd name="T50" fmla="*/ 1747 w 4495"/>
              <a:gd name="T51" fmla="*/ 1209 h 2642"/>
              <a:gd name="T52" fmla="*/ 1956 w 4495"/>
              <a:gd name="T53" fmla="*/ 1028 h 2642"/>
              <a:gd name="T54" fmla="*/ 2026 w 4495"/>
              <a:gd name="T55" fmla="*/ 1148 h 2642"/>
              <a:gd name="T56" fmla="*/ 2025 w 4495"/>
              <a:gd name="T57" fmla="*/ 900 h 2642"/>
              <a:gd name="T58" fmla="*/ 2014 w 4495"/>
              <a:gd name="T59" fmla="*/ 1417 h 2642"/>
              <a:gd name="T60" fmla="*/ 1370 w 4495"/>
              <a:gd name="T61" fmla="*/ 1129 h 2642"/>
              <a:gd name="T62" fmla="*/ 1441 w 4495"/>
              <a:gd name="T63" fmla="*/ 1512 h 2642"/>
              <a:gd name="T64" fmla="*/ 1377 w 4495"/>
              <a:gd name="T65" fmla="*/ 1512 h 2642"/>
              <a:gd name="T66" fmla="*/ 1565 w 4495"/>
              <a:gd name="T67" fmla="*/ 1514 h 2642"/>
              <a:gd name="T68" fmla="*/ 310 w 4495"/>
              <a:gd name="T69" fmla="*/ 1616 h 2642"/>
              <a:gd name="T70" fmla="*/ 700 w 4495"/>
              <a:gd name="T71" fmla="*/ 1359 h 2642"/>
              <a:gd name="T72" fmla="*/ 146 w 4495"/>
              <a:gd name="T73" fmla="*/ 1543 h 2642"/>
              <a:gd name="T74" fmla="*/ 1036 w 4495"/>
              <a:gd name="T75" fmla="*/ 1300 h 2642"/>
              <a:gd name="T76" fmla="*/ 1555 w 4495"/>
              <a:gd name="T77" fmla="*/ 974 h 2642"/>
              <a:gd name="T78" fmla="*/ 2229 w 4495"/>
              <a:gd name="T79" fmla="*/ 428 h 2642"/>
              <a:gd name="T80" fmla="*/ 2497 w 4495"/>
              <a:gd name="T81" fmla="*/ 62 h 2642"/>
              <a:gd name="T82" fmla="*/ 2941 w 4495"/>
              <a:gd name="T83" fmla="*/ 384 h 2642"/>
              <a:gd name="T84" fmla="*/ 3423 w 4495"/>
              <a:gd name="T85" fmla="*/ 610 h 2642"/>
              <a:gd name="T86" fmla="*/ 3857 w 4495"/>
              <a:gd name="T87" fmla="*/ 656 h 2642"/>
              <a:gd name="T88" fmla="*/ 3839 w 4495"/>
              <a:gd name="T89" fmla="*/ 686 h 2642"/>
              <a:gd name="T90" fmla="*/ 3376 w 4495"/>
              <a:gd name="T91" fmla="*/ 585 h 2642"/>
              <a:gd name="T92" fmla="*/ 3112 w 4495"/>
              <a:gd name="T93" fmla="*/ 787 h 2642"/>
              <a:gd name="T94" fmla="*/ 2761 w 4495"/>
              <a:gd name="T95" fmla="*/ 654 h 2642"/>
              <a:gd name="T96" fmla="*/ 2882 w 4495"/>
              <a:gd name="T97" fmla="*/ 706 h 2642"/>
              <a:gd name="T98" fmla="*/ 2992 w 4495"/>
              <a:gd name="T99" fmla="*/ 676 h 2642"/>
              <a:gd name="T100" fmla="*/ 2960 w 4495"/>
              <a:gd name="T101" fmla="*/ 817 h 2642"/>
              <a:gd name="T102" fmla="*/ 3010 w 4495"/>
              <a:gd name="T103" fmla="*/ 599 h 2642"/>
              <a:gd name="T104" fmla="*/ 2580 w 4495"/>
              <a:gd name="T105" fmla="*/ 736 h 2642"/>
              <a:gd name="T106" fmla="*/ 3008 w 4495"/>
              <a:gd name="T107" fmla="*/ 913 h 2642"/>
              <a:gd name="T108" fmla="*/ 3489 w 4495"/>
              <a:gd name="T109" fmla="*/ 733 h 2642"/>
              <a:gd name="T110" fmla="*/ 3887 w 4495"/>
              <a:gd name="T111" fmla="*/ 672 h 2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95" h="2642">
                <a:moveTo>
                  <a:pt x="3887" y="672"/>
                </a:moveTo>
                <a:cubicBezTo>
                  <a:pt x="3873" y="700"/>
                  <a:pt x="3861" y="729"/>
                  <a:pt x="3842" y="754"/>
                </a:cubicBezTo>
                <a:cubicBezTo>
                  <a:pt x="3824" y="778"/>
                  <a:pt x="3795" y="780"/>
                  <a:pt x="3767" y="770"/>
                </a:cubicBezTo>
                <a:cubicBezTo>
                  <a:pt x="3743" y="762"/>
                  <a:pt x="3721" y="749"/>
                  <a:pt x="3697" y="739"/>
                </a:cubicBezTo>
                <a:cubicBezTo>
                  <a:pt x="3667" y="727"/>
                  <a:pt x="3637" y="715"/>
                  <a:pt x="3607" y="706"/>
                </a:cubicBezTo>
                <a:cubicBezTo>
                  <a:pt x="3579" y="699"/>
                  <a:pt x="3551" y="704"/>
                  <a:pt x="3524" y="713"/>
                </a:cubicBezTo>
                <a:cubicBezTo>
                  <a:pt x="3510" y="718"/>
                  <a:pt x="3506" y="726"/>
                  <a:pt x="3510" y="741"/>
                </a:cubicBezTo>
                <a:cubicBezTo>
                  <a:pt x="3514" y="764"/>
                  <a:pt x="3517" y="787"/>
                  <a:pt x="3505" y="808"/>
                </a:cubicBezTo>
                <a:cubicBezTo>
                  <a:pt x="3500" y="816"/>
                  <a:pt x="3493" y="824"/>
                  <a:pt x="3484" y="829"/>
                </a:cubicBezTo>
                <a:cubicBezTo>
                  <a:pt x="3452" y="847"/>
                  <a:pt x="3418" y="853"/>
                  <a:pt x="3382" y="840"/>
                </a:cubicBezTo>
                <a:cubicBezTo>
                  <a:pt x="3367" y="835"/>
                  <a:pt x="3351" y="832"/>
                  <a:pt x="3334" y="828"/>
                </a:cubicBezTo>
                <a:cubicBezTo>
                  <a:pt x="3329" y="869"/>
                  <a:pt x="3323" y="912"/>
                  <a:pt x="3281" y="935"/>
                </a:cubicBezTo>
                <a:cubicBezTo>
                  <a:pt x="3240" y="958"/>
                  <a:pt x="3200" y="943"/>
                  <a:pt x="3160" y="924"/>
                </a:cubicBezTo>
                <a:cubicBezTo>
                  <a:pt x="3169" y="959"/>
                  <a:pt x="3176" y="991"/>
                  <a:pt x="3185" y="1023"/>
                </a:cubicBezTo>
                <a:cubicBezTo>
                  <a:pt x="3197" y="1068"/>
                  <a:pt x="3211" y="1112"/>
                  <a:pt x="3223" y="1156"/>
                </a:cubicBezTo>
                <a:cubicBezTo>
                  <a:pt x="3228" y="1171"/>
                  <a:pt x="3231" y="1188"/>
                  <a:pt x="3237" y="1203"/>
                </a:cubicBezTo>
                <a:cubicBezTo>
                  <a:pt x="3250" y="1238"/>
                  <a:pt x="3262" y="1274"/>
                  <a:pt x="3278" y="1308"/>
                </a:cubicBezTo>
                <a:cubicBezTo>
                  <a:pt x="3291" y="1334"/>
                  <a:pt x="3307" y="1358"/>
                  <a:pt x="3326" y="1381"/>
                </a:cubicBezTo>
                <a:cubicBezTo>
                  <a:pt x="3345" y="1405"/>
                  <a:pt x="3367" y="1427"/>
                  <a:pt x="3389" y="1448"/>
                </a:cubicBezTo>
                <a:cubicBezTo>
                  <a:pt x="3421" y="1477"/>
                  <a:pt x="3458" y="1497"/>
                  <a:pt x="3497" y="1514"/>
                </a:cubicBezTo>
                <a:cubicBezTo>
                  <a:pt x="3572" y="1548"/>
                  <a:pt x="3651" y="1563"/>
                  <a:pt x="3732" y="1571"/>
                </a:cubicBezTo>
                <a:cubicBezTo>
                  <a:pt x="3761" y="1573"/>
                  <a:pt x="3790" y="1574"/>
                  <a:pt x="3819" y="1577"/>
                </a:cubicBezTo>
                <a:cubicBezTo>
                  <a:pt x="3938" y="1590"/>
                  <a:pt x="4056" y="1582"/>
                  <a:pt x="4175" y="1581"/>
                </a:cubicBezTo>
                <a:cubicBezTo>
                  <a:pt x="4204" y="1581"/>
                  <a:pt x="4233" y="1578"/>
                  <a:pt x="4262" y="1577"/>
                </a:cubicBezTo>
                <a:cubicBezTo>
                  <a:pt x="4314" y="1576"/>
                  <a:pt x="4366" y="1583"/>
                  <a:pt x="4415" y="1601"/>
                </a:cubicBezTo>
                <a:cubicBezTo>
                  <a:pt x="4438" y="1610"/>
                  <a:pt x="4459" y="1623"/>
                  <a:pt x="4474" y="1644"/>
                </a:cubicBezTo>
                <a:cubicBezTo>
                  <a:pt x="4484" y="1657"/>
                  <a:pt x="4491" y="1669"/>
                  <a:pt x="4493" y="1685"/>
                </a:cubicBezTo>
                <a:cubicBezTo>
                  <a:pt x="4495" y="1718"/>
                  <a:pt x="4477" y="1738"/>
                  <a:pt x="4453" y="1757"/>
                </a:cubicBezTo>
                <a:cubicBezTo>
                  <a:pt x="4426" y="1778"/>
                  <a:pt x="4394" y="1785"/>
                  <a:pt x="4362" y="1790"/>
                </a:cubicBezTo>
                <a:cubicBezTo>
                  <a:pt x="4334" y="1794"/>
                  <a:pt x="4306" y="1798"/>
                  <a:pt x="4278" y="1798"/>
                </a:cubicBezTo>
                <a:cubicBezTo>
                  <a:pt x="3089" y="1799"/>
                  <a:pt x="1900" y="1799"/>
                  <a:pt x="711" y="1798"/>
                </a:cubicBezTo>
                <a:cubicBezTo>
                  <a:pt x="685" y="1798"/>
                  <a:pt x="662" y="1802"/>
                  <a:pt x="643" y="1822"/>
                </a:cubicBezTo>
                <a:cubicBezTo>
                  <a:pt x="615" y="1850"/>
                  <a:pt x="617" y="1910"/>
                  <a:pt x="647" y="1936"/>
                </a:cubicBezTo>
                <a:cubicBezTo>
                  <a:pt x="664" y="1952"/>
                  <a:pt x="683" y="1956"/>
                  <a:pt x="705" y="1957"/>
                </a:cubicBezTo>
                <a:cubicBezTo>
                  <a:pt x="712" y="1957"/>
                  <a:pt x="718" y="1957"/>
                  <a:pt x="725" y="1957"/>
                </a:cubicBezTo>
                <a:cubicBezTo>
                  <a:pt x="1686" y="1957"/>
                  <a:pt x="2647" y="1957"/>
                  <a:pt x="3609" y="1957"/>
                </a:cubicBezTo>
                <a:cubicBezTo>
                  <a:pt x="3654" y="1957"/>
                  <a:pt x="3700" y="1957"/>
                  <a:pt x="3742" y="1974"/>
                </a:cubicBezTo>
                <a:cubicBezTo>
                  <a:pt x="3780" y="1989"/>
                  <a:pt x="3820" y="2007"/>
                  <a:pt x="3827" y="2055"/>
                </a:cubicBezTo>
                <a:cubicBezTo>
                  <a:pt x="3831" y="2081"/>
                  <a:pt x="3823" y="2102"/>
                  <a:pt x="3803" y="2120"/>
                </a:cubicBezTo>
                <a:cubicBezTo>
                  <a:pt x="3758" y="2159"/>
                  <a:pt x="3704" y="2169"/>
                  <a:pt x="3648" y="2170"/>
                </a:cubicBezTo>
                <a:cubicBezTo>
                  <a:pt x="3553" y="2172"/>
                  <a:pt x="3459" y="2171"/>
                  <a:pt x="3364" y="2171"/>
                </a:cubicBezTo>
                <a:cubicBezTo>
                  <a:pt x="2943" y="2171"/>
                  <a:pt x="2521" y="2171"/>
                  <a:pt x="2100" y="2171"/>
                </a:cubicBezTo>
                <a:cubicBezTo>
                  <a:pt x="2045" y="2171"/>
                  <a:pt x="1991" y="2172"/>
                  <a:pt x="1936" y="2171"/>
                </a:cubicBezTo>
                <a:cubicBezTo>
                  <a:pt x="1867" y="2169"/>
                  <a:pt x="1836" y="2241"/>
                  <a:pt x="1862" y="2295"/>
                </a:cubicBezTo>
                <a:cubicBezTo>
                  <a:pt x="1874" y="2318"/>
                  <a:pt x="1896" y="2332"/>
                  <a:pt x="1924" y="2333"/>
                </a:cubicBezTo>
                <a:cubicBezTo>
                  <a:pt x="1931" y="2333"/>
                  <a:pt x="1939" y="2333"/>
                  <a:pt x="1946" y="2333"/>
                </a:cubicBezTo>
                <a:cubicBezTo>
                  <a:pt x="2291" y="2333"/>
                  <a:pt x="2636" y="2332"/>
                  <a:pt x="2981" y="2333"/>
                </a:cubicBezTo>
                <a:cubicBezTo>
                  <a:pt x="3020" y="2333"/>
                  <a:pt x="3059" y="2337"/>
                  <a:pt x="3097" y="2345"/>
                </a:cubicBezTo>
                <a:cubicBezTo>
                  <a:pt x="3125" y="2352"/>
                  <a:pt x="3155" y="2361"/>
                  <a:pt x="3175" y="2386"/>
                </a:cubicBezTo>
                <a:cubicBezTo>
                  <a:pt x="3200" y="2419"/>
                  <a:pt x="3200" y="2433"/>
                  <a:pt x="3175" y="2462"/>
                </a:cubicBezTo>
                <a:cubicBezTo>
                  <a:pt x="3162" y="2477"/>
                  <a:pt x="3145" y="2484"/>
                  <a:pt x="3127" y="2492"/>
                </a:cubicBezTo>
                <a:cubicBezTo>
                  <a:pt x="3080" y="2512"/>
                  <a:pt x="3031" y="2513"/>
                  <a:pt x="2982" y="2513"/>
                </a:cubicBezTo>
                <a:cubicBezTo>
                  <a:pt x="2882" y="2514"/>
                  <a:pt x="2783" y="2515"/>
                  <a:pt x="2684" y="2516"/>
                </a:cubicBezTo>
                <a:cubicBezTo>
                  <a:pt x="2671" y="2516"/>
                  <a:pt x="2658" y="2519"/>
                  <a:pt x="2645" y="2522"/>
                </a:cubicBezTo>
                <a:cubicBezTo>
                  <a:pt x="2627" y="2526"/>
                  <a:pt x="2616" y="2539"/>
                  <a:pt x="2615" y="2556"/>
                </a:cubicBezTo>
                <a:cubicBezTo>
                  <a:pt x="2614" y="2573"/>
                  <a:pt x="2624" y="2594"/>
                  <a:pt x="2639" y="2600"/>
                </a:cubicBezTo>
                <a:cubicBezTo>
                  <a:pt x="2672" y="2617"/>
                  <a:pt x="2707" y="2629"/>
                  <a:pt x="2744" y="2635"/>
                </a:cubicBezTo>
                <a:cubicBezTo>
                  <a:pt x="2751" y="2636"/>
                  <a:pt x="2758" y="2638"/>
                  <a:pt x="2764" y="2642"/>
                </a:cubicBezTo>
                <a:cubicBezTo>
                  <a:pt x="2731" y="2639"/>
                  <a:pt x="2698" y="2638"/>
                  <a:pt x="2665" y="2631"/>
                </a:cubicBezTo>
                <a:cubicBezTo>
                  <a:pt x="2643" y="2626"/>
                  <a:pt x="2620" y="2616"/>
                  <a:pt x="2602" y="2603"/>
                </a:cubicBezTo>
                <a:cubicBezTo>
                  <a:pt x="2580" y="2589"/>
                  <a:pt x="2579" y="2564"/>
                  <a:pt x="2582" y="2539"/>
                </a:cubicBezTo>
                <a:cubicBezTo>
                  <a:pt x="2586" y="2511"/>
                  <a:pt x="2607" y="2497"/>
                  <a:pt x="2631" y="2492"/>
                </a:cubicBezTo>
                <a:cubicBezTo>
                  <a:pt x="2658" y="2487"/>
                  <a:pt x="2686" y="2484"/>
                  <a:pt x="2714" y="2484"/>
                </a:cubicBezTo>
                <a:cubicBezTo>
                  <a:pt x="2817" y="2483"/>
                  <a:pt x="2919" y="2483"/>
                  <a:pt x="3022" y="2483"/>
                </a:cubicBezTo>
                <a:cubicBezTo>
                  <a:pt x="3037" y="2483"/>
                  <a:pt x="3052" y="2483"/>
                  <a:pt x="3066" y="2478"/>
                </a:cubicBezTo>
                <a:cubicBezTo>
                  <a:pt x="3089" y="2471"/>
                  <a:pt x="3114" y="2449"/>
                  <a:pt x="3113" y="2420"/>
                </a:cubicBezTo>
                <a:cubicBezTo>
                  <a:pt x="3111" y="2395"/>
                  <a:pt x="3094" y="2373"/>
                  <a:pt x="3068" y="2368"/>
                </a:cubicBezTo>
                <a:cubicBezTo>
                  <a:pt x="3054" y="2365"/>
                  <a:pt x="3041" y="2363"/>
                  <a:pt x="3027" y="2363"/>
                </a:cubicBezTo>
                <a:cubicBezTo>
                  <a:pt x="2853" y="2363"/>
                  <a:pt x="2679" y="2363"/>
                  <a:pt x="2506" y="2363"/>
                </a:cubicBezTo>
                <a:cubicBezTo>
                  <a:pt x="2324" y="2363"/>
                  <a:pt x="2142" y="2364"/>
                  <a:pt x="1960" y="2363"/>
                </a:cubicBezTo>
                <a:cubicBezTo>
                  <a:pt x="1929" y="2362"/>
                  <a:pt x="1897" y="2360"/>
                  <a:pt x="1868" y="2353"/>
                </a:cubicBezTo>
                <a:cubicBezTo>
                  <a:pt x="1832" y="2343"/>
                  <a:pt x="1797" y="2328"/>
                  <a:pt x="1773" y="2298"/>
                </a:cubicBezTo>
                <a:cubicBezTo>
                  <a:pt x="1748" y="2268"/>
                  <a:pt x="1754" y="2220"/>
                  <a:pt x="1777" y="2197"/>
                </a:cubicBezTo>
                <a:cubicBezTo>
                  <a:pt x="1824" y="2151"/>
                  <a:pt x="1883" y="2143"/>
                  <a:pt x="1943" y="2141"/>
                </a:cubicBezTo>
                <a:cubicBezTo>
                  <a:pt x="1995" y="2140"/>
                  <a:pt x="2046" y="2141"/>
                  <a:pt x="2098" y="2141"/>
                </a:cubicBezTo>
                <a:cubicBezTo>
                  <a:pt x="2591" y="2141"/>
                  <a:pt x="3084" y="2141"/>
                  <a:pt x="3577" y="2141"/>
                </a:cubicBezTo>
                <a:cubicBezTo>
                  <a:pt x="3608" y="2141"/>
                  <a:pt x="3633" y="2134"/>
                  <a:pt x="3653" y="2111"/>
                </a:cubicBezTo>
                <a:cubicBezTo>
                  <a:pt x="3668" y="2094"/>
                  <a:pt x="3670" y="2073"/>
                  <a:pt x="3667" y="2051"/>
                </a:cubicBezTo>
                <a:cubicBezTo>
                  <a:pt x="3663" y="2024"/>
                  <a:pt x="3642" y="2002"/>
                  <a:pt x="3615" y="1998"/>
                </a:cubicBezTo>
                <a:cubicBezTo>
                  <a:pt x="3602" y="1995"/>
                  <a:pt x="3588" y="1994"/>
                  <a:pt x="3575" y="1994"/>
                </a:cubicBezTo>
                <a:cubicBezTo>
                  <a:pt x="2614" y="1994"/>
                  <a:pt x="1653" y="1994"/>
                  <a:pt x="692" y="1994"/>
                </a:cubicBezTo>
                <a:cubicBezTo>
                  <a:pt x="658" y="1994"/>
                  <a:pt x="623" y="1991"/>
                  <a:pt x="589" y="1984"/>
                </a:cubicBezTo>
                <a:cubicBezTo>
                  <a:pt x="563" y="1978"/>
                  <a:pt x="537" y="1966"/>
                  <a:pt x="514" y="1951"/>
                </a:cubicBezTo>
                <a:cubicBezTo>
                  <a:pt x="469" y="1923"/>
                  <a:pt x="456" y="1870"/>
                  <a:pt x="483" y="1826"/>
                </a:cubicBezTo>
                <a:cubicBezTo>
                  <a:pt x="498" y="1802"/>
                  <a:pt x="522" y="1785"/>
                  <a:pt x="549" y="1775"/>
                </a:cubicBezTo>
                <a:cubicBezTo>
                  <a:pt x="595" y="1758"/>
                  <a:pt x="642" y="1753"/>
                  <a:pt x="691" y="1753"/>
                </a:cubicBezTo>
                <a:cubicBezTo>
                  <a:pt x="1148" y="1754"/>
                  <a:pt x="1605" y="1754"/>
                  <a:pt x="2062" y="1754"/>
                </a:cubicBezTo>
                <a:cubicBezTo>
                  <a:pt x="2788" y="1754"/>
                  <a:pt x="3515" y="1754"/>
                  <a:pt x="4241" y="1753"/>
                </a:cubicBezTo>
                <a:cubicBezTo>
                  <a:pt x="4259" y="1753"/>
                  <a:pt x="4278" y="1749"/>
                  <a:pt x="4295" y="1743"/>
                </a:cubicBezTo>
                <a:cubicBezTo>
                  <a:pt x="4328" y="1729"/>
                  <a:pt x="4340" y="1682"/>
                  <a:pt x="4325" y="1650"/>
                </a:cubicBezTo>
                <a:cubicBezTo>
                  <a:pt x="4308" y="1616"/>
                  <a:pt x="4278" y="1607"/>
                  <a:pt x="4246" y="1608"/>
                </a:cubicBezTo>
                <a:cubicBezTo>
                  <a:pt x="4163" y="1609"/>
                  <a:pt x="4080" y="1616"/>
                  <a:pt x="3998" y="1617"/>
                </a:cubicBezTo>
                <a:cubicBezTo>
                  <a:pt x="3903" y="1617"/>
                  <a:pt x="3809" y="1617"/>
                  <a:pt x="3714" y="1611"/>
                </a:cubicBezTo>
                <a:cubicBezTo>
                  <a:pt x="3660" y="1608"/>
                  <a:pt x="3605" y="1595"/>
                  <a:pt x="3551" y="1583"/>
                </a:cubicBezTo>
                <a:cubicBezTo>
                  <a:pt x="3520" y="1576"/>
                  <a:pt x="3489" y="1565"/>
                  <a:pt x="3460" y="1552"/>
                </a:cubicBezTo>
                <a:cubicBezTo>
                  <a:pt x="3434" y="1541"/>
                  <a:pt x="3411" y="1525"/>
                  <a:pt x="3387" y="1512"/>
                </a:cubicBezTo>
                <a:cubicBezTo>
                  <a:pt x="3346" y="1491"/>
                  <a:pt x="3315" y="1457"/>
                  <a:pt x="3282" y="1427"/>
                </a:cubicBezTo>
                <a:cubicBezTo>
                  <a:pt x="3261" y="1408"/>
                  <a:pt x="3245" y="1383"/>
                  <a:pt x="3226" y="1362"/>
                </a:cubicBezTo>
                <a:cubicBezTo>
                  <a:pt x="3213" y="1346"/>
                  <a:pt x="3198" y="1331"/>
                  <a:pt x="3186" y="1315"/>
                </a:cubicBezTo>
                <a:cubicBezTo>
                  <a:pt x="3169" y="1292"/>
                  <a:pt x="3154" y="1267"/>
                  <a:pt x="3139" y="1243"/>
                </a:cubicBezTo>
                <a:cubicBezTo>
                  <a:pt x="3123" y="1218"/>
                  <a:pt x="3109" y="1191"/>
                  <a:pt x="3094" y="1165"/>
                </a:cubicBezTo>
                <a:cubicBezTo>
                  <a:pt x="3090" y="1157"/>
                  <a:pt x="3087" y="1148"/>
                  <a:pt x="3083" y="1139"/>
                </a:cubicBezTo>
                <a:cubicBezTo>
                  <a:pt x="3069" y="1102"/>
                  <a:pt x="3055" y="1066"/>
                  <a:pt x="3041" y="1029"/>
                </a:cubicBezTo>
                <a:cubicBezTo>
                  <a:pt x="3033" y="1006"/>
                  <a:pt x="3024" y="982"/>
                  <a:pt x="3014" y="957"/>
                </a:cubicBezTo>
                <a:cubicBezTo>
                  <a:pt x="2983" y="968"/>
                  <a:pt x="2952" y="977"/>
                  <a:pt x="2917" y="965"/>
                </a:cubicBezTo>
                <a:cubicBezTo>
                  <a:pt x="2884" y="953"/>
                  <a:pt x="2858" y="936"/>
                  <a:pt x="2847" y="899"/>
                </a:cubicBezTo>
                <a:cubicBezTo>
                  <a:pt x="2837" y="901"/>
                  <a:pt x="2827" y="904"/>
                  <a:pt x="2817" y="904"/>
                </a:cubicBezTo>
                <a:cubicBezTo>
                  <a:pt x="2756" y="904"/>
                  <a:pt x="2694" y="898"/>
                  <a:pt x="2638" y="875"/>
                </a:cubicBezTo>
                <a:cubicBezTo>
                  <a:pt x="2589" y="856"/>
                  <a:pt x="2545" y="826"/>
                  <a:pt x="2518" y="777"/>
                </a:cubicBezTo>
                <a:cubicBezTo>
                  <a:pt x="2495" y="736"/>
                  <a:pt x="2493" y="696"/>
                  <a:pt x="2511" y="655"/>
                </a:cubicBezTo>
                <a:cubicBezTo>
                  <a:pt x="2518" y="638"/>
                  <a:pt x="2535" y="624"/>
                  <a:pt x="2549" y="610"/>
                </a:cubicBezTo>
                <a:cubicBezTo>
                  <a:pt x="2577" y="583"/>
                  <a:pt x="2613" y="573"/>
                  <a:pt x="2651" y="569"/>
                </a:cubicBezTo>
                <a:cubicBezTo>
                  <a:pt x="2678" y="566"/>
                  <a:pt x="2706" y="562"/>
                  <a:pt x="2734" y="563"/>
                </a:cubicBezTo>
                <a:cubicBezTo>
                  <a:pt x="2751" y="563"/>
                  <a:pt x="2763" y="559"/>
                  <a:pt x="2770" y="545"/>
                </a:cubicBezTo>
                <a:cubicBezTo>
                  <a:pt x="2780" y="525"/>
                  <a:pt x="2799" y="516"/>
                  <a:pt x="2816" y="506"/>
                </a:cubicBezTo>
                <a:cubicBezTo>
                  <a:pt x="2819" y="505"/>
                  <a:pt x="2822" y="503"/>
                  <a:pt x="2825" y="501"/>
                </a:cubicBezTo>
                <a:cubicBezTo>
                  <a:pt x="2807" y="471"/>
                  <a:pt x="2790" y="441"/>
                  <a:pt x="2770" y="414"/>
                </a:cubicBezTo>
                <a:cubicBezTo>
                  <a:pt x="2757" y="396"/>
                  <a:pt x="2741" y="379"/>
                  <a:pt x="2726" y="363"/>
                </a:cubicBezTo>
                <a:cubicBezTo>
                  <a:pt x="2717" y="354"/>
                  <a:pt x="2708" y="346"/>
                  <a:pt x="2698" y="339"/>
                </a:cubicBezTo>
                <a:cubicBezTo>
                  <a:pt x="2663" y="317"/>
                  <a:pt x="2626" y="323"/>
                  <a:pt x="2589" y="330"/>
                </a:cubicBezTo>
                <a:cubicBezTo>
                  <a:pt x="2558" y="335"/>
                  <a:pt x="2531" y="350"/>
                  <a:pt x="2507" y="369"/>
                </a:cubicBezTo>
                <a:cubicBezTo>
                  <a:pt x="2489" y="383"/>
                  <a:pt x="2475" y="401"/>
                  <a:pt x="2460" y="418"/>
                </a:cubicBezTo>
                <a:cubicBezTo>
                  <a:pt x="2426" y="455"/>
                  <a:pt x="2409" y="501"/>
                  <a:pt x="2389" y="546"/>
                </a:cubicBezTo>
                <a:cubicBezTo>
                  <a:pt x="2378" y="569"/>
                  <a:pt x="2372" y="594"/>
                  <a:pt x="2364" y="619"/>
                </a:cubicBezTo>
                <a:cubicBezTo>
                  <a:pt x="2363" y="622"/>
                  <a:pt x="2364" y="626"/>
                  <a:pt x="2366" y="630"/>
                </a:cubicBezTo>
                <a:cubicBezTo>
                  <a:pt x="2383" y="673"/>
                  <a:pt x="2401" y="716"/>
                  <a:pt x="2417" y="760"/>
                </a:cubicBezTo>
                <a:cubicBezTo>
                  <a:pt x="2429" y="789"/>
                  <a:pt x="2439" y="818"/>
                  <a:pt x="2448" y="848"/>
                </a:cubicBezTo>
                <a:cubicBezTo>
                  <a:pt x="2460" y="888"/>
                  <a:pt x="2471" y="929"/>
                  <a:pt x="2483" y="969"/>
                </a:cubicBezTo>
                <a:cubicBezTo>
                  <a:pt x="2488" y="990"/>
                  <a:pt x="2495" y="1010"/>
                  <a:pt x="2501" y="1031"/>
                </a:cubicBezTo>
                <a:cubicBezTo>
                  <a:pt x="2519" y="1025"/>
                  <a:pt x="2537" y="1017"/>
                  <a:pt x="2556" y="1013"/>
                </a:cubicBezTo>
                <a:cubicBezTo>
                  <a:pt x="2626" y="995"/>
                  <a:pt x="2696" y="998"/>
                  <a:pt x="2764" y="1022"/>
                </a:cubicBezTo>
                <a:cubicBezTo>
                  <a:pt x="2802" y="1035"/>
                  <a:pt x="2839" y="1053"/>
                  <a:pt x="2870" y="1080"/>
                </a:cubicBezTo>
                <a:cubicBezTo>
                  <a:pt x="2901" y="1107"/>
                  <a:pt x="2930" y="1137"/>
                  <a:pt x="2957" y="1168"/>
                </a:cubicBezTo>
                <a:cubicBezTo>
                  <a:pt x="2977" y="1192"/>
                  <a:pt x="2990" y="1222"/>
                  <a:pt x="3002" y="1252"/>
                </a:cubicBezTo>
                <a:cubicBezTo>
                  <a:pt x="3033" y="1327"/>
                  <a:pt x="3031" y="1403"/>
                  <a:pt x="3011" y="1479"/>
                </a:cubicBezTo>
                <a:cubicBezTo>
                  <a:pt x="3004" y="1506"/>
                  <a:pt x="2993" y="1533"/>
                  <a:pt x="2979" y="1556"/>
                </a:cubicBezTo>
                <a:cubicBezTo>
                  <a:pt x="2960" y="1585"/>
                  <a:pt x="2938" y="1612"/>
                  <a:pt x="2911" y="1637"/>
                </a:cubicBezTo>
                <a:cubicBezTo>
                  <a:pt x="2872" y="1674"/>
                  <a:pt x="2826" y="1694"/>
                  <a:pt x="2776" y="1707"/>
                </a:cubicBezTo>
                <a:cubicBezTo>
                  <a:pt x="2725" y="1721"/>
                  <a:pt x="2672" y="1721"/>
                  <a:pt x="2620" y="1709"/>
                </a:cubicBezTo>
                <a:cubicBezTo>
                  <a:pt x="2591" y="1703"/>
                  <a:pt x="2562" y="1692"/>
                  <a:pt x="2536" y="1677"/>
                </a:cubicBezTo>
                <a:cubicBezTo>
                  <a:pt x="2506" y="1659"/>
                  <a:pt x="2481" y="1635"/>
                  <a:pt x="2462" y="1604"/>
                </a:cubicBezTo>
                <a:cubicBezTo>
                  <a:pt x="2419" y="1534"/>
                  <a:pt x="2418" y="1462"/>
                  <a:pt x="2447" y="1390"/>
                </a:cubicBezTo>
                <a:cubicBezTo>
                  <a:pt x="2460" y="1358"/>
                  <a:pt x="2484" y="1331"/>
                  <a:pt x="2511" y="1308"/>
                </a:cubicBezTo>
                <a:cubicBezTo>
                  <a:pt x="2532" y="1290"/>
                  <a:pt x="2557" y="1281"/>
                  <a:pt x="2583" y="1276"/>
                </a:cubicBezTo>
                <a:cubicBezTo>
                  <a:pt x="2602" y="1273"/>
                  <a:pt x="2621" y="1267"/>
                  <a:pt x="2639" y="1269"/>
                </a:cubicBezTo>
                <a:cubicBezTo>
                  <a:pt x="2672" y="1272"/>
                  <a:pt x="2706" y="1280"/>
                  <a:pt x="2733" y="1301"/>
                </a:cubicBezTo>
                <a:cubicBezTo>
                  <a:pt x="2757" y="1319"/>
                  <a:pt x="2777" y="1341"/>
                  <a:pt x="2788" y="1371"/>
                </a:cubicBezTo>
                <a:cubicBezTo>
                  <a:pt x="2795" y="1391"/>
                  <a:pt x="2801" y="1412"/>
                  <a:pt x="2794" y="1431"/>
                </a:cubicBezTo>
                <a:cubicBezTo>
                  <a:pt x="2780" y="1468"/>
                  <a:pt x="2763" y="1501"/>
                  <a:pt x="2720" y="1516"/>
                </a:cubicBezTo>
                <a:cubicBezTo>
                  <a:pt x="2691" y="1527"/>
                  <a:pt x="2639" y="1507"/>
                  <a:pt x="2630" y="1478"/>
                </a:cubicBezTo>
                <a:cubicBezTo>
                  <a:pt x="2624" y="1459"/>
                  <a:pt x="2627" y="1446"/>
                  <a:pt x="2642" y="1433"/>
                </a:cubicBezTo>
                <a:cubicBezTo>
                  <a:pt x="2651" y="1425"/>
                  <a:pt x="2660" y="1417"/>
                  <a:pt x="2669" y="1410"/>
                </a:cubicBezTo>
                <a:cubicBezTo>
                  <a:pt x="2672" y="1427"/>
                  <a:pt x="2674" y="1442"/>
                  <a:pt x="2679" y="1455"/>
                </a:cubicBezTo>
                <a:cubicBezTo>
                  <a:pt x="2681" y="1461"/>
                  <a:pt x="2690" y="1468"/>
                  <a:pt x="2696" y="1468"/>
                </a:cubicBezTo>
                <a:cubicBezTo>
                  <a:pt x="2702" y="1468"/>
                  <a:pt x="2709" y="1460"/>
                  <a:pt x="2712" y="1454"/>
                </a:cubicBezTo>
                <a:cubicBezTo>
                  <a:pt x="2716" y="1448"/>
                  <a:pt x="2719" y="1439"/>
                  <a:pt x="2719" y="1432"/>
                </a:cubicBezTo>
                <a:cubicBezTo>
                  <a:pt x="2721" y="1412"/>
                  <a:pt x="2719" y="1391"/>
                  <a:pt x="2701" y="1379"/>
                </a:cubicBezTo>
                <a:cubicBezTo>
                  <a:pt x="2675" y="1362"/>
                  <a:pt x="2646" y="1361"/>
                  <a:pt x="2618" y="1375"/>
                </a:cubicBezTo>
                <a:cubicBezTo>
                  <a:pt x="2567" y="1402"/>
                  <a:pt x="2544" y="1475"/>
                  <a:pt x="2584" y="1530"/>
                </a:cubicBezTo>
                <a:cubicBezTo>
                  <a:pt x="2599" y="1551"/>
                  <a:pt x="2618" y="1565"/>
                  <a:pt x="2640" y="1576"/>
                </a:cubicBezTo>
                <a:cubicBezTo>
                  <a:pt x="2679" y="1596"/>
                  <a:pt x="2719" y="1596"/>
                  <a:pt x="2758" y="1583"/>
                </a:cubicBezTo>
                <a:cubicBezTo>
                  <a:pt x="2794" y="1571"/>
                  <a:pt x="2824" y="1549"/>
                  <a:pt x="2845" y="1515"/>
                </a:cubicBezTo>
                <a:cubicBezTo>
                  <a:pt x="2890" y="1444"/>
                  <a:pt x="2884" y="1370"/>
                  <a:pt x="2860" y="1296"/>
                </a:cubicBezTo>
                <a:cubicBezTo>
                  <a:pt x="2852" y="1269"/>
                  <a:pt x="2832" y="1245"/>
                  <a:pt x="2816" y="1220"/>
                </a:cubicBezTo>
                <a:cubicBezTo>
                  <a:pt x="2794" y="1187"/>
                  <a:pt x="2760" y="1168"/>
                  <a:pt x="2724" y="1151"/>
                </a:cubicBezTo>
                <a:cubicBezTo>
                  <a:pt x="2663" y="1123"/>
                  <a:pt x="2601" y="1124"/>
                  <a:pt x="2539" y="1143"/>
                </a:cubicBezTo>
                <a:cubicBezTo>
                  <a:pt x="2512" y="1152"/>
                  <a:pt x="2488" y="1169"/>
                  <a:pt x="2461" y="1183"/>
                </a:cubicBezTo>
                <a:cubicBezTo>
                  <a:pt x="2451" y="1151"/>
                  <a:pt x="2442" y="1116"/>
                  <a:pt x="2430" y="1081"/>
                </a:cubicBezTo>
                <a:cubicBezTo>
                  <a:pt x="2417" y="1047"/>
                  <a:pt x="2402" y="1014"/>
                  <a:pt x="2389" y="980"/>
                </a:cubicBezTo>
                <a:cubicBezTo>
                  <a:pt x="2386" y="972"/>
                  <a:pt x="2383" y="964"/>
                  <a:pt x="2380" y="956"/>
                </a:cubicBezTo>
                <a:cubicBezTo>
                  <a:pt x="2366" y="926"/>
                  <a:pt x="2352" y="895"/>
                  <a:pt x="2337" y="865"/>
                </a:cubicBezTo>
                <a:cubicBezTo>
                  <a:pt x="2324" y="841"/>
                  <a:pt x="2309" y="819"/>
                  <a:pt x="2295" y="796"/>
                </a:cubicBezTo>
                <a:cubicBezTo>
                  <a:pt x="2282" y="777"/>
                  <a:pt x="2271" y="757"/>
                  <a:pt x="2257" y="739"/>
                </a:cubicBezTo>
                <a:cubicBezTo>
                  <a:pt x="2237" y="714"/>
                  <a:pt x="2217" y="689"/>
                  <a:pt x="2194" y="667"/>
                </a:cubicBezTo>
                <a:cubicBezTo>
                  <a:pt x="2174" y="647"/>
                  <a:pt x="2152" y="628"/>
                  <a:pt x="2128" y="612"/>
                </a:cubicBezTo>
                <a:cubicBezTo>
                  <a:pt x="2078" y="579"/>
                  <a:pt x="2023" y="567"/>
                  <a:pt x="1963" y="582"/>
                </a:cubicBezTo>
                <a:cubicBezTo>
                  <a:pt x="1930" y="590"/>
                  <a:pt x="1902" y="606"/>
                  <a:pt x="1877" y="629"/>
                </a:cubicBezTo>
                <a:cubicBezTo>
                  <a:pt x="1861" y="644"/>
                  <a:pt x="1843" y="657"/>
                  <a:pt x="1829" y="674"/>
                </a:cubicBezTo>
                <a:cubicBezTo>
                  <a:pt x="1802" y="709"/>
                  <a:pt x="1775" y="745"/>
                  <a:pt x="1757" y="786"/>
                </a:cubicBezTo>
                <a:cubicBezTo>
                  <a:pt x="1741" y="819"/>
                  <a:pt x="1723" y="852"/>
                  <a:pt x="1711" y="886"/>
                </a:cubicBezTo>
                <a:cubicBezTo>
                  <a:pt x="1686" y="963"/>
                  <a:pt x="1678" y="1042"/>
                  <a:pt x="1700" y="1121"/>
                </a:cubicBezTo>
                <a:cubicBezTo>
                  <a:pt x="1709" y="1154"/>
                  <a:pt x="1727" y="1182"/>
                  <a:pt x="1747" y="1209"/>
                </a:cubicBezTo>
                <a:cubicBezTo>
                  <a:pt x="1768" y="1236"/>
                  <a:pt x="1793" y="1257"/>
                  <a:pt x="1822" y="1273"/>
                </a:cubicBezTo>
                <a:cubicBezTo>
                  <a:pt x="1846" y="1286"/>
                  <a:pt x="1874" y="1294"/>
                  <a:pt x="1901" y="1300"/>
                </a:cubicBezTo>
                <a:cubicBezTo>
                  <a:pt x="1943" y="1308"/>
                  <a:pt x="1985" y="1301"/>
                  <a:pt x="2021" y="1276"/>
                </a:cubicBezTo>
                <a:cubicBezTo>
                  <a:pt x="2039" y="1264"/>
                  <a:pt x="2055" y="1247"/>
                  <a:pt x="2067" y="1229"/>
                </a:cubicBezTo>
                <a:cubicBezTo>
                  <a:pt x="2090" y="1197"/>
                  <a:pt x="2102" y="1160"/>
                  <a:pt x="2093" y="1119"/>
                </a:cubicBezTo>
                <a:cubicBezTo>
                  <a:pt x="2081" y="1067"/>
                  <a:pt x="2054" y="1037"/>
                  <a:pt x="2001" y="1027"/>
                </a:cubicBezTo>
                <a:cubicBezTo>
                  <a:pt x="1986" y="1025"/>
                  <a:pt x="1971" y="1026"/>
                  <a:pt x="1956" y="1028"/>
                </a:cubicBezTo>
                <a:cubicBezTo>
                  <a:pt x="1928" y="1033"/>
                  <a:pt x="1907" y="1049"/>
                  <a:pt x="1898" y="1075"/>
                </a:cubicBezTo>
                <a:cubicBezTo>
                  <a:pt x="1889" y="1100"/>
                  <a:pt x="1884" y="1127"/>
                  <a:pt x="1904" y="1150"/>
                </a:cubicBezTo>
                <a:cubicBezTo>
                  <a:pt x="1917" y="1165"/>
                  <a:pt x="1952" y="1169"/>
                  <a:pt x="1967" y="1156"/>
                </a:cubicBezTo>
                <a:cubicBezTo>
                  <a:pt x="1979" y="1147"/>
                  <a:pt x="1975" y="1124"/>
                  <a:pt x="1960" y="1114"/>
                </a:cubicBezTo>
                <a:cubicBezTo>
                  <a:pt x="1953" y="1109"/>
                  <a:pt x="1946" y="1106"/>
                  <a:pt x="1938" y="1101"/>
                </a:cubicBezTo>
                <a:cubicBezTo>
                  <a:pt x="1958" y="1089"/>
                  <a:pt x="1978" y="1080"/>
                  <a:pt x="2000" y="1094"/>
                </a:cubicBezTo>
                <a:cubicBezTo>
                  <a:pt x="2020" y="1106"/>
                  <a:pt x="2031" y="1126"/>
                  <a:pt x="2026" y="1148"/>
                </a:cubicBezTo>
                <a:cubicBezTo>
                  <a:pt x="2022" y="1169"/>
                  <a:pt x="2012" y="1189"/>
                  <a:pt x="1992" y="1203"/>
                </a:cubicBezTo>
                <a:cubicBezTo>
                  <a:pt x="1963" y="1224"/>
                  <a:pt x="1934" y="1226"/>
                  <a:pt x="1901" y="1218"/>
                </a:cubicBezTo>
                <a:cubicBezTo>
                  <a:pt x="1864" y="1209"/>
                  <a:pt x="1837" y="1185"/>
                  <a:pt x="1824" y="1149"/>
                </a:cubicBezTo>
                <a:cubicBezTo>
                  <a:pt x="1804" y="1096"/>
                  <a:pt x="1810" y="1043"/>
                  <a:pt x="1836" y="993"/>
                </a:cubicBezTo>
                <a:cubicBezTo>
                  <a:pt x="1845" y="976"/>
                  <a:pt x="1862" y="964"/>
                  <a:pt x="1875" y="949"/>
                </a:cubicBezTo>
                <a:cubicBezTo>
                  <a:pt x="1901" y="921"/>
                  <a:pt x="1935" y="909"/>
                  <a:pt x="1971" y="905"/>
                </a:cubicBezTo>
                <a:cubicBezTo>
                  <a:pt x="1989" y="902"/>
                  <a:pt x="2008" y="897"/>
                  <a:pt x="2025" y="900"/>
                </a:cubicBezTo>
                <a:cubicBezTo>
                  <a:pt x="2065" y="906"/>
                  <a:pt x="2103" y="915"/>
                  <a:pt x="2137" y="939"/>
                </a:cubicBezTo>
                <a:cubicBezTo>
                  <a:pt x="2169" y="961"/>
                  <a:pt x="2191" y="989"/>
                  <a:pt x="2209" y="1020"/>
                </a:cubicBezTo>
                <a:cubicBezTo>
                  <a:pt x="2221" y="1041"/>
                  <a:pt x="2225" y="1066"/>
                  <a:pt x="2230" y="1090"/>
                </a:cubicBezTo>
                <a:cubicBezTo>
                  <a:pt x="2237" y="1133"/>
                  <a:pt x="2233" y="1176"/>
                  <a:pt x="2217" y="1217"/>
                </a:cubicBezTo>
                <a:cubicBezTo>
                  <a:pt x="2206" y="1244"/>
                  <a:pt x="2189" y="1270"/>
                  <a:pt x="2172" y="1295"/>
                </a:cubicBezTo>
                <a:cubicBezTo>
                  <a:pt x="2159" y="1314"/>
                  <a:pt x="2145" y="1332"/>
                  <a:pt x="2128" y="1348"/>
                </a:cubicBezTo>
                <a:cubicBezTo>
                  <a:pt x="2095" y="1379"/>
                  <a:pt x="2057" y="1401"/>
                  <a:pt x="2014" y="1417"/>
                </a:cubicBezTo>
                <a:cubicBezTo>
                  <a:pt x="1955" y="1439"/>
                  <a:pt x="1894" y="1442"/>
                  <a:pt x="1834" y="1429"/>
                </a:cubicBezTo>
                <a:cubicBezTo>
                  <a:pt x="1798" y="1421"/>
                  <a:pt x="1763" y="1408"/>
                  <a:pt x="1730" y="1389"/>
                </a:cubicBezTo>
                <a:cubicBezTo>
                  <a:pt x="1696" y="1368"/>
                  <a:pt x="1666" y="1344"/>
                  <a:pt x="1640" y="1315"/>
                </a:cubicBezTo>
                <a:cubicBezTo>
                  <a:pt x="1616" y="1289"/>
                  <a:pt x="1594" y="1261"/>
                  <a:pt x="1570" y="1235"/>
                </a:cubicBezTo>
                <a:cubicBezTo>
                  <a:pt x="1557" y="1220"/>
                  <a:pt x="1542" y="1206"/>
                  <a:pt x="1527" y="1193"/>
                </a:cubicBezTo>
                <a:cubicBezTo>
                  <a:pt x="1507" y="1176"/>
                  <a:pt x="1486" y="1159"/>
                  <a:pt x="1464" y="1145"/>
                </a:cubicBezTo>
                <a:cubicBezTo>
                  <a:pt x="1435" y="1128"/>
                  <a:pt x="1403" y="1125"/>
                  <a:pt x="1370" y="1129"/>
                </a:cubicBezTo>
                <a:cubicBezTo>
                  <a:pt x="1318" y="1136"/>
                  <a:pt x="1275" y="1160"/>
                  <a:pt x="1239" y="1196"/>
                </a:cubicBezTo>
                <a:cubicBezTo>
                  <a:pt x="1207" y="1229"/>
                  <a:pt x="1185" y="1267"/>
                  <a:pt x="1167" y="1309"/>
                </a:cubicBezTo>
                <a:cubicBezTo>
                  <a:pt x="1143" y="1367"/>
                  <a:pt x="1138" y="1425"/>
                  <a:pt x="1155" y="1484"/>
                </a:cubicBezTo>
                <a:cubicBezTo>
                  <a:pt x="1164" y="1517"/>
                  <a:pt x="1183" y="1544"/>
                  <a:pt x="1208" y="1567"/>
                </a:cubicBezTo>
                <a:cubicBezTo>
                  <a:pt x="1258" y="1613"/>
                  <a:pt x="1331" y="1616"/>
                  <a:pt x="1384" y="1588"/>
                </a:cubicBezTo>
                <a:cubicBezTo>
                  <a:pt x="1402" y="1578"/>
                  <a:pt x="1421" y="1564"/>
                  <a:pt x="1428" y="1542"/>
                </a:cubicBezTo>
                <a:cubicBezTo>
                  <a:pt x="1431" y="1531"/>
                  <a:pt x="1438" y="1522"/>
                  <a:pt x="1441" y="1512"/>
                </a:cubicBezTo>
                <a:cubicBezTo>
                  <a:pt x="1453" y="1464"/>
                  <a:pt x="1409" y="1390"/>
                  <a:pt x="1345" y="1402"/>
                </a:cubicBezTo>
                <a:cubicBezTo>
                  <a:pt x="1326" y="1406"/>
                  <a:pt x="1309" y="1412"/>
                  <a:pt x="1301" y="1433"/>
                </a:cubicBezTo>
                <a:cubicBezTo>
                  <a:pt x="1294" y="1454"/>
                  <a:pt x="1299" y="1473"/>
                  <a:pt x="1310" y="1490"/>
                </a:cubicBezTo>
                <a:cubicBezTo>
                  <a:pt x="1318" y="1503"/>
                  <a:pt x="1334" y="1501"/>
                  <a:pt x="1338" y="1486"/>
                </a:cubicBezTo>
                <a:cubicBezTo>
                  <a:pt x="1342" y="1473"/>
                  <a:pt x="1341" y="1460"/>
                  <a:pt x="1342" y="1445"/>
                </a:cubicBezTo>
                <a:cubicBezTo>
                  <a:pt x="1361" y="1444"/>
                  <a:pt x="1372" y="1460"/>
                  <a:pt x="1382" y="1474"/>
                </a:cubicBezTo>
                <a:cubicBezTo>
                  <a:pt x="1390" y="1485"/>
                  <a:pt x="1386" y="1499"/>
                  <a:pt x="1377" y="1512"/>
                </a:cubicBezTo>
                <a:cubicBezTo>
                  <a:pt x="1348" y="1550"/>
                  <a:pt x="1294" y="1550"/>
                  <a:pt x="1261" y="1514"/>
                </a:cubicBezTo>
                <a:cubicBezTo>
                  <a:pt x="1225" y="1477"/>
                  <a:pt x="1224" y="1437"/>
                  <a:pt x="1243" y="1394"/>
                </a:cubicBezTo>
                <a:cubicBezTo>
                  <a:pt x="1253" y="1372"/>
                  <a:pt x="1270" y="1356"/>
                  <a:pt x="1290" y="1341"/>
                </a:cubicBezTo>
                <a:cubicBezTo>
                  <a:pt x="1335" y="1309"/>
                  <a:pt x="1384" y="1307"/>
                  <a:pt x="1435" y="1320"/>
                </a:cubicBezTo>
                <a:cubicBezTo>
                  <a:pt x="1451" y="1324"/>
                  <a:pt x="1466" y="1334"/>
                  <a:pt x="1480" y="1343"/>
                </a:cubicBezTo>
                <a:cubicBezTo>
                  <a:pt x="1521" y="1372"/>
                  <a:pt x="1549" y="1410"/>
                  <a:pt x="1559" y="1460"/>
                </a:cubicBezTo>
                <a:cubicBezTo>
                  <a:pt x="1562" y="1477"/>
                  <a:pt x="1567" y="1496"/>
                  <a:pt x="1565" y="1514"/>
                </a:cubicBezTo>
                <a:cubicBezTo>
                  <a:pt x="1561" y="1552"/>
                  <a:pt x="1551" y="1589"/>
                  <a:pt x="1526" y="1621"/>
                </a:cubicBezTo>
                <a:cubicBezTo>
                  <a:pt x="1496" y="1661"/>
                  <a:pt x="1456" y="1685"/>
                  <a:pt x="1408" y="1701"/>
                </a:cubicBezTo>
                <a:cubicBezTo>
                  <a:pt x="1356" y="1718"/>
                  <a:pt x="1304" y="1720"/>
                  <a:pt x="1252" y="1708"/>
                </a:cubicBezTo>
                <a:cubicBezTo>
                  <a:pt x="1218" y="1700"/>
                  <a:pt x="1184" y="1689"/>
                  <a:pt x="1155" y="1665"/>
                </a:cubicBezTo>
                <a:cubicBezTo>
                  <a:pt x="1139" y="1652"/>
                  <a:pt x="1124" y="1638"/>
                  <a:pt x="1107" y="1626"/>
                </a:cubicBezTo>
                <a:cubicBezTo>
                  <a:pt x="1100" y="1621"/>
                  <a:pt x="1089" y="1616"/>
                  <a:pt x="1080" y="1616"/>
                </a:cubicBezTo>
                <a:cubicBezTo>
                  <a:pt x="823" y="1616"/>
                  <a:pt x="567" y="1616"/>
                  <a:pt x="310" y="1616"/>
                </a:cubicBezTo>
                <a:cubicBezTo>
                  <a:pt x="283" y="1616"/>
                  <a:pt x="255" y="1617"/>
                  <a:pt x="228" y="1612"/>
                </a:cubicBezTo>
                <a:cubicBezTo>
                  <a:pt x="187" y="1606"/>
                  <a:pt x="145" y="1598"/>
                  <a:pt x="106" y="1585"/>
                </a:cubicBezTo>
                <a:cubicBezTo>
                  <a:pt x="74" y="1575"/>
                  <a:pt x="44" y="1558"/>
                  <a:pt x="22" y="1531"/>
                </a:cubicBezTo>
                <a:cubicBezTo>
                  <a:pt x="0" y="1505"/>
                  <a:pt x="2" y="1457"/>
                  <a:pt x="27" y="1432"/>
                </a:cubicBezTo>
                <a:cubicBezTo>
                  <a:pt x="68" y="1390"/>
                  <a:pt x="120" y="1378"/>
                  <a:pt x="173" y="1366"/>
                </a:cubicBezTo>
                <a:cubicBezTo>
                  <a:pt x="238" y="1351"/>
                  <a:pt x="303" y="1355"/>
                  <a:pt x="368" y="1356"/>
                </a:cubicBezTo>
                <a:cubicBezTo>
                  <a:pt x="479" y="1356"/>
                  <a:pt x="589" y="1355"/>
                  <a:pt x="700" y="1359"/>
                </a:cubicBezTo>
                <a:cubicBezTo>
                  <a:pt x="785" y="1362"/>
                  <a:pt x="870" y="1372"/>
                  <a:pt x="955" y="1378"/>
                </a:cubicBezTo>
                <a:cubicBezTo>
                  <a:pt x="957" y="1379"/>
                  <a:pt x="959" y="1379"/>
                  <a:pt x="962" y="1383"/>
                </a:cubicBezTo>
                <a:cubicBezTo>
                  <a:pt x="952" y="1384"/>
                  <a:pt x="942" y="1385"/>
                  <a:pt x="931" y="1385"/>
                </a:cubicBezTo>
                <a:cubicBezTo>
                  <a:pt x="786" y="1387"/>
                  <a:pt x="640" y="1389"/>
                  <a:pt x="495" y="1392"/>
                </a:cubicBezTo>
                <a:cubicBezTo>
                  <a:pt x="406" y="1394"/>
                  <a:pt x="316" y="1397"/>
                  <a:pt x="227" y="1400"/>
                </a:cubicBezTo>
                <a:cubicBezTo>
                  <a:pt x="196" y="1401"/>
                  <a:pt x="168" y="1410"/>
                  <a:pt x="144" y="1432"/>
                </a:cubicBezTo>
                <a:cubicBezTo>
                  <a:pt x="115" y="1458"/>
                  <a:pt x="116" y="1518"/>
                  <a:pt x="146" y="1543"/>
                </a:cubicBezTo>
                <a:cubicBezTo>
                  <a:pt x="173" y="1566"/>
                  <a:pt x="204" y="1570"/>
                  <a:pt x="237" y="1570"/>
                </a:cubicBezTo>
                <a:cubicBezTo>
                  <a:pt x="329" y="1571"/>
                  <a:pt x="421" y="1570"/>
                  <a:pt x="513" y="1570"/>
                </a:cubicBezTo>
                <a:cubicBezTo>
                  <a:pt x="689" y="1570"/>
                  <a:pt x="866" y="1570"/>
                  <a:pt x="1042" y="1570"/>
                </a:cubicBezTo>
                <a:cubicBezTo>
                  <a:pt x="1048" y="1570"/>
                  <a:pt x="1054" y="1570"/>
                  <a:pt x="1061" y="1570"/>
                </a:cubicBezTo>
                <a:cubicBezTo>
                  <a:pt x="1055" y="1552"/>
                  <a:pt x="1047" y="1535"/>
                  <a:pt x="1043" y="1518"/>
                </a:cubicBezTo>
                <a:cubicBezTo>
                  <a:pt x="1036" y="1491"/>
                  <a:pt x="1028" y="1464"/>
                  <a:pt x="1025" y="1437"/>
                </a:cubicBezTo>
                <a:cubicBezTo>
                  <a:pt x="1021" y="1391"/>
                  <a:pt x="1025" y="1345"/>
                  <a:pt x="1036" y="1300"/>
                </a:cubicBezTo>
                <a:cubicBezTo>
                  <a:pt x="1044" y="1266"/>
                  <a:pt x="1055" y="1233"/>
                  <a:pt x="1069" y="1202"/>
                </a:cubicBezTo>
                <a:cubicBezTo>
                  <a:pt x="1083" y="1170"/>
                  <a:pt x="1101" y="1139"/>
                  <a:pt x="1121" y="1111"/>
                </a:cubicBezTo>
                <a:cubicBezTo>
                  <a:pt x="1143" y="1080"/>
                  <a:pt x="1170" y="1053"/>
                  <a:pt x="1203" y="1031"/>
                </a:cubicBezTo>
                <a:cubicBezTo>
                  <a:pt x="1264" y="990"/>
                  <a:pt x="1330" y="976"/>
                  <a:pt x="1401" y="989"/>
                </a:cubicBezTo>
                <a:cubicBezTo>
                  <a:pt x="1441" y="997"/>
                  <a:pt x="1479" y="1011"/>
                  <a:pt x="1514" y="1034"/>
                </a:cubicBezTo>
                <a:cubicBezTo>
                  <a:pt x="1524" y="1041"/>
                  <a:pt x="1536" y="1047"/>
                  <a:pt x="1548" y="1054"/>
                </a:cubicBezTo>
                <a:cubicBezTo>
                  <a:pt x="1551" y="1027"/>
                  <a:pt x="1551" y="1000"/>
                  <a:pt x="1555" y="974"/>
                </a:cubicBezTo>
                <a:cubicBezTo>
                  <a:pt x="1564" y="925"/>
                  <a:pt x="1573" y="876"/>
                  <a:pt x="1586" y="827"/>
                </a:cubicBezTo>
                <a:cubicBezTo>
                  <a:pt x="1595" y="790"/>
                  <a:pt x="1607" y="753"/>
                  <a:pt x="1622" y="718"/>
                </a:cubicBezTo>
                <a:cubicBezTo>
                  <a:pt x="1644" y="668"/>
                  <a:pt x="1668" y="619"/>
                  <a:pt x="1698" y="573"/>
                </a:cubicBezTo>
                <a:cubicBezTo>
                  <a:pt x="1733" y="520"/>
                  <a:pt x="1772" y="472"/>
                  <a:pt x="1822" y="433"/>
                </a:cubicBezTo>
                <a:cubicBezTo>
                  <a:pt x="1847" y="414"/>
                  <a:pt x="1875" y="398"/>
                  <a:pt x="1903" y="384"/>
                </a:cubicBezTo>
                <a:cubicBezTo>
                  <a:pt x="1982" y="344"/>
                  <a:pt x="2064" y="345"/>
                  <a:pt x="2147" y="372"/>
                </a:cubicBezTo>
                <a:cubicBezTo>
                  <a:pt x="2178" y="382"/>
                  <a:pt x="2206" y="403"/>
                  <a:pt x="2229" y="428"/>
                </a:cubicBezTo>
                <a:cubicBezTo>
                  <a:pt x="2237" y="436"/>
                  <a:pt x="2245" y="443"/>
                  <a:pt x="2253" y="451"/>
                </a:cubicBezTo>
                <a:cubicBezTo>
                  <a:pt x="2266" y="420"/>
                  <a:pt x="2277" y="389"/>
                  <a:pt x="2290" y="358"/>
                </a:cubicBezTo>
                <a:cubicBezTo>
                  <a:pt x="2306" y="320"/>
                  <a:pt x="2322" y="281"/>
                  <a:pt x="2341" y="244"/>
                </a:cubicBezTo>
                <a:cubicBezTo>
                  <a:pt x="2354" y="216"/>
                  <a:pt x="2369" y="189"/>
                  <a:pt x="2386" y="164"/>
                </a:cubicBezTo>
                <a:cubicBezTo>
                  <a:pt x="2397" y="147"/>
                  <a:pt x="2412" y="133"/>
                  <a:pt x="2427" y="119"/>
                </a:cubicBezTo>
                <a:cubicBezTo>
                  <a:pt x="2444" y="103"/>
                  <a:pt x="2462" y="88"/>
                  <a:pt x="2480" y="72"/>
                </a:cubicBezTo>
                <a:cubicBezTo>
                  <a:pt x="2485" y="68"/>
                  <a:pt x="2491" y="66"/>
                  <a:pt x="2497" y="62"/>
                </a:cubicBezTo>
                <a:cubicBezTo>
                  <a:pt x="2526" y="44"/>
                  <a:pt x="2555" y="30"/>
                  <a:pt x="2587" y="19"/>
                </a:cubicBezTo>
                <a:cubicBezTo>
                  <a:pt x="2624" y="5"/>
                  <a:pt x="2662" y="0"/>
                  <a:pt x="2699" y="9"/>
                </a:cubicBezTo>
                <a:cubicBezTo>
                  <a:pt x="2730" y="15"/>
                  <a:pt x="2760" y="25"/>
                  <a:pt x="2786" y="46"/>
                </a:cubicBezTo>
                <a:cubicBezTo>
                  <a:pt x="2815" y="70"/>
                  <a:pt x="2833" y="99"/>
                  <a:pt x="2848" y="132"/>
                </a:cubicBezTo>
                <a:cubicBezTo>
                  <a:pt x="2859" y="156"/>
                  <a:pt x="2869" y="180"/>
                  <a:pt x="2878" y="204"/>
                </a:cubicBezTo>
                <a:cubicBezTo>
                  <a:pt x="2889" y="235"/>
                  <a:pt x="2899" y="266"/>
                  <a:pt x="2910" y="297"/>
                </a:cubicBezTo>
                <a:cubicBezTo>
                  <a:pt x="2920" y="326"/>
                  <a:pt x="2930" y="355"/>
                  <a:pt x="2941" y="384"/>
                </a:cubicBezTo>
                <a:cubicBezTo>
                  <a:pt x="2962" y="435"/>
                  <a:pt x="2983" y="485"/>
                  <a:pt x="3005" y="536"/>
                </a:cubicBezTo>
                <a:cubicBezTo>
                  <a:pt x="3010" y="548"/>
                  <a:pt x="3018" y="559"/>
                  <a:pt x="3024" y="569"/>
                </a:cubicBezTo>
                <a:cubicBezTo>
                  <a:pt x="3050" y="571"/>
                  <a:pt x="3077" y="574"/>
                  <a:pt x="3104" y="577"/>
                </a:cubicBezTo>
                <a:cubicBezTo>
                  <a:pt x="3107" y="577"/>
                  <a:pt x="3111" y="575"/>
                  <a:pt x="3114" y="572"/>
                </a:cubicBezTo>
                <a:cubicBezTo>
                  <a:pt x="3140" y="543"/>
                  <a:pt x="3172" y="523"/>
                  <a:pt x="3207" y="507"/>
                </a:cubicBezTo>
                <a:cubicBezTo>
                  <a:pt x="3248" y="487"/>
                  <a:pt x="3290" y="482"/>
                  <a:pt x="3334" y="490"/>
                </a:cubicBezTo>
                <a:cubicBezTo>
                  <a:pt x="3393" y="501"/>
                  <a:pt x="3428" y="550"/>
                  <a:pt x="3423" y="610"/>
                </a:cubicBezTo>
                <a:cubicBezTo>
                  <a:pt x="3423" y="616"/>
                  <a:pt x="3422" y="623"/>
                  <a:pt x="3422" y="630"/>
                </a:cubicBezTo>
                <a:cubicBezTo>
                  <a:pt x="3444" y="638"/>
                  <a:pt x="3461" y="626"/>
                  <a:pt x="3477" y="616"/>
                </a:cubicBezTo>
                <a:cubicBezTo>
                  <a:pt x="3489" y="609"/>
                  <a:pt x="3499" y="599"/>
                  <a:pt x="3509" y="590"/>
                </a:cubicBezTo>
                <a:cubicBezTo>
                  <a:pt x="3533" y="568"/>
                  <a:pt x="3573" y="560"/>
                  <a:pt x="3606" y="577"/>
                </a:cubicBezTo>
                <a:cubicBezTo>
                  <a:pt x="3631" y="591"/>
                  <a:pt x="3655" y="608"/>
                  <a:pt x="3679" y="624"/>
                </a:cubicBezTo>
                <a:cubicBezTo>
                  <a:pt x="3716" y="650"/>
                  <a:pt x="3751" y="680"/>
                  <a:pt x="3800" y="677"/>
                </a:cubicBezTo>
                <a:cubicBezTo>
                  <a:pt x="3821" y="675"/>
                  <a:pt x="3841" y="671"/>
                  <a:pt x="3857" y="656"/>
                </a:cubicBezTo>
                <a:cubicBezTo>
                  <a:pt x="3873" y="641"/>
                  <a:pt x="3890" y="628"/>
                  <a:pt x="3906" y="615"/>
                </a:cubicBezTo>
                <a:cubicBezTo>
                  <a:pt x="3930" y="597"/>
                  <a:pt x="3960" y="595"/>
                  <a:pt x="3980" y="607"/>
                </a:cubicBezTo>
                <a:cubicBezTo>
                  <a:pt x="3966" y="611"/>
                  <a:pt x="3948" y="614"/>
                  <a:pt x="3933" y="621"/>
                </a:cubicBezTo>
                <a:cubicBezTo>
                  <a:pt x="3925" y="624"/>
                  <a:pt x="3919" y="633"/>
                  <a:pt x="3913" y="639"/>
                </a:cubicBezTo>
                <a:cubicBezTo>
                  <a:pt x="3909" y="643"/>
                  <a:pt x="3905" y="645"/>
                  <a:pt x="3901" y="648"/>
                </a:cubicBezTo>
                <a:cubicBezTo>
                  <a:pt x="3897" y="650"/>
                  <a:pt x="3893" y="651"/>
                  <a:pt x="3890" y="653"/>
                </a:cubicBezTo>
                <a:cubicBezTo>
                  <a:pt x="3873" y="664"/>
                  <a:pt x="3857" y="676"/>
                  <a:pt x="3839" y="686"/>
                </a:cubicBezTo>
                <a:cubicBezTo>
                  <a:pt x="3801" y="708"/>
                  <a:pt x="3761" y="707"/>
                  <a:pt x="3722" y="692"/>
                </a:cubicBezTo>
                <a:cubicBezTo>
                  <a:pt x="3690" y="679"/>
                  <a:pt x="3661" y="658"/>
                  <a:pt x="3631" y="641"/>
                </a:cubicBezTo>
                <a:cubicBezTo>
                  <a:pt x="3623" y="636"/>
                  <a:pt x="3615" y="629"/>
                  <a:pt x="3607" y="624"/>
                </a:cubicBezTo>
                <a:cubicBezTo>
                  <a:pt x="3564" y="599"/>
                  <a:pt x="3530" y="583"/>
                  <a:pt x="3492" y="627"/>
                </a:cubicBezTo>
                <a:cubicBezTo>
                  <a:pt x="3475" y="646"/>
                  <a:pt x="3438" y="653"/>
                  <a:pt x="3414" y="641"/>
                </a:cubicBezTo>
                <a:cubicBezTo>
                  <a:pt x="3409" y="638"/>
                  <a:pt x="3406" y="631"/>
                  <a:pt x="3402" y="626"/>
                </a:cubicBezTo>
                <a:cubicBezTo>
                  <a:pt x="3393" y="612"/>
                  <a:pt x="3388" y="595"/>
                  <a:pt x="3376" y="585"/>
                </a:cubicBezTo>
                <a:cubicBezTo>
                  <a:pt x="3351" y="564"/>
                  <a:pt x="3320" y="552"/>
                  <a:pt x="3286" y="550"/>
                </a:cubicBezTo>
                <a:cubicBezTo>
                  <a:pt x="3230" y="545"/>
                  <a:pt x="3176" y="550"/>
                  <a:pt x="3130" y="586"/>
                </a:cubicBezTo>
                <a:cubicBezTo>
                  <a:pt x="3139" y="591"/>
                  <a:pt x="3148" y="597"/>
                  <a:pt x="3157" y="600"/>
                </a:cubicBezTo>
                <a:cubicBezTo>
                  <a:pt x="3191" y="611"/>
                  <a:pt x="3211" y="636"/>
                  <a:pt x="3222" y="666"/>
                </a:cubicBezTo>
                <a:cubicBezTo>
                  <a:pt x="3228" y="680"/>
                  <a:pt x="3227" y="699"/>
                  <a:pt x="3221" y="713"/>
                </a:cubicBezTo>
                <a:cubicBezTo>
                  <a:pt x="3209" y="742"/>
                  <a:pt x="3184" y="759"/>
                  <a:pt x="3152" y="765"/>
                </a:cubicBezTo>
                <a:cubicBezTo>
                  <a:pt x="3136" y="768"/>
                  <a:pt x="3124" y="775"/>
                  <a:pt x="3112" y="787"/>
                </a:cubicBezTo>
                <a:cubicBezTo>
                  <a:pt x="3096" y="806"/>
                  <a:pt x="3075" y="821"/>
                  <a:pt x="3057" y="838"/>
                </a:cubicBezTo>
                <a:cubicBezTo>
                  <a:pt x="3029" y="864"/>
                  <a:pt x="2988" y="871"/>
                  <a:pt x="2955" y="855"/>
                </a:cubicBezTo>
                <a:cubicBezTo>
                  <a:pt x="2932" y="844"/>
                  <a:pt x="2914" y="828"/>
                  <a:pt x="2899" y="808"/>
                </a:cubicBezTo>
                <a:cubicBezTo>
                  <a:pt x="2893" y="798"/>
                  <a:pt x="2886" y="794"/>
                  <a:pt x="2873" y="796"/>
                </a:cubicBezTo>
                <a:cubicBezTo>
                  <a:pt x="2835" y="803"/>
                  <a:pt x="2796" y="797"/>
                  <a:pt x="2761" y="782"/>
                </a:cubicBezTo>
                <a:cubicBezTo>
                  <a:pt x="2745" y="775"/>
                  <a:pt x="2728" y="763"/>
                  <a:pt x="2720" y="749"/>
                </a:cubicBezTo>
                <a:cubicBezTo>
                  <a:pt x="2698" y="711"/>
                  <a:pt x="2717" y="670"/>
                  <a:pt x="2761" y="654"/>
                </a:cubicBezTo>
                <a:cubicBezTo>
                  <a:pt x="2803" y="638"/>
                  <a:pt x="2847" y="632"/>
                  <a:pt x="2892" y="634"/>
                </a:cubicBezTo>
                <a:cubicBezTo>
                  <a:pt x="2902" y="635"/>
                  <a:pt x="2913" y="634"/>
                  <a:pt x="2923" y="633"/>
                </a:cubicBezTo>
                <a:cubicBezTo>
                  <a:pt x="2963" y="628"/>
                  <a:pt x="3001" y="631"/>
                  <a:pt x="3035" y="654"/>
                </a:cubicBezTo>
                <a:cubicBezTo>
                  <a:pt x="3059" y="670"/>
                  <a:pt x="3062" y="709"/>
                  <a:pt x="3040" y="725"/>
                </a:cubicBezTo>
                <a:cubicBezTo>
                  <a:pt x="3008" y="749"/>
                  <a:pt x="2972" y="762"/>
                  <a:pt x="2932" y="754"/>
                </a:cubicBezTo>
                <a:cubicBezTo>
                  <a:pt x="2918" y="751"/>
                  <a:pt x="2904" y="741"/>
                  <a:pt x="2891" y="732"/>
                </a:cubicBezTo>
                <a:cubicBezTo>
                  <a:pt x="2882" y="727"/>
                  <a:pt x="2877" y="716"/>
                  <a:pt x="2882" y="706"/>
                </a:cubicBezTo>
                <a:cubicBezTo>
                  <a:pt x="2889" y="696"/>
                  <a:pt x="2896" y="682"/>
                  <a:pt x="2911" y="681"/>
                </a:cubicBezTo>
                <a:cubicBezTo>
                  <a:pt x="2914" y="680"/>
                  <a:pt x="2918" y="683"/>
                  <a:pt x="2922" y="685"/>
                </a:cubicBezTo>
                <a:cubicBezTo>
                  <a:pt x="2920" y="688"/>
                  <a:pt x="2918" y="692"/>
                  <a:pt x="2916" y="695"/>
                </a:cubicBezTo>
                <a:cubicBezTo>
                  <a:pt x="2912" y="700"/>
                  <a:pt x="2903" y="706"/>
                  <a:pt x="2904" y="709"/>
                </a:cubicBezTo>
                <a:cubicBezTo>
                  <a:pt x="2906" y="717"/>
                  <a:pt x="2911" y="726"/>
                  <a:pt x="2918" y="730"/>
                </a:cubicBezTo>
                <a:cubicBezTo>
                  <a:pt x="2935" y="740"/>
                  <a:pt x="2953" y="735"/>
                  <a:pt x="2971" y="727"/>
                </a:cubicBezTo>
                <a:cubicBezTo>
                  <a:pt x="2992" y="718"/>
                  <a:pt x="2999" y="694"/>
                  <a:pt x="2992" y="676"/>
                </a:cubicBezTo>
                <a:cubicBezTo>
                  <a:pt x="2980" y="647"/>
                  <a:pt x="2951" y="637"/>
                  <a:pt x="2926" y="642"/>
                </a:cubicBezTo>
                <a:cubicBezTo>
                  <a:pt x="2917" y="644"/>
                  <a:pt x="2908" y="647"/>
                  <a:pt x="2900" y="647"/>
                </a:cubicBezTo>
                <a:cubicBezTo>
                  <a:pt x="2863" y="644"/>
                  <a:pt x="2830" y="655"/>
                  <a:pt x="2798" y="674"/>
                </a:cubicBezTo>
                <a:cubicBezTo>
                  <a:pt x="2760" y="696"/>
                  <a:pt x="2767" y="734"/>
                  <a:pt x="2797" y="754"/>
                </a:cubicBezTo>
                <a:cubicBezTo>
                  <a:pt x="2826" y="773"/>
                  <a:pt x="2858" y="782"/>
                  <a:pt x="2893" y="778"/>
                </a:cubicBezTo>
                <a:cubicBezTo>
                  <a:pt x="2896" y="778"/>
                  <a:pt x="2898" y="780"/>
                  <a:pt x="2900" y="782"/>
                </a:cubicBezTo>
                <a:cubicBezTo>
                  <a:pt x="2920" y="794"/>
                  <a:pt x="2939" y="808"/>
                  <a:pt x="2960" y="817"/>
                </a:cubicBezTo>
                <a:cubicBezTo>
                  <a:pt x="3003" y="837"/>
                  <a:pt x="3049" y="823"/>
                  <a:pt x="3082" y="781"/>
                </a:cubicBezTo>
                <a:cubicBezTo>
                  <a:pt x="3095" y="765"/>
                  <a:pt x="3112" y="757"/>
                  <a:pt x="3131" y="751"/>
                </a:cubicBezTo>
                <a:cubicBezTo>
                  <a:pt x="3148" y="747"/>
                  <a:pt x="3163" y="736"/>
                  <a:pt x="3167" y="718"/>
                </a:cubicBezTo>
                <a:cubicBezTo>
                  <a:pt x="3173" y="688"/>
                  <a:pt x="3174" y="660"/>
                  <a:pt x="3154" y="633"/>
                </a:cubicBezTo>
                <a:cubicBezTo>
                  <a:pt x="3137" y="609"/>
                  <a:pt x="3116" y="593"/>
                  <a:pt x="3089" y="589"/>
                </a:cubicBezTo>
                <a:cubicBezTo>
                  <a:pt x="3065" y="585"/>
                  <a:pt x="3040" y="581"/>
                  <a:pt x="3018" y="598"/>
                </a:cubicBezTo>
                <a:cubicBezTo>
                  <a:pt x="3016" y="599"/>
                  <a:pt x="3012" y="600"/>
                  <a:pt x="3010" y="599"/>
                </a:cubicBezTo>
                <a:cubicBezTo>
                  <a:pt x="3001" y="596"/>
                  <a:pt x="2991" y="593"/>
                  <a:pt x="2984" y="588"/>
                </a:cubicBezTo>
                <a:cubicBezTo>
                  <a:pt x="2968" y="577"/>
                  <a:pt x="2954" y="563"/>
                  <a:pt x="2937" y="553"/>
                </a:cubicBezTo>
                <a:cubicBezTo>
                  <a:pt x="2925" y="546"/>
                  <a:pt x="2911" y="542"/>
                  <a:pt x="2897" y="541"/>
                </a:cubicBezTo>
                <a:cubicBezTo>
                  <a:pt x="2849" y="535"/>
                  <a:pt x="2804" y="539"/>
                  <a:pt x="2767" y="577"/>
                </a:cubicBezTo>
                <a:cubicBezTo>
                  <a:pt x="2764" y="581"/>
                  <a:pt x="2756" y="582"/>
                  <a:pt x="2750" y="581"/>
                </a:cubicBezTo>
                <a:cubicBezTo>
                  <a:pt x="2709" y="578"/>
                  <a:pt x="2669" y="580"/>
                  <a:pt x="2633" y="604"/>
                </a:cubicBezTo>
                <a:cubicBezTo>
                  <a:pt x="2597" y="627"/>
                  <a:pt x="2565" y="676"/>
                  <a:pt x="2580" y="736"/>
                </a:cubicBezTo>
                <a:cubicBezTo>
                  <a:pt x="2585" y="756"/>
                  <a:pt x="2591" y="776"/>
                  <a:pt x="2603" y="792"/>
                </a:cubicBezTo>
                <a:cubicBezTo>
                  <a:pt x="2615" y="810"/>
                  <a:pt x="2633" y="825"/>
                  <a:pt x="2651" y="837"/>
                </a:cubicBezTo>
                <a:cubicBezTo>
                  <a:pt x="2675" y="853"/>
                  <a:pt x="2700" y="867"/>
                  <a:pt x="2727" y="878"/>
                </a:cubicBezTo>
                <a:cubicBezTo>
                  <a:pt x="2762" y="892"/>
                  <a:pt x="2800" y="888"/>
                  <a:pt x="2837" y="886"/>
                </a:cubicBezTo>
                <a:cubicBezTo>
                  <a:pt x="2845" y="886"/>
                  <a:pt x="2854" y="888"/>
                  <a:pt x="2862" y="890"/>
                </a:cubicBezTo>
                <a:cubicBezTo>
                  <a:pt x="2881" y="896"/>
                  <a:pt x="2900" y="906"/>
                  <a:pt x="2921" y="909"/>
                </a:cubicBezTo>
                <a:cubicBezTo>
                  <a:pt x="2950" y="913"/>
                  <a:pt x="2979" y="913"/>
                  <a:pt x="3008" y="913"/>
                </a:cubicBezTo>
                <a:cubicBezTo>
                  <a:pt x="3022" y="913"/>
                  <a:pt x="3035" y="909"/>
                  <a:pt x="3047" y="903"/>
                </a:cubicBezTo>
                <a:cubicBezTo>
                  <a:pt x="3067" y="894"/>
                  <a:pt x="3085" y="881"/>
                  <a:pt x="3102" y="871"/>
                </a:cubicBezTo>
                <a:cubicBezTo>
                  <a:pt x="3143" y="891"/>
                  <a:pt x="3186" y="899"/>
                  <a:pt x="3231" y="892"/>
                </a:cubicBezTo>
                <a:cubicBezTo>
                  <a:pt x="3279" y="883"/>
                  <a:pt x="3307" y="850"/>
                  <a:pt x="3329" y="808"/>
                </a:cubicBezTo>
                <a:cubicBezTo>
                  <a:pt x="3346" y="808"/>
                  <a:pt x="3364" y="810"/>
                  <a:pt x="3382" y="808"/>
                </a:cubicBezTo>
                <a:cubicBezTo>
                  <a:pt x="3400" y="806"/>
                  <a:pt x="3419" y="802"/>
                  <a:pt x="3436" y="796"/>
                </a:cubicBezTo>
                <a:cubicBezTo>
                  <a:pt x="3462" y="788"/>
                  <a:pt x="3491" y="759"/>
                  <a:pt x="3489" y="733"/>
                </a:cubicBezTo>
                <a:cubicBezTo>
                  <a:pt x="3488" y="718"/>
                  <a:pt x="3494" y="709"/>
                  <a:pt x="3502" y="697"/>
                </a:cubicBezTo>
                <a:cubicBezTo>
                  <a:pt x="3521" y="669"/>
                  <a:pt x="3547" y="663"/>
                  <a:pt x="3576" y="671"/>
                </a:cubicBezTo>
                <a:cubicBezTo>
                  <a:pt x="3606" y="678"/>
                  <a:pt x="3634" y="690"/>
                  <a:pt x="3663" y="700"/>
                </a:cubicBezTo>
                <a:cubicBezTo>
                  <a:pt x="3677" y="705"/>
                  <a:pt x="3692" y="709"/>
                  <a:pt x="3705" y="716"/>
                </a:cubicBezTo>
                <a:cubicBezTo>
                  <a:pt x="3736" y="731"/>
                  <a:pt x="3769" y="735"/>
                  <a:pt x="3802" y="730"/>
                </a:cubicBezTo>
                <a:cubicBezTo>
                  <a:pt x="3813" y="728"/>
                  <a:pt x="3823" y="723"/>
                  <a:pt x="3832" y="719"/>
                </a:cubicBezTo>
                <a:cubicBezTo>
                  <a:pt x="3855" y="709"/>
                  <a:pt x="3872" y="691"/>
                  <a:pt x="3887" y="672"/>
                </a:cubicBezTo>
                <a:close/>
              </a:path>
            </a:pathLst>
          </a:custGeom>
          <a:solidFill>
            <a:schemeClr val="bg1">
              <a:alpha val="2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0" name="文本占位符 11">
            <a:extLst>
              <a:ext uri="{FF2B5EF4-FFF2-40B4-BE49-F238E27FC236}">
                <a16:creationId xmlns:a16="http://schemas.microsoft.com/office/drawing/2014/main" id="{3892805C-EF25-4E98-88FA-B6768F222BB1}"/>
              </a:ext>
            </a:extLst>
          </p:cNvPr>
          <p:cNvSpPr>
            <a:spLocks noGrp="1"/>
          </p:cNvSpPr>
          <p:nvPr>
            <p:ph type="body" sz="quarter" idx="12" hasCustomPrompt="1"/>
          </p:nvPr>
        </p:nvSpPr>
        <p:spPr>
          <a:xfrm>
            <a:off x="4279900" y="1878399"/>
            <a:ext cx="3632200" cy="1363662"/>
          </a:xfrm>
        </p:spPr>
        <p:txBody>
          <a:bodyPr>
            <a:noAutofit/>
          </a:bodyPr>
          <a:lstStyle>
            <a:lvl1pPr marL="0" indent="0" algn="ctr">
              <a:buNone/>
              <a:defRPr sz="9600">
                <a:solidFill>
                  <a:schemeClr val="accent1"/>
                </a:solidFill>
                <a:latin typeface="+mj-ea"/>
                <a:ea typeface="+mj-ea"/>
              </a:defRPr>
            </a:lvl1pPr>
          </a:lstStyle>
          <a:p>
            <a:pPr lvl="0"/>
            <a:r>
              <a:rPr lang="en-US" altLang="zh-CN" dirty="0"/>
              <a:t>00</a:t>
            </a:r>
            <a:endParaRPr lang="zh-CN" altLang="en-US" dirty="0"/>
          </a:p>
        </p:txBody>
      </p:sp>
      <p:sp>
        <p:nvSpPr>
          <p:cNvPr id="21" name="标题 2">
            <a:extLst>
              <a:ext uri="{FF2B5EF4-FFF2-40B4-BE49-F238E27FC236}">
                <a16:creationId xmlns:a16="http://schemas.microsoft.com/office/drawing/2014/main" id="{27E46B89-E504-4943-8646-9D8361D13FD2}"/>
              </a:ext>
            </a:extLst>
          </p:cNvPr>
          <p:cNvSpPr>
            <a:spLocks noGrp="1"/>
          </p:cNvSpPr>
          <p:nvPr>
            <p:ph type="title" hasCustomPrompt="1"/>
          </p:nvPr>
        </p:nvSpPr>
        <p:spPr>
          <a:xfrm>
            <a:off x="1256060" y="4620737"/>
            <a:ext cx="9679880" cy="757130"/>
          </a:xfrm>
          <a:noFill/>
        </p:spPr>
        <p:txBody>
          <a:bodyPr wrap="square" rtlCol="0">
            <a:spAutoFit/>
          </a:bodyPr>
          <a:lstStyle>
            <a:lvl1pPr algn="ctr">
              <a:defRPr lang="zh-CN" altLang="en-US" sz="4800">
                <a:solidFill>
                  <a:schemeClr val="bg1"/>
                </a:solidFill>
                <a:cs typeface="+mn-cs"/>
              </a:defRPr>
            </a:lvl1pPr>
          </a:lstStyle>
          <a:p>
            <a:pPr marL="0" lvl="0" algn="ctr"/>
            <a:r>
              <a:rPr lang="zh-CN" altLang="en-US" dirty="0"/>
              <a:t>单击此处编辑章节标题</a:t>
            </a:r>
          </a:p>
        </p:txBody>
      </p:sp>
      <p:sp>
        <p:nvSpPr>
          <p:cNvPr id="22" name="文本占位符 7">
            <a:extLst>
              <a:ext uri="{FF2B5EF4-FFF2-40B4-BE49-F238E27FC236}">
                <a16:creationId xmlns:a16="http://schemas.microsoft.com/office/drawing/2014/main" id="{A3A08088-6653-465C-BABC-45B1335D5814}"/>
              </a:ext>
            </a:extLst>
          </p:cNvPr>
          <p:cNvSpPr>
            <a:spLocks noGrp="1"/>
          </p:cNvSpPr>
          <p:nvPr>
            <p:ph type="body" sz="quarter" idx="10" hasCustomPrompt="1"/>
          </p:nvPr>
        </p:nvSpPr>
        <p:spPr>
          <a:xfrm>
            <a:off x="3088539" y="5431404"/>
            <a:ext cx="6014922" cy="341208"/>
          </a:xfrm>
        </p:spPr>
        <p:txBody>
          <a:bodyPr wrap="none" lIns="0" rIns="0">
            <a:normAutofit/>
          </a:bodyPr>
          <a:lstStyle>
            <a:lvl1pPr marL="0" indent="0" algn="ctr">
              <a:buNone/>
              <a:defRPr sz="1800">
                <a:solidFill>
                  <a:schemeClr val="bg1"/>
                </a:solidFill>
              </a:defRPr>
            </a:lvl1pPr>
            <a:lvl2pPr marL="457200" indent="0">
              <a:buNone/>
              <a:defRPr/>
            </a:lvl2pPr>
          </a:lstStyle>
          <a:p>
            <a:pPr lvl="0"/>
            <a:r>
              <a:rPr lang="en-US" altLang="zh-CN" dirty="0"/>
              <a:t>Click here to edit the master title style</a:t>
            </a:r>
            <a:endParaRPr lang="zh-CN" altLang="en-US" dirty="0"/>
          </a:p>
        </p:txBody>
      </p:sp>
    </p:spTree>
    <p:extLst>
      <p:ext uri="{BB962C8B-B14F-4D97-AF65-F5344CB8AC3E}">
        <p14:creationId xmlns:p14="http://schemas.microsoft.com/office/powerpoint/2010/main" val="508167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结尾页">
    <p:spTree>
      <p:nvGrpSpPr>
        <p:cNvPr id="1" name=""/>
        <p:cNvGrpSpPr/>
        <p:nvPr/>
      </p:nvGrpSpPr>
      <p:grpSpPr>
        <a:xfrm>
          <a:off x="0" y="0"/>
          <a:ext cx="0" cy="0"/>
          <a:chOff x="0" y="0"/>
          <a:chExt cx="0" cy="0"/>
        </a:xfrm>
      </p:grpSpPr>
      <p:sp>
        <p:nvSpPr>
          <p:cNvPr id="6" name="矩形: 圆角 5">
            <a:extLst>
              <a:ext uri="{FF2B5EF4-FFF2-40B4-BE49-F238E27FC236}">
                <a16:creationId xmlns:a16="http://schemas.microsoft.com/office/drawing/2014/main" id="{F5EF8CEA-71C5-4A9A-8DFA-3D1739A49EAF}"/>
              </a:ext>
            </a:extLst>
          </p:cNvPr>
          <p:cNvSpPr/>
          <p:nvPr userDrawn="1"/>
        </p:nvSpPr>
        <p:spPr>
          <a:xfrm>
            <a:off x="408214" y="391712"/>
            <a:ext cx="11375571" cy="5511800"/>
          </a:xfrm>
          <a:prstGeom prst="roundRect">
            <a:avLst>
              <a:gd name="adj" fmla="val 0"/>
            </a:avLst>
          </a:prstGeom>
          <a:solidFill>
            <a:schemeClr val="accent1"/>
          </a:solidFill>
          <a:ln>
            <a:noFill/>
          </a:ln>
          <a:effectLst>
            <a:outerShdw blurRad="254000" algn="ctr" rotWithShape="0">
              <a:schemeClr val="accent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grpSp>
        <p:nvGrpSpPr>
          <p:cNvPr id="53" name="组合 52">
            <a:extLst>
              <a:ext uri="{FF2B5EF4-FFF2-40B4-BE49-F238E27FC236}">
                <a16:creationId xmlns:a16="http://schemas.microsoft.com/office/drawing/2014/main" id="{07ACF833-C555-4B20-8BAA-60F92019FBC1}"/>
              </a:ext>
            </a:extLst>
          </p:cNvPr>
          <p:cNvGrpSpPr/>
          <p:nvPr userDrawn="1"/>
        </p:nvGrpSpPr>
        <p:grpSpPr>
          <a:xfrm>
            <a:off x="3572716" y="615087"/>
            <a:ext cx="5046569" cy="4988761"/>
            <a:chOff x="4065588" y="1646238"/>
            <a:chExt cx="969963" cy="958850"/>
          </a:xfrm>
          <a:solidFill>
            <a:schemeClr val="bg1">
              <a:alpha val="5000"/>
            </a:schemeClr>
          </a:solidFill>
        </p:grpSpPr>
        <p:sp>
          <p:nvSpPr>
            <p:cNvPr id="54" name="Freeform 5">
              <a:extLst>
                <a:ext uri="{FF2B5EF4-FFF2-40B4-BE49-F238E27FC236}">
                  <a16:creationId xmlns:a16="http://schemas.microsoft.com/office/drawing/2014/main" id="{8A5C9BD9-A6D9-42F5-A77A-CFE1CE1E6EF8}"/>
                </a:ext>
              </a:extLst>
            </p:cNvPr>
            <p:cNvSpPr>
              <a:spLocks/>
            </p:cNvSpPr>
            <p:nvPr/>
          </p:nvSpPr>
          <p:spPr bwMode="auto">
            <a:xfrm>
              <a:off x="4478338" y="1900238"/>
              <a:ext cx="134938" cy="63500"/>
            </a:xfrm>
            <a:custGeom>
              <a:avLst/>
              <a:gdLst>
                <a:gd name="T0" fmla="*/ 0 w 584"/>
                <a:gd name="T1" fmla="*/ 272 h 272"/>
                <a:gd name="T2" fmla="*/ 122 w 584"/>
                <a:gd name="T3" fmla="*/ 233 h 272"/>
                <a:gd name="T4" fmla="*/ 584 w 584"/>
                <a:gd name="T5" fmla="*/ 272 h 272"/>
                <a:gd name="T6" fmla="*/ 471 w 584"/>
                <a:gd name="T7" fmla="*/ 123 h 272"/>
                <a:gd name="T8" fmla="*/ 116 w 584"/>
                <a:gd name="T9" fmla="*/ 134 h 272"/>
                <a:gd name="T10" fmla="*/ 0 w 584"/>
                <a:gd name="T11" fmla="*/ 272 h 272"/>
              </a:gdLst>
              <a:ahLst/>
              <a:cxnLst>
                <a:cxn ang="0">
                  <a:pos x="T0" y="T1"/>
                </a:cxn>
                <a:cxn ang="0">
                  <a:pos x="T2" y="T3"/>
                </a:cxn>
                <a:cxn ang="0">
                  <a:pos x="T4" y="T5"/>
                </a:cxn>
                <a:cxn ang="0">
                  <a:pos x="T6" y="T7"/>
                </a:cxn>
                <a:cxn ang="0">
                  <a:pos x="T8" y="T9"/>
                </a:cxn>
                <a:cxn ang="0">
                  <a:pos x="T10" y="T11"/>
                </a:cxn>
              </a:cxnLst>
              <a:rect l="0" t="0" r="r" b="b"/>
              <a:pathLst>
                <a:path w="584" h="272">
                  <a:moveTo>
                    <a:pt x="0" y="272"/>
                  </a:moveTo>
                  <a:lnTo>
                    <a:pt x="122" y="233"/>
                  </a:lnTo>
                  <a:cubicBezTo>
                    <a:pt x="349" y="156"/>
                    <a:pt x="436" y="269"/>
                    <a:pt x="584" y="272"/>
                  </a:cubicBezTo>
                  <a:cubicBezTo>
                    <a:pt x="584" y="179"/>
                    <a:pt x="535" y="154"/>
                    <a:pt x="471" y="123"/>
                  </a:cubicBezTo>
                  <a:cubicBezTo>
                    <a:pt x="224" y="0"/>
                    <a:pt x="315" y="35"/>
                    <a:pt x="116" y="134"/>
                  </a:cubicBezTo>
                  <a:cubicBezTo>
                    <a:pt x="51" y="166"/>
                    <a:pt x="7" y="183"/>
                    <a:pt x="0" y="2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55" name="Freeform 6">
              <a:extLst>
                <a:ext uri="{FF2B5EF4-FFF2-40B4-BE49-F238E27FC236}">
                  <a16:creationId xmlns:a16="http://schemas.microsoft.com/office/drawing/2014/main" id="{F185BD41-5C36-4E04-B63B-A995BE521F42}"/>
                </a:ext>
              </a:extLst>
            </p:cNvPr>
            <p:cNvSpPr>
              <a:spLocks/>
            </p:cNvSpPr>
            <p:nvPr/>
          </p:nvSpPr>
          <p:spPr bwMode="auto">
            <a:xfrm>
              <a:off x="4413250" y="2001838"/>
              <a:ext cx="39688" cy="90488"/>
            </a:xfrm>
            <a:custGeom>
              <a:avLst/>
              <a:gdLst>
                <a:gd name="T0" fmla="*/ 0 w 169"/>
                <a:gd name="T1" fmla="*/ 389 h 389"/>
                <a:gd name="T2" fmla="*/ 76 w 169"/>
                <a:gd name="T3" fmla="*/ 330 h 389"/>
                <a:gd name="T4" fmla="*/ 169 w 169"/>
                <a:gd name="T5" fmla="*/ 279 h 389"/>
                <a:gd name="T6" fmla="*/ 169 w 169"/>
                <a:gd name="T7" fmla="*/ 0 h 389"/>
                <a:gd name="T8" fmla="*/ 34 w 169"/>
                <a:gd name="T9" fmla="*/ 145 h 389"/>
                <a:gd name="T10" fmla="*/ 0 w 169"/>
                <a:gd name="T11" fmla="*/ 389 h 389"/>
              </a:gdLst>
              <a:ahLst/>
              <a:cxnLst>
                <a:cxn ang="0">
                  <a:pos x="T0" y="T1"/>
                </a:cxn>
                <a:cxn ang="0">
                  <a:pos x="T2" y="T3"/>
                </a:cxn>
                <a:cxn ang="0">
                  <a:pos x="T4" y="T5"/>
                </a:cxn>
                <a:cxn ang="0">
                  <a:pos x="T6" y="T7"/>
                </a:cxn>
                <a:cxn ang="0">
                  <a:pos x="T8" y="T9"/>
                </a:cxn>
                <a:cxn ang="0">
                  <a:pos x="T10" y="T11"/>
                </a:cxn>
              </a:cxnLst>
              <a:rect l="0" t="0" r="r" b="b"/>
              <a:pathLst>
                <a:path w="169" h="389">
                  <a:moveTo>
                    <a:pt x="0" y="389"/>
                  </a:moveTo>
                  <a:cubicBezTo>
                    <a:pt x="36" y="380"/>
                    <a:pt x="47" y="348"/>
                    <a:pt x="76" y="330"/>
                  </a:cubicBezTo>
                  <a:cubicBezTo>
                    <a:pt x="107" y="311"/>
                    <a:pt x="137" y="301"/>
                    <a:pt x="169" y="279"/>
                  </a:cubicBezTo>
                  <a:lnTo>
                    <a:pt x="169" y="0"/>
                  </a:lnTo>
                  <a:cubicBezTo>
                    <a:pt x="103" y="5"/>
                    <a:pt x="54" y="92"/>
                    <a:pt x="34" y="145"/>
                  </a:cubicBezTo>
                  <a:cubicBezTo>
                    <a:pt x="9" y="216"/>
                    <a:pt x="0" y="294"/>
                    <a:pt x="0" y="3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56" name="Freeform 7">
              <a:extLst>
                <a:ext uri="{FF2B5EF4-FFF2-40B4-BE49-F238E27FC236}">
                  <a16:creationId xmlns:a16="http://schemas.microsoft.com/office/drawing/2014/main" id="{09634067-427E-44A2-B0F3-23C02633BFCE}"/>
                </a:ext>
              </a:extLst>
            </p:cNvPr>
            <p:cNvSpPr>
              <a:spLocks/>
            </p:cNvSpPr>
            <p:nvPr/>
          </p:nvSpPr>
          <p:spPr bwMode="auto">
            <a:xfrm>
              <a:off x="4637088" y="2001838"/>
              <a:ext cx="41275" cy="88900"/>
            </a:xfrm>
            <a:custGeom>
              <a:avLst/>
              <a:gdLst>
                <a:gd name="T0" fmla="*/ 0 w 178"/>
                <a:gd name="T1" fmla="*/ 279 h 381"/>
                <a:gd name="T2" fmla="*/ 178 w 178"/>
                <a:gd name="T3" fmla="*/ 381 h 381"/>
                <a:gd name="T4" fmla="*/ 17 w 178"/>
                <a:gd name="T5" fmla="*/ 0 h 381"/>
                <a:gd name="T6" fmla="*/ 0 w 178"/>
                <a:gd name="T7" fmla="*/ 279 h 381"/>
              </a:gdLst>
              <a:ahLst/>
              <a:cxnLst>
                <a:cxn ang="0">
                  <a:pos x="T0" y="T1"/>
                </a:cxn>
                <a:cxn ang="0">
                  <a:pos x="T2" y="T3"/>
                </a:cxn>
                <a:cxn ang="0">
                  <a:pos x="T4" y="T5"/>
                </a:cxn>
                <a:cxn ang="0">
                  <a:pos x="T6" y="T7"/>
                </a:cxn>
              </a:cxnLst>
              <a:rect l="0" t="0" r="r" b="b"/>
              <a:pathLst>
                <a:path w="178" h="381">
                  <a:moveTo>
                    <a:pt x="0" y="279"/>
                  </a:moveTo>
                  <a:cubicBezTo>
                    <a:pt x="51" y="306"/>
                    <a:pt x="127" y="369"/>
                    <a:pt x="178" y="381"/>
                  </a:cubicBezTo>
                  <a:cubicBezTo>
                    <a:pt x="178" y="237"/>
                    <a:pt x="125" y="25"/>
                    <a:pt x="17" y="0"/>
                  </a:cubicBezTo>
                  <a:lnTo>
                    <a:pt x="0" y="2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57" name="Freeform 8">
              <a:extLst>
                <a:ext uri="{FF2B5EF4-FFF2-40B4-BE49-F238E27FC236}">
                  <a16:creationId xmlns:a16="http://schemas.microsoft.com/office/drawing/2014/main" id="{C3AA8FF7-1433-46F9-97B9-8E4A0FB753EA}"/>
                </a:ext>
              </a:extLst>
            </p:cNvPr>
            <p:cNvSpPr>
              <a:spLocks/>
            </p:cNvSpPr>
            <p:nvPr/>
          </p:nvSpPr>
          <p:spPr bwMode="auto">
            <a:xfrm>
              <a:off x="4557713" y="2289176"/>
              <a:ext cx="12700" cy="46038"/>
            </a:xfrm>
            <a:custGeom>
              <a:avLst/>
              <a:gdLst>
                <a:gd name="T0" fmla="*/ 0 w 54"/>
                <a:gd name="T1" fmla="*/ 192 h 192"/>
                <a:gd name="T2" fmla="*/ 47 w 54"/>
                <a:gd name="T3" fmla="*/ 116 h 192"/>
                <a:gd name="T4" fmla="*/ 53 w 54"/>
                <a:gd name="T5" fmla="*/ 0 h 192"/>
                <a:gd name="T6" fmla="*/ 2 w 54"/>
                <a:gd name="T7" fmla="*/ 22 h 192"/>
                <a:gd name="T8" fmla="*/ 0 w 54"/>
                <a:gd name="T9" fmla="*/ 192 h 192"/>
              </a:gdLst>
              <a:ahLst/>
              <a:cxnLst>
                <a:cxn ang="0">
                  <a:pos x="T0" y="T1"/>
                </a:cxn>
                <a:cxn ang="0">
                  <a:pos x="T2" y="T3"/>
                </a:cxn>
                <a:cxn ang="0">
                  <a:pos x="T4" y="T5"/>
                </a:cxn>
                <a:cxn ang="0">
                  <a:pos x="T6" y="T7"/>
                </a:cxn>
                <a:cxn ang="0">
                  <a:pos x="T8" y="T9"/>
                </a:cxn>
              </a:cxnLst>
              <a:rect l="0" t="0" r="r" b="b"/>
              <a:pathLst>
                <a:path w="54" h="192">
                  <a:moveTo>
                    <a:pt x="0" y="192"/>
                  </a:moveTo>
                  <a:cubicBezTo>
                    <a:pt x="37" y="174"/>
                    <a:pt x="40" y="164"/>
                    <a:pt x="47" y="116"/>
                  </a:cubicBezTo>
                  <a:cubicBezTo>
                    <a:pt x="53" y="75"/>
                    <a:pt x="54" y="46"/>
                    <a:pt x="53" y="0"/>
                  </a:cubicBezTo>
                  <a:lnTo>
                    <a:pt x="2" y="22"/>
                  </a:lnTo>
                  <a:lnTo>
                    <a:pt x="0"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58" name="Freeform 9">
              <a:extLst>
                <a:ext uri="{FF2B5EF4-FFF2-40B4-BE49-F238E27FC236}">
                  <a16:creationId xmlns:a16="http://schemas.microsoft.com/office/drawing/2014/main" id="{B69BDC35-5493-4F2E-8DBF-2EC73B83F35D}"/>
                </a:ext>
              </a:extLst>
            </p:cNvPr>
            <p:cNvSpPr>
              <a:spLocks/>
            </p:cNvSpPr>
            <p:nvPr/>
          </p:nvSpPr>
          <p:spPr bwMode="auto">
            <a:xfrm>
              <a:off x="4551363" y="2193926"/>
              <a:ext cx="20638" cy="17463"/>
            </a:xfrm>
            <a:custGeom>
              <a:avLst/>
              <a:gdLst>
                <a:gd name="T0" fmla="*/ 0 w 84"/>
                <a:gd name="T1" fmla="*/ 75 h 75"/>
                <a:gd name="T2" fmla="*/ 84 w 84"/>
                <a:gd name="T3" fmla="*/ 69 h 75"/>
                <a:gd name="T4" fmla="*/ 0 w 84"/>
                <a:gd name="T5" fmla="*/ 75 h 75"/>
              </a:gdLst>
              <a:ahLst/>
              <a:cxnLst>
                <a:cxn ang="0">
                  <a:pos x="T0" y="T1"/>
                </a:cxn>
                <a:cxn ang="0">
                  <a:pos x="T2" y="T3"/>
                </a:cxn>
                <a:cxn ang="0">
                  <a:pos x="T4" y="T5"/>
                </a:cxn>
              </a:cxnLst>
              <a:rect l="0" t="0" r="r" b="b"/>
              <a:pathLst>
                <a:path w="84" h="75">
                  <a:moveTo>
                    <a:pt x="0" y="75"/>
                  </a:moveTo>
                  <a:lnTo>
                    <a:pt x="84" y="69"/>
                  </a:lnTo>
                  <a:cubicBezTo>
                    <a:pt x="56" y="13"/>
                    <a:pt x="15" y="0"/>
                    <a:pt x="0"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59" name="Freeform 10">
              <a:extLst>
                <a:ext uri="{FF2B5EF4-FFF2-40B4-BE49-F238E27FC236}">
                  <a16:creationId xmlns:a16="http://schemas.microsoft.com/office/drawing/2014/main" id="{54E4FA8D-AE70-4138-9C1C-87F88D77A060}"/>
                </a:ext>
              </a:extLst>
            </p:cNvPr>
            <p:cNvSpPr>
              <a:spLocks/>
            </p:cNvSpPr>
            <p:nvPr/>
          </p:nvSpPr>
          <p:spPr bwMode="auto">
            <a:xfrm>
              <a:off x="4476750" y="1973263"/>
              <a:ext cx="146050" cy="93663"/>
            </a:xfrm>
            <a:custGeom>
              <a:avLst/>
              <a:gdLst>
                <a:gd name="T0" fmla="*/ 0 w 631"/>
                <a:gd name="T1" fmla="*/ 75 h 403"/>
                <a:gd name="T2" fmla="*/ 0 w 631"/>
                <a:gd name="T3" fmla="*/ 372 h 403"/>
                <a:gd name="T4" fmla="*/ 330 w 631"/>
                <a:gd name="T5" fmla="*/ 329 h 403"/>
                <a:gd name="T6" fmla="*/ 592 w 631"/>
                <a:gd name="T7" fmla="*/ 338 h 403"/>
                <a:gd name="T8" fmla="*/ 469 w 631"/>
                <a:gd name="T9" fmla="*/ 29 h 403"/>
                <a:gd name="T10" fmla="*/ 65 w 631"/>
                <a:gd name="T11" fmla="*/ 47 h 403"/>
                <a:gd name="T12" fmla="*/ 0 w 631"/>
                <a:gd name="T13" fmla="*/ 75 h 403"/>
              </a:gdLst>
              <a:ahLst/>
              <a:cxnLst>
                <a:cxn ang="0">
                  <a:pos x="T0" y="T1"/>
                </a:cxn>
                <a:cxn ang="0">
                  <a:pos x="T2" y="T3"/>
                </a:cxn>
                <a:cxn ang="0">
                  <a:pos x="T4" y="T5"/>
                </a:cxn>
                <a:cxn ang="0">
                  <a:pos x="T6" y="T7"/>
                </a:cxn>
                <a:cxn ang="0">
                  <a:pos x="T8" y="T9"/>
                </a:cxn>
                <a:cxn ang="0">
                  <a:pos x="T10" y="T11"/>
                </a:cxn>
                <a:cxn ang="0">
                  <a:pos x="T12" y="T13"/>
                </a:cxn>
              </a:cxnLst>
              <a:rect l="0" t="0" r="r" b="b"/>
              <a:pathLst>
                <a:path w="631" h="403">
                  <a:moveTo>
                    <a:pt x="0" y="75"/>
                  </a:moveTo>
                  <a:lnTo>
                    <a:pt x="0" y="372"/>
                  </a:lnTo>
                  <a:cubicBezTo>
                    <a:pt x="68" y="372"/>
                    <a:pt x="180" y="329"/>
                    <a:pt x="330" y="329"/>
                  </a:cubicBezTo>
                  <a:cubicBezTo>
                    <a:pt x="435" y="329"/>
                    <a:pt x="592" y="403"/>
                    <a:pt x="592" y="338"/>
                  </a:cubicBezTo>
                  <a:cubicBezTo>
                    <a:pt x="592" y="31"/>
                    <a:pt x="631" y="64"/>
                    <a:pt x="469" y="29"/>
                  </a:cubicBezTo>
                  <a:cubicBezTo>
                    <a:pt x="360" y="6"/>
                    <a:pt x="174" y="0"/>
                    <a:pt x="65" y="47"/>
                  </a:cubicBezTo>
                  <a:cubicBezTo>
                    <a:pt x="37" y="59"/>
                    <a:pt x="29" y="68"/>
                    <a:pt x="0"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60" name="Freeform 11">
              <a:extLst>
                <a:ext uri="{FF2B5EF4-FFF2-40B4-BE49-F238E27FC236}">
                  <a16:creationId xmlns:a16="http://schemas.microsoft.com/office/drawing/2014/main" id="{427DD567-602C-40AA-8C56-A0729811B414}"/>
                </a:ext>
              </a:extLst>
            </p:cNvPr>
            <p:cNvSpPr>
              <a:spLocks/>
            </p:cNvSpPr>
            <p:nvPr/>
          </p:nvSpPr>
          <p:spPr bwMode="auto">
            <a:xfrm>
              <a:off x="4486275" y="2066926"/>
              <a:ext cx="120650" cy="60325"/>
            </a:xfrm>
            <a:custGeom>
              <a:avLst/>
              <a:gdLst>
                <a:gd name="T0" fmla="*/ 0 w 525"/>
                <a:gd name="T1" fmla="*/ 80 h 257"/>
                <a:gd name="T2" fmla="*/ 262 w 525"/>
                <a:gd name="T3" fmla="*/ 257 h 257"/>
                <a:gd name="T4" fmla="*/ 525 w 525"/>
                <a:gd name="T5" fmla="*/ 54 h 257"/>
                <a:gd name="T6" fmla="*/ 120 w 525"/>
                <a:gd name="T7" fmla="*/ 30 h 257"/>
                <a:gd name="T8" fmla="*/ 0 w 525"/>
                <a:gd name="T9" fmla="*/ 80 h 257"/>
              </a:gdLst>
              <a:ahLst/>
              <a:cxnLst>
                <a:cxn ang="0">
                  <a:pos x="T0" y="T1"/>
                </a:cxn>
                <a:cxn ang="0">
                  <a:pos x="T2" y="T3"/>
                </a:cxn>
                <a:cxn ang="0">
                  <a:pos x="T4" y="T5"/>
                </a:cxn>
                <a:cxn ang="0">
                  <a:pos x="T6" y="T7"/>
                </a:cxn>
                <a:cxn ang="0">
                  <a:pos x="T8" y="T9"/>
                </a:cxn>
              </a:cxnLst>
              <a:rect l="0" t="0" r="r" b="b"/>
              <a:pathLst>
                <a:path w="525" h="257">
                  <a:moveTo>
                    <a:pt x="0" y="80"/>
                  </a:moveTo>
                  <a:cubicBezTo>
                    <a:pt x="12" y="126"/>
                    <a:pt x="165" y="257"/>
                    <a:pt x="262" y="257"/>
                  </a:cubicBezTo>
                  <a:cubicBezTo>
                    <a:pt x="350" y="257"/>
                    <a:pt x="482" y="136"/>
                    <a:pt x="525" y="54"/>
                  </a:cubicBezTo>
                  <a:cubicBezTo>
                    <a:pt x="440" y="13"/>
                    <a:pt x="241" y="0"/>
                    <a:pt x="120" y="30"/>
                  </a:cubicBezTo>
                  <a:cubicBezTo>
                    <a:pt x="69" y="43"/>
                    <a:pt x="42" y="57"/>
                    <a:pt x="0"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109" name="Freeform 12">
              <a:extLst>
                <a:ext uri="{FF2B5EF4-FFF2-40B4-BE49-F238E27FC236}">
                  <a16:creationId xmlns:a16="http://schemas.microsoft.com/office/drawing/2014/main" id="{DD835971-C669-4887-927F-A323C9495DC3}"/>
                </a:ext>
              </a:extLst>
            </p:cNvPr>
            <p:cNvSpPr>
              <a:spLocks/>
            </p:cNvSpPr>
            <p:nvPr/>
          </p:nvSpPr>
          <p:spPr bwMode="auto">
            <a:xfrm>
              <a:off x="4229100" y="1758951"/>
              <a:ext cx="622300" cy="609600"/>
            </a:xfrm>
            <a:custGeom>
              <a:avLst/>
              <a:gdLst>
                <a:gd name="T0" fmla="*/ 532 w 2683"/>
                <a:gd name="T1" fmla="*/ 2604 h 2604"/>
                <a:gd name="T2" fmla="*/ 693 w 2683"/>
                <a:gd name="T3" fmla="*/ 2071 h 2604"/>
                <a:gd name="T4" fmla="*/ 775 w 2683"/>
                <a:gd name="T5" fmla="*/ 1111 h 2604"/>
                <a:gd name="T6" fmla="*/ 945 w 2683"/>
                <a:gd name="T7" fmla="*/ 935 h 2604"/>
                <a:gd name="T8" fmla="*/ 1062 w 2683"/>
                <a:gd name="T9" fmla="*/ 704 h 2604"/>
                <a:gd name="T10" fmla="*/ 1320 w 2683"/>
                <a:gd name="T11" fmla="*/ 606 h 2604"/>
                <a:gd name="T12" fmla="*/ 1320 w 2683"/>
                <a:gd name="T13" fmla="*/ 589 h 2604"/>
                <a:gd name="T14" fmla="*/ 1131 w 2683"/>
                <a:gd name="T15" fmla="*/ 523 h 2604"/>
                <a:gd name="T16" fmla="*/ 1015 w 2683"/>
                <a:gd name="T17" fmla="*/ 344 h 2604"/>
                <a:gd name="T18" fmla="*/ 1286 w 2683"/>
                <a:gd name="T19" fmla="*/ 513 h 2604"/>
                <a:gd name="T20" fmla="*/ 1316 w 2683"/>
                <a:gd name="T21" fmla="*/ 408 h 2604"/>
                <a:gd name="T22" fmla="*/ 1320 w 2683"/>
                <a:gd name="T23" fmla="*/ 268 h 2604"/>
                <a:gd name="T24" fmla="*/ 1362 w 2683"/>
                <a:gd name="T25" fmla="*/ 259 h 2604"/>
                <a:gd name="T26" fmla="*/ 1413 w 2683"/>
                <a:gd name="T27" fmla="*/ 276 h 2604"/>
                <a:gd name="T28" fmla="*/ 1420 w 2683"/>
                <a:gd name="T29" fmla="*/ 430 h 2604"/>
                <a:gd name="T30" fmla="*/ 1490 w 2683"/>
                <a:gd name="T31" fmla="*/ 498 h 2604"/>
                <a:gd name="T32" fmla="*/ 1675 w 2683"/>
                <a:gd name="T33" fmla="*/ 344 h 2604"/>
                <a:gd name="T34" fmla="*/ 1717 w 2683"/>
                <a:gd name="T35" fmla="*/ 352 h 2604"/>
                <a:gd name="T36" fmla="*/ 1631 w 2683"/>
                <a:gd name="T37" fmla="*/ 503 h 2604"/>
                <a:gd name="T38" fmla="*/ 1500 w 2683"/>
                <a:gd name="T39" fmla="*/ 558 h 2604"/>
                <a:gd name="T40" fmla="*/ 1447 w 2683"/>
                <a:gd name="T41" fmla="*/ 572 h 2604"/>
                <a:gd name="T42" fmla="*/ 1734 w 2683"/>
                <a:gd name="T43" fmla="*/ 793 h 2604"/>
                <a:gd name="T44" fmla="*/ 1788 w 2683"/>
                <a:gd name="T45" fmla="*/ 916 h 2604"/>
                <a:gd name="T46" fmla="*/ 1958 w 2683"/>
                <a:gd name="T47" fmla="*/ 1094 h 2604"/>
                <a:gd name="T48" fmla="*/ 2022 w 2683"/>
                <a:gd name="T49" fmla="*/ 1377 h 2604"/>
                <a:gd name="T50" fmla="*/ 2031 w 2683"/>
                <a:gd name="T51" fmla="*/ 1538 h 2604"/>
                <a:gd name="T52" fmla="*/ 2031 w 2683"/>
                <a:gd name="T53" fmla="*/ 1969 h 2604"/>
                <a:gd name="T54" fmla="*/ 2200 w 2683"/>
                <a:gd name="T55" fmla="*/ 2587 h 2604"/>
                <a:gd name="T56" fmla="*/ 2683 w 2683"/>
                <a:gd name="T57" fmla="*/ 1597 h 2604"/>
                <a:gd name="T58" fmla="*/ 2559 w 2683"/>
                <a:gd name="T59" fmla="*/ 1018 h 2604"/>
                <a:gd name="T60" fmla="*/ 2439 w 2683"/>
                <a:gd name="T61" fmla="*/ 816 h 2604"/>
                <a:gd name="T62" fmla="*/ 2329 w 2683"/>
                <a:gd name="T63" fmla="*/ 680 h 2604"/>
                <a:gd name="T64" fmla="*/ 2291 w 2683"/>
                <a:gd name="T65" fmla="*/ 634 h 2604"/>
                <a:gd name="T66" fmla="*/ 1909 w 2683"/>
                <a:gd name="T67" fmla="*/ 363 h 2604"/>
                <a:gd name="T68" fmla="*/ 51 w 2683"/>
                <a:gd name="T69" fmla="*/ 1318 h 2604"/>
                <a:gd name="T70" fmla="*/ 34 w 2683"/>
                <a:gd name="T71" fmla="*/ 1429 h 2604"/>
                <a:gd name="T72" fmla="*/ 273 w 2683"/>
                <a:gd name="T73" fmla="*/ 2339 h 2604"/>
                <a:gd name="T74" fmla="*/ 359 w 2683"/>
                <a:gd name="T75" fmla="*/ 2447 h 2604"/>
                <a:gd name="T76" fmla="*/ 532 w 2683"/>
                <a:gd name="T77" fmla="*/ 2604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83" h="2604">
                  <a:moveTo>
                    <a:pt x="532" y="2604"/>
                  </a:moveTo>
                  <a:cubicBezTo>
                    <a:pt x="596" y="2558"/>
                    <a:pt x="692" y="2200"/>
                    <a:pt x="693" y="2071"/>
                  </a:cubicBezTo>
                  <a:cubicBezTo>
                    <a:pt x="696" y="1808"/>
                    <a:pt x="665" y="1336"/>
                    <a:pt x="775" y="1111"/>
                  </a:cubicBezTo>
                  <a:cubicBezTo>
                    <a:pt x="824" y="1010"/>
                    <a:pt x="891" y="987"/>
                    <a:pt x="945" y="935"/>
                  </a:cubicBezTo>
                  <a:cubicBezTo>
                    <a:pt x="1017" y="866"/>
                    <a:pt x="924" y="808"/>
                    <a:pt x="1062" y="704"/>
                  </a:cubicBezTo>
                  <a:cubicBezTo>
                    <a:pt x="1131" y="652"/>
                    <a:pt x="1203" y="606"/>
                    <a:pt x="1320" y="606"/>
                  </a:cubicBezTo>
                  <a:lnTo>
                    <a:pt x="1320" y="589"/>
                  </a:lnTo>
                  <a:cubicBezTo>
                    <a:pt x="1241" y="571"/>
                    <a:pt x="1192" y="564"/>
                    <a:pt x="1131" y="523"/>
                  </a:cubicBezTo>
                  <a:cubicBezTo>
                    <a:pt x="1049" y="468"/>
                    <a:pt x="1015" y="428"/>
                    <a:pt x="1015" y="344"/>
                  </a:cubicBezTo>
                  <a:cubicBezTo>
                    <a:pt x="1144" y="344"/>
                    <a:pt x="1115" y="513"/>
                    <a:pt x="1286" y="513"/>
                  </a:cubicBezTo>
                  <a:cubicBezTo>
                    <a:pt x="1324" y="513"/>
                    <a:pt x="1310" y="452"/>
                    <a:pt x="1316" y="408"/>
                  </a:cubicBezTo>
                  <a:cubicBezTo>
                    <a:pt x="1323" y="363"/>
                    <a:pt x="1320" y="314"/>
                    <a:pt x="1320" y="268"/>
                  </a:cubicBezTo>
                  <a:cubicBezTo>
                    <a:pt x="1353" y="265"/>
                    <a:pt x="1340" y="259"/>
                    <a:pt x="1362" y="259"/>
                  </a:cubicBezTo>
                  <a:cubicBezTo>
                    <a:pt x="1378" y="259"/>
                    <a:pt x="1389" y="271"/>
                    <a:pt x="1413" y="276"/>
                  </a:cubicBezTo>
                  <a:cubicBezTo>
                    <a:pt x="1413" y="336"/>
                    <a:pt x="1415" y="382"/>
                    <a:pt x="1420" y="430"/>
                  </a:cubicBezTo>
                  <a:cubicBezTo>
                    <a:pt x="1428" y="513"/>
                    <a:pt x="1410" y="526"/>
                    <a:pt x="1490" y="498"/>
                  </a:cubicBezTo>
                  <a:cubicBezTo>
                    <a:pt x="1608" y="456"/>
                    <a:pt x="1641" y="344"/>
                    <a:pt x="1675" y="344"/>
                  </a:cubicBezTo>
                  <a:cubicBezTo>
                    <a:pt x="1698" y="344"/>
                    <a:pt x="1699" y="348"/>
                    <a:pt x="1717" y="352"/>
                  </a:cubicBezTo>
                  <a:cubicBezTo>
                    <a:pt x="1733" y="417"/>
                    <a:pt x="1694" y="444"/>
                    <a:pt x="1631" y="503"/>
                  </a:cubicBezTo>
                  <a:cubicBezTo>
                    <a:pt x="1568" y="562"/>
                    <a:pt x="1544" y="551"/>
                    <a:pt x="1500" y="558"/>
                  </a:cubicBezTo>
                  <a:cubicBezTo>
                    <a:pt x="1483" y="560"/>
                    <a:pt x="1467" y="568"/>
                    <a:pt x="1447" y="572"/>
                  </a:cubicBezTo>
                  <a:cubicBezTo>
                    <a:pt x="1482" y="621"/>
                    <a:pt x="1689" y="653"/>
                    <a:pt x="1734" y="793"/>
                  </a:cubicBezTo>
                  <a:cubicBezTo>
                    <a:pt x="1750" y="846"/>
                    <a:pt x="1747" y="883"/>
                    <a:pt x="1788" y="916"/>
                  </a:cubicBezTo>
                  <a:cubicBezTo>
                    <a:pt x="1855" y="969"/>
                    <a:pt x="1897" y="974"/>
                    <a:pt x="1958" y="1094"/>
                  </a:cubicBezTo>
                  <a:cubicBezTo>
                    <a:pt x="1999" y="1177"/>
                    <a:pt x="2023" y="1255"/>
                    <a:pt x="2022" y="1377"/>
                  </a:cubicBezTo>
                  <a:cubicBezTo>
                    <a:pt x="2022" y="1434"/>
                    <a:pt x="2031" y="1471"/>
                    <a:pt x="2031" y="1538"/>
                  </a:cubicBezTo>
                  <a:lnTo>
                    <a:pt x="2031" y="1969"/>
                  </a:lnTo>
                  <a:cubicBezTo>
                    <a:pt x="2040" y="2142"/>
                    <a:pt x="2064" y="2496"/>
                    <a:pt x="2200" y="2587"/>
                  </a:cubicBezTo>
                  <a:cubicBezTo>
                    <a:pt x="2428" y="2435"/>
                    <a:pt x="2683" y="1983"/>
                    <a:pt x="2683" y="1597"/>
                  </a:cubicBezTo>
                  <a:cubicBezTo>
                    <a:pt x="2683" y="1366"/>
                    <a:pt x="2642" y="1192"/>
                    <a:pt x="2559" y="1018"/>
                  </a:cubicBezTo>
                  <a:cubicBezTo>
                    <a:pt x="2523" y="943"/>
                    <a:pt x="2483" y="882"/>
                    <a:pt x="2439" y="816"/>
                  </a:cubicBezTo>
                  <a:lnTo>
                    <a:pt x="2329" y="680"/>
                  </a:lnTo>
                  <a:cubicBezTo>
                    <a:pt x="2311" y="661"/>
                    <a:pt x="2309" y="653"/>
                    <a:pt x="2291" y="634"/>
                  </a:cubicBezTo>
                  <a:cubicBezTo>
                    <a:pt x="2202" y="536"/>
                    <a:pt x="2028" y="419"/>
                    <a:pt x="1909" y="363"/>
                  </a:cubicBezTo>
                  <a:cubicBezTo>
                    <a:pt x="1129" y="0"/>
                    <a:pt x="199" y="480"/>
                    <a:pt x="51" y="1318"/>
                  </a:cubicBezTo>
                  <a:cubicBezTo>
                    <a:pt x="44" y="1353"/>
                    <a:pt x="37" y="1398"/>
                    <a:pt x="34" y="1429"/>
                  </a:cubicBezTo>
                  <a:cubicBezTo>
                    <a:pt x="0" y="1758"/>
                    <a:pt x="90" y="2062"/>
                    <a:pt x="273" y="2339"/>
                  </a:cubicBezTo>
                  <a:cubicBezTo>
                    <a:pt x="309" y="2393"/>
                    <a:pt x="328" y="2407"/>
                    <a:pt x="359" y="2447"/>
                  </a:cubicBezTo>
                  <a:cubicBezTo>
                    <a:pt x="401" y="2501"/>
                    <a:pt x="474" y="2574"/>
                    <a:pt x="532" y="26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110" name="Freeform 13">
              <a:extLst>
                <a:ext uri="{FF2B5EF4-FFF2-40B4-BE49-F238E27FC236}">
                  <a16:creationId xmlns:a16="http://schemas.microsoft.com/office/drawing/2014/main" id="{3C890E6F-D473-423E-91BC-74AA9965A2B4}"/>
                </a:ext>
              </a:extLst>
            </p:cNvPr>
            <p:cNvSpPr>
              <a:spLocks noEditPoints="1"/>
            </p:cNvSpPr>
            <p:nvPr/>
          </p:nvSpPr>
          <p:spPr bwMode="auto">
            <a:xfrm>
              <a:off x="4208463" y="1784351"/>
              <a:ext cx="668338" cy="698500"/>
            </a:xfrm>
            <a:custGeom>
              <a:avLst/>
              <a:gdLst>
                <a:gd name="T0" fmla="*/ 1575 w 2879"/>
                <a:gd name="T1" fmla="*/ 2823 h 2992"/>
                <a:gd name="T2" fmla="*/ 1761 w 2879"/>
                <a:gd name="T3" fmla="*/ 2882 h 2992"/>
                <a:gd name="T4" fmla="*/ 1321 w 2879"/>
                <a:gd name="T5" fmla="*/ 2857 h 2992"/>
                <a:gd name="T6" fmla="*/ 1355 w 2879"/>
                <a:gd name="T7" fmla="*/ 2848 h 2992"/>
                <a:gd name="T8" fmla="*/ 1524 w 2879"/>
                <a:gd name="T9" fmla="*/ 2798 h 2992"/>
                <a:gd name="T10" fmla="*/ 1363 w 2879"/>
                <a:gd name="T11" fmla="*/ 2798 h 2992"/>
                <a:gd name="T12" fmla="*/ 1316 w 2879"/>
                <a:gd name="T13" fmla="*/ 2911 h 2992"/>
                <a:gd name="T14" fmla="*/ 1160 w 2879"/>
                <a:gd name="T15" fmla="*/ 2772 h 2992"/>
                <a:gd name="T16" fmla="*/ 1084 w 2879"/>
                <a:gd name="T17" fmla="*/ 2874 h 2992"/>
                <a:gd name="T18" fmla="*/ 1143 w 2879"/>
                <a:gd name="T19" fmla="*/ 2755 h 2992"/>
                <a:gd name="T20" fmla="*/ 1084 w 2879"/>
                <a:gd name="T21" fmla="*/ 2874 h 2992"/>
                <a:gd name="T22" fmla="*/ 1599 w 2879"/>
                <a:gd name="T23" fmla="*/ 2806 h 2992"/>
                <a:gd name="T24" fmla="*/ 1837 w 2879"/>
                <a:gd name="T25" fmla="*/ 2730 h 2992"/>
                <a:gd name="T26" fmla="*/ 1803 w 2879"/>
                <a:gd name="T27" fmla="*/ 2815 h 2992"/>
                <a:gd name="T28" fmla="*/ 1710 w 2879"/>
                <a:gd name="T29" fmla="*/ 2815 h 2992"/>
                <a:gd name="T30" fmla="*/ 1427 w 2879"/>
                <a:gd name="T31" fmla="*/ 2339 h 2992"/>
                <a:gd name="T32" fmla="*/ 1311 w 2879"/>
                <a:gd name="T33" fmla="*/ 1892 h 2992"/>
                <a:gd name="T34" fmla="*/ 1346 w 2879"/>
                <a:gd name="T35" fmla="*/ 1665 h 2992"/>
                <a:gd name="T36" fmla="*/ 1457 w 2879"/>
                <a:gd name="T37" fmla="*/ 1886 h 2992"/>
                <a:gd name="T38" fmla="*/ 1511 w 2879"/>
                <a:gd name="T39" fmla="*/ 2100 h 2992"/>
                <a:gd name="T40" fmla="*/ 1627 w 2879"/>
                <a:gd name="T41" fmla="*/ 2196 h 2992"/>
                <a:gd name="T42" fmla="*/ 1479 w 2879"/>
                <a:gd name="T43" fmla="*/ 2701 h 2992"/>
                <a:gd name="T44" fmla="*/ 1353 w 2879"/>
                <a:gd name="T45" fmla="*/ 2165 h 2992"/>
                <a:gd name="T46" fmla="*/ 965 w 2879"/>
                <a:gd name="T47" fmla="*/ 2696 h 2992"/>
                <a:gd name="T48" fmla="*/ 329 w 2879"/>
                <a:gd name="T49" fmla="*/ 2283 h 2992"/>
                <a:gd name="T50" fmla="*/ 442 w 2879"/>
                <a:gd name="T51" fmla="*/ 514 h 2992"/>
                <a:gd name="T52" fmla="*/ 2390 w 2879"/>
                <a:gd name="T53" fmla="*/ 467 h 2992"/>
                <a:gd name="T54" fmla="*/ 2537 w 2879"/>
                <a:gd name="T55" fmla="*/ 2304 h 2992"/>
                <a:gd name="T56" fmla="*/ 1914 w 2879"/>
                <a:gd name="T57" fmla="*/ 2696 h 2992"/>
                <a:gd name="T58" fmla="*/ 2068 w 2879"/>
                <a:gd name="T59" fmla="*/ 2270 h 2992"/>
                <a:gd name="T60" fmla="*/ 1812 w 2879"/>
                <a:gd name="T61" fmla="*/ 1308 h 2992"/>
                <a:gd name="T62" fmla="*/ 1679 w 2879"/>
                <a:gd name="T63" fmla="*/ 1601 h 2992"/>
                <a:gd name="T64" fmla="*/ 1770 w 2879"/>
                <a:gd name="T65" fmla="*/ 2095 h 2992"/>
                <a:gd name="T66" fmla="*/ 1685 w 2879"/>
                <a:gd name="T67" fmla="*/ 2493 h 2992"/>
                <a:gd name="T68" fmla="*/ 1383 w 2879"/>
                <a:gd name="T69" fmla="*/ 1607 h 2992"/>
                <a:gd name="T70" fmla="*/ 1228 w 2879"/>
                <a:gd name="T71" fmla="*/ 2442 h 2992"/>
                <a:gd name="T72" fmla="*/ 1135 w 2879"/>
                <a:gd name="T73" fmla="*/ 1849 h 2992"/>
                <a:gd name="T74" fmla="*/ 958 w 2879"/>
                <a:gd name="T75" fmla="*/ 1385 h 2992"/>
                <a:gd name="T76" fmla="*/ 677 w 2879"/>
                <a:gd name="T77" fmla="*/ 2535 h 2992"/>
                <a:gd name="T78" fmla="*/ 914 w 2879"/>
                <a:gd name="T79" fmla="*/ 2806 h 2992"/>
                <a:gd name="T80" fmla="*/ 1934 w 2879"/>
                <a:gd name="T81" fmla="*/ 2911 h 2992"/>
                <a:gd name="T82" fmla="*/ 2320 w 2879"/>
                <a:gd name="T83" fmla="*/ 2603 h 2992"/>
                <a:gd name="T84" fmla="*/ 2523 w 2879"/>
                <a:gd name="T85" fmla="*/ 520 h 2992"/>
                <a:gd name="T86" fmla="*/ 1516 w 2879"/>
                <a:gd name="T87" fmla="*/ 29 h 2992"/>
                <a:gd name="T88" fmla="*/ 408 w 2879"/>
                <a:gd name="T89" fmla="*/ 463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79" h="2992">
                  <a:moveTo>
                    <a:pt x="1549" y="2908"/>
                  </a:moveTo>
                  <a:lnTo>
                    <a:pt x="1549" y="2823"/>
                  </a:lnTo>
                  <a:lnTo>
                    <a:pt x="1575" y="2823"/>
                  </a:lnTo>
                  <a:cubicBezTo>
                    <a:pt x="1577" y="2850"/>
                    <a:pt x="1583" y="2853"/>
                    <a:pt x="1583" y="2882"/>
                  </a:cubicBezTo>
                  <a:cubicBezTo>
                    <a:pt x="1583" y="2908"/>
                    <a:pt x="1573" y="2905"/>
                    <a:pt x="1549" y="2908"/>
                  </a:cubicBezTo>
                  <a:close/>
                  <a:moveTo>
                    <a:pt x="1761" y="2882"/>
                  </a:moveTo>
                  <a:cubicBezTo>
                    <a:pt x="1750" y="2860"/>
                    <a:pt x="1753" y="2873"/>
                    <a:pt x="1753" y="2840"/>
                  </a:cubicBezTo>
                  <a:cubicBezTo>
                    <a:pt x="1813" y="2845"/>
                    <a:pt x="1781" y="2880"/>
                    <a:pt x="1761" y="2882"/>
                  </a:cubicBezTo>
                  <a:close/>
                  <a:moveTo>
                    <a:pt x="1321" y="2857"/>
                  </a:moveTo>
                  <a:lnTo>
                    <a:pt x="1321" y="2806"/>
                  </a:lnTo>
                  <a:lnTo>
                    <a:pt x="1346" y="2806"/>
                  </a:lnTo>
                  <a:cubicBezTo>
                    <a:pt x="1348" y="2829"/>
                    <a:pt x="1350" y="2829"/>
                    <a:pt x="1355" y="2848"/>
                  </a:cubicBezTo>
                  <a:cubicBezTo>
                    <a:pt x="1341" y="2850"/>
                    <a:pt x="1328" y="2848"/>
                    <a:pt x="1321" y="2857"/>
                  </a:cubicBezTo>
                  <a:close/>
                  <a:moveTo>
                    <a:pt x="1363" y="2798"/>
                  </a:moveTo>
                  <a:lnTo>
                    <a:pt x="1524" y="2798"/>
                  </a:lnTo>
                  <a:cubicBezTo>
                    <a:pt x="1504" y="2840"/>
                    <a:pt x="1521" y="2884"/>
                    <a:pt x="1524" y="2925"/>
                  </a:cubicBezTo>
                  <a:lnTo>
                    <a:pt x="1338" y="2925"/>
                  </a:lnTo>
                  <a:cubicBezTo>
                    <a:pt x="1376" y="2868"/>
                    <a:pt x="1399" y="2865"/>
                    <a:pt x="1363" y="2798"/>
                  </a:cubicBezTo>
                  <a:close/>
                  <a:moveTo>
                    <a:pt x="1287" y="2874"/>
                  </a:moveTo>
                  <a:cubicBezTo>
                    <a:pt x="1307" y="2879"/>
                    <a:pt x="1312" y="2882"/>
                    <a:pt x="1338" y="2882"/>
                  </a:cubicBezTo>
                  <a:cubicBezTo>
                    <a:pt x="1331" y="2906"/>
                    <a:pt x="1340" y="2897"/>
                    <a:pt x="1316" y="2911"/>
                  </a:cubicBezTo>
                  <a:cubicBezTo>
                    <a:pt x="1275" y="2934"/>
                    <a:pt x="1165" y="2927"/>
                    <a:pt x="1143" y="2882"/>
                  </a:cubicBezTo>
                  <a:cubicBezTo>
                    <a:pt x="1135" y="2866"/>
                    <a:pt x="1139" y="2855"/>
                    <a:pt x="1145" y="2835"/>
                  </a:cubicBezTo>
                  <a:cubicBezTo>
                    <a:pt x="1153" y="2811"/>
                    <a:pt x="1158" y="2797"/>
                    <a:pt x="1160" y="2772"/>
                  </a:cubicBezTo>
                  <a:lnTo>
                    <a:pt x="1312" y="2783"/>
                  </a:lnTo>
                  <a:cubicBezTo>
                    <a:pt x="1289" y="2816"/>
                    <a:pt x="1287" y="2814"/>
                    <a:pt x="1287" y="2874"/>
                  </a:cubicBezTo>
                  <a:close/>
                  <a:moveTo>
                    <a:pt x="1084" y="2874"/>
                  </a:moveTo>
                  <a:cubicBezTo>
                    <a:pt x="1021" y="2874"/>
                    <a:pt x="1025" y="2869"/>
                    <a:pt x="974" y="2857"/>
                  </a:cubicBezTo>
                  <a:lnTo>
                    <a:pt x="1036" y="2731"/>
                  </a:lnTo>
                  <a:cubicBezTo>
                    <a:pt x="1070" y="2739"/>
                    <a:pt x="1099" y="2754"/>
                    <a:pt x="1143" y="2755"/>
                  </a:cubicBezTo>
                  <a:cubicBezTo>
                    <a:pt x="1125" y="2800"/>
                    <a:pt x="1149" y="2744"/>
                    <a:pt x="1122" y="2776"/>
                  </a:cubicBezTo>
                  <a:cubicBezTo>
                    <a:pt x="1104" y="2798"/>
                    <a:pt x="1114" y="2769"/>
                    <a:pt x="1116" y="2807"/>
                  </a:cubicBezTo>
                  <a:cubicBezTo>
                    <a:pt x="1118" y="2844"/>
                    <a:pt x="1120" y="2874"/>
                    <a:pt x="1084" y="2874"/>
                  </a:cubicBezTo>
                  <a:close/>
                  <a:moveTo>
                    <a:pt x="1736" y="2899"/>
                  </a:moveTo>
                  <a:cubicBezTo>
                    <a:pt x="1699" y="2908"/>
                    <a:pt x="1632" y="2924"/>
                    <a:pt x="1592" y="2925"/>
                  </a:cubicBezTo>
                  <a:cubicBezTo>
                    <a:pt x="1607" y="2859"/>
                    <a:pt x="1616" y="2924"/>
                    <a:pt x="1599" y="2806"/>
                  </a:cubicBezTo>
                  <a:cubicBezTo>
                    <a:pt x="1592" y="2802"/>
                    <a:pt x="1584" y="2800"/>
                    <a:pt x="1581" y="2800"/>
                  </a:cubicBezTo>
                  <a:lnTo>
                    <a:pt x="1558" y="2789"/>
                  </a:lnTo>
                  <a:cubicBezTo>
                    <a:pt x="1664" y="2765"/>
                    <a:pt x="1744" y="2775"/>
                    <a:pt x="1837" y="2730"/>
                  </a:cubicBezTo>
                  <a:lnTo>
                    <a:pt x="1888" y="2857"/>
                  </a:lnTo>
                  <a:cubicBezTo>
                    <a:pt x="1864" y="2869"/>
                    <a:pt x="1833" y="2876"/>
                    <a:pt x="1803" y="2882"/>
                  </a:cubicBezTo>
                  <a:lnTo>
                    <a:pt x="1803" y="2815"/>
                  </a:lnTo>
                  <a:cubicBezTo>
                    <a:pt x="1759" y="2811"/>
                    <a:pt x="1788" y="2804"/>
                    <a:pt x="1744" y="2815"/>
                  </a:cubicBezTo>
                  <a:cubicBezTo>
                    <a:pt x="1756" y="2797"/>
                    <a:pt x="1767" y="2781"/>
                    <a:pt x="1778" y="2764"/>
                  </a:cubicBezTo>
                  <a:cubicBezTo>
                    <a:pt x="1738" y="2773"/>
                    <a:pt x="1722" y="2778"/>
                    <a:pt x="1710" y="2815"/>
                  </a:cubicBezTo>
                  <a:cubicBezTo>
                    <a:pt x="1701" y="2846"/>
                    <a:pt x="1719" y="2868"/>
                    <a:pt x="1736" y="2899"/>
                  </a:cubicBezTo>
                  <a:close/>
                  <a:moveTo>
                    <a:pt x="1353" y="2165"/>
                  </a:moveTo>
                  <a:cubicBezTo>
                    <a:pt x="1390" y="2221"/>
                    <a:pt x="1360" y="2325"/>
                    <a:pt x="1427" y="2339"/>
                  </a:cubicBezTo>
                  <a:cubicBezTo>
                    <a:pt x="1434" y="2077"/>
                    <a:pt x="1373" y="2191"/>
                    <a:pt x="1342" y="2121"/>
                  </a:cubicBezTo>
                  <a:cubicBezTo>
                    <a:pt x="1327" y="2045"/>
                    <a:pt x="1349" y="2044"/>
                    <a:pt x="1358" y="1989"/>
                  </a:cubicBezTo>
                  <a:cubicBezTo>
                    <a:pt x="1365" y="1942"/>
                    <a:pt x="1321" y="1950"/>
                    <a:pt x="1311" y="1892"/>
                  </a:cubicBezTo>
                  <a:cubicBezTo>
                    <a:pt x="1357" y="1820"/>
                    <a:pt x="1435" y="1869"/>
                    <a:pt x="1428" y="1793"/>
                  </a:cubicBezTo>
                  <a:cubicBezTo>
                    <a:pt x="1395" y="1772"/>
                    <a:pt x="1337" y="1792"/>
                    <a:pt x="1316" y="1759"/>
                  </a:cubicBezTo>
                  <a:cubicBezTo>
                    <a:pt x="1296" y="1727"/>
                    <a:pt x="1329" y="1682"/>
                    <a:pt x="1346" y="1665"/>
                  </a:cubicBezTo>
                  <a:cubicBezTo>
                    <a:pt x="1395" y="1679"/>
                    <a:pt x="1376" y="1680"/>
                    <a:pt x="1400" y="1719"/>
                  </a:cubicBezTo>
                  <a:cubicBezTo>
                    <a:pt x="1515" y="1731"/>
                    <a:pt x="1523" y="1715"/>
                    <a:pt x="1625" y="1757"/>
                  </a:cubicBezTo>
                  <a:cubicBezTo>
                    <a:pt x="1634" y="1916"/>
                    <a:pt x="1547" y="1882"/>
                    <a:pt x="1457" y="1886"/>
                  </a:cubicBezTo>
                  <a:cubicBezTo>
                    <a:pt x="1427" y="1888"/>
                    <a:pt x="1405" y="1892"/>
                    <a:pt x="1385" y="1909"/>
                  </a:cubicBezTo>
                  <a:cubicBezTo>
                    <a:pt x="1409" y="1929"/>
                    <a:pt x="1409" y="1927"/>
                    <a:pt x="1448" y="1935"/>
                  </a:cubicBezTo>
                  <a:cubicBezTo>
                    <a:pt x="1533" y="1952"/>
                    <a:pt x="1492" y="2005"/>
                    <a:pt x="1511" y="2100"/>
                  </a:cubicBezTo>
                  <a:cubicBezTo>
                    <a:pt x="1550" y="2041"/>
                    <a:pt x="1523" y="1991"/>
                    <a:pt x="1577" y="1967"/>
                  </a:cubicBezTo>
                  <a:cubicBezTo>
                    <a:pt x="1610" y="2042"/>
                    <a:pt x="1601" y="2076"/>
                    <a:pt x="1577" y="2149"/>
                  </a:cubicBezTo>
                  <a:cubicBezTo>
                    <a:pt x="1617" y="2174"/>
                    <a:pt x="1618" y="2137"/>
                    <a:pt x="1627" y="2196"/>
                  </a:cubicBezTo>
                  <a:cubicBezTo>
                    <a:pt x="1638" y="2274"/>
                    <a:pt x="1612" y="2358"/>
                    <a:pt x="1557" y="2407"/>
                  </a:cubicBezTo>
                  <a:cubicBezTo>
                    <a:pt x="1497" y="2459"/>
                    <a:pt x="1503" y="2425"/>
                    <a:pt x="1502" y="2535"/>
                  </a:cubicBezTo>
                  <a:cubicBezTo>
                    <a:pt x="1502" y="2594"/>
                    <a:pt x="1503" y="2655"/>
                    <a:pt x="1479" y="2701"/>
                  </a:cubicBezTo>
                  <a:cubicBezTo>
                    <a:pt x="1383" y="2681"/>
                    <a:pt x="1423" y="2605"/>
                    <a:pt x="1425" y="2434"/>
                  </a:cubicBezTo>
                  <a:cubicBezTo>
                    <a:pt x="1366" y="2389"/>
                    <a:pt x="1294" y="2369"/>
                    <a:pt x="1302" y="2221"/>
                  </a:cubicBezTo>
                  <a:cubicBezTo>
                    <a:pt x="1305" y="2178"/>
                    <a:pt x="1313" y="2169"/>
                    <a:pt x="1353" y="2165"/>
                  </a:cubicBezTo>
                  <a:close/>
                  <a:moveTo>
                    <a:pt x="677" y="2535"/>
                  </a:moveTo>
                  <a:cubicBezTo>
                    <a:pt x="685" y="2563"/>
                    <a:pt x="678" y="2547"/>
                    <a:pt x="699" y="2565"/>
                  </a:cubicBezTo>
                  <a:cubicBezTo>
                    <a:pt x="752" y="2611"/>
                    <a:pt x="903" y="2695"/>
                    <a:pt x="965" y="2696"/>
                  </a:cubicBezTo>
                  <a:cubicBezTo>
                    <a:pt x="959" y="2722"/>
                    <a:pt x="954" y="2721"/>
                    <a:pt x="948" y="2747"/>
                  </a:cubicBezTo>
                  <a:cubicBezTo>
                    <a:pt x="896" y="2746"/>
                    <a:pt x="791" y="2693"/>
                    <a:pt x="755" y="2669"/>
                  </a:cubicBezTo>
                  <a:cubicBezTo>
                    <a:pt x="589" y="2561"/>
                    <a:pt x="451" y="2449"/>
                    <a:pt x="329" y="2283"/>
                  </a:cubicBezTo>
                  <a:cubicBezTo>
                    <a:pt x="91" y="1958"/>
                    <a:pt x="5" y="1570"/>
                    <a:pt x="97" y="1150"/>
                  </a:cubicBezTo>
                  <a:cubicBezTo>
                    <a:pt x="143" y="940"/>
                    <a:pt x="268" y="687"/>
                    <a:pt x="421" y="535"/>
                  </a:cubicBezTo>
                  <a:cubicBezTo>
                    <a:pt x="430" y="526"/>
                    <a:pt x="434" y="523"/>
                    <a:pt x="442" y="514"/>
                  </a:cubicBezTo>
                  <a:cubicBezTo>
                    <a:pt x="504" y="446"/>
                    <a:pt x="576" y="385"/>
                    <a:pt x="652" y="334"/>
                  </a:cubicBezTo>
                  <a:cubicBezTo>
                    <a:pt x="1121" y="23"/>
                    <a:pt x="1735" y="0"/>
                    <a:pt x="2203" y="315"/>
                  </a:cubicBezTo>
                  <a:lnTo>
                    <a:pt x="2390" y="467"/>
                  </a:lnTo>
                  <a:cubicBezTo>
                    <a:pt x="2613" y="693"/>
                    <a:pt x="2811" y="1034"/>
                    <a:pt x="2811" y="1375"/>
                  </a:cubicBezTo>
                  <a:lnTo>
                    <a:pt x="2811" y="1528"/>
                  </a:lnTo>
                  <a:cubicBezTo>
                    <a:pt x="2811" y="1813"/>
                    <a:pt x="2667" y="2145"/>
                    <a:pt x="2537" y="2304"/>
                  </a:cubicBezTo>
                  <a:cubicBezTo>
                    <a:pt x="2493" y="2358"/>
                    <a:pt x="2460" y="2391"/>
                    <a:pt x="2411" y="2440"/>
                  </a:cubicBezTo>
                  <a:cubicBezTo>
                    <a:pt x="2306" y="2545"/>
                    <a:pt x="2055" y="2744"/>
                    <a:pt x="1922" y="2747"/>
                  </a:cubicBezTo>
                  <a:cubicBezTo>
                    <a:pt x="1917" y="2727"/>
                    <a:pt x="1914" y="2722"/>
                    <a:pt x="1914" y="2696"/>
                  </a:cubicBezTo>
                  <a:cubicBezTo>
                    <a:pt x="1995" y="2694"/>
                    <a:pt x="2114" y="2602"/>
                    <a:pt x="2176" y="2569"/>
                  </a:cubicBezTo>
                  <a:cubicBezTo>
                    <a:pt x="2169" y="2539"/>
                    <a:pt x="2155" y="2526"/>
                    <a:pt x="2142" y="2501"/>
                  </a:cubicBezTo>
                  <a:cubicBezTo>
                    <a:pt x="2102" y="2424"/>
                    <a:pt x="2080" y="2361"/>
                    <a:pt x="2068" y="2270"/>
                  </a:cubicBezTo>
                  <a:cubicBezTo>
                    <a:pt x="2051" y="2134"/>
                    <a:pt x="2024" y="1600"/>
                    <a:pt x="2024" y="1502"/>
                  </a:cubicBezTo>
                  <a:cubicBezTo>
                    <a:pt x="2024" y="1424"/>
                    <a:pt x="1992" y="1413"/>
                    <a:pt x="1945" y="1378"/>
                  </a:cubicBezTo>
                  <a:cubicBezTo>
                    <a:pt x="1914" y="1354"/>
                    <a:pt x="1853" y="1317"/>
                    <a:pt x="1812" y="1308"/>
                  </a:cubicBezTo>
                  <a:cubicBezTo>
                    <a:pt x="1769" y="1389"/>
                    <a:pt x="1656" y="1489"/>
                    <a:pt x="1575" y="1511"/>
                  </a:cubicBezTo>
                  <a:cubicBezTo>
                    <a:pt x="1583" y="1540"/>
                    <a:pt x="1596" y="1544"/>
                    <a:pt x="1621" y="1558"/>
                  </a:cubicBezTo>
                  <a:cubicBezTo>
                    <a:pt x="1654" y="1577"/>
                    <a:pt x="1652" y="1575"/>
                    <a:pt x="1679" y="1601"/>
                  </a:cubicBezTo>
                  <a:cubicBezTo>
                    <a:pt x="1722" y="1645"/>
                    <a:pt x="1728" y="1668"/>
                    <a:pt x="1742" y="1733"/>
                  </a:cubicBezTo>
                  <a:cubicBezTo>
                    <a:pt x="1753" y="1781"/>
                    <a:pt x="1762" y="1854"/>
                    <a:pt x="1761" y="1908"/>
                  </a:cubicBezTo>
                  <a:cubicBezTo>
                    <a:pt x="1761" y="1979"/>
                    <a:pt x="1770" y="2024"/>
                    <a:pt x="1770" y="2095"/>
                  </a:cubicBezTo>
                  <a:cubicBezTo>
                    <a:pt x="1770" y="2175"/>
                    <a:pt x="1761" y="2221"/>
                    <a:pt x="1761" y="2298"/>
                  </a:cubicBezTo>
                  <a:cubicBezTo>
                    <a:pt x="1762" y="2375"/>
                    <a:pt x="1746" y="2429"/>
                    <a:pt x="1744" y="2493"/>
                  </a:cubicBezTo>
                  <a:lnTo>
                    <a:pt x="1685" y="2493"/>
                  </a:lnTo>
                  <a:cubicBezTo>
                    <a:pt x="1681" y="2447"/>
                    <a:pt x="1668" y="2400"/>
                    <a:pt x="1668" y="2349"/>
                  </a:cubicBezTo>
                  <a:cubicBezTo>
                    <a:pt x="1668" y="2091"/>
                    <a:pt x="1708" y="1881"/>
                    <a:pt x="1609" y="1688"/>
                  </a:cubicBezTo>
                  <a:cubicBezTo>
                    <a:pt x="1566" y="1604"/>
                    <a:pt x="1470" y="1541"/>
                    <a:pt x="1383" y="1607"/>
                  </a:cubicBezTo>
                  <a:cubicBezTo>
                    <a:pt x="1200" y="1748"/>
                    <a:pt x="1245" y="1884"/>
                    <a:pt x="1223" y="2031"/>
                  </a:cubicBezTo>
                  <a:cubicBezTo>
                    <a:pt x="1217" y="2072"/>
                    <a:pt x="1218" y="2102"/>
                    <a:pt x="1224" y="2141"/>
                  </a:cubicBezTo>
                  <a:lnTo>
                    <a:pt x="1228" y="2442"/>
                  </a:lnTo>
                  <a:cubicBezTo>
                    <a:pt x="1228" y="2487"/>
                    <a:pt x="1205" y="2500"/>
                    <a:pt x="1160" y="2501"/>
                  </a:cubicBezTo>
                  <a:cubicBezTo>
                    <a:pt x="1159" y="2465"/>
                    <a:pt x="1152" y="2467"/>
                    <a:pt x="1151" y="2425"/>
                  </a:cubicBezTo>
                  <a:lnTo>
                    <a:pt x="1135" y="1849"/>
                  </a:lnTo>
                  <a:cubicBezTo>
                    <a:pt x="1135" y="1673"/>
                    <a:pt x="1215" y="1607"/>
                    <a:pt x="1321" y="1536"/>
                  </a:cubicBezTo>
                  <a:cubicBezTo>
                    <a:pt x="1259" y="1444"/>
                    <a:pt x="1243" y="1545"/>
                    <a:pt x="1084" y="1308"/>
                  </a:cubicBezTo>
                  <a:cubicBezTo>
                    <a:pt x="1032" y="1335"/>
                    <a:pt x="1004" y="1350"/>
                    <a:pt x="958" y="1385"/>
                  </a:cubicBezTo>
                  <a:cubicBezTo>
                    <a:pt x="891" y="1434"/>
                    <a:pt x="881" y="1445"/>
                    <a:pt x="880" y="1511"/>
                  </a:cubicBezTo>
                  <a:cubicBezTo>
                    <a:pt x="878" y="1674"/>
                    <a:pt x="851" y="2123"/>
                    <a:pt x="824" y="2266"/>
                  </a:cubicBezTo>
                  <a:cubicBezTo>
                    <a:pt x="805" y="2361"/>
                    <a:pt x="772" y="2527"/>
                    <a:pt x="677" y="2535"/>
                  </a:cubicBezTo>
                  <a:close/>
                  <a:moveTo>
                    <a:pt x="0" y="1426"/>
                  </a:moveTo>
                  <a:cubicBezTo>
                    <a:pt x="0" y="1915"/>
                    <a:pt x="185" y="2298"/>
                    <a:pt x="549" y="2596"/>
                  </a:cubicBezTo>
                  <a:cubicBezTo>
                    <a:pt x="716" y="2732"/>
                    <a:pt x="761" y="2732"/>
                    <a:pt x="914" y="2806"/>
                  </a:cubicBezTo>
                  <a:cubicBezTo>
                    <a:pt x="902" y="2825"/>
                    <a:pt x="889" y="2842"/>
                    <a:pt x="889" y="2874"/>
                  </a:cubicBezTo>
                  <a:cubicBezTo>
                    <a:pt x="889" y="2941"/>
                    <a:pt x="1344" y="2992"/>
                    <a:pt x="1482" y="2992"/>
                  </a:cubicBezTo>
                  <a:cubicBezTo>
                    <a:pt x="1595" y="2992"/>
                    <a:pt x="1822" y="2950"/>
                    <a:pt x="1934" y="2911"/>
                  </a:cubicBezTo>
                  <a:cubicBezTo>
                    <a:pt x="1961" y="2902"/>
                    <a:pt x="1965" y="2897"/>
                    <a:pt x="1990" y="2891"/>
                  </a:cubicBezTo>
                  <a:cubicBezTo>
                    <a:pt x="1987" y="2857"/>
                    <a:pt x="1972" y="2841"/>
                    <a:pt x="1964" y="2806"/>
                  </a:cubicBezTo>
                  <a:cubicBezTo>
                    <a:pt x="2149" y="2709"/>
                    <a:pt x="2126" y="2751"/>
                    <a:pt x="2320" y="2603"/>
                  </a:cubicBezTo>
                  <a:cubicBezTo>
                    <a:pt x="2642" y="2357"/>
                    <a:pt x="2879" y="1923"/>
                    <a:pt x="2879" y="1477"/>
                  </a:cubicBezTo>
                  <a:cubicBezTo>
                    <a:pt x="2879" y="1164"/>
                    <a:pt x="2759" y="794"/>
                    <a:pt x="2563" y="565"/>
                  </a:cubicBezTo>
                  <a:cubicBezTo>
                    <a:pt x="2547" y="546"/>
                    <a:pt x="2538" y="540"/>
                    <a:pt x="2523" y="520"/>
                  </a:cubicBezTo>
                  <a:cubicBezTo>
                    <a:pt x="2507" y="499"/>
                    <a:pt x="2498" y="491"/>
                    <a:pt x="2479" y="471"/>
                  </a:cubicBezTo>
                  <a:cubicBezTo>
                    <a:pt x="2361" y="355"/>
                    <a:pt x="2228" y="254"/>
                    <a:pt x="2072" y="176"/>
                  </a:cubicBezTo>
                  <a:cubicBezTo>
                    <a:pt x="1922" y="101"/>
                    <a:pt x="1735" y="29"/>
                    <a:pt x="1516" y="29"/>
                  </a:cubicBezTo>
                  <a:cubicBezTo>
                    <a:pt x="1101" y="29"/>
                    <a:pt x="857" y="107"/>
                    <a:pt x="552" y="335"/>
                  </a:cubicBezTo>
                  <a:cubicBezTo>
                    <a:pt x="527" y="353"/>
                    <a:pt x="523" y="359"/>
                    <a:pt x="502" y="378"/>
                  </a:cubicBezTo>
                  <a:lnTo>
                    <a:pt x="408" y="463"/>
                  </a:lnTo>
                  <a:cubicBezTo>
                    <a:pt x="388" y="484"/>
                    <a:pt x="384" y="493"/>
                    <a:pt x="366" y="514"/>
                  </a:cubicBezTo>
                  <a:cubicBezTo>
                    <a:pt x="152" y="755"/>
                    <a:pt x="0" y="1086"/>
                    <a:pt x="0" y="14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111" name="Freeform 14">
              <a:extLst>
                <a:ext uri="{FF2B5EF4-FFF2-40B4-BE49-F238E27FC236}">
                  <a16:creationId xmlns:a16="http://schemas.microsoft.com/office/drawing/2014/main" id="{E1EAC254-16F9-4513-8A0A-11F8126F88DB}"/>
                </a:ext>
              </a:extLst>
            </p:cNvPr>
            <p:cNvSpPr>
              <a:spLocks noEditPoints="1"/>
            </p:cNvSpPr>
            <p:nvPr/>
          </p:nvSpPr>
          <p:spPr bwMode="auto">
            <a:xfrm>
              <a:off x="4065588" y="1646238"/>
              <a:ext cx="969963" cy="958850"/>
            </a:xfrm>
            <a:custGeom>
              <a:avLst/>
              <a:gdLst>
                <a:gd name="T0" fmla="*/ 2152 w 4182"/>
                <a:gd name="T1" fmla="*/ 4022 h 4106"/>
                <a:gd name="T2" fmla="*/ 1282 w 4182"/>
                <a:gd name="T3" fmla="*/ 3867 h 4106"/>
                <a:gd name="T4" fmla="*/ 834 w 4182"/>
                <a:gd name="T5" fmla="*/ 3603 h 4106"/>
                <a:gd name="T6" fmla="*/ 773 w 4182"/>
                <a:gd name="T7" fmla="*/ 3546 h 4106"/>
                <a:gd name="T8" fmla="*/ 646 w 4182"/>
                <a:gd name="T9" fmla="*/ 3427 h 4106"/>
                <a:gd name="T10" fmla="*/ 382 w 4182"/>
                <a:gd name="T11" fmla="*/ 3098 h 4106"/>
                <a:gd name="T12" fmla="*/ 94 w 4182"/>
                <a:gd name="T13" fmla="*/ 2184 h 4106"/>
                <a:gd name="T14" fmla="*/ 280 w 4182"/>
                <a:gd name="T15" fmla="*/ 1211 h 4106"/>
                <a:gd name="T16" fmla="*/ 567 w 4182"/>
                <a:gd name="T17" fmla="*/ 769 h 4106"/>
                <a:gd name="T18" fmla="*/ 630 w 4182"/>
                <a:gd name="T19" fmla="*/ 713 h 4106"/>
                <a:gd name="T20" fmla="*/ 953 w 4182"/>
                <a:gd name="T21" fmla="*/ 427 h 4106"/>
                <a:gd name="T22" fmla="*/ 2075 w 4182"/>
                <a:gd name="T23" fmla="*/ 85 h 4106"/>
                <a:gd name="T24" fmla="*/ 2939 w 4182"/>
                <a:gd name="T25" fmla="*/ 288 h 4106"/>
                <a:gd name="T26" fmla="*/ 3360 w 4182"/>
                <a:gd name="T27" fmla="*/ 578 h 4106"/>
                <a:gd name="T28" fmla="*/ 3483 w 4182"/>
                <a:gd name="T29" fmla="*/ 700 h 4106"/>
                <a:gd name="T30" fmla="*/ 3647 w 4182"/>
                <a:gd name="T31" fmla="*/ 893 h 4106"/>
                <a:gd name="T32" fmla="*/ 4023 w 4182"/>
                <a:gd name="T33" fmla="*/ 1947 h 4106"/>
                <a:gd name="T34" fmla="*/ 3777 w 4182"/>
                <a:gd name="T35" fmla="*/ 3014 h 4106"/>
                <a:gd name="T36" fmla="*/ 3473 w 4182"/>
                <a:gd name="T37" fmla="*/ 3429 h 4106"/>
                <a:gd name="T38" fmla="*/ 3077 w 4182"/>
                <a:gd name="T39" fmla="*/ 3745 h 4106"/>
                <a:gd name="T40" fmla="*/ 2914 w 4182"/>
                <a:gd name="T41" fmla="*/ 3827 h 4106"/>
                <a:gd name="T42" fmla="*/ 2567 w 4182"/>
                <a:gd name="T43" fmla="*/ 3955 h 4106"/>
                <a:gd name="T44" fmla="*/ 2152 w 4182"/>
                <a:gd name="T45" fmla="*/ 4022 h 4106"/>
                <a:gd name="T46" fmla="*/ 9 w 4182"/>
                <a:gd name="T47" fmla="*/ 1880 h 4106"/>
                <a:gd name="T48" fmla="*/ 62 w 4182"/>
                <a:gd name="T49" fmla="*/ 2563 h 4106"/>
                <a:gd name="T50" fmla="*/ 122 w 4182"/>
                <a:gd name="T51" fmla="*/ 2749 h 4106"/>
                <a:gd name="T52" fmla="*/ 480 w 4182"/>
                <a:gd name="T53" fmla="*/ 3373 h 4106"/>
                <a:gd name="T54" fmla="*/ 730 w 4182"/>
                <a:gd name="T55" fmla="*/ 3623 h 4106"/>
                <a:gd name="T56" fmla="*/ 868 w 4182"/>
                <a:gd name="T57" fmla="*/ 3730 h 4106"/>
                <a:gd name="T58" fmla="*/ 939 w 4182"/>
                <a:gd name="T59" fmla="*/ 3778 h 4106"/>
                <a:gd name="T60" fmla="*/ 1017 w 4182"/>
                <a:gd name="T61" fmla="*/ 3827 h 4106"/>
                <a:gd name="T62" fmla="*/ 1982 w 4182"/>
                <a:gd name="T63" fmla="*/ 4106 h 4106"/>
                <a:gd name="T64" fmla="*/ 2935 w 4182"/>
                <a:gd name="T65" fmla="*/ 3917 h 4106"/>
                <a:gd name="T66" fmla="*/ 3094 w 4182"/>
                <a:gd name="T67" fmla="*/ 3830 h 4106"/>
                <a:gd name="T68" fmla="*/ 3243 w 4182"/>
                <a:gd name="T69" fmla="*/ 3733 h 4106"/>
                <a:gd name="T70" fmla="*/ 3379 w 4182"/>
                <a:gd name="T71" fmla="*/ 3624 h 4106"/>
                <a:gd name="T72" fmla="*/ 3445 w 4182"/>
                <a:gd name="T73" fmla="*/ 3571 h 4106"/>
                <a:gd name="T74" fmla="*/ 3624 w 4182"/>
                <a:gd name="T75" fmla="*/ 3377 h 4106"/>
                <a:gd name="T76" fmla="*/ 3915 w 4182"/>
                <a:gd name="T77" fmla="*/ 2932 h 4106"/>
                <a:gd name="T78" fmla="*/ 3944 w 4182"/>
                <a:gd name="T79" fmla="*/ 1247 h 4106"/>
                <a:gd name="T80" fmla="*/ 3813 w 4182"/>
                <a:gd name="T81" fmla="*/ 1006 h 4106"/>
                <a:gd name="T82" fmla="*/ 3718 w 4182"/>
                <a:gd name="T83" fmla="*/ 847 h 4106"/>
                <a:gd name="T84" fmla="*/ 3470 w 4182"/>
                <a:gd name="T85" fmla="*/ 595 h 4106"/>
                <a:gd name="T86" fmla="*/ 3139 w 4182"/>
                <a:gd name="T87" fmla="*/ 308 h 4106"/>
                <a:gd name="T88" fmla="*/ 2067 w 4182"/>
                <a:gd name="T89" fmla="*/ 0 h 4106"/>
                <a:gd name="T90" fmla="*/ 787 w 4182"/>
                <a:gd name="T91" fmla="*/ 439 h 4106"/>
                <a:gd name="T92" fmla="*/ 89 w 4182"/>
                <a:gd name="T93" fmla="*/ 1459 h 4106"/>
                <a:gd name="T94" fmla="*/ 9 w 4182"/>
                <a:gd name="T95" fmla="*/ 1880 h 4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82" h="4106">
                  <a:moveTo>
                    <a:pt x="2152" y="4022"/>
                  </a:moveTo>
                  <a:cubicBezTo>
                    <a:pt x="1818" y="4022"/>
                    <a:pt x="1527" y="3989"/>
                    <a:pt x="1282" y="3867"/>
                  </a:cubicBezTo>
                  <a:cubicBezTo>
                    <a:pt x="1123" y="3787"/>
                    <a:pt x="973" y="3712"/>
                    <a:pt x="834" y="3603"/>
                  </a:cubicBezTo>
                  <a:cubicBezTo>
                    <a:pt x="808" y="3583"/>
                    <a:pt x="797" y="3565"/>
                    <a:pt x="773" y="3546"/>
                  </a:cubicBezTo>
                  <a:cubicBezTo>
                    <a:pt x="711" y="3497"/>
                    <a:pt x="693" y="3468"/>
                    <a:pt x="646" y="3427"/>
                  </a:cubicBezTo>
                  <a:cubicBezTo>
                    <a:pt x="560" y="3351"/>
                    <a:pt x="442" y="3197"/>
                    <a:pt x="382" y="3098"/>
                  </a:cubicBezTo>
                  <a:cubicBezTo>
                    <a:pt x="250" y="2879"/>
                    <a:pt x="94" y="2473"/>
                    <a:pt x="94" y="2184"/>
                  </a:cubicBezTo>
                  <a:cubicBezTo>
                    <a:pt x="94" y="1799"/>
                    <a:pt x="106" y="1560"/>
                    <a:pt x="280" y="1211"/>
                  </a:cubicBezTo>
                  <a:cubicBezTo>
                    <a:pt x="334" y="1105"/>
                    <a:pt x="478" y="840"/>
                    <a:pt x="567" y="769"/>
                  </a:cubicBezTo>
                  <a:cubicBezTo>
                    <a:pt x="595" y="747"/>
                    <a:pt x="604" y="739"/>
                    <a:pt x="630" y="713"/>
                  </a:cubicBezTo>
                  <a:lnTo>
                    <a:pt x="953" y="427"/>
                  </a:lnTo>
                  <a:cubicBezTo>
                    <a:pt x="1277" y="213"/>
                    <a:pt x="1674" y="85"/>
                    <a:pt x="2075" y="85"/>
                  </a:cubicBezTo>
                  <a:cubicBezTo>
                    <a:pt x="2385" y="85"/>
                    <a:pt x="2717" y="174"/>
                    <a:pt x="2939" y="288"/>
                  </a:cubicBezTo>
                  <a:lnTo>
                    <a:pt x="3360" y="578"/>
                  </a:lnTo>
                  <a:cubicBezTo>
                    <a:pt x="3430" y="647"/>
                    <a:pt x="3408" y="610"/>
                    <a:pt x="3483" y="700"/>
                  </a:cubicBezTo>
                  <a:cubicBezTo>
                    <a:pt x="3541" y="769"/>
                    <a:pt x="3569" y="789"/>
                    <a:pt x="3647" y="893"/>
                  </a:cubicBezTo>
                  <a:cubicBezTo>
                    <a:pt x="3850" y="1164"/>
                    <a:pt x="4023" y="1591"/>
                    <a:pt x="4023" y="1947"/>
                  </a:cubicBezTo>
                  <a:cubicBezTo>
                    <a:pt x="4023" y="2470"/>
                    <a:pt x="3975" y="2614"/>
                    <a:pt x="3777" y="3014"/>
                  </a:cubicBezTo>
                  <a:cubicBezTo>
                    <a:pt x="3733" y="3103"/>
                    <a:pt x="3548" y="3369"/>
                    <a:pt x="3473" y="3429"/>
                  </a:cubicBezTo>
                  <a:cubicBezTo>
                    <a:pt x="3340" y="3534"/>
                    <a:pt x="3274" y="3636"/>
                    <a:pt x="3077" y="3745"/>
                  </a:cubicBezTo>
                  <a:cubicBezTo>
                    <a:pt x="3019" y="3777"/>
                    <a:pt x="2974" y="3800"/>
                    <a:pt x="2914" y="3827"/>
                  </a:cubicBezTo>
                  <a:cubicBezTo>
                    <a:pt x="2776" y="3889"/>
                    <a:pt x="2714" y="3912"/>
                    <a:pt x="2567" y="3955"/>
                  </a:cubicBezTo>
                  <a:cubicBezTo>
                    <a:pt x="2455" y="3988"/>
                    <a:pt x="2297" y="4022"/>
                    <a:pt x="2152" y="4022"/>
                  </a:cubicBezTo>
                  <a:close/>
                  <a:moveTo>
                    <a:pt x="9" y="1880"/>
                  </a:moveTo>
                  <a:cubicBezTo>
                    <a:pt x="9" y="2149"/>
                    <a:pt x="0" y="2296"/>
                    <a:pt x="62" y="2563"/>
                  </a:cubicBezTo>
                  <a:cubicBezTo>
                    <a:pt x="76" y="2621"/>
                    <a:pt x="99" y="2693"/>
                    <a:pt x="122" y="2749"/>
                  </a:cubicBezTo>
                  <a:cubicBezTo>
                    <a:pt x="207" y="2959"/>
                    <a:pt x="341" y="3194"/>
                    <a:pt x="480" y="3373"/>
                  </a:cubicBezTo>
                  <a:cubicBezTo>
                    <a:pt x="543" y="3455"/>
                    <a:pt x="651" y="3558"/>
                    <a:pt x="730" y="3623"/>
                  </a:cubicBezTo>
                  <a:lnTo>
                    <a:pt x="868" y="3730"/>
                  </a:lnTo>
                  <a:cubicBezTo>
                    <a:pt x="893" y="3748"/>
                    <a:pt x="914" y="3762"/>
                    <a:pt x="939" y="3778"/>
                  </a:cubicBezTo>
                  <a:cubicBezTo>
                    <a:pt x="966" y="3795"/>
                    <a:pt x="993" y="3812"/>
                    <a:pt x="1017" y="3827"/>
                  </a:cubicBezTo>
                  <a:cubicBezTo>
                    <a:pt x="1283" y="3980"/>
                    <a:pt x="1622" y="4106"/>
                    <a:pt x="1982" y="4106"/>
                  </a:cubicBezTo>
                  <a:cubicBezTo>
                    <a:pt x="2426" y="4106"/>
                    <a:pt x="2563" y="4069"/>
                    <a:pt x="2935" y="3917"/>
                  </a:cubicBezTo>
                  <a:lnTo>
                    <a:pt x="3094" y="3830"/>
                  </a:lnTo>
                  <a:cubicBezTo>
                    <a:pt x="3147" y="3801"/>
                    <a:pt x="3197" y="3767"/>
                    <a:pt x="3243" y="3733"/>
                  </a:cubicBezTo>
                  <a:lnTo>
                    <a:pt x="3379" y="3624"/>
                  </a:lnTo>
                  <a:cubicBezTo>
                    <a:pt x="3403" y="3605"/>
                    <a:pt x="3422" y="3594"/>
                    <a:pt x="3445" y="3571"/>
                  </a:cubicBezTo>
                  <a:lnTo>
                    <a:pt x="3624" y="3377"/>
                  </a:lnTo>
                  <a:cubicBezTo>
                    <a:pt x="3763" y="3205"/>
                    <a:pt x="3800" y="3163"/>
                    <a:pt x="3915" y="2932"/>
                  </a:cubicBezTo>
                  <a:cubicBezTo>
                    <a:pt x="4155" y="2453"/>
                    <a:pt x="4182" y="1744"/>
                    <a:pt x="3944" y="1247"/>
                  </a:cubicBezTo>
                  <a:lnTo>
                    <a:pt x="3813" y="1006"/>
                  </a:lnTo>
                  <a:cubicBezTo>
                    <a:pt x="3780" y="952"/>
                    <a:pt x="3753" y="896"/>
                    <a:pt x="3718" y="847"/>
                  </a:cubicBezTo>
                  <a:lnTo>
                    <a:pt x="3470" y="595"/>
                  </a:lnTo>
                  <a:cubicBezTo>
                    <a:pt x="3363" y="487"/>
                    <a:pt x="3265" y="393"/>
                    <a:pt x="3139" y="308"/>
                  </a:cubicBezTo>
                  <a:cubicBezTo>
                    <a:pt x="2870" y="127"/>
                    <a:pt x="2419" y="0"/>
                    <a:pt x="2067" y="0"/>
                  </a:cubicBezTo>
                  <a:cubicBezTo>
                    <a:pt x="1608" y="0"/>
                    <a:pt x="1130" y="165"/>
                    <a:pt x="787" y="439"/>
                  </a:cubicBezTo>
                  <a:cubicBezTo>
                    <a:pt x="457" y="703"/>
                    <a:pt x="223" y="1059"/>
                    <a:pt x="89" y="1459"/>
                  </a:cubicBezTo>
                  <a:cubicBezTo>
                    <a:pt x="52" y="1570"/>
                    <a:pt x="9" y="1739"/>
                    <a:pt x="9" y="18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112" name="Freeform 15">
              <a:extLst>
                <a:ext uri="{FF2B5EF4-FFF2-40B4-BE49-F238E27FC236}">
                  <a16:creationId xmlns:a16="http://schemas.microsoft.com/office/drawing/2014/main" id="{9F11BBE7-7B42-4244-83C8-CCF9A67F03ED}"/>
                </a:ext>
              </a:extLst>
            </p:cNvPr>
            <p:cNvSpPr>
              <a:spLocks noEditPoints="1"/>
            </p:cNvSpPr>
            <p:nvPr/>
          </p:nvSpPr>
          <p:spPr bwMode="auto">
            <a:xfrm>
              <a:off x="4570413" y="2382838"/>
              <a:ext cx="298450" cy="184150"/>
            </a:xfrm>
            <a:custGeom>
              <a:avLst/>
              <a:gdLst>
                <a:gd name="T0" fmla="*/ 781 w 1287"/>
                <a:gd name="T1" fmla="*/ 444 h 788"/>
                <a:gd name="T2" fmla="*/ 1067 w 1287"/>
                <a:gd name="T3" fmla="*/ 69 h 788"/>
                <a:gd name="T4" fmla="*/ 1118 w 1287"/>
                <a:gd name="T5" fmla="*/ 128 h 788"/>
                <a:gd name="T6" fmla="*/ 1228 w 1287"/>
                <a:gd name="T7" fmla="*/ 204 h 788"/>
                <a:gd name="T8" fmla="*/ 1236 w 1287"/>
                <a:gd name="T9" fmla="*/ 187 h 788"/>
                <a:gd name="T10" fmla="*/ 1278 w 1287"/>
                <a:gd name="T11" fmla="*/ 86 h 788"/>
                <a:gd name="T12" fmla="*/ 1168 w 1287"/>
                <a:gd name="T13" fmla="*/ 103 h 788"/>
                <a:gd name="T14" fmla="*/ 997 w 1287"/>
                <a:gd name="T15" fmla="*/ 101 h 788"/>
                <a:gd name="T16" fmla="*/ 728 w 1287"/>
                <a:gd name="T17" fmla="*/ 306 h 788"/>
                <a:gd name="T18" fmla="*/ 779 w 1287"/>
                <a:gd name="T19" fmla="*/ 433 h 788"/>
                <a:gd name="T20" fmla="*/ 711 w 1287"/>
                <a:gd name="T21" fmla="*/ 314 h 788"/>
                <a:gd name="T22" fmla="*/ 398 w 1287"/>
                <a:gd name="T23" fmla="*/ 450 h 788"/>
                <a:gd name="T24" fmla="*/ 329 w 1287"/>
                <a:gd name="T25" fmla="*/ 484 h 788"/>
                <a:gd name="T26" fmla="*/ 152 w 1287"/>
                <a:gd name="T27" fmla="*/ 534 h 788"/>
                <a:gd name="T28" fmla="*/ 203 w 1287"/>
                <a:gd name="T29" fmla="*/ 721 h 788"/>
                <a:gd name="T30" fmla="*/ 102 w 1287"/>
                <a:gd name="T31" fmla="*/ 543 h 788"/>
                <a:gd name="T32" fmla="*/ 0 w 1287"/>
                <a:gd name="T33" fmla="*/ 534 h 788"/>
                <a:gd name="T34" fmla="*/ 42 w 1287"/>
                <a:gd name="T35" fmla="*/ 560 h 788"/>
                <a:gd name="T36" fmla="*/ 220 w 1287"/>
                <a:gd name="T37" fmla="*/ 534 h 788"/>
                <a:gd name="T38" fmla="*/ 313 w 1287"/>
                <a:gd name="T39" fmla="*/ 729 h 788"/>
                <a:gd name="T40" fmla="*/ 406 w 1287"/>
                <a:gd name="T41" fmla="*/ 678 h 788"/>
                <a:gd name="T42" fmla="*/ 421 w 1287"/>
                <a:gd name="T43" fmla="*/ 630 h 788"/>
                <a:gd name="T44" fmla="*/ 474 w 1287"/>
                <a:gd name="T45" fmla="*/ 458 h 788"/>
                <a:gd name="T46" fmla="*/ 584 w 1287"/>
                <a:gd name="T47" fmla="*/ 628 h 788"/>
                <a:gd name="T48" fmla="*/ 686 w 1287"/>
                <a:gd name="T49" fmla="*/ 619 h 788"/>
                <a:gd name="T50" fmla="*/ 609 w 1287"/>
                <a:gd name="T51" fmla="*/ 501 h 788"/>
                <a:gd name="T52" fmla="*/ 821 w 1287"/>
                <a:gd name="T53" fmla="*/ 534 h 788"/>
                <a:gd name="T54" fmla="*/ 838 w 1287"/>
                <a:gd name="T55" fmla="*/ 271 h 788"/>
                <a:gd name="T56" fmla="*/ 940 w 1287"/>
                <a:gd name="T57" fmla="*/ 450 h 788"/>
                <a:gd name="T58" fmla="*/ 1049 w 1287"/>
                <a:gd name="T59" fmla="*/ 264 h 788"/>
                <a:gd name="T60" fmla="*/ 957 w 1287"/>
                <a:gd name="T61" fmla="*/ 297 h 788"/>
                <a:gd name="T62" fmla="*/ 948 w 1287"/>
                <a:gd name="T63" fmla="*/ 221 h 788"/>
                <a:gd name="T64" fmla="*/ 897 w 1287"/>
                <a:gd name="T65" fmla="*/ 213 h 788"/>
                <a:gd name="T66" fmla="*/ 982 w 1287"/>
                <a:gd name="T67" fmla="*/ 145 h 788"/>
                <a:gd name="T68" fmla="*/ 1228 w 1287"/>
                <a:gd name="T69" fmla="*/ 204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7" h="788">
                  <a:moveTo>
                    <a:pt x="779" y="441"/>
                  </a:moveTo>
                  <a:lnTo>
                    <a:pt x="781" y="444"/>
                  </a:lnTo>
                  <a:cubicBezTo>
                    <a:pt x="781" y="444"/>
                    <a:pt x="778" y="442"/>
                    <a:pt x="779" y="441"/>
                  </a:cubicBezTo>
                  <a:close/>
                  <a:moveTo>
                    <a:pt x="1067" y="69"/>
                  </a:moveTo>
                  <a:cubicBezTo>
                    <a:pt x="1103" y="70"/>
                    <a:pt x="1119" y="73"/>
                    <a:pt x="1134" y="94"/>
                  </a:cubicBezTo>
                  <a:cubicBezTo>
                    <a:pt x="1128" y="119"/>
                    <a:pt x="1131" y="108"/>
                    <a:pt x="1118" y="128"/>
                  </a:cubicBezTo>
                  <a:cubicBezTo>
                    <a:pt x="1087" y="120"/>
                    <a:pt x="1071" y="104"/>
                    <a:pt x="1067" y="69"/>
                  </a:cubicBezTo>
                  <a:close/>
                  <a:moveTo>
                    <a:pt x="1228" y="204"/>
                  </a:moveTo>
                  <a:cubicBezTo>
                    <a:pt x="1197" y="204"/>
                    <a:pt x="1151" y="208"/>
                    <a:pt x="1134" y="145"/>
                  </a:cubicBezTo>
                  <a:lnTo>
                    <a:pt x="1236" y="187"/>
                  </a:lnTo>
                  <a:cubicBezTo>
                    <a:pt x="1285" y="186"/>
                    <a:pt x="1287" y="147"/>
                    <a:pt x="1287" y="94"/>
                  </a:cubicBezTo>
                  <a:lnTo>
                    <a:pt x="1278" y="86"/>
                  </a:lnTo>
                  <a:cubicBezTo>
                    <a:pt x="1254" y="104"/>
                    <a:pt x="1262" y="85"/>
                    <a:pt x="1261" y="128"/>
                  </a:cubicBezTo>
                  <a:cubicBezTo>
                    <a:pt x="1227" y="110"/>
                    <a:pt x="1223" y="103"/>
                    <a:pt x="1168" y="103"/>
                  </a:cubicBezTo>
                  <a:cubicBezTo>
                    <a:pt x="1185" y="67"/>
                    <a:pt x="1186" y="58"/>
                    <a:pt x="1177" y="18"/>
                  </a:cubicBezTo>
                  <a:cubicBezTo>
                    <a:pt x="1101" y="0"/>
                    <a:pt x="1032" y="42"/>
                    <a:pt x="997" y="101"/>
                  </a:cubicBezTo>
                  <a:cubicBezTo>
                    <a:pt x="973" y="143"/>
                    <a:pt x="994" y="128"/>
                    <a:pt x="952" y="149"/>
                  </a:cubicBezTo>
                  <a:cubicBezTo>
                    <a:pt x="891" y="179"/>
                    <a:pt x="764" y="296"/>
                    <a:pt x="728" y="306"/>
                  </a:cubicBezTo>
                  <a:lnTo>
                    <a:pt x="762" y="323"/>
                  </a:lnTo>
                  <a:cubicBezTo>
                    <a:pt x="765" y="356"/>
                    <a:pt x="776" y="400"/>
                    <a:pt x="779" y="433"/>
                  </a:cubicBezTo>
                  <a:cubicBezTo>
                    <a:pt x="741" y="413"/>
                    <a:pt x="721" y="392"/>
                    <a:pt x="686" y="374"/>
                  </a:cubicBezTo>
                  <a:cubicBezTo>
                    <a:pt x="696" y="354"/>
                    <a:pt x="705" y="339"/>
                    <a:pt x="711" y="314"/>
                  </a:cubicBezTo>
                  <a:cubicBezTo>
                    <a:pt x="687" y="327"/>
                    <a:pt x="665" y="337"/>
                    <a:pt x="638" y="351"/>
                  </a:cubicBezTo>
                  <a:cubicBezTo>
                    <a:pt x="545" y="401"/>
                    <a:pt x="522" y="421"/>
                    <a:pt x="398" y="450"/>
                  </a:cubicBezTo>
                  <a:cubicBezTo>
                    <a:pt x="405" y="534"/>
                    <a:pt x="425" y="404"/>
                    <a:pt x="466" y="577"/>
                  </a:cubicBezTo>
                  <a:cubicBezTo>
                    <a:pt x="379" y="531"/>
                    <a:pt x="382" y="491"/>
                    <a:pt x="329" y="484"/>
                  </a:cubicBezTo>
                  <a:cubicBezTo>
                    <a:pt x="287" y="478"/>
                    <a:pt x="268" y="491"/>
                    <a:pt x="233" y="497"/>
                  </a:cubicBezTo>
                  <a:cubicBezTo>
                    <a:pt x="181" y="506"/>
                    <a:pt x="165" y="486"/>
                    <a:pt x="152" y="534"/>
                  </a:cubicBezTo>
                  <a:cubicBezTo>
                    <a:pt x="181" y="537"/>
                    <a:pt x="183" y="541"/>
                    <a:pt x="203" y="551"/>
                  </a:cubicBezTo>
                  <a:cubicBezTo>
                    <a:pt x="203" y="623"/>
                    <a:pt x="216" y="664"/>
                    <a:pt x="203" y="721"/>
                  </a:cubicBezTo>
                  <a:cubicBezTo>
                    <a:pt x="173" y="728"/>
                    <a:pt x="175" y="729"/>
                    <a:pt x="135" y="729"/>
                  </a:cubicBezTo>
                  <a:cubicBezTo>
                    <a:pt x="121" y="700"/>
                    <a:pt x="102" y="589"/>
                    <a:pt x="102" y="543"/>
                  </a:cubicBezTo>
                  <a:cubicBezTo>
                    <a:pt x="142" y="539"/>
                    <a:pt x="116" y="555"/>
                    <a:pt x="135" y="518"/>
                  </a:cubicBezTo>
                  <a:cubicBezTo>
                    <a:pt x="103" y="518"/>
                    <a:pt x="28" y="528"/>
                    <a:pt x="0" y="534"/>
                  </a:cubicBezTo>
                  <a:lnTo>
                    <a:pt x="0" y="560"/>
                  </a:lnTo>
                  <a:lnTo>
                    <a:pt x="42" y="560"/>
                  </a:lnTo>
                  <a:cubicBezTo>
                    <a:pt x="42" y="675"/>
                    <a:pt x="45" y="788"/>
                    <a:pt x="166" y="760"/>
                  </a:cubicBezTo>
                  <a:cubicBezTo>
                    <a:pt x="291" y="731"/>
                    <a:pt x="222" y="614"/>
                    <a:pt x="220" y="534"/>
                  </a:cubicBezTo>
                  <a:cubicBezTo>
                    <a:pt x="250" y="528"/>
                    <a:pt x="248" y="526"/>
                    <a:pt x="288" y="526"/>
                  </a:cubicBezTo>
                  <a:cubicBezTo>
                    <a:pt x="318" y="657"/>
                    <a:pt x="328" y="555"/>
                    <a:pt x="313" y="729"/>
                  </a:cubicBezTo>
                  <a:cubicBezTo>
                    <a:pt x="354" y="720"/>
                    <a:pt x="351" y="712"/>
                    <a:pt x="406" y="712"/>
                  </a:cubicBezTo>
                  <a:lnTo>
                    <a:pt x="406" y="678"/>
                  </a:lnTo>
                  <a:cubicBezTo>
                    <a:pt x="354" y="677"/>
                    <a:pt x="338" y="656"/>
                    <a:pt x="330" y="560"/>
                  </a:cubicBezTo>
                  <a:cubicBezTo>
                    <a:pt x="364" y="578"/>
                    <a:pt x="392" y="604"/>
                    <a:pt x="421" y="630"/>
                  </a:cubicBezTo>
                  <a:cubicBezTo>
                    <a:pt x="494" y="693"/>
                    <a:pt x="484" y="673"/>
                    <a:pt x="525" y="670"/>
                  </a:cubicBezTo>
                  <a:cubicBezTo>
                    <a:pt x="518" y="589"/>
                    <a:pt x="474" y="546"/>
                    <a:pt x="474" y="458"/>
                  </a:cubicBezTo>
                  <a:cubicBezTo>
                    <a:pt x="491" y="450"/>
                    <a:pt x="504" y="446"/>
                    <a:pt x="525" y="441"/>
                  </a:cubicBezTo>
                  <a:cubicBezTo>
                    <a:pt x="531" y="514"/>
                    <a:pt x="584" y="547"/>
                    <a:pt x="584" y="628"/>
                  </a:cubicBezTo>
                  <a:cubicBezTo>
                    <a:pt x="556" y="638"/>
                    <a:pt x="578" y="617"/>
                    <a:pt x="559" y="653"/>
                  </a:cubicBezTo>
                  <a:cubicBezTo>
                    <a:pt x="621" y="648"/>
                    <a:pt x="618" y="619"/>
                    <a:pt x="686" y="619"/>
                  </a:cubicBezTo>
                  <a:lnTo>
                    <a:pt x="686" y="585"/>
                  </a:lnTo>
                  <a:cubicBezTo>
                    <a:pt x="641" y="584"/>
                    <a:pt x="647" y="581"/>
                    <a:pt x="609" y="501"/>
                  </a:cubicBezTo>
                  <a:cubicBezTo>
                    <a:pt x="599" y="478"/>
                    <a:pt x="564" y="384"/>
                    <a:pt x="628" y="403"/>
                  </a:cubicBezTo>
                  <a:cubicBezTo>
                    <a:pt x="686" y="420"/>
                    <a:pt x="739" y="533"/>
                    <a:pt x="821" y="534"/>
                  </a:cubicBezTo>
                  <a:cubicBezTo>
                    <a:pt x="821" y="435"/>
                    <a:pt x="782" y="377"/>
                    <a:pt x="804" y="280"/>
                  </a:cubicBezTo>
                  <a:lnTo>
                    <a:pt x="838" y="271"/>
                  </a:lnTo>
                  <a:lnTo>
                    <a:pt x="938" y="393"/>
                  </a:lnTo>
                  <a:cubicBezTo>
                    <a:pt x="955" y="421"/>
                    <a:pt x="941" y="401"/>
                    <a:pt x="940" y="450"/>
                  </a:cubicBezTo>
                  <a:cubicBezTo>
                    <a:pt x="1024" y="405"/>
                    <a:pt x="1066" y="358"/>
                    <a:pt x="1118" y="323"/>
                  </a:cubicBezTo>
                  <a:cubicBezTo>
                    <a:pt x="1114" y="316"/>
                    <a:pt x="1049" y="209"/>
                    <a:pt x="1049" y="264"/>
                  </a:cubicBezTo>
                  <a:cubicBezTo>
                    <a:pt x="1048" y="315"/>
                    <a:pt x="1063" y="359"/>
                    <a:pt x="991" y="365"/>
                  </a:cubicBezTo>
                  <a:cubicBezTo>
                    <a:pt x="979" y="317"/>
                    <a:pt x="967" y="336"/>
                    <a:pt x="957" y="297"/>
                  </a:cubicBezTo>
                  <a:cubicBezTo>
                    <a:pt x="990" y="297"/>
                    <a:pt x="991" y="300"/>
                    <a:pt x="1016" y="306"/>
                  </a:cubicBezTo>
                  <a:cubicBezTo>
                    <a:pt x="1015" y="253"/>
                    <a:pt x="991" y="231"/>
                    <a:pt x="948" y="221"/>
                  </a:cubicBezTo>
                  <a:lnTo>
                    <a:pt x="948" y="272"/>
                  </a:lnTo>
                  <a:cubicBezTo>
                    <a:pt x="909" y="263"/>
                    <a:pt x="898" y="258"/>
                    <a:pt x="897" y="213"/>
                  </a:cubicBezTo>
                  <a:cubicBezTo>
                    <a:pt x="962" y="198"/>
                    <a:pt x="958" y="208"/>
                    <a:pt x="1016" y="213"/>
                  </a:cubicBezTo>
                  <a:cubicBezTo>
                    <a:pt x="1015" y="161"/>
                    <a:pt x="1005" y="179"/>
                    <a:pt x="982" y="145"/>
                  </a:cubicBezTo>
                  <a:cubicBezTo>
                    <a:pt x="1051" y="112"/>
                    <a:pt x="1133" y="224"/>
                    <a:pt x="1134" y="289"/>
                  </a:cubicBezTo>
                  <a:cubicBezTo>
                    <a:pt x="1164" y="281"/>
                    <a:pt x="1211" y="229"/>
                    <a:pt x="1228"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113" name="Freeform 16">
              <a:extLst>
                <a:ext uri="{FF2B5EF4-FFF2-40B4-BE49-F238E27FC236}">
                  <a16:creationId xmlns:a16="http://schemas.microsoft.com/office/drawing/2014/main" id="{F47319CD-7D74-4DC2-A5C0-77CB33B4661E}"/>
                </a:ext>
              </a:extLst>
            </p:cNvPr>
            <p:cNvSpPr>
              <a:spLocks noEditPoints="1"/>
            </p:cNvSpPr>
            <p:nvPr/>
          </p:nvSpPr>
          <p:spPr bwMode="auto">
            <a:xfrm>
              <a:off x="4165600" y="2305051"/>
              <a:ext cx="212725" cy="219075"/>
            </a:xfrm>
            <a:custGeom>
              <a:avLst/>
              <a:gdLst>
                <a:gd name="T0" fmla="*/ 770 w 914"/>
                <a:gd name="T1" fmla="*/ 779 h 937"/>
                <a:gd name="T2" fmla="*/ 796 w 914"/>
                <a:gd name="T3" fmla="*/ 686 h 937"/>
                <a:gd name="T4" fmla="*/ 855 w 914"/>
                <a:gd name="T5" fmla="*/ 720 h 937"/>
                <a:gd name="T6" fmla="*/ 770 w 914"/>
                <a:gd name="T7" fmla="*/ 779 h 937"/>
                <a:gd name="T8" fmla="*/ 677 w 914"/>
                <a:gd name="T9" fmla="*/ 712 h 937"/>
                <a:gd name="T10" fmla="*/ 728 w 914"/>
                <a:gd name="T11" fmla="*/ 618 h 937"/>
                <a:gd name="T12" fmla="*/ 677 w 914"/>
                <a:gd name="T13" fmla="*/ 712 h 937"/>
                <a:gd name="T14" fmla="*/ 421 w 914"/>
                <a:gd name="T15" fmla="*/ 642 h 937"/>
                <a:gd name="T16" fmla="*/ 381 w 914"/>
                <a:gd name="T17" fmla="*/ 618 h 937"/>
                <a:gd name="T18" fmla="*/ 388 w 914"/>
                <a:gd name="T19" fmla="*/ 600 h 937"/>
                <a:gd name="T20" fmla="*/ 415 w 914"/>
                <a:gd name="T21" fmla="*/ 542 h 937"/>
                <a:gd name="T22" fmla="*/ 482 w 914"/>
                <a:gd name="T23" fmla="*/ 576 h 937"/>
                <a:gd name="T24" fmla="*/ 421 w 914"/>
                <a:gd name="T25" fmla="*/ 642 h 937"/>
                <a:gd name="T26" fmla="*/ 447 w 914"/>
                <a:gd name="T27" fmla="*/ 510 h 937"/>
                <a:gd name="T28" fmla="*/ 533 w 914"/>
                <a:gd name="T29" fmla="*/ 500 h 937"/>
                <a:gd name="T30" fmla="*/ 499 w 914"/>
                <a:gd name="T31" fmla="*/ 559 h 937"/>
                <a:gd name="T32" fmla="*/ 447 w 914"/>
                <a:gd name="T33" fmla="*/ 510 h 937"/>
                <a:gd name="T34" fmla="*/ 0 w 914"/>
                <a:gd name="T35" fmla="*/ 136 h 937"/>
                <a:gd name="T36" fmla="*/ 180 w 914"/>
                <a:gd name="T37" fmla="*/ 231 h 937"/>
                <a:gd name="T38" fmla="*/ 279 w 914"/>
                <a:gd name="T39" fmla="*/ 212 h 937"/>
                <a:gd name="T40" fmla="*/ 228 w 914"/>
                <a:gd name="T41" fmla="*/ 280 h 937"/>
                <a:gd name="T42" fmla="*/ 322 w 914"/>
                <a:gd name="T43" fmla="*/ 271 h 937"/>
                <a:gd name="T44" fmla="*/ 247 w 914"/>
                <a:gd name="T45" fmla="*/ 350 h 937"/>
                <a:gd name="T46" fmla="*/ 152 w 914"/>
                <a:gd name="T47" fmla="*/ 390 h 937"/>
                <a:gd name="T48" fmla="*/ 245 w 914"/>
                <a:gd name="T49" fmla="*/ 491 h 937"/>
                <a:gd name="T50" fmla="*/ 290 w 914"/>
                <a:gd name="T51" fmla="*/ 409 h 937"/>
                <a:gd name="T52" fmla="*/ 372 w 914"/>
                <a:gd name="T53" fmla="*/ 339 h 937"/>
                <a:gd name="T54" fmla="*/ 364 w 914"/>
                <a:gd name="T55" fmla="*/ 432 h 937"/>
                <a:gd name="T56" fmla="*/ 440 w 914"/>
                <a:gd name="T57" fmla="*/ 398 h 937"/>
                <a:gd name="T58" fmla="*/ 346 w 914"/>
                <a:gd name="T59" fmla="*/ 532 h 937"/>
                <a:gd name="T60" fmla="*/ 288 w 914"/>
                <a:gd name="T61" fmla="*/ 551 h 937"/>
                <a:gd name="T62" fmla="*/ 491 w 914"/>
                <a:gd name="T63" fmla="*/ 720 h 937"/>
                <a:gd name="T64" fmla="*/ 474 w 914"/>
                <a:gd name="T65" fmla="*/ 678 h 937"/>
                <a:gd name="T66" fmla="*/ 584 w 914"/>
                <a:gd name="T67" fmla="*/ 551 h 937"/>
                <a:gd name="T68" fmla="*/ 643 w 914"/>
                <a:gd name="T69" fmla="*/ 576 h 937"/>
                <a:gd name="T70" fmla="*/ 601 w 914"/>
                <a:gd name="T71" fmla="*/ 813 h 937"/>
                <a:gd name="T72" fmla="*/ 711 w 914"/>
                <a:gd name="T73" fmla="*/ 745 h 937"/>
                <a:gd name="T74" fmla="*/ 688 w 914"/>
                <a:gd name="T75" fmla="*/ 850 h 937"/>
                <a:gd name="T76" fmla="*/ 914 w 914"/>
                <a:gd name="T77" fmla="*/ 737 h 937"/>
                <a:gd name="T78" fmla="*/ 830 w 914"/>
                <a:gd name="T79" fmla="*/ 678 h 937"/>
                <a:gd name="T80" fmla="*/ 747 w 914"/>
                <a:gd name="T81" fmla="*/ 617 h 937"/>
                <a:gd name="T82" fmla="*/ 661 w 914"/>
                <a:gd name="T83" fmla="*/ 559 h 937"/>
                <a:gd name="T84" fmla="*/ 539 w 914"/>
                <a:gd name="T85" fmla="*/ 468 h 937"/>
                <a:gd name="T86" fmla="*/ 505 w 914"/>
                <a:gd name="T87" fmla="*/ 427 h 937"/>
                <a:gd name="T88" fmla="*/ 464 w 914"/>
                <a:gd name="T89" fmla="*/ 400 h 937"/>
                <a:gd name="T90" fmla="*/ 332 w 914"/>
                <a:gd name="T91" fmla="*/ 244 h 937"/>
                <a:gd name="T92" fmla="*/ 291 w 914"/>
                <a:gd name="T93" fmla="*/ 208 h 937"/>
                <a:gd name="T94" fmla="*/ 228 w 914"/>
                <a:gd name="T95" fmla="*/ 119 h 937"/>
                <a:gd name="T96" fmla="*/ 175 w 914"/>
                <a:gd name="T97" fmla="*/ 201 h 937"/>
                <a:gd name="T98" fmla="*/ 76 w 914"/>
                <a:gd name="T99" fmla="*/ 237 h 937"/>
                <a:gd name="T100" fmla="*/ 39 w 914"/>
                <a:gd name="T101" fmla="*/ 191 h 937"/>
                <a:gd name="T102" fmla="*/ 228 w 914"/>
                <a:gd name="T103" fmla="*/ 110 h 937"/>
                <a:gd name="T104" fmla="*/ 169 w 914"/>
                <a:gd name="T105" fmla="*/ 0 h 937"/>
                <a:gd name="T106" fmla="*/ 134 w 914"/>
                <a:gd name="T107" fmla="*/ 41 h 937"/>
                <a:gd name="T108" fmla="*/ 117 w 914"/>
                <a:gd name="T109" fmla="*/ 58 h 937"/>
                <a:gd name="T110" fmla="*/ 0 w 914"/>
                <a:gd name="T111" fmla="*/ 136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937">
                  <a:moveTo>
                    <a:pt x="770" y="779"/>
                  </a:moveTo>
                  <a:cubicBezTo>
                    <a:pt x="781" y="756"/>
                    <a:pt x="795" y="719"/>
                    <a:pt x="796" y="686"/>
                  </a:cubicBezTo>
                  <a:cubicBezTo>
                    <a:pt x="852" y="686"/>
                    <a:pt x="838" y="687"/>
                    <a:pt x="855" y="720"/>
                  </a:cubicBezTo>
                  <a:lnTo>
                    <a:pt x="770" y="779"/>
                  </a:lnTo>
                  <a:close/>
                  <a:moveTo>
                    <a:pt x="677" y="712"/>
                  </a:moveTo>
                  <a:cubicBezTo>
                    <a:pt x="684" y="634"/>
                    <a:pt x="696" y="626"/>
                    <a:pt x="728" y="618"/>
                  </a:cubicBezTo>
                  <a:cubicBezTo>
                    <a:pt x="734" y="646"/>
                    <a:pt x="758" y="693"/>
                    <a:pt x="677" y="712"/>
                  </a:cubicBezTo>
                  <a:close/>
                  <a:moveTo>
                    <a:pt x="421" y="642"/>
                  </a:moveTo>
                  <a:cubicBezTo>
                    <a:pt x="399" y="627"/>
                    <a:pt x="412" y="627"/>
                    <a:pt x="381" y="618"/>
                  </a:cubicBezTo>
                  <a:cubicBezTo>
                    <a:pt x="383" y="614"/>
                    <a:pt x="387" y="603"/>
                    <a:pt x="388" y="600"/>
                  </a:cubicBezTo>
                  <a:cubicBezTo>
                    <a:pt x="416" y="544"/>
                    <a:pt x="411" y="591"/>
                    <a:pt x="415" y="542"/>
                  </a:cubicBezTo>
                  <a:cubicBezTo>
                    <a:pt x="466" y="543"/>
                    <a:pt x="448" y="553"/>
                    <a:pt x="482" y="576"/>
                  </a:cubicBezTo>
                  <a:lnTo>
                    <a:pt x="421" y="642"/>
                  </a:lnTo>
                  <a:close/>
                  <a:moveTo>
                    <a:pt x="447" y="510"/>
                  </a:moveTo>
                  <a:cubicBezTo>
                    <a:pt x="449" y="508"/>
                    <a:pt x="533" y="433"/>
                    <a:pt x="533" y="500"/>
                  </a:cubicBezTo>
                  <a:cubicBezTo>
                    <a:pt x="533" y="515"/>
                    <a:pt x="508" y="547"/>
                    <a:pt x="499" y="559"/>
                  </a:cubicBezTo>
                  <a:lnTo>
                    <a:pt x="447" y="510"/>
                  </a:lnTo>
                  <a:close/>
                  <a:moveTo>
                    <a:pt x="0" y="136"/>
                  </a:moveTo>
                  <a:cubicBezTo>
                    <a:pt x="0" y="253"/>
                    <a:pt x="70" y="313"/>
                    <a:pt x="180" y="231"/>
                  </a:cubicBezTo>
                  <a:cubicBezTo>
                    <a:pt x="215" y="204"/>
                    <a:pt x="223" y="212"/>
                    <a:pt x="279" y="212"/>
                  </a:cubicBezTo>
                  <a:cubicBezTo>
                    <a:pt x="255" y="246"/>
                    <a:pt x="242" y="223"/>
                    <a:pt x="228" y="280"/>
                  </a:cubicBezTo>
                  <a:cubicBezTo>
                    <a:pt x="265" y="279"/>
                    <a:pt x="275" y="271"/>
                    <a:pt x="322" y="271"/>
                  </a:cubicBezTo>
                  <a:cubicBezTo>
                    <a:pt x="310" y="321"/>
                    <a:pt x="280" y="319"/>
                    <a:pt x="247" y="350"/>
                  </a:cubicBezTo>
                  <a:cubicBezTo>
                    <a:pt x="174" y="419"/>
                    <a:pt x="221" y="391"/>
                    <a:pt x="152" y="390"/>
                  </a:cubicBezTo>
                  <a:cubicBezTo>
                    <a:pt x="156" y="432"/>
                    <a:pt x="224" y="486"/>
                    <a:pt x="245" y="491"/>
                  </a:cubicBezTo>
                  <a:cubicBezTo>
                    <a:pt x="232" y="433"/>
                    <a:pt x="252" y="442"/>
                    <a:pt x="290" y="409"/>
                  </a:cubicBezTo>
                  <a:cubicBezTo>
                    <a:pt x="326" y="378"/>
                    <a:pt x="327" y="363"/>
                    <a:pt x="372" y="339"/>
                  </a:cubicBezTo>
                  <a:cubicBezTo>
                    <a:pt x="372" y="386"/>
                    <a:pt x="367" y="397"/>
                    <a:pt x="364" y="432"/>
                  </a:cubicBezTo>
                  <a:cubicBezTo>
                    <a:pt x="438" y="397"/>
                    <a:pt x="398" y="402"/>
                    <a:pt x="440" y="398"/>
                  </a:cubicBezTo>
                  <a:cubicBezTo>
                    <a:pt x="436" y="449"/>
                    <a:pt x="387" y="495"/>
                    <a:pt x="346" y="532"/>
                  </a:cubicBezTo>
                  <a:cubicBezTo>
                    <a:pt x="322" y="554"/>
                    <a:pt x="330" y="551"/>
                    <a:pt x="288" y="551"/>
                  </a:cubicBezTo>
                  <a:cubicBezTo>
                    <a:pt x="316" y="593"/>
                    <a:pt x="445" y="709"/>
                    <a:pt x="491" y="720"/>
                  </a:cubicBezTo>
                  <a:cubicBezTo>
                    <a:pt x="488" y="684"/>
                    <a:pt x="492" y="705"/>
                    <a:pt x="474" y="678"/>
                  </a:cubicBezTo>
                  <a:cubicBezTo>
                    <a:pt x="513" y="667"/>
                    <a:pt x="565" y="586"/>
                    <a:pt x="584" y="551"/>
                  </a:cubicBezTo>
                  <a:cubicBezTo>
                    <a:pt x="604" y="561"/>
                    <a:pt x="623" y="565"/>
                    <a:pt x="643" y="576"/>
                  </a:cubicBezTo>
                  <a:cubicBezTo>
                    <a:pt x="615" y="696"/>
                    <a:pt x="591" y="697"/>
                    <a:pt x="601" y="813"/>
                  </a:cubicBezTo>
                  <a:cubicBezTo>
                    <a:pt x="655" y="800"/>
                    <a:pt x="658" y="760"/>
                    <a:pt x="711" y="745"/>
                  </a:cubicBezTo>
                  <a:cubicBezTo>
                    <a:pt x="707" y="763"/>
                    <a:pt x="687" y="838"/>
                    <a:pt x="688" y="850"/>
                  </a:cubicBezTo>
                  <a:cubicBezTo>
                    <a:pt x="695" y="937"/>
                    <a:pt x="793" y="765"/>
                    <a:pt x="914" y="737"/>
                  </a:cubicBezTo>
                  <a:cubicBezTo>
                    <a:pt x="910" y="689"/>
                    <a:pt x="877" y="682"/>
                    <a:pt x="830" y="678"/>
                  </a:cubicBezTo>
                  <a:cubicBezTo>
                    <a:pt x="826" y="643"/>
                    <a:pt x="828" y="647"/>
                    <a:pt x="747" y="617"/>
                  </a:cubicBezTo>
                  <a:cubicBezTo>
                    <a:pt x="696" y="598"/>
                    <a:pt x="754" y="617"/>
                    <a:pt x="661" y="559"/>
                  </a:cubicBezTo>
                  <a:lnTo>
                    <a:pt x="539" y="468"/>
                  </a:lnTo>
                  <a:cubicBezTo>
                    <a:pt x="518" y="450"/>
                    <a:pt x="528" y="447"/>
                    <a:pt x="505" y="427"/>
                  </a:cubicBezTo>
                  <a:cubicBezTo>
                    <a:pt x="493" y="418"/>
                    <a:pt x="474" y="409"/>
                    <a:pt x="464" y="400"/>
                  </a:cubicBezTo>
                  <a:cubicBezTo>
                    <a:pt x="442" y="380"/>
                    <a:pt x="389" y="297"/>
                    <a:pt x="332" y="244"/>
                  </a:cubicBezTo>
                  <a:cubicBezTo>
                    <a:pt x="319" y="231"/>
                    <a:pt x="300" y="219"/>
                    <a:pt x="291" y="208"/>
                  </a:cubicBezTo>
                  <a:cubicBezTo>
                    <a:pt x="261" y="168"/>
                    <a:pt x="287" y="158"/>
                    <a:pt x="228" y="119"/>
                  </a:cubicBezTo>
                  <a:cubicBezTo>
                    <a:pt x="228" y="186"/>
                    <a:pt x="225" y="176"/>
                    <a:pt x="175" y="201"/>
                  </a:cubicBezTo>
                  <a:cubicBezTo>
                    <a:pt x="140" y="218"/>
                    <a:pt x="125" y="237"/>
                    <a:pt x="76" y="237"/>
                  </a:cubicBezTo>
                  <a:cubicBezTo>
                    <a:pt x="50" y="237"/>
                    <a:pt x="35" y="210"/>
                    <a:pt x="39" y="191"/>
                  </a:cubicBezTo>
                  <a:cubicBezTo>
                    <a:pt x="48" y="156"/>
                    <a:pt x="162" y="79"/>
                    <a:pt x="228" y="110"/>
                  </a:cubicBezTo>
                  <a:cubicBezTo>
                    <a:pt x="223" y="86"/>
                    <a:pt x="185" y="12"/>
                    <a:pt x="169" y="0"/>
                  </a:cubicBezTo>
                  <a:cubicBezTo>
                    <a:pt x="125" y="12"/>
                    <a:pt x="158" y="6"/>
                    <a:pt x="134" y="41"/>
                  </a:cubicBezTo>
                  <a:cubicBezTo>
                    <a:pt x="126" y="54"/>
                    <a:pt x="133" y="47"/>
                    <a:pt x="117" y="58"/>
                  </a:cubicBezTo>
                  <a:cubicBezTo>
                    <a:pt x="84" y="84"/>
                    <a:pt x="0" y="102"/>
                    <a:pt x="0" y="1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114" name="Freeform 17">
              <a:extLst>
                <a:ext uri="{FF2B5EF4-FFF2-40B4-BE49-F238E27FC236}">
                  <a16:creationId xmlns:a16="http://schemas.microsoft.com/office/drawing/2014/main" id="{812198E5-A07D-4C98-B91B-D3F13BF1102B}"/>
                </a:ext>
              </a:extLst>
            </p:cNvPr>
            <p:cNvSpPr>
              <a:spLocks noEditPoints="1"/>
            </p:cNvSpPr>
            <p:nvPr/>
          </p:nvSpPr>
          <p:spPr bwMode="auto">
            <a:xfrm>
              <a:off x="4154488" y="1903413"/>
              <a:ext cx="77788" cy="103188"/>
            </a:xfrm>
            <a:custGeom>
              <a:avLst/>
              <a:gdLst>
                <a:gd name="T0" fmla="*/ 169 w 339"/>
                <a:gd name="T1" fmla="*/ 304 h 445"/>
                <a:gd name="T2" fmla="*/ 172 w 339"/>
                <a:gd name="T3" fmla="*/ 307 h 445"/>
                <a:gd name="T4" fmla="*/ 169 w 339"/>
                <a:gd name="T5" fmla="*/ 304 h 445"/>
                <a:gd name="T6" fmla="*/ 195 w 339"/>
                <a:gd name="T7" fmla="*/ 228 h 445"/>
                <a:gd name="T8" fmla="*/ 254 w 339"/>
                <a:gd name="T9" fmla="*/ 245 h 445"/>
                <a:gd name="T10" fmla="*/ 195 w 339"/>
                <a:gd name="T11" fmla="*/ 304 h 445"/>
                <a:gd name="T12" fmla="*/ 222 w 339"/>
                <a:gd name="T13" fmla="*/ 272 h 445"/>
                <a:gd name="T14" fmla="*/ 195 w 339"/>
                <a:gd name="T15" fmla="*/ 228 h 445"/>
                <a:gd name="T16" fmla="*/ 119 w 339"/>
                <a:gd name="T17" fmla="*/ 144 h 445"/>
                <a:gd name="T18" fmla="*/ 152 w 339"/>
                <a:gd name="T19" fmla="*/ 177 h 445"/>
                <a:gd name="T20" fmla="*/ 119 w 339"/>
                <a:gd name="T21" fmla="*/ 144 h 445"/>
                <a:gd name="T22" fmla="*/ 271 w 339"/>
                <a:gd name="T23" fmla="*/ 203 h 445"/>
                <a:gd name="T24" fmla="*/ 246 w 339"/>
                <a:gd name="T25" fmla="*/ 203 h 445"/>
                <a:gd name="T26" fmla="*/ 262 w 339"/>
                <a:gd name="T27" fmla="*/ 59 h 445"/>
                <a:gd name="T28" fmla="*/ 271 w 339"/>
                <a:gd name="T29" fmla="*/ 203 h 445"/>
                <a:gd name="T30" fmla="*/ 0 w 339"/>
                <a:gd name="T31" fmla="*/ 220 h 445"/>
                <a:gd name="T32" fmla="*/ 59 w 339"/>
                <a:gd name="T33" fmla="*/ 211 h 445"/>
                <a:gd name="T34" fmla="*/ 117 w 339"/>
                <a:gd name="T35" fmla="*/ 264 h 445"/>
                <a:gd name="T36" fmla="*/ 93 w 339"/>
                <a:gd name="T37" fmla="*/ 338 h 445"/>
                <a:gd name="T38" fmla="*/ 25 w 339"/>
                <a:gd name="T39" fmla="*/ 313 h 445"/>
                <a:gd name="T40" fmla="*/ 19 w 339"/>
                <a:gd name="T41" fmla="*/ 386 h 445"/>
                <a:gd name="T42" fmla="*/ 263 w 339"/>
                <a:gd name="T43" fmla="*/ 339 h 445"/>
                <a:gd name="T44" fmla="*/ 300 w 339"/>
                <a:gd name="T45" fmla="*/ 266 h 445"/>
                <a:gd name="T46" fmla="*/ 339 w 339"/>
                <a:gd name="T47" fmla="*/ 194 h 445"/>
                <a:gd name="T48" fmla="*/ 296 w 339"/>
                <a:gd name="T49" fmla="*/ 194 h 445"/>
                <a:gd name="T50" fmla="*/ 322 w 339"/>
                <a:gd name="T51" fmla="*/ 67 h 445"/>
                <a:gd name="T52" fmla="*/ 296 w 339"/>
                <a:gd name="T53" fmla="*/ 25 h 445"/>
                <a:gd name="T54" fmla="*/ 161 w 339"/>
                <a:gd name="T55" fmla="*/ 93 h 445"/>
                <a:gd name="T56" fmla="*/ 161 w 339"/>
                <a:gd name="T57" fmla="*/ 0 h 445"/>
                <a:gd name="T58" fmla="*/ 54 w 339"/>
                <a:gd name="T59" fmla="*/ 104 h 445"/>
                <a:gd name="T60" fmla="*/ 0 w 339"/>
                <a:gd name="T61" fmla="*/ 22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39" h="445">
                  <a:moveTo>
                    <a:pt x="169" y="304"/>
                  </a:moveTo>
                  <a:lnTo>
                    <a:pt x="172" y="307"/>
                  </a:lnTo>
                  <a:cubicBezTo>
                    <a:pt x="172" y="307"/>
                    <a:pt x="169" y="305"/>
                    <a:pt x="169" y="304"/>
                  </a:cubicBezTo>
                  <a:close/>
                  <a:moveTo>
                    <a:pt x="195" y="228"/>
                  </a:moveTo>
                  <a:cubicBezTo>
                    <a:pt x="220" y="245"/>
                    <a:pt x="212" y="245"/>
                    <a:pt x="254" y="245"/>
                  </a:cubicBezTo>
                  <a:cubicBezTo>
                    <a:pt x="236" y="279"/>
                    <a:pt x="240" y="301"/>
                    <a:pt x="195" y="304"/>
                  </a:cubicBezTo>
                  <a:lnTo>
                    <a:pt x="222" y="272"/>
                  </a:lnTo>
                  <a:cubicBezTo>
                    <a:pt x="194" y="242"/>
                    <a:pt x="201" y="241"/>
                    <a:pt x="195" y="228"/>
                  </a:cubicBezTo>
                  <a:close/>
                  <a:moveTo>
                    <a:pt x="119" y="144"/>
                  </a:moveTo>
                  <a:cubicBezTo>
                    <a:pt x="148" y="151"/>
                    <a:pt x="145" y="148"/>
                    <a:pt x="152" y="177"/>
                  </a:cubicBezTo>
                  <a:cubicBezTo>
                    <a:pt x="110" y="167"/>
                    <a:pt x="124" y="175"/>
                    <a:pt x="119" y="144"/>
                  </a:cubicBezTo>
                  <a:close/>
                  <a:moveTo>
                    <a:pt x="271" y="203"/>
                  </a:moveTo>
                  <a:lnTo>
                    <a:pt x="246" y="203"/>
                  </a:lnTo>
                  <a:cubicBezTo>
                    <a:pt x="245" y="200"/>
                    <a:pt x="159" y="87"/>
                    <a:pt x="262" y="59"/>
                  </a:cubicBezTo>
                  <a:cubicBezTo>
                    <a:pt x="304" y="90"/>
                    <a:pt x="271" y="129"/>
                    <a:pt x="271" y="203"/>
                  </a:cubicBezTo>
                  <a:close/>
                  <a:moveTo>
                    <a:pt x="0" y="220"/>
                  </a:moveTo>
                  <a:cubicBezTo>
                    <a:pt x="0" y="273"/>
                    <a:pt x="21" y="221"/>
                    <a:pt x="59" y="211"/>
                  </a:cubicBezTo>
                  <a:lnTo>
                    <a:pt x="117" y="264"/>
                  </a:lnTo>
                  <a:cubicBezTo>
                    <a:pt x="113" y="286"/>
                    <a:pt x="103" y="318"/>
                    <a:pt x="93" y="338"/>
                  </a:cubicBezTo>
                  <a:cubicBezTo>
                    <a:pt x="77" y="331"/>
                    <a:pt x="44" y="317"/>
                    <a:pt x="25" y="313"/>
                  </a:cubicBezTo>
                  <a:cubicBezTo>
                    <a:pt x="14" y="338"/>
                    <a:pt x="3" y="359"/>
                    <a:pt x="19" y="386"/>
                  </a:cubicBezTo>
                  <a:cubicBezTo>
                    <a:pt x="55" y="445"/>
                    <a:pt x="210" y="443"/>
                    <a:pt x="263" y="339"/>
                  </a:cubicBezTo>
                  <a:cubicBezTo>
                    <a:pt x="273" y="318"/>
                    <a:pt x="286" y="286"/>
                    <a:pt x="300" y="266"/>
                  </a:cubicBezTo>
                  <a:cubicBezTo>
                    <a:pt x="325" y="229"/>
                    <a:pt x="338" y="248"/>
                    <a:pt x="339" y="194"/>
                  </a:cubicBezTo>
                  <a:lnTo>
                    <a:pt x="296" y="194"/>
                  </a:lnTo>
                  <a:lnTo>
                    <a:pt x="322" y="67"/>
                  </a:lnTo>
                  <a:cubicBezTo>
                    <a:pt x="322" y="47"/>
                    <a:pt x="308" y="43"/>
                    <a:pt x="296" y="25"/>
                  </a:cubicBezTo>
                  <a:cubicBezTo>
                    <a:pt x="194" y="27"/>
                    <a:pt x="219" y="77"/>
                    <a:pt x="161" y="93"/>
                  </a:cubicBezTo>
                  <a:lnTo>
                    <a:pt x="161" y="0"/>
                  </a:lnTo>
                  <a:cubicBezTo>
                    <a:pt x="62" y="0"/>
                    <a:pt x="96" y="14"/>
                    <a:pt x="54" y="104"/>
                  </a:cubicBezTo>
                  <a:cubicBezTo>
                    <a:pt x="38" y="138"/>
                    <a:pt x="0" y="185"/>
                    <a:pt x="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115" name="Freeform 18">
              <a:extLst>
                <a:ext uri="{FF2B5EF4-FFF2-40B4-BE49-F238E27FC236}">
                  <a16:creationId xmlns:a16="http://schemas.microsoft.com/office/drawing/2014/main" id="{D80CF945-F4C2-44C6-8248-5CAC601C04E0}"/>
                </a:ext>
              </a:extLst>
            </p:cNvPr>
            <p:cNvSpPr>
              <a:spLocks noEditPoints="1"/>
            </p:cNvSpPr>
            <p:nvPr/>
          </p:nvSpPr>
          <p:spPr bwMode="auto">
            <a:xfrm>
              <a:off x="4343400" y="1709738"/>
              <a:ext cx="93663" cy="111125"/>
            </a:xfrm>
            <a:custGeom>
              <a:avLst/>
              <a:gdLst>
                <a:gd name="T0" fmla="*/ 182 w 401"/>
                <a:gd name="T1" fmla="*/ 347 h 474"/>
                <a:gd name="T2" fmla="*/ 185 w 401"/>
                <a:gd name="T3" fmla="*/ 350 h 474"/>
                <a:gd name="T4" fmla="*/ 182 w 401"/>
                <a:gd name="T5" fmla="*/ 347 h 474"/>
                <a:gd name="T6" fmla="*/ 114 w 401"/>
                <a:gd name="T7" fmla="*/ 305 h 474"/>
                <a:gd name="T8" fmla="*/ 140 w 401"/>
                <a:gd name="T9" fmla="*/ 339 h 474"/>
                <a:gd name="T10" fmla="*/ 114 w 401"/>
                <a:gd name="T11" fmla="*/ 339 h 474"/>
                <a:gd name="T12" fmla="*/ 114 w 401"/>
                <a:gd name="T13" fmla="*/ 305 h 474"/>
                <a:gd name="T14" fmla="*/ 165 w 401"/>
                <a:gd name="T15" fmla="*/ 305 h 474"/>
                <a:gd name="T16" fmla="*/ 173 w 401"/>
                <a:gd name="T17" fmla="*/ 306 h 474"/>
                <a:gd name="T18" fmla="*/ 165 w 401"/>
                <a:gd name="T19" fmla="*/ 305 h 474"/>
                <a:gd name="T20" fmla="*/ 182 w 401"/>
                <a:gd name="T21" fmla="*/ 203 h 474"/>
                <a:gd name="T22" fmla="*/ 148 w 401"/>
                <a:gd name="T23" fmla="*/ 254 h 474"/>
                <a:gd name="T24" fmla="*/ 182 w 401"/>
                <a:gd name="T25" fmla="*/ 203 h 474"/>
                <a:gd name="T26" fmla="*/ 182 w 401"/>
                <a:gd name="T27" fmla="*/ 203 h 474"/>
                <a:gd name="T28" fmla="*/ 228 w 401"/>
                <a:gd name="T29" fmla="*/ 165 h 474"/>
                <a:gd name="T30" fmla="*/ 259 w 401"/>
                <a:gd name="T31" fmla="*/ 152 h 474"/>
                <a:gd name="T32" fmla="*/ 277 w 401"/>
                <a:gd name="T33" fmla="*/ 149 h 474"/>
                <a:gd name="T34" fmla="*/ 323 w 401"/>
                <a:gd name="T35" fmla="*/ 189 h 474"/>
                <a:gd name="T36" fmla="*/ 318 w 401"/>
                <a:gd name="T37" fmla="*/ 313 h 474"/>
                <a:gd name="T38" fmla="*/ 275 w 401"/>
                <a:gd name="T39" fmla="*/ 347 h 474"/>
                <a:gd name="T40" fmla="*/ 241 w 401"/>
                <a:gd name="T41" fmla="*/ 203 h 474"/>
                <a:gd name="T42" fmla="*/ 182 w 401"/>
                <a:gd name="T43" fmla="*/ 203 h 474"/>
                <a:gd name="T44" fmla="*/ 89 w 401"/>
                <a:gd name="T45" fmla="*/ 17 h 474"/>
                <a:gd name="T46" fmla="*/ 80 w 401"/>
                <a:gd name="T47" fmla="*/ 68 h 474"/>
                <a:gd name="T48" fmla="*/ 30 w 401"/>
                <a:gd name="T49" fmla="*/ 118 h 474"/>
                <a:gd name="T50" fmla="*/ 114 w 401"/>
                <a:gd name="T51" fmla="*/ 195 h 474"/>
                <a:gd name="T52" fmla="*/ 97 w 401"/>
                <a:gd name="T53" fmla="*/ 254 h 474"/>
                <a:gd name="T54" fmla="*/ 21 w 401"/>
                <a:gd name="T55" fmla="*/ 254 h 474"/>
                <a:gd name="T56" fmla="*/ 123 w 401"/>
                <a:gd name="T57" fmla="*/ 423 h 474"/>
                <a:gd name="T58" fmla="*/ 123 w 401"/>
                <a:gd name="T59" fmla="*/ 372 h 474"/>
                <a:gd name="T60" fmla="*/ 157 w 401"/>
                <a:gd name="T61" fmla="*/ 372 h 474"/>
                <a:gd name="T62" fmla="*/ 216 w 401"/>
                <a:gd name="T63" fmla="*/ 423 h 474"/>
                <a:gd name="T64" fmla="*/ 224 w 401"/>
                <a:gd name="T65" fmla="*/ 474 h 474"/>
                <a:gd name="T66" fmla="*/ 275 w 401"/>
                <a:gd name="T67" fmla="*/ 389 h 474"/>
                <a:gd name="T68" fmla="*/ 351 w 401"/>
                <a:gd name="T69" fmla="*/ 135 h 474"/>
                <a:gd name="T70" fmla="*/ 213 w 401"/>
                <a:gd name="T71" fmla="*/ 141 h 474"/>
                <a:gd name="T72" fmla="*/ 165 w 401"/>
                <a:gd name="T73" fmla="*/ 161 h 474"/>
                <a:gd name="T74" fmla="*/ 148 w 401"/>
                <a:gd name="T75" fmla="*/ 0 h 474"/>
                <a:gd name="T76" fmla="*/ 140 w 401"/>
                <a:gd name="T77" fmla="*/ 63 h 474"/>
                <a:gd name="T78" fmla="*/ 89 w 401"/>
                <a:gd name="T79" fmla="*/ 17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1" h="474">
                  <a:moveTo>
                    <a:pt x="182" y="347"/>
                  </a:moveTo>
                  <a:lnTo>
                    <a:pt x="185" y="350"/>
                  </a:lnTo>
                  <a:cubicBezTo>
                    <a:pt x="184" y="349"/>
                    <a:pt x="181" y="348"/>
                    <a:pt x="182" y="347"/>
                  </a:cubicBezTo>
                  <a:close/>
                  <a:moveTo>
                    <a:pt x="114" y="305"/>
                  </a:moveTo>
                  <a:cubicBezTo>
                    <a:pt x="139" y="323"/>
                    <a:pt x="125" y="310"/>
                    <a:pt x="140" y="339"/>
                  </a:cubicBezTo>
                  <a:lnTo>
                    <a:pt x="114" y="339"/>
                  </a:lnTo>
                  <a:lnTo>
                    <a:pt x="114" y="305"/>
                  </a:lnTo>
                  <a:close/>
                  <a:moveTo>
                    <a:pt x="165" y="305"/>
                  </a:moveTo>
                  <a:cubicBezTo>
                    <a:pt x="167" y="287"/>
                    <a:pt x="210" y="307"/>
                    <a:pt x="173" y="306"/>
                  </a:cubicBezTo>
                  <a:cubicBezTo>
                    <a:pt x="170" y="305"/>
                    <a:pt x="163" y="324"/>
                    <a:pt x="165" y="305"/>
                  </a:cubicBezTo>
                  <a:close/>
                  <a:moveTo>
                    <a:pt x="182" y="203"/>
                  </a:moveTo>
                  <a:cubicBezTo>
                    <a:pt x="181" y="244"/>
                    <a:pt x="183" y="250"/>
                    <a:pt x="148" y="254"/>
                  </a:cubicBezTo>
                  <a:cubicBezTo>
                    <a:pt x="162" y="228"/>
                    <a:pt x="159" y="220"/>
                    <a:pt x="182" y="203"/>
                  </a:cubicBezTo>
                  <a:close/>
                  <a:moveTo>
                    <a:pt x="182" y="203"/>
                  </a:moveTo>
                  <a:cubicBezTo>
                    <a:pt x="194" y="185"/>
                    <a:pt x="206" y="176"/>
                    <a:pt x="228" y="165"/>
                  </a:cubicBezTo>
                  <a:cubicBezTo>
                    <a:pt x="233" y="163"/>
                    <a:pt x="259" y="152"/>
                    <a:pt x="259" y="152"/>
                  </a:cubicBezTo>
                  <a:cubicBezTo>
                    <a:pt x="262" y="152"/>
                    <a:pt x="277" y="149"/>
                    <a:pt x="277" y="149"/>
                  </a:cubicBezTo>
                  <a:cubicBezTo>
                    <a:pt x="303" y="149"/>
                    <a:pt x="316" y="164"/>
                    <a:pt x="323" y="189"/>
                  </a:cubicBezTo>
                  <a:cubicBezTo>
                    <a:pt x="331" y="219"/>
                    <a:pt x="326" y="285"/>
                    <a:pt x="318" y="313"/>
                  </a:cubicBezTo>
                  <a:cubicBezTo>
                    <a:pt x="309" y="343"/>
                    <a:pt x="309" y="344"/>
                    <a:pt x="275" y="347"/>
                  </a:cubicBezTo>
                  <a:cubicBezTo>
                    <a:pt x="260" y="283"/>
                    <a:pt x="241" y="296"/>
                    <a:pt x="241" y="203"/>
                  </a:cubicBezTo>
                  <a:lnTo>
                    <a:pt x="182" y="203"/>
                  </a:lnTo>
                  <a:close/>
                  <a:moveTo>
                    <a:pt x="89" y="17"/>
                  </a:moveTo>
                  <a:cubicBezTo>
                    <a:pt x="86" y="52"/>
                    <a:pt x="80" y="36"/>
                    <a:pt x="80" y="68"/>
                  </a:cubicBezTo>
                  <a:cubicBezTo>
                    <a:pt x="80" y="112"/>
                    <a:pt x="114" y="118"/>
                    <a:pt x="30" y="118"/>
                  </a:cubicBezTo>
                  <a:cubicBezTo>
                    <a:pt x="31" y="187"/>
                    <a:pt x="62" y="167"/>
                    <a:pt x="114" y="195"/>
                  </a:cubicBezTo>
                  <a:cubicBezTo>
                    <a:pt x="107" y="226"/>
                    <a:pt x="100" y="218"/>
                    <a:pt x="97" y="254"/>
                  </a:cubicBezTo>
                  <a:cubicBezTo>
                    <a:pt x="45" y="253"/>
                    <a:pt x="74" y="242"/>
                    <a:pt x="21" y="254"/>
                  </a:cubicBezTo>
                  <a:cubicBezTo>
                    <a:pt x="0" y="345"/>
                    <a:pt x="9" y="414"/>
                    <a:pt x="123" y="423"/>
                  </a:cubicBezTo>
                  <a:lnTo>
                    <a:pt x="123" y="372"/>
                  </a:lnTo>
                  <a:lnTo>
                    <a:pt x="157" y="372"/>
                  </a:lnTo>
                  <a:cubicBezTo>
                    <a:pt x="157" y="429"/>
                    <a:pt x="157" y="423"/>
                    <a:pt x="216" y="423"/>
                  </a:cubicBezTo>
                  <a:cubicBezTo>
                    <a:pt x="221" y="443"/>
                    <a:pt x="224" y="448"/>
                    <a:pt x="224" y="474"/>
                  </a:cubicBezTo>
                  <a:cubicBezTo>
                    <a:pt x="265" y="453"/>
                    <a:pt x="271" y="445"/>
                    <a:pt x="275" y="389"/>
                  </a:cubicBezTo>
                  <a:cubicBezTo>
                    <a:pt x="401" y="389"/>
                    <a:pt x="351" y="263"/>
                    <a:pt x="351" y="135"/>
                  </a:cubicBezTo>
                  <a:cubicBezTo>
                    <a:pt x="231" y="107"/>
                    <a:pt x="263" y="115"/>
                    <a:pt x="213" y="141"/>
                  </a:cubicBezTo>
                  <a:cubicBezTo>
                    <a:pt x="194" y="152"/>
                    <a:pt x="187" y="156"/>
                    <a:pt x="165" y="161"/>
                  </a:cubicBezTo>
                  <a:cubicBezTo>
                    <a:pt x="191" y="50"/>
                    <a:pt x="280" y="70"/>
                    <a:pt x="148" y="0"/>
                  </a:cubicBezTo>
                  <a:cubicBezTo>
                    <a:pt x="150" y="27"/>
                    <a:pt x="173" y="61"/>
                    <a:pt x="140" y="63"/>
                  </a:cubicBezTo>
                  <a:cubicBezTo>
                    <a:pt x="106" y="65"/>
                    <a:pt x="142" y="53"/>
                    <a:pt x="8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116" name="Freeform 19">
              <a:extLst>
                <a:ext uri="{FF2B5EF4-FFF2-40B4-BE49-F238E27FC236}">
                  <a16:creationId xmlns:a16="http://schemas.microsoft.com/office/drawing/2014/main" id="{AA0CC09F-86FC-4266-AC15-2A46F34A3B88}"/>
                </a:ext>
              </a:extLst>
            </p:cNvPr>
            <p:cNvSpPr>
              <a:spLocks noEditPoints="1"/>
            </p:cNvSpPr>
            <p:nvPr/>
          </p:nvSpPr>
          <p:spPr bwMode="auto">
            <a:xfrm>
              <a:off x="4846638" y="1912938"/>
              <a:ext cx="114300" cy="84138"/>
            </a:xfrm>
            <a:custGeom>
              <a:avLst/>
              <a:gdLst>
                <a:gd name="T0" fmla="*/ 279 w 491"/>
                <a:gd name="T1" fmla="*/ 240 h 360"/>
                <a:gd name="T2" fmla="*/ 313 w 491"/>
                <a:gd name="T3" fmla="*/ 282 h 360"/>
                <a:gd name="T4" fmla="*/ 294 w 491"/>
                <a:gd name="T5" fmla="*/ 268 h 360"/>
                <a:gd name="T6" fmla="*/ 279 w 491"/>
                <a:gd name="T7" fmla="*/ 240 h 360"/>
                <a:gd name="T8" fmla="*/ 279 w 491"/>
                <a:gd name="T9" fmla="*/ 181 h 360"/>
                <a:gd name="T10" fmla="*/ 282 w 491"/>
                <a:gd name="T11" fmla="*/ 183 h 360"/>
                <a:gd name="T12" fmla="*/ 279 w 491"/>
                <a:gd name="T13" fmla="*/ 181 h 360"/>
                <a:gd name="T14" fmla="*/ 237 w 491"/>
                <a:gd name="T15" fmla="*/ 130 h 360"/>
                <a:gd name="T16" fmla="*/ 247 w 491"/>
                <a:gd name="T17" fmla="*/ 138 h 360"/>
                <a:gd name="T18" fmla="*/ 237 w 491"/>
                <a:gd name="T19" fmla="*/ 130 h 360"/>
                <a:gd name="T20" fmla="*/ 321 w 491"/>
                <a:gd name="T21" fmla="*/ 113 h 360"/>
                <a:gd name="T22" fmla="*/ 372 w 491"/>
                <a:gd name="T23" fmla="*/ 113 h 360"/>
                <a:gd name="T24" fmla="*/ 372 w 491"/>
                <a:gd name="T25" fmla="*/ 122 h 360"/>
                <a:gd name="T26" fmla="*/ 321 w 491"/>
                <a:gd name="T27" fmla="*/ 122 h 360"/>
                <a:gd name="T28" fmla="*/ 321 w 491"/>
                <a:gd name="T29" fmla="*/ 113 h 360"/>
                <a:gd name="T30" fmla="*/ 279 w 491"/>
                <a:gd name="T31" fmla="*/ 113 h 360"/>
                <a:gd name="T32" fmla="*/ 293 w 491"/>
                <a:gd name="T33" fmla="*/ 117 h 360"/>
                <a:gd name="T34" fmla="*/ 279 w 491"/>
                <a:gd name="T35" fmla="*/ 113 h 360"/>
                <a:gd name="T36" fmla="*/ 0 w 491"/>
                <a:gd name="T37" fmla="*/ 54 h 360"/>
                <a:gd name="T38" fmla="*/ 243 w 491"/>
                <a:gd name="T39" fmla="*/ 184 h 360"/>
                <a:gd name="T40" fmla="*/ 299 w 491"/>
                <a:gd name="T41" fmla="*/ 339 h 360"/>
                <a:gd name="T42" fmla="*/ 333 w 491"/>
                <a:gd name="T43" fmla="*/ 355 h 360"/>
                <a:gd name="T44" fmla="*/ 330 w 491"/>
                <a:gd name="T45" fmla="*/ 215 h 360"/>
                <a:gd name="T46" fmla="*/ 491 w 491"/>
                <a:gd name="T47" fmla="*/ 147 h 360"/>
                <a:gd name="T48" fmla="*/ 398 w 491"/>
                <a:gd name="T49" fmla="*/ 155 h 360"/>
                <a:gd name="T50" fmla="*/ 398 w 491"/>
                <a:gd name="T51" fmla="*/ 138 h 360"/>
                <a:gd name="T52" fmla="*/ 465 w 491"/>
                <a:gd name="T53" fmla="*/ 96 h 360"/>
                <a:gd name="T54" fmla="*/ 355 w 491"/>
                <a:gd name="T55" fmla="*/ 88 h 360"/>
                <a:gd name="T56" fmla="*/ 389 w 491"/>
                <a:gd name="T57" fmla="*/ 20 h 360"/>
                <a:gd name="T58" fmla="*/ 296 w 491"/>
                <a:gd name="T59" fmla="*/ 62 h 360"/>
                <a:gd name="T60" fmla="*/ 279 w 491"/>
                <a:gd name="T61" fmla="*/ 71 h 360"/>
                <a:gd name="T62" fmla="*/ 262 w 491"/>
                <a:gd name="T63" fmla="*/ 45 h 360"/>
                <a:gd name="T64" fmla="*/ 194 w 491"/>
                <a:gd name="T65" fmla="*/ 79 h 360"/>
                <a:gd name="T66" fmla="*/ 220 w 491"/>
                <a:gd name="T67" fmla="*/ 122 h 360"/>
                <a:gd name="T68" fmla="*/ 101 w 491"/>
                <a:gd name="T69" fmla="*/ 62 h 360"/>
                <a:gd name="T70" fmla="*/ 110 w 491"/>
                <a:gd name="T71" fmla="*/ 3 h 360"/>
                <a:gd name="T72" fmla="*/ 39 w 491"/>
                <a:gd name="T73" fmla="*/ 8 h 360"/>
                <a:gd name="T74" fmla="*/ 0 w 491"/>
                <a:gd name="T75" fmla="*/ 54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1" h="360">
                  <a:moveTo>
                    <a:pt x="279" y="240"/>
                  </a:moveTo>
                  <a:cubicBezTo>
                    <a:pt x="309" y="248"/>
                    <a:pt x="310" y="248"/>
                    <a:pt x="313" y="282"/>
                  </a:cubicBezTo>
                  <a:cubicBezTo>
                    <a:pt x="306" y="278"/>
                    <a:pt x="302" y="277"/>
                    <a:pt x="294" y="268"/>
                  </a:cubicBezTo>
                  <a:cubicBezTo>
                    <a:pt x="272" y="243"/>
                    <a:pt x="287" y="255"/>
                    <a:pt x="279" y="240"/>
                  </a:cubicBezTo>
                  <a:close/>
                  <a:moveTo>
                    <a:pt x="279" y="181"/>
                  </a:moveTo>
                  <a:lnTo>
                    <a:pt x="282" y="183"/>
                  </a:lnTo>
                  <a:cubicBezTo>
                    <a:pt x="282" y="183"/>
                    <a:pt x="278" y="182"/>
                    <a:pt x="279" y="181"/>
                  </a:cubicBezTo>
                  <a:close/>
                  <a:moveTo>
                    <a:pt x="237" y="130"/>
                  </a:moveTo>
                  <a:cubicBezTo>
                    <a:pt x="251" y="116"/>
                    <a:pt x="264" y="151"/>
                    <a:pt x="247" y="138"/>
                  </a:cubicBezTo>
                  <a:cubicBezTo>
                    <a:pt x="241" y="134"/>
                    <a:pt x="225" y="142"/>
                    <a:pt x="237" y="130"/>
                  </a:cubicBezTo>
                  <a:close/>
                  <a:moveTo>
                    <a:pt x="321" y="113"/>
                  </a:moveTo>
                  <a:lnTo>
                    <a:pt x="372" y="113"/>
                  </a:lnTo>
                  <a:lnTo>
                    <a:pt x="372" y="122"/>
                  </a:lnTo>
                  <a:lnTo>
                    <a:pt x="321" y="122"/>
                  </a:lnTo>
                  <a:lnTo>
                    <a:pt x="321" y="113"/>
                  </a:lnTo>
                  <a:close/>
                  <a:moveTo>
                    <a:pt x="279" y="113"/>
                  </a:moveTo>
                  <a:cubicBezTo>
                    <a:pt x="288" y="104"/>
                    <a:pt x="325" y="126"/>
                    <a:pt x="293" y="117"/>
                  </a:cubicBezTo>
                  <a:cubicBezTo>
                    <a:pt x="286" y="116"/>
                    <a:pt x="265" y="127"/>
                    <a:pt x="279" y="113"/>
                  </a:cubicBezTo>
                  <a:close/>
                  <a:moveTo>
                    <a:pt x="0" y="54"/>
                  </a:moveTo>
                  <a:cubicBezTo>
                    <a:pt x="0" y="153"/>
                    <a:pt x="138" y="47"/>
                    <a:pt x="243" y="184"/>
                  </a:cubicBezTo>
                  <a:cubicBezTo>
                    <a:pt x="285" y="239"/>
                    <a:pt x="216" y="280"/>
                    <a:pt x="299" y="339"/>
                  </a:cubicBezTo>
                  <a:cubicBezTo>
                    <a:pt x="303" y="341"/>
                    <a:pt x="331" y="355"/>
                    <a:pt x="333" y="355"/>
                  </a:cubicBezTo>
                  <a:cubicBezTo>
                    <a:pt x="402" y="360"/>
                    <a:pt x="333" y="255"/>
                    <a:pt x="330" y="215"/>
                  </a:cubicBezTo>
                  <a:cubicBezTo>
                    <a:pt x="466" y="183"/>
                    <a:pt x="489" y="225"/>
                    <a:pt x="491" y="147"/>
                  </a:cubicBezTo>
                  <a:cubicBezTo>
                    <a:pt x="446" y="151"/>
                    <a:pt x="438" y="164"/>
                    <a:pt x="398" y="155"/>
                  </a:cubicBezTo>
                  <a:lnTo>
                    <a:pt x="398" y="138"/>
                  </a:lnTo>
                  <a:cubicBezTo>
                    <a:pt x="445" y="140"/>
                    <a:pt x="464" y="159"/>
                    <a:pt x="465" y="96"/>
                  </a:cubicBezTo>
                  <a:cubicBezTo>
                    <a:pt x="398" y="96"/>
                    <a:pt x="412" y="101"/>
                    <a:pt x="355" y="88"/>
                  </a:cubicBezTo>
                  <a:cubicBezTo>
                    <a:pt x="374" y="59"/>
                    <a:pt x="385" y="65"/>
                    <a:pt x="389" y="20"/>
                  </a:cubicBezTo>
                  <a:cubicBezTo>
                    <a:pt x="351" y="23"/>
                    <a:pt x="337" y="40"/>
                    <a:pt x="296" y="62"/>
                  </a:cubicBezTo>
                  <a:lnTo>
                    <a:pt x="279" y="71"/>
                  </a:lnTo>
                  <a:cubicBezTo>
                    <a:pt x="260" y="58"/>
                    <a:pt x="269" y="69"/>
                    <a:pt x="262" y="45"/>
                  </a:cubicBezTo>
                  <a:cubicBezTo>
                    <a:pt x="233" y="48"/>
                    <a:pt x="194" y="49"/>
                    <a:pt x="194" y="79"/>
                  </a:cubicBezTo>
                  <a:cubicBezTo>
                    <a:pt x="194" y="115"/>
                    <a:pt x="203" y="75"/>
                    <a:pt x="220" y="122"/>
                  </a:cubicBezTo>
                  <a:lnTo>
                    <a:pt x="101" y="62"/>
                  </a:lnTo>
                  <a:cubicBezTo>
                    <a:pt x="102" y="25"/>
                    <a:pt x="107" y="36"/>
                    <a:pt x="110" y="3"/>
                  </a:cubicBezTo>
                  <a:cubicBezTo>
                    <a:pt x="83" y="3"/>
                    <a:pt x="62" y="0"/>
                    <a:pt x="39" y="8"/>
                  </a:cubicBezTo>
                  <a:cubicBezTo>
                    <a:pt x="22" y="15"/>
                    <a:pt x="0" y="34"/>
                    <a:pt x="0"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117" name="Freeform 20">
              <a:extLst>
                <a:ext uri="{FF2B5EF4-FFF2-40B4-BE49-F238E27FC236}">
                  <a16:creationId xmlns:a16="http://schemas.microsoft.com/office/drawing/2014/main" id="{8D666B6D-3691-440A-9992-8C9B75C7D362}"/>
                </a:ext>
              </a:extLst>
            </p:cNvPr>
            <p:cNvSpPr>
              <a:spLocks noEditPoints="1"/>
            </p:cNvSpPr>
            <p:nvPr/>
          </p:nvSpPr>
          <p:spPr bwMode="auto">
            <a:xfrm>
              <a:off x="4837113" y="2320926"/>
              <a:ext cx="80963" cy="87313"/>
            </a:xfrm>
            <a:custGeom>
              <a:avLst/>
              <a:gdLst>
                <a:gd name="T0" fmla="*/ 153 w 348"/>
                <a:gd name="T1" fmla="*/ 178 h 373"/>
                <a:gd name="T2" fmla="*/ 45 w 348"/>
                <a:gd name="T3" fmla="*/ 212 h 373"/>
                <a:gd name="T4" fmla="*/ 68 w 348"/>
                <a:gd name="T5" fmla="*/ 169 h 373"/>
                <a:gd name="T6" fmla="*/ 153 w 348"/>
                <a:gd name="T7" fmla="*/ 178 h 373"/>
                <a:gd name="T8" fmla="*/ 127 w 348"/>
                <a:gd name="T9" fmla="*/ 356 h 373"/>
                <a:gd name="T10" fmla="*/ 136 w 348"/>
                <a:gd name="T11" fmla="*/ 364 h 373"/>
                <a:gd name="T12" fmla="*/ 195 w 348"/>
                <a:gd name="T13" fmla="*/ 373 h 373"/>
                <a:gd name="T14" fmla="*/ 221 w 348"/>
                <a:gd name="T15" fmla="*/ 186 h 373"/>
                <a:gd name="T16" fmla="*/ 153 w 348"/>
                <a:gd name="T17" fmla="*/ 178 h 373"/>
                <a:gd name="T18" fmla="*/ 153 w 348"/>
                <a:gd name="T19" fmla="*/ 144 h 373"/>
                <a:gd name="T20" fmla="*/ 94 w 348"/>
                <a:gd name="T21" fmla="*/ 126 h 373"/>
                <a:gd name="T22" fmla="*/ 94 w 348"/>
                <a:gd name="T23" fmla="*/ 102 h 373"/>
                <a:gd name="T24" fmla="*/ 204 w 348"/>
                <a:gd name="T25" fmla="*/ 135 h 373"/>
                <a:gd name="T26" fmla="*/ 280 w 348"/>
                <a:gd name="T27" fmla="*/ 212 h 373"/>
                <a:gd name="T28" fmla="*/ 324 w 348"/>
                <a:gd name="T29" fmla="*/ 172 h 373"/>
                <a:gd name="T30" fmla="*/ 348 w 348"/>
                <a:gd name="T31" fmla="*/ 102 h 373"/>
                <a:gd name="T32" fmla="*/ 194 w 348"/>
                <a:gd name="T33" fmla="*/ 52 h 373"/>
                <a:gd name="T34" fmla="*/ 170 w 348"/>
                <a:gd name="T35" fmla="*/ 0 h 373"/>
                <a:gd name="T36" fmla="*/ 127 w 348"/>
                <a:gd name="T37" fmla="*/ 0 h 373"/>
                <a:gd name="T38" fmla="*/ 0 w 348"/>
                <a:gd name="T39" fmla="*/ 229 h 373"/>
                <a:gd name="T40" fmla="*/ 68 w 348"/>
                <a:gd name="T41" fmla="*/ 305 h 373"/>
                <a:gd name="T42" fmla="*/ 212 w 348"/>
                <a:gd name="T43" fmla="*/ 246 h 373"/>
                <a:gd name="T44" fmla="*/ 110 w 348"/>
                <a:gd name="T45" fmla="*/ 305 h 373"/>
                <a:gd name="T46" fmla="*/ 127 w 348"/>
                <a:gd name="T47" fmla="*/ 35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8" h="373">
                  <a:moveTo>
                    <a:pt x="153" y="178"/>
                  </a:moveTo>
                  <a:cubicBezTo>
                    <a:pt x="137" y="192"/>
                    <a:pt x="55" y="260"/>
                    <a:pt x="45" y="212"/>
                  </a:cubicBezTo>
                  <a:cubicBezTo>
                    <a:pt x="41" y="191"/>
                    <a:pt x="56" y="188"/>
                    <a:pt x="68" y="169"/>
                  </a:cubicBezTo>
                  <a:cubicBezTo>
                    <a:pt x="113" y="169"/>
                    <a:pt x="118" y="170"/>
                    <a:pt x="153" y="178"/>
                  </a:cubicBezTo>
                  <a:close/>
                  <a:moveTo>
                    <a:pt x="127" y="356"/>
                  </a:moveTo>
                  <a:lnTo>
                    <a:pt x="136" y="364"/>
                  </a:lnTo>
                  <a:cubicBezTo>
                    <a:pt x="169" y="367"/>
                    <a:pt x="158" y="372"/>
                    <a:pt x="195" y="373"/>
                  </a:cubicBezTo>
                  <a:cubicBezTo>
                    <a:pt x="206" y="325"/>
                    <a:pt x="307" y="240"/>
                    <a:pt x="221" y="186"/>
                  </a:cubicBezTo>
                  <a:cubicBezTo>
                    <a:pt x="190" y="166"/>
                    <a:pt x="191" y="175"/>
                    <a:pt x="153" y="178"/>
                  </a:cubicBezTo>
                  <a:lnTo>
                    <a:pt x="153" y="144"/>
                  </a:lnTo>
                  <a:lnTo>
                    <a:pt x="94" y="126"/>
                  </a:lnTo>
                  <a:lnTo>
                    <a:pt x="94" y="102"/>
                  </a:lnTo>
                  <a:cubicBezTo>
                    <a:pt x="178" y="102"/>
                    <a:pt x="152" y="105"/>
                    <a:pt x="204" y="135"/>
                  </a:cubicBezTo>
                  <a:cubicBezTo>
                    <a:pt x="244" y="159"/>
                    <a:pt x="267" y="158"/>
                    <a:pt x="280" y="212"/>
                  </a:cubicBezTo>
                  <a:cubicBezTo>
                    <a:pt x="308" y="204"/>
                    <a:pt x="310" y="195"/>
                    <a:pt x="324" y="172"/>
                  </a:cubicBezTo>
                  <a:cubicBezTo>
                    <a:pt x="339" y="148"/>
                    <a:pt x="347" y="137"/>
                    <a:pt x="348" y="102"/>
                  </a:cubicBezTo>
                  <a:cubicBezTo>
                    <a:pt x="289" y="115"/>
                    <a:pt x="240" y="87"/>
                    <a:pt x="194" y="52"/>
                  </a:cubicBezTo>
                  <a:cubicBezTo>
                    <a:pt x="171" y="33"/>
                    <a:pt x="171" y="39"/>
                    <a:pt x="170" y="0"/>
                  </a:cubicBezTo>
                  <a:lnTo>
                    <a:pt x="127" y="0"/>
                  </a:lnTo>
                  <a:cubicBezTo>
                    <a:pt x="125" y="87"/>
                    <a:pt x="18" y="154"/>
                    <a:pt x="0" y="229"/>
                  </a:cubicBezTo>
                  <a:cubicBezTo>
                    <a:pt x="14" y="249"/>
                    <a:pt x="48" y="291"/>
                    <a:pt x="68" y="305"/>
                  </a:cubicBezTo>
                  <a:cubicBezTo>
                    <a:pt x="177" y="280"/>
                    <a:pt x="137" y="247"/>
                    <a:pt x="212" y="246"/>
                  </a:cubicBezTo>
                  <a:cubicBezTo>
                    <a:pt x="210" y="327"/>
                    <a:pt x="171" y="334"/>
                    <a:pt x="110" y="305"/>
                  </a:cubicBezTo>
                  <a:cubicBezTo>
                    <a:pt x="113" y="334"/>
                    <a:pt x="117" y="336"/>
                    <a:pt x="127" y="3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118" name="Freeform 21">
              <a:extLst>
                <a:ext uri="{FF2B5EF4-FFF2-40B4-BE49-F238E27FC236}">
                  <a16:creationId xmlns:a16="http://schemas.microsoft.com/office/drawing/2014/main" id="{28266A3D-F801-4914-B025-35C079BEE8F0}"/>
                </a:ext>
              </a:extLst>
            </p:cNvPr>
            <p:cNvSpPr>
              <a:spLocks/>
            </p:cNvSpPr>
            <p:nvPr/>
          </p:nvSpPr>
          <p:spPr bwMode="auto">
            <a:xfrm>
              <a:off x="4656138" y="1728788"/>
              <a:ext cx="77788" cy="79375"/>
            </a:xfrm>
            <a:custGeom>
              <a:avLst/>
              <a:gdLst>
                <a:gd name="T0" fmla="*/ 161 w 331"/>
                <a:gd name="T1" fmla="*/ 127 h 339"/>
                <a:gd name="T2" fmla="*/ 43 w 331"/>
                <a:gd name="T3" fmla="*/ 144 h 339"/>
                <a:gd name="T4" fmla="*/ 136 w 331"/>
                <a:gd name="T5" fmla="*/ 186 h 339"/>
                <a:gd name="T6" fmla="*/ 0 w 331"/>
                <a:gd name="T7" fmla="*/ 279 h 339"/>
                <a:gd name="T8" fmla="*/ 181 w 331"/>
                <a:gd name="T9" fmla="*/ 231 h 339"/>
                <a:gd name="T10" fmla="*/ 331 w 331"/>
                <a:gd name="T11" fmla="*/ 186 h 339"/>
                <a:gd name="T12" fmla="*/ 263 w 331"/>
                <a:gd name="T13" fmla="*/ 127 h 339"/>
                <a:gd name="T14" fmla="*/ 212 w 331"/>
                <a:gd name="T15" fmla="*/ 0 h 339"/>
                <a:gd name="T16" fmla="*/ 195 w 331"/>
                <a:gd name="T17" fmla="*/ 67 h 339"/>
                <a:gd name="T18" fmla="*/ 161 w 331"/>
                <a:gd name="T19" fmla="*/ 127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1" h="339">
                  <a:moveTo>
                    <a:pt x="161" y="127"/>
                  </a:moveTo>
                  <a:cubicBezTo>
                    <a:pt x="68" y="127"/>
                    <a:pt x="43" y="51"/>
                    <a:pt x="43" y="144"/>
                  </a:cubicBezTo>
                  <a:cubicBezTo>
                    <a:pt x="43" y="189"/>
                    <a:pt x="91" y="186"/>
                    <a:pt x="136" y="186"/>
                  </a:cubicBezTo>
                  <a:cubicBezTo>
                    <a:pt x="73" y="280"/>
                    <a:pt x="0" y="206"/>
                    <a:pt x="0" y="279"/>
                  </a:cubicBezTo>
                  <a:cubicBezTo>
                    <a:pt x="0" y="321"/>
                    <a:pt x="93" y="339"/>
                    <a:pt x="181" y="231"/>
                  </a:cubicBezTo>
                  <a:cubicBezTo>
                    <a:pt x="233" y="167"/>
                    <a:pt x="252" y="186"/>
                    <a:pt x="331" y="186"/>
                  </a:cubicBezTo>
                  <a:cubicBezTo>
                    <a:pt x="320" y="140"/>
                    <a:pt x="319" y="128"/>
                    <a:pt x="263" y="127"/>
                  </a:cubicBezTo>
                  <a:cubicBezTo>
                    <a:pt x="264" y="75"/>
                    <a:pt x="301" y="20"/>
                    <a:pt x="212" y="0"/>
                  </a:cubicBezTo>
                  <a:cubicBezTo>
                    <a:pt x="210" y="29"/>
                    <a:pt x="202" y="41"/>
                    <a:pt x="195" y="67"/>
                  </a:cubicBezTo>
                  <a:cubicBezTo>
                    <a:pt x="188" y="96"/>
                    <a:pt x="192" y="127"/>
                    <a:pt x="161"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119" name="Freeform 22">
              <a:extLst>
                <a:ext uri="{FF2B5EF4-FFF2-40B4-BE49-F238E27FC236}">
                  <a16:creationId xmlns:a16="http://schemas.microsoft.com/office/drawing/2014/main" id="{D17E39E1-F20C-4426-8ACA-353AA24CCD99}"/>
                </a:ext>
              </a:extLst>
            </p:cNvPr>
            <p:cNvSpPr>
              <a:spLocks/>
            </p:cNvSpPr>
            <p:nvPr/>
          </p:nvSpPr>
          <p:spPr bwMode="auto">
            <a:xfrm>
              <a:off x="4362450" y="2473326"/>
              <a:ext cx="66675" cy="68263"/>
            </a:xfrm>
            <a:custGeom>
              <a:avLst/>
              <a:gdLst>
                <a:gd name="T0" fmla="*/ 0 w 293"/>
                <a:gd name="T1" fmla="*/ 203 h 296"/>
                <a:gd name="T2" fmla="*/ 0 w 293"/>
                <a:gd name="T3" fmla="*/ 237 h 296"/>
                <a:gd name="T4" fmla="*/ 212 w 293"/>
                <a:gd name="T5" fmla="*/ 296 h 296"/>
                <a:gd name="T6" fmla="*/ 237 w 293"/>
                <a:gd name="T7" fmla="*/ 237 h 296"/>
                <a:gd name="T8" fmla="*/ 224 w 293"/>
                <a:gd name="T9" fmla="*/ 219 h 296"/>
                <a:gd name="T10" fmla="*/ 208 w 293"/>
                <a:gd name="T11" fmla="*/ 223 h 296"/>
                <a:gd name="T12" fmla="*/ 173 w 293"/>
                <a:gd name="T13" fmla="*/ 242 h 296"/>
                <a:gd name="T14" fmla="*/ 102 w 293"/>
                <a:gd name="T15" fmla="*/ 229 h 296"/>
                <a:gd name="T16" fmla="*/ 119 w 293"/>
                <a:gd name="T17" fmla="*/ 169 h 296"/>
                <a:gd name="T18" fmla="*/ 161 w 293"/>
                <a:gd name="T19" fmla="*/ 220 h 296"/>
                <a:gd name="T20" fmla="*/ 212 w 293"/>
                <a:gd name="T21" fmla="*/ 119 h 296"/>
                <a:gd name="T22" fmla="*/ 144 w 293"/>
                <a:gd name="T23" fmla="*/ 136 h 296"/>
                <a:gd name="T24" fmla="*/ 229 w 293"/>
                <a:gd name="T25" fmla="*/ 161 h 296"/>
                <a:gd name="T26" fmla="*/ 288 w 293"/>
                <a:gd name="T27" fmla="*/ 85 h 296"/>
                <a:gd name="T28" fmla="*/ 85 w 293"/>
                <a:gd name="T29" fmla="*/ 0 h 296"/>
                <a:gd name="T30" fmla="*/ 97 w 293"/>
                <a:gd name="T31" fmla="*/ 58 h 296"/>
                <a:gd name="T32" fmla="*/ 55 w 293"/>
                <a:gd name="T33" fmla="*/ 173 h 296"/>
                <a:gd name="T34" fmla="*/ 0 w 293"/>
                <a:gd name="T35" fmla="*/ 20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96">
                  <a:moveTo>
                    <a:pt x="0" y="203"/>
                  </a:moveTo>
                  <a:lnTo>
                    <a:pt x="0" y="237"/>
                  </a:lnTo>
                  <a:cubicBezTo>
                    <a:pt x="83" y="244"/>
                    <a:pt x="103" y="296"/>
                    <a:pt x="212" y="296"/>
                  </a:cubicBezTo>
                  <a:cubicBezTo>
                    <a:pt x="220" y="263"/>
                    <a:pt x="231" y="258"/>
                    <a:pt x="237" y="237"/>
                  </a:cubicBezTo>
                  <a:cubicBezTo>
                    <a:pt x="240" y="227"/>
                    <a:pt x="250" y="215"/>
                    <a:pt x="224" y="219"/>
                  </a:cubicBezTo>
                  <a:cubicBezTo>
                    <a:pt x="217" y="220"/>
                    <a:pt x="214" y="220"/>
                    <a:pt x="208" y="223"/>
                  </a:cubicBezTo>
                  <a:cubicBezTo>
                    <a:pt x="192" y="229"/>
                    <a:pt x="188" y="234"/>
                    <a:pt x="173" y="242"/>
                  </a:cubicBezTo>
                  <a:cubicBezTo>
                    <a:pt x="135" y="263"/>
                    <a:pt x="135" y="251"/>
                    <a:pt x="102" y="229"/>
                  </a:cubicBezTo>
                  <a:cubicBezTo>
                    <a:pt x="109" y="197"/>
                    <a:pt x="116" y="205"/>
                    <a:pt x="119" y="169"/>
                  </a:cubicBezTo>
                  <a:cubicBezTo>
                    <a:pt x="167" y="170"/>
                    <a:pt x="161" y="173"/>
                    <a:pt x="161" y="220"/>
                  </a:cubicBezTo>
                  <a:cubicBezTo>
                    <a:pt x="191" y="201"/>
                    <a:pt x="208" y="163"/>
                    <a:pt x="212" y="119"/>
                  </a:cubicBezTo>
                  <a:cubicBezTo>
                    <a:pt x="195" y="127"/>
                    <a:pt x="166" y="131"/>
                    <a:pt x="144" y="136"/>
                  </a:cubicBezTo>
                  <a:cubicBezTo>
                    <a:pt x="152" y="42"/>
                    <a:pt x="229" y="60"/>
                    <a:pt x="229" y="161"/>
                  </a:cubicBezTo>
                  <a:cubicBezTo>
                    <a:pt x="293" y="156"/>
                    <a:pt x="266" y="132"/>
                    <a:pt x="288" y="85"/>
                  </a:cubicBezTo>
                  <a:cubicBezTo>
                    <a:pt x="186" y="31"/>
                    <a:pt x="142" y="28"/>
                    <a:pt x="85" y="0"/>
                  </a:cubicBezTo>
                  <a:cubicBezTo>
                    <a:pt x="88" y="29"/>
                    <a:pt x="98" y="39"/>
                    <a:pt x="97" y="58"/>
                  </a:cubicBezTo>
                  <a:lnTo>
                    <a:pt x="55" y="173"/>
                  </a:lnTo>
                  <a:cubicBezTo>
                    <a:pt x="39" y="206"/>
                    <a:pt x="44" y="203"/>
                    <a:pt x="0" y="2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120" name="Freeform 23">
              <a:extLst>
                <a:ext uri="{FF2B5EF4-FFF2-40B4-BE49-F238E27FC236}">
                  <a16:creationId xmlns:a16="http://schemas.microsoft.com/office/drawing/2014/main" id="{F2ED43E0-6F81-4C43-81AF-BDD028997564}"/>
                </a:ext>
              </a:extLst>
            </p:cNvPr>
            <p:cNvSpPr>
              <a:spLocks noEditPoints="1"/>
            </p:cNvSpPr>
            <p:nvPr/>
          </p:nvSpPr>
          <p:spPr bwMode="auto">
            <a:xfrm>
              <a:off x="4141788" y="2263776"/>
              <a:ext cx="57150" cy="57150"/>
            </a:xfrm>
            <a:custGeom>
              <a:avLst/>
              <a:gdLst>
                <a:gd name="T0" fmla="*/ 36 w 248"/>
                <a:gd name="T1" fmla="*/ 186 h 245"/>
                <a:gd name="T2" fmla="*/ 28 w 248"/>
                <a:gd name="T3" fmla="*/ 152 h 245"/>
                <a:gd name="T4" fmla="*/ 211 w 248"/>
                <a:gd name="T5" fmla="*/ 106 h 245"/>
                <a:gd name="T6" fmla="*/ 173 w 248"/>
                <a:gd name="T7" fmla="*/ 154 h 245"/>
                <a:gd name="T8" fmla="*/ 36 w 248"/>
                <a:gd name="T9" fmla="*/ 186 h 245"/>
                <a:gd name="T10" fmla="*/ 2 w 248"/>
                <a:gd name="T11" fmla="*/ 101 h 245"/>
                <a:gd name="T12" fmla="*/ 104 w 248"/>
                <a:gd name="T13" fmla="*/ 245 h 245"/>
                <a:gd name="T14" fmla="*/ 248 w 248"/>
                <a:gd name="T15" fmla="*/ 110 h 245"/>
                <a:gd name="T16" fmla="*/ 121 w 248"/>
                <a:gd name="T17" fmla="*/ 0 h 245"/>
                <a:gd name="T18" fmla="*/ 2 w 248"/>
                <a:gd name="T19" fmla="*/ 10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 h="245">
                  <a:moveTo>
                    <a:pt x="36" y="186"/>
                  </a:moveTo>
                  <a:cubicBezTo>
                    <a:pt x="31" y="163"/>
                    <a:pt x="28" y="170"/>
                    <a:pt x="28" y="152"/>
                  </a:cubicBezTo>
                  <a:cubicBezTo>
                    <a:pt x="28" y="83"/>
                    <a:pt x="227" y="25"/>
                    <a:pt x="211" y="106"/>
                  </a:cubicBezTo>
                  <a:cubicBezTo>
                    <a:pt x="208" y="123"/>
                    <a:pt x="185" y="145"/>
                    <a:pt x="173" y="154"/>
                  </a:cubicBezTo>
                  <a:cubicBezTo>
                    <a:pt x="134" y="183"/>
                    <a:pt x="102" y="186"/>
                    <a:pt x="36" y="186"/>
                  </a:cubicBezTo>
                  <a:close/>
                  <a:moveTo>
                    <a:pt x="2" y="101"/>
                  </a:moveTo>
                  <a:cubicBezTo>
                    <a:pt x="2" y="165"/>
                    <a:pt x="0" y="245"/>
                    <a:pt x="104" y="245"/>
                  </a:cubicBezTo>
                  <a:cubicBezTo>
                    <a:pt x="171" y="245"/>
                    <a:pt x="248" y="201"/>
                    <a:pt x="248" y="110"/>
                  </a:cubicBezTo>
                  <a:cubicBezTo>
                    <a:pt x="248" y="57"/>
                    <a:pt x="168" y="0"/>
                    <a:pt x="121" y="0"/>
                  </a:cubicBezTo>
                  <a:cubicBezTo>
                    <a:pt x="68" y="0"/>
                    <a:pt x="2" y="49"/>
                    <a:pt x="2"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121" name="Freeform 24">
              <a:extLst>
                <a:ext uri="{FF2B5EF4-FFF2-40B4-BE49-F238E27FC236}">
                  <a16:creationId xmlns:a16="http://schemas.microsoft.com/office/drawing/2014/main" id="{7D3A3F96-3589-4980-890F-0177C382455A}"/>
                </a:ext>
              </a:extLst>
            </p:cNvPr>
            <p:cNvSpPr>
              <a:spLocks/>
            </p:cNvSpPr>
            <p:nvPr/>
          </p:nvSpPr>
          <p:spPr bwMode="auto">
            <a:xfrm>
              <a:off x="4416425" y="2482851"/>
              <a:ext cx="52388" cy="73025"/>
            </a:xfrm>
            <a:custGeom>
              <a:avLst/>
              <a:gdLst>
                <a:gd name="T0" fmla="*/ 33 w 220"/>
                <a:gd name="T1" fmla="*/ 132 h 310"/>
                <a:gd name="T2" fmla="*/ 128 w 220"/>
                <a:gd name="T3" fmla="*/ 242 h 310"/>
                <a:gd name="T4" fmla="*/ 50 w 220"/>
                <a:gd name="T5" fmla="*/ 183 h 310"/>
                <a:gd name="T6" fmla="*/ 16 w 220"/>
                <a:gd name="T7" fmla="*/ 183 h 310"/>
                <a:gd name="T8" fmla="*/ 0 w 220"/>
                <a:gd name="T9" fmla="*/ 267 h 310"/>
                <a:gd name="T10" fmla="*/ 110 w 220"/>
                <a:gd name="T11" fmla="*/ 310 h 310"/>
                <a:gd name="T12" fmla="*/ 194 w 220"/>
                <a:gd name="T13" fmla="*/ 250 h 310"/>
                <a:gd name="T14" fmla="*/ 127 w 220"/>
                <a:gd name="T15" fmla="*/ 81 h 310"/>
                <a:gd name="T16" fmla="*/ 177 w 220"/>
                <a:gd name="T17" fmla="*/ 174 h 310"/>
                <a:gd name="T18" fmla="*/ 211 w 220"/>
                <a:gd name="T19" fmla="*/ 174 h 310"/>
                <a:gd name="T20" fmla="*/ 220 w 220"/>
                <a:gd name="T21" fmla="*/ 73 h 310"/>
                <a:gd name="T22" fmla="*/ 66 w 220"/>
                <a:gd name="T23" fmla="*/ 72 h 310"/>
                <a:gd name="T24" fmla="*/ 33 w 220"/>
                <a:gd name="T25" fmla="*/ 132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0" h="310">
                  <a:moveTo>
                    <a:pt x="33" y="132"/>
                  </a:moveTo>
                  <a:cubicBezTo>
                    <a:pt x="33" y="182"/>
                    <a:pt x="114" y="205"/>
                    <a:pt x="128" y="242"/>
                  </a:cubicBezTo>
                  <a:cubicBezTo>
                    <a:pt x="149" y="292"/>
                    <a:pt x="50" y="309"/>
                    <a:pt x="50" y="183"/>
                  </a:cubicBezTo>
                  <a:lnTo>
                    <a:pt x="16" y="183"/>
                  </a:lnTo>
                  <a:cubicBezTo>
                    <a:pt x="11" y="207"/>
                    <a:pt x="2" y="240"/>
                    <a:pt x="0" y="267"/>
                  </a:cubicBezTo>
                  <a:cubicBezTo>
                    <a:pt x="27" y="274"/>
                    <a:pt x="96" y="310"/>
                    <a:pt x="110" y="310"/>
                  </a:cubicBezTo>
                  <a:cubicBezTo>
                    <a:pt x="130" y="310"/>
                    <a:pt x="194" y="278"/>
                    <a:pt x="194" y="250"/>
                  </a:cubicBezTo>
                  <a:cubicBezTo>
                    <a:pt x="194" y="125"/>
                    <a:pt x="35" y="142"/>
                    <a:pt x="127" y="81"/>
                  </a:cubicBezTo>
                  <a:cubicBezTo>
                    <a:pt x="165" y="91"/>
                    <a:pt x="176" y="128"/>
                    <a:pt x="177" y="174"/>
                  </a:cubicBezTo>
                  <a:lnTo>
                    <a:pt x="211" y="174"/>
                  </a:lnTo>
                  <a:cubicBezTo>
                    <a:pt x="211" y="125"/>
                    <a:pt x="220" y="115"/>
                    <a:pt x="220" y="73"/>
                  </a:cubicBezTo>
                  <a:cubicBezTo>
                    <a:pt x="155" y="104"/>
                    <a:pt x="141" y="0"/>
                    <a:pt x="66" y="72"/>
                  </a:cubicBezTo>
                  <a:cubicBezTo>
                    <a:pt x="57" y="81"/>
                    <a:pt x="33" y="115"/>
                    <a:pt x="33" y="1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122" name="Freeform 25">
              <a:extLst>
                <a:ext uri="{FF2B5EF4-FFF2-40B4-BE49-F238E27FC236}">
                  <a16:creationId xmlns:a16="http://schemas.microsoft.com/office/drawing/2014/main" id="{7A5BA4AF-F7CD-41D5-B454-1369EDFC1B05}"/>
                </a:ext>
              </a:extLst>
            </p:cNvPr>
            <p:cNvSpPr>
              <a:spLocks/>
            </p:cNvSpPr>
            <p:nvPr/>
          </p:nvSpPr>
          <p:spPr bwMode="auto">
            <a:xfrm>
              <a:off x="4468813" y="2500313"/>
              <a:ext cx="58738" cy="63500"/>
            </a:xfrm>
            <a:custGeom>
              <a:avLst/>
              <a:gdLst>
                <a:gd name="T0" fmla="*/ 6 w 252"/>
                <a:gd name="T1" fmla="*/ 101 h 271"/>
                <a:gd name="T2" fmla="*/ 99 w 252"/>
                <a:gd name="T3" fmla="*/ 50 h 271"/>
                <a:gd name="T4" fmla="*/ 74 w 252"/>
                <a:gd name="T5" fmla="*/ 228 h 271"/>
                <a:gd name="T6" fmla="*/ 40 w 252"/>
                <a:gd name="T7" fmla="*/ 228 h 271"/>
                <a:gd name="T8" fmla="*/ 40 w 252"/>
                <a:gd name="T9" fmla="*/ 262 h 271"/>
                <a:gd name="T10" fmla="*/ 175 w 252"/>
                <a:gd name="T11" fmla="*/ 271 h 271"/>
                <a:gd name="T12" fmla="*/ 160 w 252"/>
                <a:gd name="T13" fmla="*/ 59 h 271"/>
                <a:gd name="T14" fmla="*/ 209 w 252"/>
                <a:gd name="T15" fmla="*/ 127 h 271"/>
                <a:gd name="T16" fmla="*/ 243 w 252"/>
                <a:gd name="T17" fmla="*/ 127 h 271"/>
                <a:gd name="T18" fmla="*/ 252 w 252"/>
                <a:gd name="T19" fmla="*/ 42 h 271"/>
                <a:gd name="T20" fmla="*/ 23 w 252"/>
                <a:gd name="T21" fmla="*/ 0 h 271"/>
                <a:gd name="T22" fmla="*/ 6 w 252"/>
                <a:gd name="T23" fmla="*/ 10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271">
                  <a:moveTo>
                    <a:pt x="6" y="101"/>
                  </a:moveTo>
                  <a:cubicBezTo>
                    <a:pt x="94" y="81"/>
                    <a:pt x="0" y="50"/>
                    <a:pt x="99" y="50"/>
                  </a:cubicBezTo>
                  <a:cubicBezTo>
                    <a:pt x="90" y="92"/>
                    <a:pt x="74" y="181"/>
                    <a:pt x="74" y="228"/>
                  </a:cubicBezTo>
                  <a:lnTo>
                    <a:pt x="40" y="228"/>
                  </a:lnTo>
                  <a:lnTo>
                    <a:pt x="40" y="262"/>
                  </a:lnTo>
                  <a:lnTo>
                    <a:pt x="175" y="271"/>
                  </a:lnTo>
                  <a:cubicBezTo>
                    <a:pt x="136" y="196"/>
                    <a:pt x="149" y="238"/>
                    <a:pt x="160" y="59"/>
                  </a:cubicBezTo>
                  <a:cubicBezTo>
                    <a:pt x="208" y="60"/>
                    <a:pt x="205" y="74"/>
                    <a:pt x="209" y="127"/>
                  </a:cubicBezTo>
                  <a:lnTo>
                    <a:pt x="243" y="127"/>
                  </a:lnTo>
                  <a:lnTo>
                    <a:pt x="252" y="42"/>
                  </a:lnTo>
                  <a:cubicBezTo>
                    <a:pt x="191" y="13"/>
                    <a:pt x="70" y="22"/>
                    <a:pt x="23" y="0"/>
                  </a:cubicBezTo>
                  <a:cubicBezTo>
                    <a:pt x="20" y="41"/>
                    <a:pt x="6" y="53"/>
                    <a:pt x="6"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123" name="Freeform 26">
              <a:extLst>
                <a:ext uri="{FF2B5EF4-FFF2-40B4-BE49-F238E27FC236}">
                  <a16:creationId xmlns:a16="http://schemas.microsoft.com/office/drawing/2014/main" id="{C37E3B26-858F-4BA8-AB5E-BC2B33AB6D44}"/>
                </a:ext>
              </a:extLst>
            </p:cNvPr>
            <p:cNvSpPr>
              <a:spLocks/>
            </p:cNvSpPr>
            <p:nvPr/>
          </p:nvSpPr>
          <p:spPr bwMode="auto">
            <a:xfrm>
              <a:off x="4119563" y="2219326"/>
              <a:ext cx="63500" cy="47625"/>
            </a:xfrm>
            <a:custGeom>
              <a:avLst/>
              <a:gdLst>
                <a:gd name="T0" fmla="*/ 93 w 271"/>
                <a:gd name="T1" fmla="*/ 161 h 204"/>
                <a:gd name="T2" fmla="*/ 34 w 271"/>
                <a:gd name="T3" fmla="*/ 136 h 204"/>
                <a:gd name="T4" fmla="*/ 93 w 271"/>
                <a:gd name="T5" fmla="*/ 26 h 204"/>
                <a:gd name="T6" fmla="*/ 0 w 271"/>
                <a:gd name="T7" fmla="*/ 51 h 204"/>
                <a:gd name="T8" fmla="*/ 68 w 271"/>
                <a:gd name="T9" fmla="*/ 204 h 204"/>
                <a:gd name="T10" fmla="*/ 119 w 271"/>
                <a:gd name="T11" fmla="*/ 204 h 204"/>
                <a:gd name="T12" fmla="*/ 169 w 271"/>
                <a:gd name="T13" fmla="*/ 68 h 204"/>
                <a:gd name="T14" fmla="*/ 202 w 271"/>
                <a:gd name="T15" fmla="*/ 41 h 204"/>
                <a:gd name="T16" fmla="*/ 186 w 271"/>
                <a:gd name="T17" fmla="*/ 161 h 204"/>
                <a:gd name="T18" fmla="*/ 271 w 271"/>
                <a:gd name="T19" fmla="*/ 153 h 204"/>
                <a:gd name="T20" fmla="*/ 251 w 271"/>
                <a:gd name="T21" fmla="*/ 71 h 204"/>
                <a:gd name="T22" fmla="*/ 220 w 271"/>
                <a:gd name="T23" fmla="*/ 0 h 204"/>
                <a:gd name="T24" fmla="*/ 127 w 271"/>
                <a:gd name="T25" fmla="*/ 0 h 204"/>
                <a:gd name="T26" fmla="*/ 105 w 271"/>
                <a:gd name="T27" fmla="*/ 71 h 204"/>
                <a:gd name="T28" fmla="*/ 93 w 271"/>
                <a:gd name="T29" fmla="*/ 16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1" h="204">
                  <a:moveTo>
                    <a:pt x="93" y="161"/>
                  </a:moveTo>
                  <a:cubicBezTo>
                    <a:pt x="61" y="159"/>
                    <a:pt x="54" y="149"/>
                    <a:pt x="34" y="136"/>
                  </a:cubicBezTo>
                  <a:cubicBezTo>
                    <a:pt x="47" y="82"/>
                    <a:pt x="67" y="65"/>
                    <a:pt x="93" y="26"/>
                  </a:cubicBezTo>
                  <a:cubicBezTo>
                    <a:pt x="69" y="26"/>
                    <a:pt x="0" y="31"/>
                    <a:pt x="0" y="51"/>
                  </a:cubicBezTo>
                  <a:cubicBezTo>
                    <a:pt x="0" y="94"/>
                    <a:pt x="32" y="204"/>
                    <a:pt x="68" y="204"/>
                  </a:cubicBezTo>
                  <a:lnTo>
                    <a:pt x="119" y="204"/>
                  </a:lnTo>
                  <a:cubicBezTo>
                    <a:pt x="134" y="204"/>
                    <a:pt x="191" y="161"/>
                    <a:pt x="169" y="68"/>
                  </a:cubicBezTo>
                  <a:lnTo>
                    <a:pt x="202" y="41"/>
                  </a:lnTo>
                  <a:cubicBezTo>
                    <a:pt x="248" y="109"/>
                    <a:pt x="219" y="100"/>
                    <a:pt x="186" y="161"/>
                  </a:cubicBezTo>
                  <a:cubicBezTo>
                    <a:pt x="231" y="161"/>
                    <a:pt x="238" y="156"/>
                    <a:pt x="271" y="153"/>
                  </a:cubicBezTo>
                  <a:cubicBezTo>
                    <a:pt x="260" y="130"/>
                    <a:pt x="260" y="100"/>
                    <a:pt x="251" y="71"/>
                  </a:cubicBezTo>
                  <a:cubicBezTo>
                    <a:pt x="239" y="31"/>
                    <a:pt x="229" y="38"/>
                    <a:pt x="220" y="0"/>
                  </a:cubicBezTo>
                  <a:lnTo>
                    <a:pt x="127" y="0"/>
                  </a:lnTo>
                  <a:cubicBezTo>
                    <a:pt x="121" y="28"/>
                    <a:pt x="112" y="36"/>
                    <a:pt x="105" y="71"/>
                  </a:cubicBezTo>
                  <a:cubicBezTo>
                    <a:pt x="99" y="102"/>
                    <a:pt x="93" y="132"/>
                    <a:pt x="93"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124" name="Freeform 27">
              <a:extLst>
                <a:ext uri="{FF2B5EF4-FFF2-40B4-BE49-F238E27FC236}">
                  <a16:creationId xmlns:a16="http://schemas.microsoft.com/office/drawing/2014/main" id="{139DFA7C-F34E-466A-8C7F-FB2FE1A4048D}"/>
                </a:ext>
              </a:extLst>
            </p:cNvPr>
            <p:cNvSpPr>
              <a:spLocks/>
            </p:cNvSpPr>
            <p:nvPr/>
          </p:nvSpPr>
          <p:spPr bwMode="auto">
            <a:xfrm>
              <a:off x="4875213" y="2268538"/>
              <a:ext cx="66675" cy="61913"/>
            </a:xfrm>
            <a:custGeom>
              <a:avLst/>
              <a:gdLst>
                <a:gd name="T0" fmla="*/ 0 w 288"/>
                <a:gd name="T1" fmla="*/ 212 h 262"/>
                <a:gd name="T2" fmla="*/ 85 w 288"/>
                <a:gd name="T3" fmla="*/ 229 h 262"/>
                <a:gd name="T4" fmla="*/ 60 w 288"/>
                <a:gd name="T5" fmla="*/ 144 h 262"/>
                <a:gd name="T6" fmla="*/ 212 w 288"/>
                <a:gd name="T7" fmla="*/ 262 h 262"/>
                <a:gd name="T8" fmla="*/ 246 w 288"/>
                <a:gd name="T9" fmla="*/ 262 h 262"/>
                <a:gd name="T10" fmla="*/ 288 w 288"/>
                <a:gd name="T11" fmla="*/ 135 h 262"/>
                <a:gd name="T12" fmla="*/ 246 w 288"/>
                <a:gd name="T13" fmla="*/ 144 h 262"/>
                <a:gd name="T14" fmla="*/ 85 w 288"/>
                <a:gd name="T15" fmla="*/ 85 h 262"/>
                <a:gd name="T16" fmla="*/ 178 w 288"/>
                <a:gd name="T17" fmla="*/ 25 h 262"/>
                <a:gd name="T18" fmla="*/ 85 w 288"/>
                <a:gd name="T19" fmla="*/ 0 h 262"/>
                <a:gd name="T20" fmla="*/ 0 w 288"/>
                <a:gd name="T21" fmla="*/ 21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 h="262">
                  <a:moveTo>
                    <a:pt x="0" y="212"/>
                  </a:moveTo>
                  <a:cubicBezTo>
                    <a:pt x="40" y="215"/>
                    <a:pt x="41" y="228"/>
                    <a:pt x="85" y="229"/>
                  </a:cubicBezTo>
                  <a:cubicBezTo>
                    <a:pt x="70" y="200"/>
                    <a:pt x="60" y="189"/>
                    <a:pt x="60" y="144"/>
                  </a:cubicBezTo>
                  <a:cubicBezTo>
                    <a:pt x="215" y="226"/>
                    <a:pt x="232" y="177"/>
                    <a:pt x="212" y="262"/>
                  </a:cubicBezTo>
                  <a:lnTo>
                    <a:pt x="246" y="262"/>
                  </a:lnTo>
                  <a:cubicBezTo>
                    <a:pt x="251" y="203"/>
                    <a:pt x="284" y="187"/>
                    <a:pt x="288" y="135"/>
                  </a:cubicBezTo>
                  <a:cubicBezTo>
                    <a:pt x="255" y="138"/>
                    <a:pt x="268" y="144"/>
                    <a:pt x="246" y="144"/>
                  </a:cubicBezTo>
                  <a:cubicBezTo>
                    <a:pt x="200" y="144"/>
                    <a:pt x="140" y="97"/>
                    <a:pt x="85" y="85"/>
                  </a:cubicBezTo>
                  <a:cubicBezTo>
                    <a:pt x="129" y="19"/>
                    <a:pt x="136" y="104"/>
                    <a:pt x="178" y="25"/>
                  </a:cubicBezTo>
                  <a:cubicBezTo>
                    <a:pt x="142" y="22"/>
                    <a:pt x="119" y="8"/>
                    <a:pt x="85" y="0"/>
                  </a:cubicBezTo>
                  <a:cubicBezTo>
                    <a:pt x="69" y="33"/>
                    <a:pt x="3" y="184"/>
                    <a:pt x="0" y="2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125" name="Freeform 28">
              <a:extLst>
                <a:ext uri="{FF2B5EF4-FFF2-40B4-BE49-F238E27FC236}">
                  <a16:creationId xmlns:a16="http://schemas.microsoft.com/office/drawing/2014/main" id="{43C8821E-F57E-4BF3-A7FD-6A037DCBF5AB}"/>
                </a:ext>
              </a:extLst>
            </p:cNvPr>
            <p:cNvSpPr>
              <a:spLocks/>
            </p:cNvSpPr>
            <p:nvPr/>
          </p:nvSpPr>
          <p:spPr bwMode="auto">
            <a:xfrm>
              <a:off x="4840288" y="1944688"/>
              <a:ext cx="66675" cy="44450"/>
            </a:xfrm>
            <a:custGeom>
              <a:avLst/>
              <a:gdLst>
                <a:gd name="T0" fmla="*/ 82 w 291"/>
                <a:gd name="T1" fmla="*/ 43 h 187"/>
                <a:gd name="T2" fmla="*/ 115 w 291"/>
                <a:gd name="T3" fmla="*/ 102 h 187"/>
                <a:gd name="T4" fmla="*/ 56 w 291"/>
                <a:gd name="T5" fmla="*/ 102 h 187"/>
                <a:gd name="T6" fmla="*/ 22 w 291"/>
                <a:gd name="T7" fmla="*/ 34 h 187"/>
                <a:gd name="T8" fmla="*/ 90 w 291"/>
                <a:gd name="T9" fmla="*/ 161 h 187"/>
                <a:gd name="T10" fmla="*/ 170 w 291"/>
                <a:gd name="T11" fmla="*/ 157 h 187"/>
                <a:gd name="T12" fmla="*/ 234 w 291"/>
                <a:gd name="T13" fmla="*/ 187 h 187"/>
                <a:gd name="T14" fmla="*/ 251 w 291"/>
                <a:gd name="T15" fmla="*/ 144 h 187"/>
                <a:gd name="T16" fmla="*/ 209 w 291"/>
                <a:gd name="T17" fmla="*/ 102 h 187"/>
                <a:gd name="T18" fmla="*/ 257 w 291"/>
                <a:gd name="T19" fmla="*/ 55 h 187"/>
                <a:gd name="T20" fmla="*/ 166 w 291"/>
                <a:gd name="T21" fmla="*/ 0 h 187"/>
                <a:gd name="T22" fmla="*/ 192 w 291"/>
                <a:gd name="T23" fmla="*/ 60 h 187"/>
                <a:gd name="T24" fmla="*/ 149 w 291"/>
                <a:gd name="T25" fmla="*/ 68 h 187"/>
                <a:gd name="T26" fmla="*/ 90 w 291"/>
                <a:gd name="T27" fmla="*/ 0 h 187"/>
                <a:gd name="T28" fmla="*/ 82 w 291"/>
                <a:gd name="T29" fmla="*/ 4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1" h="187">
                  <a:moveTo>
                    <a:pt x="82" y="43"/>
                  </a:moveTo>
                  <a:cubicBezTo>
                    <a:pt x="82" y="68"/>
                    <a:pt x="104" y="85"/>
                    <a:pt x="115" y="102"/>
                  </a:cubicBezTo>
                  <a:lnTo>
                    <a:pt x="56" y="102"/>
                  </a:lnTo>
                  <a:cubicBezTo>
                    <a:pt x="56" y="59"/>
                    <a:pt x="56" y="43"/>
                    <a:pt x="22" y="34"/>
                  </a:cubicBezTo>
                  <a:cubicBezTo>
                    <a:pt x="0" y="80"/>
                    <a:pt x="40" y="161"/>
                    <a:pt x="90" y="161"/>
                  </a:cubicBezTo>
                  <a:cubicBezTo>
                    <a:pt x="128" y="161"/>
                    <a:pt x="144" y="148"/>
                    <a:pt x="170" y="157"/>
                  </a:cubicBezTo>
                  <a:cubicBezTo>
                    <a:pt x="198" y="168"/>
                    <a:pt x="183" y="182"/>
                    <a:pt x="234" y="187"/>
                  </a:cubicBezTo>
                  <a:cubicBezTo>
                    <a:pt x="243" y="169"/>
                    <a:pt x="246" y="167"/>
                    <a:pt x="251" y="144"/>
                  </a:cubicBezTo>
                  <a:cubicBezTo>
                    <a:pt x="220" y="103"/>
                    <a:pt x="223" y="155"/>
                    <a:pt x="209" y="102"/>
                  </a:cubicBezTo>
                  <a:cubicBezTo>
                    <a:pt x="268" y="102"/>
                    <a:pt x="291" y="103"/>
                    <a:pt x="257" y="55"/>
                  </a:cubicBezTo>
                  <a:cubicBezTo>
                    <a:pt x="232" y="20"/>
                    <a:pt x="211" y="11"/>
                    <a:pt x="166" y="0"/>
                  </a:cubicBezTo>
                  <a:cubicBezTo>
                    <a:pt x="175" y="38"/>
                    <a:pt x="183" y="28"/>
                    <a:pt x="192" y="60"/>
                  </a:cubicBezTo>
                  <a:cubicBezTo>
                    <a:pt x="158" y="60"/>
                    <a:pt x="172" y="57"/>
                    <a:pt x="149" y="68"/>
                  </a:cubicBezTo>
                  <a:cubicBezTo>
                    <a:pt x="141" y="32"/>
                    <a:pt x="131" y="4"/>
                    <a:pt x="90" y="0"/>
                  </a:cubicBezTo>
                  <a:cubicBezTo>
                    <a:pt x="87" y="34"/>
                    <a:pt x="82" y="21"/>
                    <a:pt x="82"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126" name="Freeform 29">
              <a:extLst>
                <a:ext uri="{FF2B5EF4-FFF2-40B4-BE49-F238E27FC236}">
                  <a16:creationId xmlns:a16="http://schemas.microsoft.com/office/drawing/2014/main" id="{DA86E0FA-F2C9-4CDA-8BC4-06EE317680B4}"/>
                </a:ext>
              </a:extLst>
            </p:cNvPr>
            <p:cNvSpPr>
              <a:spLocks/>
            </p:cNvSpPr>
            <p:nvPr/>
          </p:nvSpPr>
          <p:spPr bwMode="auto">
            <a:xfrm>
              <a:off x="4900613" y="2216151"/>
              <a:ext cx="61913" cy="57150"/>
            </a:xfrm>
            <a:custGeom>
              <a:avLst/>
              <a:gdLst>
                <a:gd name="T0" fmla="*/ 34 w 271"/>
                <a:gd name="T1" fmla="*/ 102 h 246"/>
                <a:gd name="T2" fmla="*/ 93 w 271"/>
                <a:gd name="T3" fmla="*/ 85 h 246"/>
                <a:gd name="T4" fmla="*/ 110 w 271"/>
                <a:gd name="T5" fmla="*/ 127 h 246"/>
                <a:gd name="T6" fmla="*/ 26 w 271"/>
                <a:gd name="T7" fmla="*/ 110 h 246"/>
                <a:gd name="T8" fmla="*/ 0 w 271"/>
                <a:gd name="T9" fmla="*/ 221 h 246"/>
                <a:gd name="T10" fmla="*/ 212 w 271"/>
                <a:gd name="T11" fmla="*/ 246 h 246"/>
                <a:gd name="T12" fmla="*/ 246 w 271"/>
                <a:gd name="T13" fmla="*/ 246 h 246"/>
                <a:gd name="T14" fmla="*/ 271 w 271"/>
                <a:gd name="T15" fmla="*/ 110 h 246"/>
                <a:gd name="T16" fmla="*/ 121 w 271"/>
                <a:gd name="T17" fmla="*/ 83 h 246"/>
                <a:gd name="T18" fmla="*/ 51 w 271"/>
                <a:gd name="T19" fmla="*/ 0 h 246"/>
                <a:gd name="T20" fmla="*/ 34 w 271"/>
                <a:gd name="T21" fmla="*/ 10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46">
                  <a:moveTo>
                    <a:pt x="34" y="102"/>
                  </a:moveTo>
                  <a:cubicBezTo>
                    <a:pt x="57" y="90"/>
                    <a:pt x="59" y="86"/>
                    <a:pt x="93" y="85"/>
                  </a:cubicBezTo>
                  <a:cubicBezTo>
                    <a:pt x="102" y="116"/>
                    <a:pt x="102" y="96"/>
                    <a:pt x="110" y="127"/>
                  </a:cubicBezTo>
                  <a:cubicBezTo>
                    <a:pt x="37" y="134"/>
                    <a:pt x="92" y="155"/>
                    <a:pt x="26" y="110"/>
                  </a:cubicBezTo>
                  <a:cubicBezTo>
                    <a:pt x="8" y="144"/>
                    <a:pt x="0" y="169"/>
                    <a:pt x="0" y="221"/>
                  </a:cubicBezTo>
                  <a:cubicBezTo>
                    <a:pt x="95" y="213"/>
                    <a:pt x="185" y="129"/>
                    <a:pt x="212" y="246"/>
                  </a:cubicBezTo>
                  <a:lnTo>
                    <a:pt x="246" y="246"/>
                  </a:lnTo>
                  <a:cubicBezTo>
                    <a:pt x="246" y="188"/>
                    <a:pt x="270" y="167"/>
                    <a:pt x="271" y="110"/>
                  </a:cubicBezTo>
                  <a:cubicBezTo>
                    <a:pt x="215" y="140"/>
                    <a:pt x="204" y="160"/>
                    <a:pt x="121" y="83"/>
                  </a:cubicBezTo>
                  <a:cubicBezTo>
                    <a:pt x="56" y="24"/>
                    <a:pt x="114" y="6"/>
                    <a:pt x="51" y="0"/>
                  </a:cubicBezTo>
                  <a:cubicBezTo>
                    <a:pt x="48" y="37"/>
                    <a:pt x="35" y="63"/>
                    <a:pt x="34"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127" name="Freeform 30">
              <a:extLst>
                <a:ext uri="{FF2B5EF4-FFF2-40B4-BE49-F238E27FC236}">
                  <a16:creationId xmlns:a16="http://schemas.microsoft.com/office/drawing/2014/main" id="{67DB5C35-EE62-46C8-8E02-A05D0CE678A1}"/>
                </a:ext>
              </a:extLst>
            </p:cNvPr>
            <p:cNvSpPr>
              <a:spLocks/>
            </p:cNvSpPr>
            <p:nvPr/>
          </p:nvSpPr>
          <p:spPr bwMode="auto">
            <a:xfrm>
              <a:off x="4700588" y="1784351"/>
              <a:ext cx="17463" cy="30163"/>
            </a:xfrm>
            <a:custGeom>
              <a:avLst/>
              <a:gdLst>
                <a:gd name="T0" fmla="*/ 0 w 76"/>
                <a:gd name="T1" fmla="*/ 52 h 129"/>
                <a:gd name="T2" fmla="*/ 59 w 76"/>
                <a:gd name="T3" fmla="*/ 129 h 129"/>
                <a:gd name="T4" fmla="*/ 76 w 76"/>
                <a:gd name="T5" fmla="*/ 95 h 129"/>
                <a:gd name="T6" fmla="*/ 0 w 76"/>
                <a:gd name="T7" fmla="*/ 52 h 129"/>
              </a:gdLst>
              <a:ahLst/>
              <a:cxnLst>
                <a:cxn ang="0">
                  <a:pos x="T0" y="T1"/>
                </a:cxn>
                <a:cxn ang="0">
                  <a:pos x="T2" y="T3"/>
                </a:cxn>
                <a:cxn ang="0">
                  <a:pos x="T4" y="T5"/>
                </a:cxn>
                <a:cxn ang="0">
                  <a:pos x="T6" y="T7"/>
                </a:cxn>
              </a:cxnLst>
              <a:rect l="0" t="0" r="r" b="b"/>
              <a:pathLst>
                <a:path w="76" h="129">
                  <a:moveTo>
                    <a:pt x="0" y="52"/>
                  </a:moveTo>
                  <a:cubicBezTo>
                    <a:pt x="0" y="115"/>
                    <a:pt x="19" y="109"/>
                    <a:pt x="59" y="129"/>
                  </a:cubicBezTo>
                  <a:cubicBezTo>
                    <a:pt x="61" y="125"/>
                    <a:pt x="76" y="96"/>
                    <a:pt x="76" y="95"/>
                  </a:cubicBezTo>
                  <a:cubicBezTo>
                    <a:pt x="76" y="57"/>
                    <a:pt x="0" y="0"/>
                    <a:pt x="0"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128" name="Freeform 31">
              <a:extLst>
                <a:ext uri="{FF2B5EF4-FFF2-40B4-BE49-F238E27FC236}">
                  <a16:creationId xmlns:a16="http://schemas.microsoft.com/office/drawing/2014/main" id="{A65DDA0C-5652-4FAD-AAEE-46E332A4BDCD}"/>
                </a:ext>
              </a:extLst>
            </p:cNvPr>
            <p:cNvSpPr>
              <a:spLocks/>
            </p:cNvSpPr>
            <p:nvPr/>
          </p:nvSpPr>
          <p:spPr bwMode="auto">
            <a:xfrm>
              <a:off x="4854575" y="2428876"/>
              <a:ext cx="3175" cy="1588"/>
            </a:xfrm>
            <a:custGeom>
              <a:avLst/>
              <a:gdLst>
                <a:gd name="T0" fmla="*/ 0 w 8"/>
                <a:gd name="T1" fmla="*/ 10 h 10"/>
                <a:gd name="T2" fmla="*/ 8 w 8"/>
                <a:gd name="T3" fmla="*/ 10 h 10"/>
                <a:gd name="T4" fmla="*/ 1 w 8"/>
                <a:gd name="T5" fmla="*/ 0 h 10"/>
                <a:gd name="T6" fmla="*/ 0 w 8"/>
                <a:gd name="T7" fmla="*/ 10 h 10"/>
              </a:gdLst>
              <a:ahLst/>
              <a:cxnLst>
                <a:cxn ang="0">
                  <a:pos x="T0" y="T1"/>
                </a:cxn>
                <a:cxn ang="0">
                  <a:pos x="T2" y="T3"/>
                </a:cxn>
                <a:cxn ang="0">
                  <a:pos x="T4" y="T5"/>
                </a:cxn>
                <a:cxn ang="0">
                  <a:pos x="T6" y="T7"/>
                </a:cxn>
              </a:cxnLst>
              <a:rect l="0" t="0" r="r" b="b"/>
              <a:pathLst>
                <a:path w="8" h="10">
                  <a:moveTo>
                    <a:pt x="0" y="10"/>
                  </a:moveTo>
                  <a:lnTo>
                    <a:pt x="8" y="10"/>
                  </a:lnTo>
                  <a:lnTo>
                    <a:pt x="1" y="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129" name="Freeform 38">
              <a:extLst>
                <a:ext uri="{FF2B5EF4-FFF2-40B4-BE49-F238E27FC236}">
                  <a16:creationId xmlns:a16="http://schemas.microsoft.com/office/drawing/2014/main" id="{29688483-2BC8-4B09-AA0A-5EDE17363041}"/>
                </a:ext>
              </a:extLst>
            </p:cNvPr>
            <p:cNvSpPr>
              <a:spLocks/>
            </p:cNvSpPr>
            <p:nvPr/>
          </p:nvSpPr>
          <p:spPr bwMode="auto">
            <a:xfrm>
              <a:off x="4529138" y="2244726"/>
              <a:ext cx="14288" cy="31750"/>
            </a:xfrm>
            <a:custGeom>
              <a:avLst/>
              <a:gdLst>
                <a:gd name="T0" fmla="*/ 6 w 58"/>
                <a:gd name="T1" fmla="*/ 7 h 134"/>
                <a:gd name="T2" fmla="*/ 57 w 58"/>
                <a:gd name="T3" fmla="*/ 134 h 134"/>
                <a:gd name="T4" fmla="*/ 43 w 58"/>
                <a:gd name="T5" fmla="*/ 0 h 134"/>
                <a:gd name="T6" fmla="*/ 6 w 58"/>
                <a:gd name="T7" fmla="*/ 7 h 134"/>
              </a:gdLst>
              <a:ahLst/>
              <a:cxnLst>
                <a:cxn ang="0">
                  <a:pos x="T0" y="T1"/>
                </a:cxn>
                <a:cxn ang="0">
                  <a:pos x="T2" y="T3"/>
                </a:cxn>
                <a:cxn ang="0">
                  <a:pos x="T4" y="T5"/>
                </a:cxn>
                <a:cxn ang="0">
                  <a:pos x="T6" y="T7"/>
                </a:cxn>
              </a:cxnLst>
              <a:rect l="0" t="0" r="r" b="b"/>
              <a:pathLst>
                <a:path w="58" h="134">
                  <a:moveTo>
                    <a:pt x="6" y="7"/>
                  </a:moveTo>
                  <a:cubicBezTo>
                    <a:pt x="2" y="72"/>
                    <a:pt x="0" y="116"/>
                    <a:pt x="57" y="134"/>
                  </a:cubicBezTo>
                  <a:cubicBezTo>
                    <a:pt x="58" y="85"/>
                    <a:pt x="57" y="40"/>
                    <a:pt x="43" y="0"/>
                  </a:cubicBezTo>
                  <a:lnTo>
                    <a:pt x="6"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grpSp>
      <p:cxnSp>
        <p:nvCxnSpPr>
          <p:cNvPr id="7" name="直接连接符 6">
            <a:extLst>
              <a:ext uri="{FF2B5EF4-FFF2-40B4-BE49-F238E27FC236}">
                <a16:creationId xmlns:a16="http://schemas.microsoft.com/office/drawing/2014/main" id="{E51F3465-A705-4961-AD0D-883F42AF7D27}"/>
              </a:ext>
            </a:extLst>
          </p:cNvPr>
          <p:cNvCxnSpPr/>
          <p:nvPr userDrawn="1"/>
        </p:nvCxnSpPr>
        <p:spPr>
          <a:xfrm>
            <a:off x="408214" y="6044327"/>
            <a:ext cx="11375571"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65" name="标题 1">
            <a:extLst>
              <a:ext uri="{FF2B5EF4-FFF2-40B4-BE49-F238E27FC236}">
                <a16:creationId xmlns:a16="http://schemas.microsoft.com/office/drawing/2014/main" id="{8EAED555-D5FF-421E-8F3E-DE58928AE724}"/>
              </a:ext>
            </a:extLst>
          </p:cNvPr>
          <p:cNvSpPr>
            <a:spLocks noGrp="1"/>
          </p:cNvSpPr>
          <p:nvPr>
            <p:ph type="title" hasCustomPrompt="1"/>
          </p:nvPr>
        </p:nvSpPr>
        <p:spPr>
          <a:xfrm>
            <a:off x="1256060" y="2557015"/>
            <a:ext cx="9679880" cy="840230"/>
          </a:xfrm>
          <a:noFill/>
        </p:spPr>
        <p:txBody>
          <a:bodyPr wrap="square" rtlCol="0">
            <a:spAutoFit/>
          </a:bodyPr>
          <a:lstStyle>
            <a:lvl1pPr algn="ctr">
              <a:defRPr lang="zh-CN" altLang="en-US" sz="5400">
                <a:solidFill>
                  <a:schemeClr val="bg1"/>
                </a:solidFill>
                <a:cs typeface="+mn-cs"/>
              </a:defRPr>
            </a:lvl1pPr>
          </a:lstStyle>
          <a:p>
            <a:pPr marL="0" lvl="0" algn="ctr"/>
            <a:r>
              <a:rPr lang="zh-CN" altLang="en-US" dirty="0"/>
              <a:t>单击此处加入总结文字</a:t>
            </a:r>
          </a:p>
        </p:txBody>
      </p:sp>
      <p:grpSp>
        <p:nvGrpSpPr>
          <p:cNvPr id="132" name="组合 131">
            <a:extLst>
              <a:ext uri="{FF2B5EF4-FFF2-40B4-BE49-F238E27FC236}">
                <a16:creationId xmlns:a16="http://schemas.microsoft.com/office/drawing/2014/main" id="{CA3DC253-738F-4280-80F1-4ED1880AFE4F}"/>
              </a:ext>
            </a:extLst>
          </p:cNvPr>
          <p:cNvGrpSpPr/>
          <p:nvPr userDrawn="1"/>
        </p:nvGrpSpPr>
        <p:grpSpPr>
          <a:xfrm>
            <a:off x="3795131" y="6307262"/>
            <a:ext cx="4766946" cy="452499"/>
            <a:chOff x="3721016" y="5441926"/>
            <a:chExt cx="5306957" cy="503759"/>
          </a:xfrm>
        </p:grpSpPr>
        <p:pic>
          <p:nvPicPr>
            <p:cNvPr id="133" name="图片 132">
              <a:extLst>
                <a:ext uri="{FF2B5EF4-FFF2-40B4-BE49-F238E27FC236}">
                  <a16:creationId xmlns:a16="http://schemas.microsoft.com/office/drawing/2014/main" id="{61B8B69B-4A0A-48E4-A215-ECCB09C53802}"/>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3721016" y="5441926"/>
              <a:ext cx="2459915" cy="503759"/>
            </a:xfrm>
            <a:prstGeom prst="rect">
              <a:avLst/>
            </a:prstGeom>
          </p:spPr>
        </p:pic>
        <p:pic>
          <p:nvPicPr>
            <p:cNvPr id="134" name="图片 133">
              <a:extLst>
                <a:ext uri="{FF2B5EF4-FFF2-40B4-BE49-F238E27FC236}">
                  <a16:creationId xmlns:a16="http://schemas.microsoft.com/office/drawing/2014/main" id="{223002FA-8A0D-4EF4-ADF0-D4365BB9D0AC}"/>
                </a:ext>
              </a:extLst>
            </p:cNvPr>
            <p:cNvPicPr>
              <a:picLocks noChangeAspect="1"/>
            </p:cNvPicPr>
            <p:nvPr/>
          </p:nvPicPr>
          <p:blipFill>
            <a:blip r:embed="rId3">
              <a:alphaModFix amt="30000"/>
              <a:extLst>
                <a:ext uri="{28A0092B-C50C-407E-A947-70E740481C1C}">
                  <a14:useLocalDpi xmlns:a14="http://schemas.microsoft.com/office/drawing/2010/main" val="0"/>
                </a:ext>
              </a:extLst>
            </a:blip>
            <a:stretch>
              <a:fillRect/>
            </a:stretch>
          </p:blipFill>
          <p:spPr>
            <a:xfrm>
              <a:off x="6302928" y="5518467"/>
              <a:ext cx="2725045" cy="350676"/>
            </a:xfrm>
            <a:prstGeom prst="rect">
              <a:avLst/>
            </a:prstGeom>
          </p:spPr>
        </p:pic>
      </p:grpSp>
    </p:spTree>
    <p:extLst>
      <p:ext uri="{BB962C8B-B14F-4D97-AF65-F5344CB8AC3E}">
        <p14:creationId xmlns:p14="http://schemas.microsoft.com/office/powerpoint/2010/main" val="3336934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32C7C6-6EF9-4A00-A774-6DD9DB60FC9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AFD1455-8EFB-4323-AE3B-9521883023AB}"/>
              </a:ext>
            </a:extLst>
          </p:cNvPr>
          <p:cNvSpPr>
            <a:spLocks noGrp="1"/>
          </p:cNvSpPr>
          <p:nvPr>
            <p:ph type="dt" sz="half" idx="10"/>
          </p:nvPr>
        </p:nvSpPr>
        <p:spPr/>
        <p:txBody>
          <a:bodyPr/>
          <a:lstStyle/>
          <a:p>
            <a:fld id="{4ADBBD82-E654-4EB1-95B1-75237CCC47FD}" type="datetime1">
              <a:rPr lang="zh-CN" altLang="en-US" smtClean="0"/>
              <a:t>2022/9/16</a:t>
            </a:fld>
            <a:endParaRPr lang="zh-CN" altLang="en-US"/>
          </a:p>
        </p:txBody>
      </p:sp>
      <p:sp>
        <p:nvSpPr>
          <p:cNvPr id="4" name="页脚占位符 3">
            <a:extLst>
              <a:ext uri="{FF2B5EF4-FFF2-40B4-BE49-F238E27FC236}">
                <a16:creationId xmlns:a16="http://schemas.microsoft.com/office/drawing/2014/main" id="{206E8621-F367-435C-9287-CB7CA65D1660}"/>
              </a:ext>
            </a:extLst>
          </p:cNvPr>
          <p:cNvSpPr>
            <a:spLocks noGrp="1"/>
          </p:cNvSpPr>
          <p:nvPr>
            <p:ph type="ftr" sz="quarter" idx="11"/>
          </p:nvPr>
        </p:nvSpPr>
        <p:spPr/>
        <p:txBody>
          <a:bodyPr/>
          <a:lstStyle/>
          <a:p>
            <a:endParaRPr lang="zh-CN" altLang="en-US" dirty="0"/>
          </a:p>
        </p:txBody>
      </p:sp>
      <p:sp>
        <p:nvSpPr>
          <p:cNvPr id="5" name="灯片编号占位符 4">
            <a:extLst>
              <a:ext uri="{FF2B5EF4-FFF2-40B4-BE49-F238E27FC236}">
                <a16:creationId xmlns:a16="http://schemas.microsoft.com/office/drawing/2014/main" id="{143F900B-55E5-48D4-BBC0-E005FF92A3DD}"/>
              </a:ext>
            </a:extLst>
          </p:cNvPr>
          <p:cNvSpPr>
            <a:spLocks noGrp="1"/>
          </p:cNvSpPr>
          <p:nvPr>
            <p:ph type="sldNum" sz="quarter" idx="12"/>
          </p:nvPr>
        </p:nvSpPr>
        <p:spPr/>
        <p:txBody>
          <a:bodyPr/>
          <a:lstStyle/>
          <a:p>
            <a:fld id="{62882B55-B6B2-497F-8568-5D2D4C04CE38}" type="slidenum">
              <a:rPr lang="zh-CN" altLang="en-US" smtClean="0"/>
              <a:t>‹#›</a:t>
            </a:fld>
            <a:endParaRPr lang="zh-CN" altLang="en-US"/>
          </a:p>
        </p:txBody>
      </p:sp>
    </p:spTree>
    <p:extLst>
      <p:ext uri="{BB962C8B-B14F-4D97-AF65-F5344CB8AC3E}">
        <p14:creationId xmlns:p14="http://schemas.microsoft.com/office/powerpoint/2010/main" val="2811790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06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60A8391-0755-432E-B3FE-9D6049C2EE8C}"/>
              </a:ext>
            </a:extLst>
          </p:cNvPr>
          <p:cNvSpPr>
            <a:spLocks noGrp="1"/>
          </p:cNvSpPr>
          <p:nvPr>
            <p:ph type="dt" sz="half" idx="10"/>
          </p:nvPr>
        </p:nvSpPr>
        <p:spPr/>
        <p:txBody>
          <a:bodyPr/>
          <a:lstStyle/>
          <a:p>
            <a:fld id="{6E0837CB-76F4-41CD-BDBB-A32653B330C9}" type="datetime1">
              <a:rPr lang="zh-CN" altLang="en-US" smtClean="0"/>
              <a:t>2022/9/16</a:t>
            </a:fld>
            <a:endParaRPr lang="zh-CN" altLang="en-US"/>
          </a:p>
        </p:txBody>
      </p:sp>
      <p:sp>
        <p:nvSpPr>
          <p:cNvPr id="3" name="页脚占位符 2">
            <a:extLst>
              <a:ext uri="{FF2B5EF4-FFF2-40B4-BE49-F238E27FC236}">
                <a16:creationId xmlns:a16="http://schemas.microsoft.com/office/drawing/2014/main" id="{8424AC1A-B3FA-42B4-B583-87BF2092F149}"/>
              </a:ext>
            </a:extLst>
          </p:cNvPr>
          <p:cNvSpPr>
            <a:spLocks noGrp="1"/>
          </p:cNvSpPr>
          <p:nvPr>
            <p:ph type="ftr" sz="quarter" idx="11"/>
          </p:nvPr>
        </p:nvSpPr>
        <p:spPr/>
        <p:txBody>
          <a:bodyPr/>
          <a:lstStyle/>
          <a:p>
            <a:endParaRPr lang="zh-CN" altLang="en-US" dirty="0"/>
          </a:p>
        </p:txBody>
      </p:sp>
      <p:sp>
        <p:nvSpPr>
          <p:cNvPr id="4" name="灯片编号占位符 3">
            <a:extLst>
              <a:ext uri="{FF2B5EF4-FFF2-40B4-BE49-F238E27FC236}">
                <a16:creationId xmlns:a16="http://schemas.microsoft.com/office/drawing/2014/main" id="{1EE8A098-470A-466A-B18B-D928F80399C9}"/>
              </a:ext>
            </a:extLst>
          </p:cNvPr>
          <p:cNvSpPr>
            <a:spLocks noGrp="1"/>
          </p:cNvSpPr>
          <p:nvPr>
            <p:ph type="sldNum" sz="quarter" idx="12"/>
          </p:nvPr>
        </p:nvSpPr>
        <p:spPr/>
        <p:txBody>
          <a:bodyPr/>
          <a:lstStyle/>
          <a:p>
            <a:fld id="{62882B55-B6B2-497F-8568-5D2D4C04CE38}" type="slidenum">
              <a:rPr lang="zh-CN" altLang="en-US" smtClean="0"/>
              <a:t>‹#›</a:t>
            </a:fld>
            <a:endParaRPr lang="zh-CN" altLang="en-US"/>
          </a:p>
        </p:txBody>
      </p:sp>
      <p:sp>
        <p:nvSpPr>
          <p:cNvPr id="6" name="标题 5">
            <a:extLst>
              <a:ext uri="{FF2B5EF4-FFF2-40B4-BE49-F238E27FC236}">
                <a16:creationId xmlns:a16="http://schemas.microsoft.com/office/drawing/2014/main" id="{B35F80BC-A223-40DF-B68A-0EE9372D5003}"/>
              </a:ext>
            </a:extLst>
          </p:cNvPr>
          <p:cNvSpPr>
            <a:spLocks noGrp="1"/>
          </p:cNvSpPr>
          <p:nvPr>
            <p:ph type="title"/>
          </p:nvPr>
        </p:nvSpPr>
        <p:spPr>
          <a:xfrm>
            <a:off x="660400" y="191529"/>
            <a:ext cx="9679880" cy="687820"/>
          </a:xfrm>
        </p:spPr>
        <p:txBody>
          <a:bodyPr lIns="72000"/>
          <a:lstStyle/>
          <a:p>
            <a:r>
              <a:rPr lang="zh-CN" altLang="en-US"/>
              <a:t>单击此处编辑母版标题样式</a:t>
            </a:r>
          </a:p>
        </p:txBody>
      </p:sp>
    </p:spTree>
    <p:extLst>
      <p:ext uri="{BB962C8B-B14F-4D97-AF65-F5344CB8AC3E}">
        <p14:creationId xmlns:p14="http://schemas.microsoft.com/office/powerpoint/2010/main" val="3900971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24CC6F-A21B-4D50-899A-6DB11459F7D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F091209-FAC0-407B-B25C-486A4E2E7D32}"/>
              </a:ext>
            </a:extLst>
          </p:cNvPr>
          <p:cNvSpPr>
            <a:spLocks noGrp="1"/>
          </p:cNvSpPr>
          <p:nvPr>
            <p:ph type="dt" sz="half" idx="10"/>
          </p:nvPr>
        </p:nvSpPr>
        <p:spPr/>
        <p:txBody>
          <a:bodyPr/>
          <a:lstStyle/>
          <a:p>
            <a:fld id="{7A14ECF5-C0E0-4B7C-9AF9-EC40FD0C8C93}" type="datetime1">
              <a:rPr lang="zh-CN" altLang="en-US" smtClean="0"/>
              <a:t>2022/9/16</a:t>
            </a:fld>
            <a:endParaRPr lang="zh-CN" altLang="en-US"/>
          </a:p>
        </p:txBody>
      </p:sp>
      <p:sp>
        <p:nvSpPr>
          <p:cNvPr id="4" name="页脚占位符 3">
            <a:extLst>
              <a:ext uri="{FF2B5EF4-FFF2-40B4-BE49-F238E27FC236}">
                <a16:creationId xmlns:a16="http://schemas.microsoft.com/office/drawing/2014/main" id="{27C4100B-5F3A-4405-A755-842F55721CCD}"/>
              </a:ext>
            </a:extLst>
          </p:cNvPr>
          <p:cNvSpPr>
            <a:spLocks noGrp="1"/>
          </p:cNvSpPr>
          <p:nvPr>
            <p:ph type="ftr" sz="quarter" idx="11"/>
          </p:nvPr>
        </p:nvSpPr>
        <p:spPr>
          <a:xfrm>
            <a:off x="4038600" y="6269159"/>
            <a:ext cx="4114800" cy="365125"/>
          </a:xfrm>
          <a:prstGeom prst="rect">
            <a:avLst/>
          </a:prstGeom>
        </p:spPr>
        <p:txBody>
          <a:bodyPr/>
          <a:lstStyle/>
          <a:p>
            <a:endParaRPr lang="zh-CN" altLang="en-US" dirty="0"/>
          </a:p>
        </p:txBody>
      </p:sp>
      <p:sp>
        <p:nvSpPr>
          <p:cNvPr id="5" name="灯片编号占位符 4">
            <a:extLst>
              <a:ext uri="{FF2B5EF4-FFF2-40B4-BE49-F238E27FC236}">
                <a16:creationId xmlns:a16="http://schemas.microsoft.com/office/drawing/2014/main" id="{E9752998-8B90-40C7-923D-7B7B7BC82493}"/>
              </a:ext>
            </a:extLst>
          </p:cNvPr>
          <p:cNvSpPr>
            <a:spLocks noGrp="1"/>
          </p:cNvSpPr>
          <p:nvPr>
            <p:ph type="sldNum" sz="quarter" idx="12"/>
          </p:nvPr>
        </p:nvSpPr>
        <p:spPr/>
        <p:txBody>
          <a:bodyPr/>
          <a:lstStyle/>
          <a:p>
            <a:fld id="{62882B55-B6B2-497F-8568-5D2D4C04CE38}" type="slidenum">
              <a:rPr lang="zh-CN" altLang="en-US" smtClean="0"/>
              <a:t>‹#›</a:t>
            </a:fld>
            <a:endParaRPr lang="zh-CN" altLang="en-US"/>
          </a:p>
        </p:txBody>
      </p:sp>
    </p:spTree>
    <p:extLst>
      <p:ext uri="{BB962C8B-B14F-4D97-AF65-F5344CB8AC3E}">
        <p14:creationId xmlns:p14="http://schemas.microsoft.com/office/powerpoint/2010/main" val="1290778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6001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封面页">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DF5905D6-2041-4878-9222-3C7EF47C57D4}"/>
              </a:ext>
            </a:extLst>
          </p:cNvPr>
          <p:cNvSpPr/>
          <p:nvPr userDrawn="1"/>
        </p:nvSpPr>
        <p:spPr>
          <a:xfrm>
            <a:off x="408214" y="391712"/>
            <a:ext cx="11375571" cy="5511800"/>
          </a:xfrm>
          <a:prstGeom prst="roundRect">
            <a:avLst>
              <a:gd name="adj" fmla="val 0"/>
            </a:avLst>
          </a:prstGeom>
          <a:solidFill>
            <a:schemeClr val="accent1"/>
          </a:solidFill>
          <a:ln>
            <a:noFill/>
          </a:ln>
          <a:effectLst>
            <a:outerShdw blurRad="254000" algn="ctr" rotWithShape="0">
              <a:schemeClr val="accent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grpSp>
        <p:nvGrpSpPr>
          <p:cNvPr id="58" name="组合 57">
            <a:extLst>
              <a:ext uri="{FF2B5EF4-FFF2-40B4-BE49-F238E27FC236}">
                <a16:creationId xmlns:a16="http://schemas.microsoft.com/office/drawing/2014/main" id="{5135C0F6-C32E-4D57-B6CE-13FD9AF89DBC}"/>
              </a:ext>
            </a:extLst>
          </p:cNvPr>
          <p:cNvGrpSpPr/>
          <p:nvPr userDrawn="1"/>
        </p:nvGrpSpPr>
        <p:grpSpPr>
          <a:xfrm>
            <a:off x="3572716" y="615087"/>
            <a:ext cx="5046569" cy="4988761"/>
            <a:chOff x="4065588" y="1646238"/>
            <a:chExt cx="969963" cy="958850"/>
          </a:xfrm>
          <a:solidFill>
            <a:schemeClr val="bg1">
              <a:alpha val="5000"/>
            </a:schemeClr>
          </a:solidFill>
        </p:grpSpPr>
        <p:sp>
          <p:nvSpPr>
            <p:cNvPr id="59" name="Freeform 5">
              <a:extLst>
                <a:ext uri="{FF2B5EF4-FFF2-40B4-BE49-F238E27FC236}">
                  <a16:creationId xmlns:a16="http://schemas.microsoft.com/office/drawing/2014/main" id="{F711A65B-9B57-4781-8F78-84540C2B72DA}"/>
                </a:ext>
              </a:extLst>
            </p:cNvPr>
            <p:cNvSpPr>
              <a:spLocks/>
            </p:cNvSpPr>
            <p:nvPr/>
          </p:nvSpPr>
          <p:spPr bwMode="auto">
            <a:xfrm>
              <a:off x="4478338" y="1900238"/>
              <a:ext cx="134938" cy="63500"/>
            </a:xfrm>
            <a:custGeom>
              <a:avLst/>
              <a:gdLst>
                <a:gd name="T0" fmla="*/ 0 w 584"/>
                <a:gd name="T1" fmla="*/ 272 h 272"/>
                <a:gd name="T2" fmla="*/ 122 w 584"/>
                <a:gd name="T3" fmla="*/ 233 h 272"/>
                <a:gd name="T4" fmla="*/ 584 w 584"/>
                <a:gd name="T5" fmla="*/ 272 h 272"/>
                <a:gd name="T6" fmla="*/ 471 w 584"/>
                <a:gd name="T7" fmla="*/ 123 h 272"/>
                <a:gd name="T8" fmla="*/ 116 w 584"/>
                <a:gd name="T9" fmla="*/ 134 h 272"/>
                <a:gd name="T10" fmla="*/ 0 w 584"/>
                <a:gd name="T11" fmla="*/ 272 h 272"/>
              </a:gdLst>
              <a:ahLst/>
              <a:cxnLst>
                <a:cxn ang="0">
                  <a:pos x="T0" y="T1"/>
                </a:cxn>
                <a:cxn ang="0">
                  <a:pos x="T2" y="T3"/>
                </a:cxn>
                <a:cxn ang="0">
                  <a:pos x="T4" y="T5"/>
                </a:cxn>
                <a:cxn ang="0">
                  <a:pos x="T6" y="T7"/>
                </a:cxn>
                <a:cxn ang="0">
                  <a:pos x="T8" y="T9"/>
                </a:cxn>
                <a:cxn ang="0">
                  <a:pos x="T10" y="T11"/>
                </a:cxn>
              </a:cxnLst>
              <a:rect l="0" t="0" r="r" b="b"/>
              <a:pathLst>
                <a:path w="584" h="272">
                  <a:moveTo>
                    <a:pt x="0" y="272"/>
                  </a:moveTo>
                  <a:lnTo>
                    <a:pt x="122" y="233"/>
                  </a:lnTo>
                  <a:cubicBezTo>
                    <a:pt x="349" y="156"/>
                    <a:pt x="436" y="269"/>
                    <a:pt x="584" y="272"/>
                  </a:cubicBezTo>
                  <a:cubicBezTo>
                    <a:pt x="584" y="179"/>
                    <a:pt x="535" y="154"/>
                    <a:pt x="471" y="123"/>
                  </a:cubicBezTo>
                  <a:cubicBezTo>
                    <a:pt x="224" y="0"/>
                    <a:pt x="315" y="35"/>
                    <a:pt x="116" y="134"/>
                  </a:cubicBezTo>
                  <a:cubicBezTo>
                    <a:pt x="51" y="166"/>
                    <a:pt x="7" y="183"/>
                    <a:pt x="0" y="2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60" name="Freeform 6">
              <a:extLst>
                <a:ext uri="{FF2B5EF4-FFF2-40B4-BE49-F238E27FC236}">
                  <a16:creationId xmlns:a16="http://schemas.microsoft.com/office/drawing/2014/main" id="{DD933A91-2D88-4207-91CC-02DAEB6805BC}"/>
                </a:ext>
              </a:extLst>
            </p:cNvPr>
            <p:cNvSpPr>
              <a:spLocks/>
            </p:cNvSpPr>
            <p:nvPr/>
          </p:nvSpPr>
          <p:spPr bwMode="auto">
            <a:xfrm>
              <a:off x="4413250" y="2001838"/>
              <a:ext cx="39688" cy="90488"/>
            </a:xfrm>
            <a:custGeom>
              <a:avLst/>
              <a:gdLst>
                <a:gd name="T0" fmla="*/ 0 w 169"/>
                <a:gd name="T1" fmla="*/ 389 h 389"/>
                <a:gd name="T2" fmla="*/ 76 w 169"/>
                <a:gd name="T3" fmla="*/ 330 h 389"/>
                <a:gd name="T4" fmla="*/ 169 w 169"/>
                <a:gd name="T5" fmla="*/ 279 h 389"/>
                <a:gd name="T6" fmla="*/ 169 w 169"/>
                <a:gd name="T7" fmla="*/ 0 h 389"/>
                <a:gd name="T8" fmla="*/ 34 w 169"/>
                <a:gd name="T9" fmla="*/ 145 h 389"/>
                <a:gd name="T10" fmla="*/ 0 w 169"/>
                <a:gd name="T11" fmla="*/ 389 h 389"/>
              </a:gdLst>
              <a:ahLst/>
              <a:cxnLst>
                <a:cxn ang="0">
                  <a:pos x="T0" y="T1"/>
                </a:cxn>
                <a:cxn ang="0">
                  <a:pos x="T2" y="T3"/>
                </a:cxn>
                <a:cxn ang="0">
                  <a:pos x="T4" y="T5"/>
                </a:cxn>
                <a:cxn ang="0">
                  <a:pos x="T6" y="T7"/>
                </a:cxn>
                <a:cxn ang="0">
                  <a:pos x="T8" y="T9"/>
                </a:cxn>
                <a:cxn ang="0">
                  <a:pos x="T10" y="T11"/>
                </a:cxn>
              </a:cxnLst>
              <a:rect l="0" t="0" r="r" b="b"/>
              <a:pathLst>
                <a:path w="169" h="389">
                  <a:moveTo>
                    <a:pt x="0" y="389"/>
                  </a:moveTo>
                  <a:cubicBezTo>
                    <a:pt x="36" y="380"/>
                    <a:pt x="47" y="348"/>
                    <a:pt x="76" y="330"/>
                  </a:cubicBezTo>
                  <a:cubicBezTo>
                    <a:pt x="107" y="311"/>
                    <a:pt x="137" y="301"/>
                    <a:pt x="169" y="279"/>
                  </a:cubicBezTo>
                  <a:lnTo>
                    <a:pt x="169" y="0"/>
                  </a:lnTo>
                  <a:cubicBezTo>
                    <a:pt x="103" y="5"/>
                    <a:pt x="54" y="92"/>
                    <a:pt x="34" y="145"/>
                  </a:cubicBezTo>
                  <a:cubicBezTo>
                    <a:pt x="9" y="216"/>
                    <a:pt x="0" y="294"/>
                    <a:pt x="0" y="3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61" name="Freeform 7">
              <a:extLst>
                <a:ext uri="{FF2B5EF4-FFF2-40B4-BE49-F238E27FC236}">
                  <a16:creationId xmlns:a16="http://schemas.microsoft.com/office/drawing/2014/main" id="{210A1EAC-FD6E-4E88-8C3A-92E8553124F5}"/>
                </a:ext>
              </a:extLst>
            </p:cNvPr>
            <p:cNvSpPr>
              <a:spLocks/>
            </p:cNvSpPr>
            <p:nvPr/>
          </p:nvSpPr>
          <p:spPr bwMode="auto">
            <a:xfrm>
              <a:off x="4637088" y="2001838"/>
              <a:ext cx="41275" cy="88900"/>
            </a:xfrm>
            <a:custGeom>
              <a:avLst/>
              <a:gdLst>
                <a:gd name="T0" fmla="*/ 0 w 178"/>
                <a:gd name="T1" fmla="*/ 279 h 381"/>
                <a:gd name="T2" fmla="*/ 178 w 178"/>
                <a:gd name="T3" fmla="*/ 381 h 381"/>
                <a:gd name="T4" fmla="*/ 17 w 178"/>
                <a:gd name="T5" fmla="*/ 0 h 381"/>
                <a:gd name="T6" fmla="*/ 0 w 178"/>
                <a:gd name="T7" fmla="*/ 279 h 381"/>
              </a:gdLst>
              <a:ahLst/>
              <a:cxnLst>
                <a:cxn ang="0">
                  <a:pos x="T0" y="T1"/>
                </a:cxn>
                <a:cxn ang="0">
                  <a:pos x="T2" y="T3"/>
                </a:cxn>
                <a:cxn ang="0">
                  <a:pos x="T4" y="T5"/>
                </a:cxn>
                <a:cxn ang="0">
                  <a:pos x="T6" y="T7"/>
                </a:cxn>
              </a:cxnLst>
              <a:rect l="0" t="0" r="r" b="b"/>
              <a:pathLst>
                <a:path w="178" h="381">
                  <a:moveTo>
                    <a:pt x="0" y="279"/>
                  </a:moveTo>
                  <a:cubicBezTo>
                    <a:pt x="51" y="306"/>
                    <a:pt x="127" y="369"/>
                    <a:pt x="178" y="381"/>
                  </a:cubicBezTo>
                  <a:cubicBezTo>
                    <a:pt x="178" y="237"/>
                    <a:pt x="125" y="25"/>
                    <a:pt x="17" y="0"/>
                  </a:cubicBezTo>
                  <a:lnTo>
                    <a:pt x="0" y="2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62" name="Freeform 8">
              <a:extLst>
                <a:ext uri="{FF2B5EF4-FFF2-40B4-BE49-F238E27FC236}">
                  <a16:creationId xmlns:a16="http://schemas.microsoft.com/office/drawing/2014/main" id="{0F2DBB19-9C0A-4080-BE44-771804FF956F}"/>
                </a:ext>
              </a:extLst>
            </p:cNvPr>
            <p:cNvSpPr>
              <a:spLocks/>
            </p:cNvSpPr>
            <p:nvPr/>
          </p:nvSpPr>
          <p:spPr bwMode="auto">
            <a:xfrm>
              <a:off x="4557713" y="2289176"/>
              <a:ext cx="12700" cy="46038"/>
            </a:xfrm>
            <a:custGeom>
              <a:avLst/>
              <a:gdLst>
                <a:gd name="T0" fmla="*/ 0 w 54"/>
                <a:gd name="T1" fmla="*/ 192 h 192"/>
                <a:gd name="T2" fmla="*/ 47 w 54"/>
                <a:gd name="T3" fmla="*/ 116 h 192"/>
                <a:gd name="T4" fmla="*/ 53 w 54"/>
                <a:gd name="T5" fmla="*/ 0 h 192"/>
                <a:gd name="T6" fmla="*/ 2 w 54"/>
                <a:gd name="T7" fmla="*/ 22 h 192"/>
                <a:gd name="T8" fmla="*/ 0 w 54"/>
                <a:gd name="T9" fmla="*/ 192 h 192"/>
              </a:gdLst>
              <a:ahLst/>
              <a:cxnLst>
                <a:cxn ang="0">
                  <a:pos x="T0" y="T1"/>
                </a:cxn>
                <a:cxn ang="0">
                  <a:pos x="T2" y="T3"/>
                </a:cxn>
                <a:cxn ang="0">
                  <a:pos x="T4" y="T5"/>
                </a:cxn>
                <a:cxn ang="0">
                  <a:pos x="T6" y="T7"/>
                </a:cxn>
                <a:cxn ang="0">
                  <a:pos x="T8" y="T9"/>
                </a:cxn>
              </a:cxnLst>
              <a:rect l="0" t="0" r="r" b="b"/>
              <a:pathLst>
                <a:path w="54" h="192">
                  <a:moveTo>
                    <a:pt x="0" y="192"/>
                  </a:moveTo>
                  <a:cubicBezTo>
                    <a:pt x="37" y="174"/>
                    <a:pt x="40" y="164"/>
                    <a:pt x="47" y="116"/>
                  </a:cubicBezTo>
                  <a:cubicBezTo>
                    <a:pt x="53" y="75"/>
                    <a:pt x="54" y="46"/>
                    <a:pt x="53" y="0"/>
                  </a:cubicBezTo>
                  <a:lnTo>
                    <a:pt x="2" y="22"/>
                  </a:lnTo>
                  <a:lnTo>
                    <a:pt x="0"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63" name="Freeform 9">
              <a:extLst>
                <a:ext uri="{FF2B5EF4-FFF2-40B4-BE49-F238E27FC236}">
                  <a16:creationId xmlns:a16="http://schemas.microsoft.com/office/drawing/2014/main" id="{8D022DE0-A838-497E-9DAB-460078C12FDB}"/>
                </a:ext>
              </a:extLst>
            </p:cNvPr>
            <p:cNvSpPr>
              <a:spLocks/>
            </p:cNvSpPr>
            <p:nvPr/>
          </p:nvSpPr>
          <p:spPr bwMode="auto">
            <a:xfrm>
              <a:off x="4551363" y="2193926"/>
              <a:ext cx="20638" cy="17463"/>
            </a:xfrm>
            <a:custGeom>
              <a:avLst/>
              <a:gdLst>
                <a:gd name="T0" fmla="*/ 0 w 84"/>
                <a:gd name="T1" fmla="*/ 75 h 75"/>
                <a:gd name="T2" fmla="*/ 84 w 84"/>
                <a:gd name="T3" fmla="*/ 69 h 75"/>
                <a:gd name="T4" fmla="*/ 0 w 84"/>
                <a:gd name="T5" fmla="*/ 75 h 75"/>
              </a:gdLst>
              <a:ahLst/>
              <a:cxnLst>
                <a:cxn ang="0">
                  <a:pos x="T0" y="T1"/>
                </a:cxn>
                <a:cxn ang="0">
                  <a:pos x="T2" y="T3"/>
                </a:cxn>
                <a:cxn ang="0">
                  <a:pos x="T4" y="T5"/>
                </a:cxn>
              </a:cxnLst>
              <a:rect l="0" t="0" r="r" b="b"/>
              <a:pathLst>
                <a:path w="84" h="75">
                  <a:moveTo>
                    <a:pt x="0" y="75"/>
                  </a:moveTo>
                  <a:lnTo>
                    <a:pt x="84" y="69"/>
                  </a:lnTo>
                  <a:cubicBezTo>
                    <a:pt x="56" y="13"/>
                    <a:pt x="15" y="0"/>
                    <a:pt x="0"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64" name="Freeform 10">
              <a:extLst>
                <a:ext uri="{FF2B5EF4-FFF2-40B4-BE49-F238E27FC236}">
                  <a16:creationId xmlns:a16="http://schemas.microsoft.com/office/drawing/2014/main" id="{9821F560-C191-4C9F-946E-4996E56FC6FC}"/>
                </a:ext>
              </a:extLst>
            </p:cNvPr>
            <p:cNvSpPr>
              <a:spLocks/>
            </p:cNvSpPr>
            <p:nvPr/>
          </p:nvSpPr>
          <p:spPr bwMode="auto">
            <a:xfrm>
              <a:off x="4476750" y="1973263"/>
              <a:ext cx="146050" cy="93663"/>
            </a:xfrm>
            <a:custGeom>
              <a:avLst/>
              <a:gdLst>
                <a:gd name="T0" fmla="*/ 0 w 631"/>
                <a:gd name="T1" fmla="*/ 75 h 403"/>
                <a:gd name="T2" fmla="*/ 0 w 631"/>
                <a:gd name="T3" fmla="*/ 372 h 403"/>
                <a:gd name="T4" fmla="*/ 330 w 631"/>
                <a:gd name="T5" fmla="*/ 329 h 403"/>
                <a:gd name="T6" fmla="*/ 592 w 631"/>
                <a:gd name="T7" fmla="*/ 338 h 403"/>
                <a:gd name="T8" fmla="*/ 469 w 631"/>
                <a:gd name="T9" fmla="*/ 29 h 403"/>
                <a:gd name="T10" fmla="*/ 65 w 631"/>
                <a:gd name="T11" fmla="*/ 47 h 403"/>
                <a:gd name="T12" fmla="*/ 0 w 631"/>
                <a:gd name="T13" fmla="*/ 75 h 403"/>
              </a:gdLst>
              <a:ahLst/>
              <a:cxnLst>
                <a:cxn ang="0">
                  <a:pos x="T0" y="T1"/>
                </a:cxn>
                <a:cxn ang="0">
                  <a:pos x="T2" y="T3"/>
                </a:cxn>
                <a:cxn ang="0">
                  <a:pos x="T4" y="T5"/>
                </a:cxn>
                <a:cxn ang="0">
                  <a:pos x="T6" y="T7"/>
                </a:cxn>
                <a:cxn ang="0">
                  <a:pos x="T8" y="T9"/>
                </a:cxn>
                <a:cxn ang="0">
                  <a:pos x="T10" y="T11"/>
                </a:cxn>
                <a:cxn ang="0">
                  <a:pos x="T12" y="T13"/>
                </a:cxn>
              </a:cxnLst>
              <a:rect l="0" t="0" r="r" b="b"/>
              <a:pathLst>
                <a:path w="631" h="403">
                  <a:moveTo>
                    <a:pt x="0" y="75"/>
                  </a:moveTo>
                  <a:lnTo>
                    <a:pt x="0" y="372"/>
                  </a:lnTo>
                  <a:cubicBezTo>
                    <a:pt x="68" y="372"/>
                    <a:pt x="180" y="329"/>
                    <a:pt x="330" y="329"/>
                  </a:cubicBezTo>
                  <a:cubicBezTo>
                    <a:pt x="435" y="329"/>
                    <a:pt x="592" y="403"/>
                    <a:pt x="592" y="338"/>
                  </a:cubicBezTo>
                  <a:cubicBezTo>
                    <a:pt x="592" y="31"/>
                    <a:pt x="631" y="64"/>
                    <a:pt x="469" y="29"/>
                  </a:cubicBezTo>
                  <a:cubicBezTo>
                    <a:pt x="360" y="6"/>
                    <a:pt x="174" y="0"/>
                    <a:pt x="65" y="47"/>
                  </a:cubicBezTo>
                  <a:cubicBezTo>
                    <a:pt x="37" y="59"/>
                    <a:pt x="29" y="68"/>
                    <a:pt x="0"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65" name="Freeform 11">
              <a:extLst>
                <a:ext uri="{FF2B5EF4-FFF2-40B4-BE49-F238E27FC236}">
                  <a16:creationId xmlns:a16="http://schemas.microsoft.com/office/drawing/2014/main" id="{AEF0A399-78C3-4DB5-BC45-8A02F9EB2E57}"/>
                </a:ext>
              </a:extLst>
            </p:cNvPr>
            <p:cNvSpPr>
              <a:spLocks/>
            </p:cNvSpPr>
            <p:nvPr/>
          </p:nvSpPr>
          <p:spPr bwMode="auto">
            <a:xfrm>
              <a:off x="4486275" y="2066926"/>
              <a:ext cx="120650" cy="60325"/>
            </a:xfrm>
            <a:custGeom>
              <a:avLst/>
              <a:gdLst>
                <a:gd name="T0" fmla="*/ 0 w 525"/>
                <a:gd name="T1" fmla="*/ 80 h 257"/>
                <a:gd name="T2" fmla="*/ 262 w 525"/>
                <a:gd name="T3" fmla="*/ 257 h 257"/>
                <a:gd name="T4" fmla="*/ 525 w 525"/>
                <a:gd name="T5" fmla="*/ 54 h 257"/>
                <a:gd name="T6" fmla="*/ 120 w 525"/>
                <a:gd name="T7" fmla="*/ 30 h 257"/>
                <a:gd name="T8" fmla="*/ 0 w 525"/>
                <a:gd name="T9" fmla="*/ 80 h 257"/>
              </a:gdLst>
              <a:ahLst/>
              <a:cxnLst>
                <a:cxn ang="0">
                  <a:pos x="T0" y="T1"/>
                </a:cxn>
                <a:cxn ang="0">
                  <a:pos x="T2" y="T3"/>
                </a:cxn>
                <a:cxn ang="0">
                  <a:pos x="T4" y="T5"/>
                </a:cxn>
                <a:cxn ang="0">
                  <a:pos x="T6" y="T7"/>
                </a:cxn>
                <a:cxn ang="0">
                  <a:pos x="T8" y="T9"/>
                </a:cxn>
              </a:cxnLst>
              <a:rect l="0" t="0" r="r" b="b"/>
              <a:pathLst>
                <a:path w="525" h="257">
                  <a:moveTo>
                    <a:pt x="0" y="80"/>
                  </a:moveTo>
                  <a:cubicBezTo>
                    <a:pt x="12" y="126"/>
                    <a:pt x="165" y="257"/>
                    <a:pt x="262" y="257"/>
                  </a:cubicBezTo>
                  <a:cubicBezTo>
                    <a:pt x="350" y="257"/>
                    <a:pt x="482" y="136"/>
                    <a:pt x="525" y="54"/>
                  </a:cubicBezTo>
                  <a:cubicBezTo>
                    <a:pt x="440" y="13"/>
                    <a:pt x="241" y="0"/>
                    <a:pt x="120" y="30"/>
                  </a:cubicBezTo>
                  <a:cubicBezTo>
                    <a:pt x="69" y="43"/>
                    <a:pt x="42" y="57"/>
                    <a:pt x="0"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66" name="Freeform 12">
              <a:extLst>
                <a:ext uri="{FF2B5EF4-FFF2-40B4-BE49-F238E27FC236}">
                  <a16:creationId xmlns:a16="http://schemas.microsoft.com/office/drawing/2014/main" id="{F123BC2B-23DE-4C17-A82B-1A761F343385}"/>
                </a:ext>
              </a:extLst>
            </p:cNvPr>
            <p:cNvSpPr>
              <a:spLocks/>
            </p:cNvSpPr>
            <p:nvPr/>
          </p:nvSpPr>
          <p:spPr bwMode="auto">
            <a:xfrm>
              <a:off x="4229100" y="1758951"/>
              <a:ext cx="622300" cy="609600"/>
            </a:xfrm>
            <a:custGeom>
              <a:avLst/>
              <a:gdLst>
                <a:gd name="T0" fmla="*/ 532 w 2683"/>
                <a:gd name="T1" fmla="*/ 2604 h 2604"/>
                <a:gd name="T2" fmla="*/ 693 w 2683"/>
                <a:gd name="T3" fmla="*/ 2071 h 2604"/>
                <a:gd name="T4" fmla="*/ 775 w 2683"/>
                <a:gd name="T5" fmla="*/ 1111 h 2604"/>
                <a:gd name="T6" fmla="*/ 945 w 2683"/>
                <a:gd name="T7" fmla="*/ 935 h 2604"/>
                <a:gd name="T8" fmla="*/ 1062 w 2683"/>
                <a:gd name="T9" fmla="*/ 704 h 2604"/>
                <a:gd name="T10" fmla="*/ 1320 w 2683"/>
                <a:gd name="T11" fmla="*/ 606 h 2604"/>
                <a:gd name="T12" fmla="*/ 1320 w 2683"/>
                <a:gd name="T13" fmla="*/ 589 h 2604"/>
                <a:gd name="T14" fmla="*/ 1131 w 2683"/>
                <a:gd name="T15" fmla="*/ 523 h 2604"/>
                <a:gd name="T16" fmla="*/ 1015 w 2683"/>
                <a:gd name="T17" fmla="*/ 344 h 2604"/>
                <a:gd name="T18" fmla="*/ 1286 w 2683"/>
                <a:gd name="T19" fmla="*/ 513 h 2604"/>
                <a:gd name="T20" fmla="*/ 1316 w 2683"/>
                <a:gd name="T21" fmla="*/ 408 h 2604"/>
                <a:gd name="T22" fmla="*/ 1320 w 2683"/>
                <a:gd name="T23" fmla="*/ 268 h 2604"/>
                <a:gd name="T24" fmla="*/ 1362 w 2683"/>
                <a:gd name="T25" fmla="*/ 259 h 2604"/>
                <a:gd name="T26" fmla="*/ 1413 w 2683"/>
                <a:gd name="T27" fmla="*/ 276 h 2604"/>
                <a:gd name="T28" fmla="*/ 1420 w 2683"/>
                <a:gd name="T29" fmla="*/ 430 h 2604"/>
                <a:gd name="T30" fmla="*/ 1490 w 2683"/>
                <a:gd name="T31" fmla="*/ 498 h 2604"/>
                <a:gd name="T32" fmla="*/ 1675 w 2683"/>
                <a:gd name="T33" fmla="*/ 344 h 2604"/>
                <a:gd name="T34" fmla="*/ 1717 w 2683"/>
                <a:gd name="T35" fmla="*/ 352 h 2604"/>
                <a:gd name="T36" fmla="*/ 1631 w 2683"/>
                <a:gd name="T37" fmla="*/ 503 h 2604"/>
                <a:gd name="T38" fmla="*/ 1500 w 2683"/>
                <a:gd name="T39" fmla="*/ 558 h 2604"/>
                <a:gd name="T40" fmla="*/ 1447 w 2683"/>
                <a:gd name="T41" fmla="*/ 572 h 2604"/>
                <a:gd name="T42" fmla="*/ 1734 w 2683"/>
                <a:gd name="T43" fmla="*/ 793 h 2604"/>
                <a:gd name="T44" fmla="*/ 1788 w 2683"/>
                <a:gd name="T45" fmla="*/ 916 h 2604"/>
                <a:gd name="T46" fmla="*/ 1958 w 2683"/>
                <a:gd name="T47" fmla="*/ 1094 h 2604"/>
                <a:gd name="T48" fmla="*/ 2022 w 2683"/>
                <a:gd name="T49" fmla="*/ 1377 h 2604"/>
                <a:gd name="T50" fmla="*/ 2031 w 2683"/>
                <a:gd name="T51" fmla="*/ 1538 h 2604"/>
                <a:gd name="T52" fmla="*/ 2031 w 2683"/>
                <a:gd name="T53" fmla="*/ 1969 h 2604"/>
                <a:gd name="T54" fmla="*/ 2200 w 2683"/>
                <a:gd name="T55" fmla="*/ 2587 h 2604"/>
                <a:gd name="T56" fmla="*/ 2683 w 2683"/>
                <a:gd name="T57" fmla="*/ 1597 h 2604"/>
                <a:gd name="T58" fmla="*/ 2559 w 2683"/>
                <a:gd name="T59" fmla="*/ 1018 h 2604"/>
                <a:gd name="T60" fmla="*/ 2439 w 2683"/>
                <a:gd name="T61" fmla="*/ 816 h 2604"/>
                <a:gd name="T62" fmla="*/ 2329 w 2683"/>
                <a:gd name="T63" fmla="*/ 680 h 2604"/>
                <a:gd name="T64" fmla="*/ 2291 w 2683"/>
                <a:gd name="T65" fmla="*/ 634 h 2604"/>
                <a:gd name="T66" fmla="*/ 1909 w 2683"/>
                <a:gd name="T67" fmla="*/ 363 h 2604"/>
                <a:gd name="T68" fmla="*/ 51 w 2683"/>
                <a:gd name="T69" fmla="*/ 1318 h 2604"/>
                <a:gd name="T70" fmla="*/ 34 w 2683"/>
                <a:gd name="T71" fmla="*/ 1429 h 2604"/>
                <a:gd name="T72" fmla="*/ 273 w 2683"/>
                <a:gd name="T73" fmla="*/ 2339 h 2604"/>
                <a:gd name="T74" fmla="*/ 359 w 2683"/>
                <a:gd name="T75" fmla="*/ 2447 h 2604"/>
                <a:gd name="T76" fmla="*/ 532 w 2683"/>
                <a:gd name="T77" fmla="*/ 2604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83" h="2604">
                  <a:moveTo>
                    <a:pt x="532" y="2604"/>
                  </a:moveTo>
                  <a:cubicBezTo>
                    <a:pt x="596" y="2558"/>
                    <a:pt x="692" y="2200"/>
                    <a:pt x="693" y="2071"/>
                  </a:cubicBezTo>
                  <a:cubicBezTo>
                    <a:pt x="696" y="1808"/>
                    <a:pt x="665" y="1336"/>
                    <a:pt x="775" y="1111"/>
                  </a:cubicBezTo>
                  <a:cubicBezTo>
                    <a:pt x="824" y="1010"/>
                    <a:pt x="891" y="987"/>
                    <a:pt x="945" y="935"/>
                  </a:cubicBezTo>
                  <a:cubicBezTo>
                    <a:pt x="1017" y="866"/>
                    <a:pt x="924" y="808"/>
                    <a:pt x="1062" y="704"/>
                  </a:cubicBezTo>
                  <a:cubicBezTo>
                    <a:pt x="1131" y="652"/>
                    <a:pt x="1203" y="606"/>
                    <a:pt x="1320" y="606"/>
                  </a:cubicBezTo>
                  <a:lnTo>
                    <a:pt x="1320" y="589"/>
                  </a:lnTo>
                  <a:cubicBezTo>
                    <a:pt x="1241" y="571"/>
                    <a:pt x="1192" y="564"/>
                    <a:pt x="1131" y="523"/>
                  </a:cubicBezTo>
                  <a:cubicBezTo>
                    <a:pt x="1049" y="468"/>
                    <a:pt x="1015" y="428"/>
                    <a:pt x="1015" y="344"/>
                  </a:cubicBezTo>
                  <a:cubicBezTo>
                    <a:pt x="1144" y="344"/>
                    <a:pt x="1115" y="513"/>
                    <a:pt x="1286" y="513"/>
                  </a:cubicBezTo>
                  <a:cubicBezTo>
                    <a:pt x="1324" y="513"/>
                    <a:pt x="1310" y="452"/>
                    <a:pt x="1316" y="408"/>
                  </a:cubicBezTo>
                  <a:cubicBezTo>
                    <a:pt x="1323" y="363"/>
                    <a:pt x="1320" y="314"/>
                    <a:pt x="1320" y="268"/>
                  </a:cubicBezTo>
                  <a:cubicBezTo>
                    <a:pt x="1353" y="265"/>
                    <a:pt x="1340" y="259"/>
                    <a:pt x="1362" y="259"/>
                  </a:cubicBezTo>
                  <a:cubicBezTo>
                    <a:pt x="1378" y="259"/>
                    <a:pt x="1389" y="271"/>
                    <a:pt x="1413" y="276"/>
                  </a:cubicBezTo>
                  <a:cubicBezTo>
                    <a:pt x="1413" y="336"/>
                    <a:pt x="1415" y="382"/>
                    <a:pt x="1420" y="430"/>
                  </a:cubicBezTo>
                  <a:cubicBezTo>
                    <a:pt x="1428" y="513"/>
                    <a:pt x="1410" y="526"/>
                    <a:pt x="1490" y="498"/>
                  </a:cubicBezTo>
                  <a:cubicBezTo>
                    <a:pt x="1608" y="456"/>
                    <a:pt x="1641" y="344"/>
                    <a:pt x="1675" y="344"/>
                  </a:cubicBezTo>
                  <a:cubicBezTo>
                    <a:pt x="1698" y="344"/>
                    <a:pt x="1699" y="348"/>
                    <a:pt x="1717" y="352"/>
                  </a:cubicBezTo>
                  <a:cubicBezTo>
                    <a:pt x="1733" y="417"/>
                    <a:pt x="1694" y="444"/>
                    <a:pt x="1631" y="503"/>
                  </a:cubicBezTo>
                  <a:cubicBezTo>
                    <a:pt x="1568" y="562"/>
                    <a:pt x="1544" y="551"/>
                    <a:pt x="1500" y="558"/>
                  </a:cubicBezTo>
                  <a:cubicBezTo>
                    <a:pt x="1483" y="560"/>
                    <a:pt x="1467" y="568"/>
                    <a:pt x="1447" y="572"/>
                  </a:cubicBezTo>
                  <a:cubicBezTo>
                    <a:pt x="1482" y="621"/>
                    <a:pt x="1689" y="653"/>
                    <a:pt x="1734" y="793"/>
                  </a:cubicBezTo>
                  <a:cubicBezTo>
                    <a:pt x="1750" y="846"/>
                    <a:pt x="1747" y="883"/>
                    <a:pt x="1788" y="916"/>
                  </a:cubicBezTo>
                  <a:cubicBezTo>
                    <a:pt x="1855" y="969"/>
                    <a:pt x="1897" y="974"/>
                    <a:pt x="1958" y="1094"/>
                  </a:cubicBezTo>
                  <a:cubicBezTo>
                    <a:pt x="1999" y="1177"/>
                    <a:pt x="2023" y="1255"/>
                    <a:pt x="2022" y="1377"/>
                  </a:cubicBezTo>
                  <a:cubicBezTo>
                    <a:pt x="2022" y="1434"/>
                    <a:pt x="2031" y="1471"/>
                    <a:pt x="2031" y="1538"/>
                  </a:cubicBezTo>
                  <a:lnTo>
                    <a:pt x="2031" y="1969"/>
                  </a:lnTo>
                  <a:cubicBezTo>
                    <a:pt x="2040" y="2142"/>
                    <a:pt x="2064" y="2496"/>
                    <a:pt x="2200" y="2587"/>
                  </a:cubicBezTo>
                  <a:cubicBezTo>
                    <a:pt x="2428" y="2435"/>
                    <a:pt x="2683" y="1983"/>
                    <a:pt x="2683" y="1597"/>
                  </a:cubicBezTo>
                  <a:cubicBezTo>
                    <a:pt x="2683" y="1366"/>
                    <a:pt x="2642" y="1192"/>
                    <a:pt x="2559" y="1018"/>
                  </a:cubicBezTo>
                  <a:cubicBezTo>
                    <a:pt x="2523" y="943"/>
                    <a:pt x="2483" y="882"/>
                    <a:pt x="2439" y="816"/>
                  </a:cubicBezTo>
                  <a:lnTo>
                    <a:pt x="2329" y="680"/>
                  </a:lnTo>
                  <a:cubicBezTo>
                    <a:pt x="2311" y="661"/>
                    <a:pt x="2309" y="653"/>
                    <a:pt x="2291" y="634"/>
                  </a:cubicBezTo>
                  <a:cubicBezTo>
                    <a:pt x="2202" y="536"/>
                    <a:pt x="2028" y="419"/>
                    <a:pt x="1909" y="363"/>
                  </a:cubicBezTo>
                  <a:cubicBezTo>
                    <a:pt x="1129" y="0"/>
                    <a:pt x="199" y="480"/>
                    <a:pt x="51" y="1318"/>
                  </a:cubicBezTo>
                  <a:cubicBezTo>
                    <a:pt x="44" y="1353"/>
                    <a:pt x="37" y="1398"/>
                    <a:pt x="34" y="1429"/>
                  </a:cubicBezTo>
                  <a:cubicBezTo>
                    <a:pt x="0" y="1758"/>
                    <a:pt x="90" y="2062"/>
                    <a:pt x="273" y="2339"/>
                  </a:cubicBezTo>
                  <a:cubicBezTo>
                    <a:pt x="309" y="2393"/>
                    <a:pt x="328" y="2407"/>
                    <a:pt x="359" y="2447"/>
                  </a:cubicBezTo>
                  <a:cubicBezTo>
                    <a:pt x="401" y="2501"/>
                    <a:pt x="474" y="2574"/>
                    <a:pt x="532" y="26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67" name="Freeform 13">
              <a:extLst>
                <a:ext uri="{FF2B5EF4-FFF2-40B4-BE49-F238E27FC236}">
                  <a16:creationId xmlns:a16="http://schemas.microsoft.com/office/drawing/2014/main" id="{F8B73C0B-4D2F-4DA2-8BE0-D034A8DC8B80}"/>
                </a:ext>
              </a:extLst>
            </p:cNvPr>
            <p:cNvSpPr>
              <a:spLocks noEditPoints="1"/>
            </p:cNvSpPr>
            <p:nvPr/>
          </p:nvSpPr>
          <p:spPr bwMode="auto">
            <a:xfrm>
              <a:off x="4208463" y="1784351"/>
              <a:ext cx="668338" cy="698500"/>
            </a:xfrm>
            <a:custGeom>
              <a:avLst/>
              <a:gdLst>
                <a:gd name="T0" fmla="*/ 1575 w 2879"/>
                <a:gd name="T1" fmla="*/ 2823 h 2992"/>
                <a:gd name="T2" fmla="*/ 1761 w 2879"/>
                <a:gd name="T3" fmla="*/ 2882 h 2992"/>
                <a:gd name="T4" fmla="*/ 1321 w 2879"/>
                <a:gd name="T5" fmla="*/ 2857 h 2992"/>
                <a:gd name="T6" fmla="*/ 1355 w 2879"/>
                <a:gd name="T7" fmla="*/ 2848 h 2992"/>
                <a:gd name="T8" fmla="*/ 1524 w 2879"/>
                <a:gd name="T9" fmla="*/ 2798 h 2992"/>
                <a:gd name="T10" fmla="*/ 1363 w 2879"/>
                <a:gd name="T11" fmla="*/ 2798 h 2992"/>
                <a:gd name="T12" fmla="*/ 1316 w 2879"/>
                <a:gd name="T13" fmla="*/ 2911 h 2992"/>
                <a:gd name="T14" fmla="*/ 1160 w 2879"/>
                <a:gd name="T15" fmla="*/ 2772 h 2992"/>
                <a:gd name="T16" fmla="*/ 1084 w 2879"/>
                <a:gd name="T17" fmla="*/ 2874 h 2992"/>
                <a:gd name="T18" fmla="*/ 1143 w 2879"/>
                <a:gd name="T19" fmla="*/ 2755 h 2992"/>
                <a:gd name="T20" fmla="*/ 1084 w 2879"/>
                <a:gd name="T21" fmla="*/ 2874 h 2992"/>
                <a:gd name="T22" fmla="*/ 1599 w 2879"/>
                <a:gd name="T23" fmla="*/ 2806 h 2992"/>
                <a:gd name="T24" fmla="*/ 1837 w 2879"/>
                <a:gd name="T25" fmla="*/ 2730 h 2992"/>
                <a:gd name="T26" fmla="*/ 1803 w 2879"/>
                <a:gd name="T27" fmla="*/ 2815 h 2992"/>
                <a:gd name="T28" fmla="*/ 1710 w 2879"/>
                <a:gd name="T29" fmla="*/ 2815 h 2992"/>
                <a:gd name="T30" fmla="*/ 1427 w 2879"/>
                <a:gd name="T31" fmla="*/ 2339 h 2992"/>
                <a:gd name="T32" fmla="*/ 1311 w 2879"/>
                <a:gd name="T33" fmla="*/ 1892 h 2992"/>
                <a:gd name="T34" fmla="*/ 1346 w 2879"/>
                <a:gd name="T35" fmla="*/ 1665 h 2992"/>
                <a:gd name="T36" fmla="*/ 1457 w 2879"/>
                <a:gd name="T37" fmla="*/ 1886 h 2992"/>
                <a:gd name="T38" fmla="*/ 1511 w 2879"/>
                <a:gd name="T39" fmla="*/ 2100 h 2992"/>
                <a:gd name="T40" fmla="*/ 1627 w 2879"/>
                <a:gd name="T41" fmla="*/ 2196 h 2992"/>
                <a:gd name="T42" fmla="*/ 1479 w 2879"/>
                <a:gd name="T43" fmla="*/ 2701 h 2992"/>
                <a:gd name="T44" fmla="*/ 1353 w 2879"/>
                <a:gd name="T45" fmla="*/ 2165 h 2992"/>
                <a:gd name="T46" fmla="*/ 965 w 2879"/>
                <a:gd name="T47" fmla="*/ 2696 h 2992"/>
                <a:gd name="T48" fmla="*/ 329 w 2879"/>
                <a:gd name="T49" fmla="*/ 2283 h 2992"/>
                <a:gd name="T50" fmla="*/ 442 w 2879"/>
                <a:gd name="T51" fmla="*/ 514 h 2992"/>
                <a:gd name="T52" fmla="*/ 2390 w 2879"/>
                <a:gd name="T53" fmla="*/ 467 h 2992"/>
                <a:gd name="T54" fmla="*/ 2537 w 2879"/>
                <a:gd name="T55" fmla="*/ 2304 h 2992"/>
                <a:gd name="T56" fmla="*/ 1914 w 2879"/>
                <a:gd name="T57" fmla="*/ 2696 h 2992"/>
                <a:gd name="T58" fmla="*/ 2068 w 2879"/>
                <a:gd name="T59" fmla="*/ 2270 h 2992"/>
                <a:gd name="T60" fmla="*/ 1812 w 2879"/>
                <a:gd name="T61" fmla="*/ 1308 h 2992"/>
                <a:gd name="T62" fmla="*/ 1679 w 2879"/>
                <a:gd name="T63" fmla="*/ 1601 h 2992"/>
                <a:gd name="T64" fmla="*/ 1770 w 2879"/>
                <a:gd name="T65" fmla="*/ 2095 h 2992"/>
                <a:gd name="T66" fmla="*/ 1685 w 2879"/>
                <a:gd name="T67" fmla="*/ 2493 h 2992"/>
                <a:gd name="T68" fmla="*/ 1383 w 2879"/>
                <a:gd name="T69" fmla="*/ 1607 h 2992"/>
                <a:gd name="T70" fmla="*/ 1228 w 2879"/>
                <a:gd name="T71" fmla="*/ 2442 h 2992"/>
                <a:gd name="T72" fmla="*/ 1135 w 2879"/>
                <a:gd name="T73" fmla="*/ 1849 h 2992"/>
                <a:gd name="T74" fmla="*/ 958 w 2879"/>
                <a:gd name="T75" fmla="*/ 1385 h 2992"/>
                <a:gd name="T76" fmla="*/ 677 w 2879"/>
                <a:gd name="T77" fmla="*/ 2535 h 2992"/>
                <a:gd name="T78" fmla="*/ 914 w 2879"/>
                <a:gd name="T79" fmla="*/ 2806 h 2992"/>
                <a:gd name="T80" fmla="*/ 1934 w 2879"/>
                <a:gd name="T81" fmla="*/ 2911 h 2992"/>
                <a:gd name="T82" fmla="*/ 2320 w 2879"/>
                <a:gd name="T83" fmla="*/ 2603 h 2992"/>
                <a:gd name="T84" fmla="*/ 2523 w 2879"/>
                <a:gd name="T85" fmla="*/ 520 h 2992"/>
                <a:gd name="T86" fmla="*/ 1516 w 2879"/>
                <a:gd name="T87" fmla="*/ 29 h 2992"/>
                <a:gd name="T88" fmla="*/ 408 w 2879"/>
                <a:gd name="T89" fmla="*/ 463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79" h="2992">
                  <a:moveTo>
                    <a:pt x="1549" y="2908"/>
                  </a:moveTo>
                  <a:lnTo>
                    <a:pt x="1549" y="2823"/>
                  </a:lnTo>
                  <a:lnTo>
                    <a:pt x="1575" y="2823"/>
                  </a:lnTo>
                  <a:cubicBezTo>
                    <a:pt x="1577" y="2850"/>
                    <a:pt x="1583" y="2853"/>
                    <a:pt x="1583" y="2882"/>
                  </a:cubicBezTo>
                  <a:cubicBezTo>
                    <a:pt x="1583" y="2908"/>
                    <a:pt x="1573" y="2905"/>
                    <a:pt x="1549" y="2908"/>
                  </a:cubicBezTo>
                  <a:close/>
                  <a:moveTo>
                    <a:pt x="1761" y="2882"/>
                  </a:moveTo>
                  <a:cubicBezTo>
                    <a:pt x="1750" y="2860"/>
                    <a:pt x="1753" y="2873"/>
                    <a:pt x="1753" y="2840"/>
                  </a:cubicBezTo>
                  <a:cubicBezTo>
                    <a:pt x="1813" y="2845"/>
                    <a:pt x="1781" y="2880"/>
                    <a:pt x="1761" y="2882"/>
                  </a:cubicBezTo>
                  <a:close/>
                  <a:moveTo>
                    <a:pt x="1321" y="2857"/>
                  </a:moveTo>
                  <a:lnTo>
                    <a:pt x="1321" y="2806"/>
                  </a:lnTo>
                  <a:lnTo>
                    <a:pt x="1346" y="2806"/>
                  </a:lnTo>
                  <a:cubicBezTo>
                    <a:pt x="1348" y="2829"/>
                    <a:pt x="1350" y="2829"/>
                    <a:pt x="1355" y="2848"/>
                  </a:cubicBezTo>
                  <a:cubicBezTo>
                    <a:pt x="1341" y="2850"/>
                    <a:pt x="1328" y="2848"/>
                    <a:pt x="1321" y="2857"/>
                  </a:cubicBezTo>
                  <a:close/>
                  <a:moveTo>
                    <a:pt x="1363" y="2798"/>
                  </a:moveTo>
                  <a:lnTo>
                    <a:pt x="1524" y="2798"/>
                  </a:lnTo>
                  <a:cubicBezTo>
                    <a:pt x="1504" y="2840"/>
                    <a:pt x="1521" y="2884"/>
                    <a:pt x="1524" y="2925"/>
                  </a:cubicBezTo>
                  <a:lnTo>
                    <a:pt x="1338" y="2925"/>
                  </a:lnTo>
                  <a:cubicBezTo>
                    <a:pt x="1376" y="2868"/>
                    <a:pt x="1399" y="2865"/>
                    <a:pt x="1363" y="2798"/>
                  </a:cubicBezTo>
                  <a:close/>
                  <a:moveTo>
                    <a:pt x="1287" y="2874"/>
                  </a:moveTo>
                  <a:cubicBezTo>
                    <a:pt x="1307" y="2879"/>
                    <a:pt x="1312" y="2882"/>
                    <a:pt x="1338" y="2882"/>
                  </a:cubicBezTo>
                  <a:cubicBezTo>
                    <a:pt x="1331" y="2906"/>
                    <a:pt x="1340" y="2897"/>
                    <a:pt x="1316" y="2911"/>
                  </a:cubicBezTo>
                  <a:cubicBezTo>
                    <a:pt x="1275" y="2934"/>
                    <a:pt x="1165" y="2927"/>
                    <a:pt x="1143" y="2882"/>
                  </a:cubicBezTo>
                  <a:cubicBezTo>
                    <a:pt x="1135" y="2866"/>
                    <a:pt x="1139" y="2855"/>
                    <a:pt x="1145" y="2835"/>
                  </a:cubicBezTo>
                  <a:cubicBezTo>
                    <a:pt x="1153" y="2811"/>
                    <a:pt x="1158" y="2797"/>
                    <a:pt x="1160" y="2772"/>
                  </a:cubicBezTo>
                  <a:lnTo>
                    <a:pt x="1312" y="2783"/>
                  </a:lnTo>
                  <a:cubicBezTo>
                    <a:pt x="1289" y="2816"/>
                    <a:pt x="1287" y="2814"/>
                    <a:pt x="1287" y="2874"/>
                  </a:cubicBezTo>
                  <a:close/>
                  <a:moveTo>
                    <a:pt x="1084" y="2874"/>
                  </a:moveTo>
                  <a:cubicBezTo>
                    <a:pt x="1021" y="2874"/>
                    <a:pt x="1025" y="2869"/>
                    <a:pt x="974" y="2857"/>
                  </a:cubicBezTo>
                  <a:lnTo>
                    <a:pt x="1036" y="2731"/>
                  </a:lnTo>
                  <a:cubicBezTo>
                    <a:pt x="1070" y="2739"/>
                    <a:pt x="1099" y="2754"/>
                    <a:pt x="1143" y="2755"/>
                  </a:cubicBezTo>
                  <a:cubicBezTo>
                    <a:pt x="1125" y="2800"/>
                    <a:pt x="1149" y="2744"/>
                    <a:pt x="1122" y="2776"/>
                  </a:cubicBezTo>
                  <a:cubicBezTo>
                    <a:pt x="1104" y="2798"/>
                    <a:pt x="1114" y="2769"/>
                    <a:pt x="1116" y="2807"/>
                  </a:cubicBezTo>
                  <a:cubicBezTo>
                    <a:pt x="1118" y="2844"/>
                    <a:pt x="1120" y="2874"/>
                    <a:pt x="1084" y="2874"/>
                  </a:cubicBezTo>
                  <a:close/>
                  <a:moveTo>
                    <a:pt x="1736" y="2899"/>
                  </a:moveTo>
                  <a:cubicBezTo>
                    <a:pt x="1699" y="2908"/>
                    <a:pt x="1632" y="2924"/>
                    <a:pt x="1592" y="2925"/>
                  </a:cubicBezTo>
                  <a:cubicBezTo>
                    <a:pt x="1607" y="2859"/>
                    <a:pt x="1616" y="2924"/>
                    <a:pt x="1599" y="2806"/>
                  </a:cubicBezTo>
                  <a:cubicBezTo>
                    <a:pt x="1592" y="2802"/>
                    <a:pt x="1584" y="2800"/>
                    <a:pt x="1581" y="2800"/>
                  </a:cubicBezTo>
                  <a:lnTo>
                    <a:pt x="1558" y="2789"/>
                  </a:lnTo>
                  <a:cubicBezTo>
                    <a:pt x="1664" y="2765"/>
                    <a:pt x="1744" y="2775"/>
                    <a:pt x="1837" y="2730"/>
                  </a:cubicBezTo>
                  <a:lnTo>
                    <a:pt x="1888" y="2857"/>
                  </a:lnTo>
                  <a:cubicBezTo>
                    <a:pt x="1864" y="2869"/>
                    <a:pt x="1833" y="2876"/>
                    <a:pt x="1803" y="2882"/>
                  </a:cubicBezTo>
                  <a:lnTo>
                    <a:pt x="1803" y="2815"/>
                  </a:lnTo>
                  <a:cubicBezTo>
                    <a:pt x="1759" y="2811"/>
                    <a:pt x="1788" y="2804"/>
                    <a:pt x="1744" y="2815"/>
                  </a:cubicBezTo>
                  <a:cubicBezTo>
                    <a:pt x="1756" y="2797"/>
                    <a:pt x="1767" y="2781"/>
                    <a:pt x="1778" y="2764"/>
                  </a:cubicBezTo>
                  <a:cubicBezTo>
                    <a:pt x="1738" y="2773"/>
                    <a:pt x="1722" y="2778"/>
                    <a:pt x="1710" y="2815"/>
                  </a:cubicBezTo>
                  <a:cubicBezTo>
                    <a:pt x="1701" y="2846"/>
                    <a:pt x="1719" y="2868"/>
                    <a:pt x="1736" y="2899"/>
                  </a:cubicBezTo>
                  <a:close/>
                  <a:moveTo>
                    <a:pt x="1353" y="2165"/>
                  </a:moveTo>
                  <a:cubicBezTo>
                    <a:pt x="1390" y="2221"/>
                    <a:pt x="1360" y="2325"/>
                    <a:pt x="1427" y="2339"/>
                  </a:cubicBezTo>
                  <a:cubicBezTo>
                    <a:pt x="1434" y="2077"/>
                    <a:pt x="1373" y="2191"/>
                    <a:pt x="1342" y="2121"/>
                  </a:cubicBezTo>
                  <a:cubicBezTo>
                    <a:pt x="1327" y="2045"/>
                    <a:pt x="1349" y="2044"/>
                    <a:pt x="1358" y="1989"/>
                  </a:cubicBezTo>
                  <a:cubicBezTo>
                    <a:pt x="1365" y="1942"/>
                    <a:pt x="1321" y="1950"/>
                    <a:pt x="1311" y="1892"/>
                  </a:cubicBezTo>
                  <a:cubicBezTo>
                    <a:pt x="1357" y="1820"/>
                    <a:pt x="1435" y="1869"/>
                    <a:pt x="1428" y="1793"/>
                  </a:cubicBezTo>
                  <a:cubicBezTo>
                    <a:pt x="1395" y="1772"/>
                    <a:pt x="1337" y="1792"/>
                    <a:pt x="1316" y="1759"/>
                  </a:cubicBezTo>
                  <a:cubicBezTo>
                    <a:pt x="1296" y="1727"/>
                    <a:pt x="1329" y="1682"/>
                    <a:pt x="1346" y="1665"/>
                  </a:cubicBezTo>
                  <a:cubicBezTo>
                    <a:pt x="1395" y="1679"/>
                    <a:pt x="1376" y="1680"/>
                    <a:pt x="1400" y="1719"/>
                  </a:cubicBezTo>
                  <a:cubicBezTo>
                    <a:pt x="1515" y="1731"/>
                    <a:pt x="1523" y="1715"/>
                    <a:pt x="1625" y="1757"/>
                  </a:cubicBezTo>
                  <a:cubicBezTo>
                    <a:pt x="1634" y="1916"/>
                    <a:pt x="1547" y="1882"/>
                    <a:pt x="1457" y="1886"/>
                  </a:cubicBezTo>
                  <a:cubicBezTo>
                    <a:pt x="1427" y="1888"/>
                    <a:pt x="1405" y="1892"/>
                    <a:pt x="1385" y="1909"/>
                  </a:cubicBezTo>
                  <a:cubicBezTo>
                    <a:pt x="1409" y="1929"/>
                    <a:pt x="1409" y="1927"/>
                    <a:pt x="1448" y="1935"/>
                  </a:cubicBezTo>
                  <a:cubicBezTo>
                    <a:pt x="1533" y="1952"/>
                    <a:pt x="1492" y="2005"/>
                    <a:pt x="1511" y="2100"/>
                  </a:cubicBezTo>
                  <a:cubicBezTo>
                    <a:pt x="1550" y="2041"/>
                    <a:pt x="1523" y="1991"/>
                    <a:pt x="1577" y="1967"/>
                  </a:cubicBezTo>
                  <a:cubicBezTo>
                    <a:pt x="1610" y="2042"/>
                    <a:pt x="1601" y="2076"/>
                    <a:pt x="1577" y="2149"/>
                  </a:cubicBezTo>
                  <a:cubicBezTo>
                    <a:pt x="1617" y="2174"/>
                    <a:pt x="1618" y="2137"/>
                    <a:pt x="1627" y="2196"/>
                  </a:cubicBezTo>
                  <a:cubicBezTo>
                    <a:pt x="1638" y="2274"/>
                    <a:pt x="1612" y="2358"/>
                    <a:pt x="1557" y="2407"/>
                  </a:cubicBezTo>
                  <a:cubicBezTo>
                    <a:pt x="1497" y="2459"/>
                    <a:pt x="1503" y="2425"/>
                    <a:pt x="1502" y="2535"/>
                  </a:cubicBezTo>
                  <a:cubicBezTo>
                    <a:pt x="1502" y="2594"/>
                    <a:pt x="1503" y="2655"/>
                    <a:pt x="1479" y="2701"/>
                  </a:cubicBezTo>
                  <a:cubicBezTo>
                    <a:pt x="1383" y="2681"/>
                    <a:pt x="1423" y="2605"/>
                    <a:pt x="1425" y="2434"/>
                  </a:cubicBezTo>
                  <a:cubicBezTo>
                    <a:pt x="1366" y="2389"/>
                    <a:pt x="1294" y="2369"/>
                    <a:pt x="1302" y="2221"/>
                  </a:cubicBezTo>
                  <a:cubicBezTo>
                    <a:pt x="1305" y="2178"/>
                    <a:pt x="1313" y="2169"/>
                    <a:pt x="1353" y="2165"/>
                  </a:cubicBezTo>
                  <a:close/>
                  <a:moveTo>
                    <a:pt x="677" y="2535"/>
                  </a:moveTo>
                  <a:cubicBezTo>
                    <a:pt x="685" y="2563"/>
                    <a:pt x="678" y="2547"/>
                    <a:pt x="699" y="2565"/>
                  </a:cubicBezTo>
                  <a:cubicBezTo>
                    <a:pt x="752" y="2611"/>
                    <a:pt x="903" y="2695"/>
                    <a:pt x="965" y="2696"/>
                  </a:cubicBezTo>
                  <a:cubicBezTo>
                    <a:pt x="959" y="2722"/>
                    <a:pt x="954" y="2721"/>
                    <a:pt x="948" y="2747"/>
                  </a:cubicBezTo>
                  <a:cubicBezTo>
                    <a:pt x="896" y="2746"/>
                    <a:pt x="791" y="2693"/>
                    <a:pt x="755" y="2669"/>
                  </a:cubicBezTo>
                  <a:cubicBezTo>
                    <a:pt x="589" y="2561"/>
                    <a:pt x="451" y="2449"/>
                    <a:pt x="329" y="2283"/>
                  </a:cubicBezTo>
                  <a:cubicBezTo>
                    <a:pt x="91" y="1958"/>
                    <a:pt x="5" y="1570"/>
                    <a:pt x="97" y="1150"/>
                  </a:cubicBezTo>
                  <a:cubicBezTo>
                    <a:pt x="143" y="940"/>
                    <a:pt x="268" y="687"/>
                    <a:pt x="421" y="535"/>
                  </a:cubicBezTo>
                  <a:cubicBezTo>
                    <a:pt x="430" y="526"/>
                    <a:pt x="434" y="523"/>
                    <a:pt x="442" y="514"/>
                  </a:cubicBezTo>
                  <a:cubicBezTo>
                    <a:pt x="504" y="446"/>
                    <a:pt x="576" y="385"/>
                    <a:pt x="652" y="334"/>
                  </a:cubicBezTo>
                  <a:cubicBezTo>
                    <a:pt x="1121" y="23"/>
                    <a:pt x="1735" y="0"/>
                    <a:pt x="2203" y="315"/>
                  </a:cubicBezTo>
                  <a:lnTo>
                    <a:pt x="2390" y="467"/>
                  </a:lnTo>
                  <a:cubicBezTo>
                    <a:pt x="2613" y="693"/>
                    <a:pt x="2811" y="1034"/>
                    <a:pt x="2811" y="1375"/>
                  </a:cubicBezTo>
                  <a:lnTo>
                    <a:pt x="2811" y="1528"/>
                  </a:lnTo>
                  <a:cubicBezTo>
                    <a:pt x="2811" y="1813"/>
                    <a:pt x="2667" y="2145"/>
                    <a:pt x="2537" y="2304"/>
                  </a:cubicBezTo>
                  <a:cubicBezTo>
                    <a:pt x="2493" y="2358"/>
                    <a:pt x="2460" y="2391"/>
                    <a:pt x="2411" y="2440"/>
                  </a:cubicBezTo>
                  <a:cubicBezTo>
                    <a:pt x="2306" y="2545"/>
                    <a:pt x="2055" y="2744"/>
                    <a:pt x="1922" y="2747"/>
                  </a:cubicBezTo>
                  <a:cubicBezTo>
                    <a:pt x="1917" y="2727"/>
                    <a:pt x="1914" y="2722"/>
                    <a:pt x="1914" y="2696"/>
                  </a:cubicBezTo>
                  <a:cubicBezTo>
                    <a:pt x="1995" y="2694"/>
                    <a:pt x="2114" y="2602"/>
                    <a:pt x="2176" y="2569"/>
                  </a:cubicBezTo>
                  <a:cubicBezTo>
                    <a:pt x="2169" y="2539"/>
                    <a:pt x="2155" y="2526"/>
                    <a:pt x="2142" y="2501"/>
                  </a:cubicBezTo>
                  <a:cubicBezTo>
                    <a:pt x="2102" y="2424"/>
                    <a:pt x="2080" y="2361"/>
                    <a:pt x="2068" y="2270"/>
                  </a:cubicBezTo>
                  <a:cubicBezTo>
                    <a:pt x="2051" y="2134"/>
                    <a:pt x="2024" y="1600"/>
                    <a:pt x="2024" y="1502"/>
                  </a:cubicBezTo>
                  <a:cubicBezTo>
                    <a:pt x="2024" y="1424"/>
                    <a:pt x="1992" y="1413"/>
                    <a:pt x="1945" y="1378"/>
                  </a:cubicBezTo>
                  <a:cubicBezTo>
                    <a:pt x="1914" y="1354"/>
                    <a:pt x="1853" y="1317"/>
                    <a:pt x="1812" y="1308"/>
                  </a:cubicBezTo>
                  <a:cubicBezTo>
                    <a:pt x="1769" y="1389"/>
                    <a:pt x="1656" y="1489"/>
                    <a:pt x="1575" y="1511"/>
                  </a:cubicBezTo>
                  <a:cubicBezTo>
                    <a:pt x="1583" y="1540"/>
                    <a:pt x="1596" y="1544"/>
                    <a:pt x="1621" y="1558"/>
                  </a:cubicBezTo>
                  <a:cubicBezTo>
                    <a:pt x="1654" y="1577"/>
                    <a:pt x="1652" y="1575"/>
                    <a:pt x="1679" y="1601"/>
                  </a:cubicBezTo>
                  <a:cubicBezTo>
                    <a:pt x="1722" y="1645"/>
                    <a:pt x="1728" y="1668"/>
                    <a:pt x="1742" y="1733"/>
                  </a:cubicBezTo>
                  <a:cubicBezTo>
                    <a:pt x="1753" y="1781"/>
                    <a:pt x="1762" y="1854"/>
                    <a:pt x="1761" y="1908"/>
                  </a:cubicBezTo>
                  <a:cubicBezTo>
                    <a:pt x="1761" y="1979"/>
                    <a:pt x="1770" y="2024"/>
                    <a:pt x="1770" y="2095"/>
                  </a:cubicBezTo>
                  <a:cubicBezTo>
                    <a:pt x="1770" y="2175"/>
                    <a:pt x="1761" y="2221"/>
                    <a:pt x="1761" y="2298"/>
                  </a:cubicBezTo>
                  <a:cubicBezTo>
                    <a:pt x="1762" y="2375"/>
                    <a:pt x="1746" y="2429"/>
                    <a:pt x="1744" y="2493"/>
                  </a:cubicBezTo>
                  <a:lnTo>
                    <a:pt x="1685" y="2493"/>
                  </a:lnTo>
                  <a:cubicBezTo>
                    <a:pt x="1681" y="2447"/>
                    <a:pt x="1668" y="2400"/>
                    <a:pt x="1668" y="2349"/>
                  </a:cubicBezTo>
                  <a:cubicBezTo>
                    <a:pt x="1668" y="2091"/>
                    <a:pt x="1708" y="1881"/>
                    <a:pt x="1609" y="1688"/>
                  </a:cubicBezTo>
                  <a:cubicBezTo>
                    <a:pt x="1566" y="1604"/>
                    <a:pt x="1470" y="1541"/>
                    <a:pt x="1383" y="1607"/>
                  </a:cubicBezTo>
                  <a:cubicBezTo>
                    <a:pt x="1200" y="1748"/>
                    <a:pt x="1245" y="1884"/>
                    <a:pt x="1223" y="2031"/>
                  </a:cubicBezTo>
                  <a:cubicBezTo>
                    <a:pt x="1217" y="2072"/>
                    <a:pt x="1218" y="2102"/>
                    <a:pt x="1224" y="2141"/>
                  </a:cubicBezTo>
                  <a:lnTo>
                    <a:pt x="1228" y="2442"/>
                  </a:lnTo>
                  <a:cubicBezTo>
                    <a:pt x="1228" y="2487"/>
                    <a:pt x="1205" y="2500"/>
                    <a:pt x="1160" y="2501"/>
                  </a:cubicBezTo>
                  <a:cubicBezTo>
                    <a:pt x="1159" y="2465"/>
                    <a:pt x="1152" y="2467"/>
                    <a:pt x="1151" y="2425"/>
                  </a:cubicBezTo>
                  <a:lnTo>
                    <a:pt x="1135" y="1849"/>
                  </a:lnTo>
                  <a:cubicBezTo>
                    <a:pt x="1135" y="1673"/>
                    <a:pt x="1215" y="1607"/>
                    <a:pt x="1321" y="1536"/>
                  </a:cubicBezTo>
                  <a:cubicBezTo>
                    <a:pt x="1259" y="1444"/>
                    <a:pt x="1243" y="1545"/>
                    <a:pt x="1084" y="1308"/>
                  </a:cubicBezTo>
                  <a:cubicBezTo>
                    <a:pt x="1032" y="1335"/>
                    <a:pt x="1004" y="1350"/>
                    <a:pt x="958" y="1385"/>
                  </a:cubicBezTo>
                  <a:cubicBezTo>
                    <a:pt x="891" y="1434"/>
                    <a:pt x="881" y="1445"/>
                    <a:pt x="880" y="1511"/>
                  </a:cubicBezTo>
                  <a:cubicBezTo>
                    <a:pt x="878" y="1674"/>
                    <a:pt x="851" y="2123"/>
                    <a:pt x="824" y="2266"/>
                  </a:cubicBezTo>
                  <a:cubicBezTo>
                    <a:pt x="805" y="2361"/>
                    <a:pt x="772" y="2527"/>
                    <a:pt x="677" y="2535"/>
                  </a:cubicBezTo>
                  <a:close/>
                  <a:moveTo>
                    <a:pt x="0" y="1426"/>
                  </a:moveTo>
                  <a:cubicBezTo>
                    <a:pt x="0" y="1915"/>
                    <a:pt x="185" y="2298"/>
                    <a:pt x="549" y="2596"/>
                  </a:cubicBezTo>
                  <a:cubicBezTo>
                    <a:pt x="716" y="2732"/>
                    <a:pt x="761" y="2732"/>
                    <a:pt x="914" y="2806"/>
                  </a:cubicBezTo>
                  <a:cubicBezTo>
                    <a:pt x="902" y="2825"/>
                    <a:pt x="889" y="2842"/>
                    <a:pt x="889" y="2874"/>
                  </a:cubicBezTo>
                  <a:cubicBezTo>
                    <a:pt x="889" y="2941"/>
                    <a:pt x="1344" y="2992"/>
                    <a:pt x="1482" y="2992"/>
                  </a:cubicBezTo>
                  <a:cubicBezTo>
                    <a:pt x="1595" y="2992"/>
                    <a:pt x="1822" y="2950"/>
                    <a:pt x="1934" y="2911"/>
                  </a:cubicBezTo>
                  <a:cubicBezTo>
                    <a:pt x="1961" y="2902"/>
                    <a:pt x="1965" y="2897"/>
                    <a:pt x="1990" y="2891"/>
                  </a:cubicBezTo>
                  <a:cubicBezTo>
                    <a:pt x="1987" y="2857"/>
                    <a:pt x="1972" y="2841"/>
                    <a:pt x="1964" y="2806"/>
                  </a:cubicBezTo>
                  <a:cubicBezTo>
                    <a:pt x="2149" y="2709"/>
                    <a:pt x="2126" y="2751"/>
                    <a:pt x="2320" y="2603"/>
                  </a:cubicBezTo>
                  <a:cubicBezTo>
                    <a:pt x="2642" y="2357"/>
                    <a:pt x="2879" y="1923"/>
                    <a:pt x="2879" y="1477"/>
                  </a:cubicBezTo>
                  <a:cubicBezTo>
                    <a:pt x="2879" y="1164"/>
                    <a:pt x="2759" y="794"/>
                    <a:pt x="2563" y="565"/>
                  </a:cubicBezTo>
                  <a:cubicBezTo>
                    <a:pt x="2547" y="546"/>
                    <a:pt x="2538" y="540"/>
                    <a:pt x="2523" y="520"/>
                  </a:cubicBezTo>
                  <a:cubicBezTo>
                    <a:pt x="2507" y="499"/>
                    <a:pt x="2498" y="491"/>
                    <a:pt x="2479" y="471"/>
                  </a:cubicBezTo>
                  <a:cubicBezTo>
                    <a:pt x="2361" y="355"/>
                    <a:pt x="2228" y="254"/>
                    <a:pt x="2072" y="176"/>
                  </a:cubicBezTo>
                  <a:cubicBezTo>
                    <a:pt x="1922" y="101"/>
                    <a:pt x="1735" y="29"/>
                    <a:pt x="1516" y="29"/>
                  </a:cubicBezTo>
                  <a:cubicBezTo>
                    <a:pt x="1101" y="29"/>
                    <a:pt x="857" y="107"/>
                    <a:pt x="552" y="335"/>
                  </a:cubicBezTo>
                  <a:cubicBezTo>
                    <a:pt x="527" y="353"/>
                    <a:pt x="523" y="359"/>
                    <a:pt x="502" y="378"/>
                  </a:cubicBezTo>
                  <a:lnTo>
                    <a:pt x="408" y="463"/>
                  </a:lnTo>
                  <a:cubicBezTo>
                    <a:pt x="388" y="484"/>
                    <a:pt x="384" y="493"/>
                    <a:pt x="366" y="514"/>
                  </a:cubicBezTo>
                  <a:cubicBezTo>
                    <a:pt x="152" y="755"/>
                    <a:pt x="0" y="1086"/>
                    <a:pt x="0" y="14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68" name="Freeform 14">
              <a:extLst>
                <a:ext uri="{FF2B5EF4-FFF2-40B4-BE49-F238E27FC236}">
                  <a16:creationId xmlns:a16="http://schemas.microsoft.com/office/drawing/2014/main" id="{277CB40C-6469-4375-96F3-89FB915D94A8}"/>
                </a:ext>
              </a:extLst>
            </p:cNvPr>
            <p:cNvSpPr>
              <a:spLocks noEditPoints="1"/>
            </p:cNvSpPr>
            <p:nvPr/>
          </p:nvSpPr>
          <p:spPr bwMode="auto">
            <a:xfrm>
              <a:off x="4065588" y="1646238"/>
              <a:ext cx="969963" cy="958850"/>
            </a:xfrm>
            <a:custGeom>
              <a:avLst/>
              <a:gdLst>
                <a:gd name="T0" fmla="*/ 2152 w 4182"/>
                <a:gd name="T1" fmla="*/ 4022 h 4106"/>
                <a:gd name="T2" fmla="*/ 1282 w 4182"/>
                <a:gd name="T3" fmla="*/ 3867 h 4106"/>
                <a:gd name="T4" fmla="*/ 834 w 4182"/>
                <a:gd name="T5" fmla="*/ 3603 h 4106"/>
                <a:gd name="T6" fmla="*/ 773 w 4182"/>
                <a:gd name="T7" fmla="*/ 3546 h 4106"/>
                <a:gd name="T8" fmla="*/ 646 w 4182"/>
                <a:gd name="T9" fmla="*/ 3427 h 4106"/>
                <a:gd name="T10" fmla="*/ 382 w 4182"/>
                <a:gd name="T11" fmla="*/ 3098 h 4106"/>
                <a:gd name="T12" fmla="*/ 94 w 4182"/>
                <a:gd name="T13" fmla="*/ 2184 h 4106"/>
                <a:gd name="T14" fmla="*/ 280 w 4182"/>
                <a:gd name="T15" fmla="*/ 1211 h 4106"/>
                <a:gd name="T16" fmla="*/ 567 w 4182"/>
                <a:gd name="T17" fmla="*/ 769 h 4106"/>
                <a:gd name="T18" fmla="*/ 630 w 4182"/>
                <a:gd name="T19" fmla="*/ 713 h 4106"/>
                <a:gd name="T20" fmla="*/ 953 w 4182"/>
                <a:gd name="T21" fmla="*/ 427 h 4106"/>
                <a:gd name="T22" fmla="*/ 2075 w 4182"/>
                <a:gd name="T23" fmla="*/ 85 h 4106"/>
                <a:gd name="T24" fmla="*/ 2939 w 4182"/>
                <a:gd name="T25" fmla="*/ 288 h 4106"/>
                <a:gd name="T26" fmla="*/ 3360 w 4182"/>
                <a:gd name="T27" fmla="*/ 578 h 4106"/>
                <a:gd name="T28" fmla="*/ 3483 w 4182"/>
                <a:gd name="T29" fmla="*/ 700 h 4106"/>
                <a:gd name="T30" fmla="*/ 3647 w 4182"/>
                <a:gd name="T31" fmla="*/ 893 h 4106"/>
                <a:gd name="T32" fmla="*/ 4023 w 4182"/>
                <a:gd name="T33" fmla="*/ 1947 h 4106"/>
                <a:gd name="T34" fmla="*/ 3777 w 4182"/>
                <a:gd name="T35" fmla="*/ 3014 h 4106"/>
                <a:gd name="T36" fmla="*/ 3473 w 4182"/>
                <a:gd name="T37" fmla="*/ 3429 h 4106"/>
                <a:gd name="T38" fmla="*/ 3077 w 4182"/>
                <a:gd name="T39" fmla="*/ 3745 h 4106"/>
                <a:gd name="T40" fmla="*/ 2914 w 4182"/>
                <a:gd name="T41" fmla="*/ 3827 h 4106"/>
                <a:gd name="T42" fmla="*/ 2567 w 4182"/>
                <a:gd name="T43" fmla="*/ 3955 h 4106"/>
                <a:gd name="T44" fmla="*/ 2152 w 4182"/>
                <a:gd name="T45" fmla="*/ 4022 h 4106"/>
                <a:gd name="T46" fmla="*/ 9 w 4182"/>
                <a:gd name="T47" fmla="*/ 1880 h 4106"/>
                <a:gd name="T48" fmla="*/ 62 w 4182"/>
                <a:gd name="T49" fmla="*/ 2563 h 4106"/>
                <a:gd name="T50" fmla="*/ 122 w 4182"/>
                <a:gd name="T51" fmla="*/ 2749 h 4106"/>
                <a:gd name="T52" fmla="*/ 480 w 4182"/>
                <a:gd name="T53" fmla="*/ 3373 h 4106"/>
                <a:gd name="T54" fmla="*/ 730 w 4182"/>
                <a:gd name="T55" fmla="*/ 3623 h 4106"/>
                <a:gd name="T56" fmla="*/ 868 w 4182"/>
                <a:gd name="T57" fmla="*/ 3730 h 4106"/>
                <a:gd name="T58" fmla="*/ 939 w 4182"/>
                <a:gd name="T59" fmla="*/ 3778 h 4106"/>
                <a:gd name="T60" fmla="*/ 1017 w 4182"/>
                <a:gd name="T61" fmla="*/ 3827 h 4106"/>
                <a:gd name="T62" fmla="*/ 1982 w 4182"/>
                <a:gd name="T63" fmla="*/ 4106 h 4106"/>
                <a:gd name="T64" fmla="*/ 2935 w 4182"/>
                <a:gd name="T65" fmla="*/ 3917 h 4106"/>
                <a:gd name="T66" fmla="*/ 3094 w 4182"/>
                <a:gd name="T67" fmla="*/ 3830 h 4106"/>
                <a:gd name="T68" fmla="*/ 3243 w 4182"/>
                <a:gd name="T69" fmla="*/ 3733 h 4106"/>
                <a:gd name="T70" fmla="*/ 3379 w 4182"/>
                <a:gd name="T71" fmla="*/ 3624 h 4106"/>
                <a:gd name="T72" fmla="*/ 3445 w 4182"/>
                <a:gd name="T73" fmla="*/ 3571 h 4106"/>
                <a:gd name="T74" fmla="*/ 3624 w 4182"/>
                <a:gd name="T75" fmla="*/ 3377 h 4106"/>
                <a:gd name="T76" fmla="*/ 3915 w 4182"/>
                <a:gd name="T77" fmla="*/ 2932 h 4106"/>
                <a:gd name="T78" fmla="*/ 3944 w 4182"/>
                <a:gd name="T79" fmla="*/ 1247 h 4106"/>
                <a:gd name="T80" fmla="*/ 3813 w 4182"/>
                <a:gd name="T81" fmla="*/ 1006 h 4106"/>
                <a:gd name="T82" fmla="*/ 3718 w 4182"/>
                <a:gd name="T83" fmla="*/ 847 h 4106"/>
                <a:gd name="T84" fmla="*/ 3470 w 4182"/>
                <a:gd name="T85" fmla="*/ 595 h 4106"/>
                <a:gd name="T86" fmla="*/ 3139 w 4182"/>
                <a:gd name="T87" fmla="*/ 308 h 4106"/>
                <a:gd name="T88" fmla="*/ 2067 w 4182"/>
                <a:gd name="T89" fmla="*/ 0 h 4106"/>
                <a:gd name="T90" fmla="*/ 787 w 4182"/>
                <a:gd name="T91" fmla="*/ 439 h 4106"/>
                <a:gd name="T92" fmla="*/ 89 w 4182"/>
                <a:gd name="T93" fmla="*/ 1459 h 4106"/>
                <a:gd name="T94" fmla="*/ 9 w 4182"/>
                <a:gd name="T95" fmla="*/ 1880 h 4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82" h="4106">
                  <a:moveTo>
                    <a:pt x="2152" y="4022"/>
                  </a:moveTo>
                  <a:cubicBezTo>
                    <a:pt x="1818" y="4022"/>
                    <a:pt x="1527" y="3989"/>
                    <a:pt x="1282" y="3867"/>
                  </a:cubicBezTo>
                  <a:cubicBezTo>
                    <a:pt x="1123" y="3787"/>
                    <a:pt x="973" y="3712"/>
                    <a:pt x="834" y="3603"/>
                  </a:cubicBezTo>
                  <a:cubicBezTo>
                    <a:pt x="808" y="3583"/>
                    <a:pt x="797" y="3565"/>
                    <a:pt x="773" y="3546"/>
                  </a:cubicBezTo>
                  <a:cubicBezTo>
                    <a:pt x="711" y="3497"/>
                    <a:pt x="693" y="3468"/>
                    <a:pt x="646" y="3427"/>
                  </a:cubicBezTo>
                  <a:cubicBezTo>
                    <a:pt x="560" y="3351"/>
                    <a:pt x="442" y="3197"/>
                    <a:pt x="382" y="3098"/>
                  </a:cubicBezTo>
                  <a:cubicBezTo>
                    <a:pt x="250" y="2879"/>
                    <a:pt x="94" y="2473"/>
                    <a:pt x="94" y="2184"/>
                  </a:cubicBezTo>
                  <a:cubicBezTo>
                    <a:pt x="94" y="1799"/>
                    <a:pt x="106" y="1560"/>
                    <a:pt x="280" y="1211"/>
                  </a:cubicBezTo>
                  <a:cubicBezTo>
                    <a:pt x="334" y="1105"/>
                    <a:pt x="478" y="840"/>
                    <a:pt x="567" y="769"/>
                  </a:cubicBezTo>
                  <a:cubicBezTo>
                    <a:pt x="595" y="747"/>
                    <a:pt x="604" y="739"/>
                    <a:pt x="630" y="713"/>
                  </a:cubicBezTo>
                  <a:lnTo>
                    <a:pt x="953" y="427"/>
                  </a:lnTo>
                  <a:cubicBezTo>
                    <a:pt x="1277" y="213"/>
                    <a:pt x="1674" y="85"/>
                    <a:pt x="2075" y="85"/>
                  </a:cubicBezTo>
                  <a:cubicBezTo>
                    <a:pt x="2385" y="85"/>
                    <a:pt x="2717" y="174"/>
                    <a:pt x="2939" y="288"/>
                  </a:cubicBezTo>
                  <a:lnTo>
                    <a:pt x="3360" y="578"/>
                  </a:lnTo>
                  <a:cubicBezTo>
                    <a:pt x="3430" y="647"/>
                    <a:pt x="3408" y="610"/>
                    <a:pt x="3483" y="700"/>
                  </a:cubicBezTo>
                  <a:cubicBezTo>
                    <a:pt x="3541" y="769"/>
                    <a:pt x="3569" y="789"/>
                    <a:pt x="3647" y="893"/>
                  </a:cubicBezTo>
                  <a:cubicBezTo>
                    <a:pt x="3850" y="1164"/>
                    <a:pt x="4023" y="1591"/>
                    <a:pt x="4023" y="1947"/>
                  </a:cubicBezTo>
                  <a:cubicBezTo>
                    <a:pt x="4023" y="2470"/>
                    <a:pt x="3975" y="2614"/>
                    <a:pt x="3777" y="3014"/>
                  </a:cubicBezTo>
                  <a:cubicBezTo>
                    <a:pt x="3733" y="3103"/>
                    <a:pt x="3548" y="3369"/>
                    <a:pt x="3473" y="3429"/>
                  </a:cubicBezTo>
                  <a:cubicBezTo>
                    <a:pt x="3340" y="3534"/>
                    <a:pt x="3274" y="3636"/>
                    <a:pt x="3077" y="3745"/>
                  </a:cubicBezTo>
                  <a:cubicBezTo>
                    <a:pt x="3019" y="3777"/>
                    <a:pt x="2974" y="3800"/>
                    <a:pt x="2914" y="3827"/>
                  </a:cubicBezTo>
                  <a:cubicBezTo>
                    <a:pt x="2776" y="3889"/>
                    <a:pt x="2714" y="3912"/>
                    <a:pt x="2567" y="3955"/>
                  </a:cubicBezTo>
                  <a:cubicBezTo>
                    <a:pt x="2455" y="3988"/>
                    <a:pt x="2297" y="4022"/>
                    <a:pt x="2152" y="4022"/>
                  </a:cubicBezTo>
                  <a:close/>
                  <a:moveTo>
                    <a:pt x="9" y="1880"/>
                  </a:moveTo>
                  <a:cubicBezTo>
                    <a:pt x="9" y="2149"/>
                    <a:pt x="0" y="2296"/>
                    <a:pt x="62" y="2563"/>
                  </a:cubicBezTo>
                  <a:cubicBezTo>
                    <a:pt x="76" y="2621"/>
                    <a:pt x="99" y="2693"/>
                    <a:pt x="122" y="2749"/>
                  </a:cubicBezTo>
                  <a:cubicBezTo>
                    <a:pt x="207" y="2959"/>
                    <a:pt x="341" y="3194"/>
                    <a:pt x="480" y="3373"/>
                  </a:cubicBezTo>
                  <a:cubicBezTo>
                    <a:pt x="543" y="3455"/>
                    <a:pt x="651" y="3558"/>
                    <a:pt x="730" y="3623"/>
                  </a:cubicBezTo>
                  <a:lnTo>
                    <a:pt x="868" y="3730"/>
                  </a:lnTo>
                  <a:cubicBezTo>
                    <a:pt x="893" y="3748"/>
                    <a:pt x="914" y="3762"/>
                    <a:pt x="939" y="3778"/>
                  </a:cubicBezTo>
                  <a:cubicBezTo>
                    <a:pt x="966" y="3795"/>
                    <a:pt x="993" y="3812"/>
                    <a:pt x="1017" y="3827"/>
                  </a:cubicBezTo>
                  <a:cubicBezTo>
                    <a:pt x="1283" y="3980"/>
                    <a:pt x="1622" y="4106"/>
                    <a:pt x="1982" y="4106"/>
                  </a:cubicBezTo>
                  <a:cubicBezTo>
                    <a:pt x="2426" y="4106"/>
                    <a:pt x="2563" y="4069"/>
                    <a:pt x="2935" y="3917"/>
                  </a:cubicBezTo>
                  <a:lnTo>
                    <a:pt x="3094" y="3830"/>
                  </a:lnTo>
                  <a:cubicBezTo>
                    <a:pt x="3147" y="3801"/>
                    <a:pt x="3197" y="3767"/>
                    <a:pt x="3243" y="3733"/>
                  </a:cubicBezTo>
                  <a:lnTo>
                    <a:pt x="3379" y="3624"/>
                  </a:lnTo>
                  <a:cubicBezTo>
                    <a:pt x="3403" y="3605"/>
                    <a:pt x="3422" y="3594"/>
                    <a:pt x="3445" y="3571"/>
                  </a:cubicBezTo>
                  <a:lnTo>
                    <a:pt x="3624" y="3377"/>
                  </a:lnTo>
                  <a:cubicBezTo>
                    <a:pt x="3763" y="3205"/>
                    <a:pt x="3800" y="3163"/>
                    <a:pt x="3915" y="2932"/>
                  </a:cubicBezTo>
                  <a:cubicBezTo>
                    <a:pt x="4155" y="2453"/>
                    <a:pt x="4182" y="1744"/>
                    <a:pt x="3944" y="1247"/>
                  </a:cubicBezTo>
                  <a:lnTo>
                    <a:pt x="3813" y="1006"/>
                  </a:lnTo>
                  <a:cubicBezTo>
                    <a:pt x="3780" y="952"/>
                    <a:pt x="3753" y="896"/>
                    <a:pt x="3718" y="847"/>
                  </a:cubicBezTo>
                  <a:lnTo>
                    <a:pt x="3470" y="595"/>
                  </a:lnTo>
                  <a:cubicBezTo>
                    <a:pt x="3363" y="487"/>
                    <a:pt x="3265" y="393"/>
                    <a:pt x="3139" y="308"/>
                  </a:cubicBezTo>
                  <a:cubicBezTo>
                    <a:pt x="2870" y="127"/>
                    <a:pt x="2419" y="0"/>
                    <a:pt x="2067" y="0"/>
                  </a:cubicBezTo>
                  <a:cubicBezTo>
                    <a:pt x="1608" y="0"/>
                    <a:pt x="1130" y="165"/>
                    <a:pt x="787" y="439"/>
                  </a:cubicBezTo>
                  <a:cubicBezTo>
                    <a:pt x="457" y="703"/>
                    <a:pt x="223" y="1059"/>
                    <a:pt x="89" y="1459"/>
                  </a:cubicBezTo>
                  <a:cubicBezTo>
                    <a:pt x="52" y="1570"/>
                    <a:pt x="9" y="1739"/>
                    <a:pt x="9" y="18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69" name="Freeform 15">
              <a:extLst>
                <a:ext uri="{FF2B5EF4-FFF2-40B4-BE49-F238E27FC236}">
                  <a16:creationId xmlns:a16="http://schemas.microsoft.com/office/drawing/2014/main" id="{2AE1F007-12A6-4657-8CA7-15C6B06CA2B9}"/>
                </a:ext>
              </a:extLst>
            </p:cNvPr>
            <p:cNvSpPr>
              <a:spLocks noEditPoints="1"/>
            </p:cNvSpPr>
            <p:nvPr/>
          </p:nvSpPr>
          <p:spPr bwMode="auto">
            <a:xfrm>
              <a:off x="4570413" y="2382838"/>
              <a:ext cx="298450" cy="184150"/>
            </a:xfrm>
            <a:custGeom>
              <a:avLst/>
              <a:gdLst>
                <a:gd name="T0" fmla="*/ 781 w 1287"/>
                <a:gd name="T1" fmla="*/ 444 h 788"/>
                <a:gd name="T2" fmla="*/ 1067 w 1287"/>
                <a:gd name="T3" fmla="*/ 69 h 788"/>
                <a:gd name="T4" fmla="*/ 1118 w 1287"/>
                <a:gd name="T5" fmla="*/ 128 h 788"/>
                <a:gd name="T6" fmla="*/ 1228 w 1287"/>
                <a:gd name="T7" fmla="*/ 204 h 788"/>
                <a:gd name="T8" fmla="*/ 1236 w 1287"/>
                <a:gd name="T9" fmla="*/ 187 h 788"/>
                <a:gd name="T10" fmla="*/ 1278 w 1287"/>
                <a:gd name="T11" fmla="*/ 86 h 788"/>
                <a:gd name="T12" fmla="*/ 1168 w 1287"/>
                <a:gd name="T13" fmla="*/ 103 h 788"/>
                <a:gd name="T14" fmla="*/ 997 w 1287"/>
                <a:gd name="T15" fmla="*/ 101 h 788"/>
                <a:gd name="T16" fmla="*/ 728 w 1287"/>
                <a:gd name="T17" fmla="*/ 306 h 788"/>
                <a:gd name="T18" fmla="*/ 779 w 1287"/>
                <a:gd name="T19" fmla="*/ 433 h 788"/>
                <a:gd name="T20" fmla="*/ 711 w 1287"/>
                <a:gd name="T21" fmla="*/ 314 h 788"/>
                <a:gd name="T22" fmla="*/ 398 w 1287"/>
                <a:gd name="T23" fmla="*/ 450 h 788"/>
                <a:gd name="T24" fmla="*/ 329 w 1287"/>
                <a:gd name="T25" fmla="*/ 484 h 788"/>
                <a:gd name="T26" fmla="*/ 152 w 1287"/>
                <a:gd name="T27" fmla="*/ 534 h 788"/>
                <a:gd name="T28" fmla="*/ 203 w 1287"/>
                <a:gd name="T29" fmla="*/ 721 h 788"/>
                <a:gd name="T30" fmla="*/ 102 w 1287"/>
                <a:gd name="T31" fmla="*/ 543 h 788"/>
                <a:gd name="T32" fmla="*/ 0 w 1287"/>
                <a:gd name="T33" fmla="*/ 534 h 788"/>
                <a:gd name="T34" fmla="*/ 42 w 1287"/>
                <a:gd name="T35" fmla="*/ 560 h 788"/>
                <a:gd name="T36" fmla="*/ 220 w 1287"/>
                <a:gd name="T37" fmla="*/ 534 h 788"/>
                <a:gd name="T38" fmla="*/ 313 w 1287"/>
                <a:gd name="T39" fmla="*/ 729 h 788"/>
                <a:gd name="T40" fmla="*/ 406 w 1287"/>
                <a:gd name="T41" fmla="*/ 678 h 788"/>
                <a:gd name="T42" fmla="*/ 421 w 1287"/>
                <a:gd name="T43" fmla="*/ 630 h 788"/>
                <a:gd name="T44" fmla="*/ 474 w 1287"/>
                <a:gd name="T45" fmla="*/ 458 h 788"/>
                <a:gd name="T46" fmla="*/ 584 w 1287"/>
                <a:gd name="T47" fmla="*/ 628 h 788"/>
                <a:gd name="T48" fmla="*/ 686 w 1287"/>
                <a:gd name="T49" fmla="*/ 619 h 788"/>
                <a:gd name="T50" fmla="*/ 609 w 1287"/>
                <a:gd name="T51" fmla="*/ 501 h 788"/>
                <a:gd name="T52" fmla="*/ 821 w 1287"/>
                <a:gd name="T53" fmla="*/ 534 h 788"/>
                <a:gd name="T54" fmla="*/ 838 w 1287"/>
                <a:gd name="T55" fmla="*/ 271 h 788"/>
                <a:gd name="T56" fmla="*/ 940 w 1287"/>
                <a:gd name="T57" fmla="*/ 450 h 788"/>
                <a:gd name="T58" fmla="*/ 1049 w 1287"/>
                <a:gd name="T59" fmla="*/ 264 h 788"/>
                <a:gd name="T60" fmla="*/ 957 w 1287"/>
                <a:gd name="T61" fmla="*/ 297 h 788"/>
                <a:gd name="T62" fmla="*/ 948 w 1287"/>
                <a:gd name="T63" fmla="*/ 221 h 788"/>
                <a:gd name="T64" fmla="*/ 897 w 1287"/>
                <a:gd name="T65" fmla="*/ 213 h 788"/>
                <a:gd name="T66" fmla="*/ 982 w 1287"/>
                <a:gd name="T67" fmla="*/ 145 h 788"/>
                <a:gd name="T68" fmla="*/ 1228 w 1287"/>
                <a:gd name="T69" fmla="*/ 204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7" h="788">
                  <a:moveTo>
                    <a:pt x="779" y="441"/>
                  </a:moveTo>
                  <a:lnTo>
                    <a:pt x="781" y="444"/>
                  </a:lnTo>
                  <a:cubicBezTo>
                    <a:pt x="781" y="444"/>
                    <a:pt x="778" y="442"/>
                    <a:pt x="779" y="441"/>
                  </a:cubicBezTo>
                  <a:close/>
                  <a:moveTo>
                    <a:pt x="1067" y="69"/>
                  </a:moveTo>
                  <a:cubicBezTo>
                    <a:pt x="1103" y="70"/>
                    <a:pt x="1119" y="73"/>
                    <a:pt x="1134" y="94"/>
                  </a:cubicBezTo>
                  <a:cubicBezTo>
                    <a:pt x="1128" y="119"/>
                    <a:pt x="1131" y="108"/>
                    <a:pt x="1118" y="128"/>
                  </a:cubicBezTo>
                  <a:cubicBezTo>
                    <a:pt x="1087" y="120"/>
                    <a:pt x="1071" y="104"/>
                    <a:pt x="1067" y="69"/>
                  </a:cubicBezTo>
                  <a:close/>
                  <a:moveTo>
                    <a:pt x="1228" y="204"/>
                  </a:moveTo>
                  <a:cubicBezTo>
                    <a:pt x="1197" y="204"/>
                    <a:pt x="1151" y="208"/>
                    <a:pt x="1134" y="145"/>
                  </a:cubicBezTo>
                  <a:lnTo>
                    <a:pt x="1236" y="187"/>
                  </a:lnTo>
                  <a:cubicBezTo>
                    <a:pt x="1285" y="186"/>
                    <a:pt x="1287" y="147"/>
                    <a:pt x="1287" y="94"/>
                  </a:cubicBezTo>
                  <a:lnTo>
                    <a:pt x="1278" y="86"/>
                  </a:lnTo>
                  <a:cubicBezTo>
                    <a:pt x="1254" y="104"/>
                    <a:pt x="1262" y="85"/>
                    <a:pt x="1261" y="128"/>
                  </a:cubicBezTo>
                  <a:cubicBezTo>
                    <a:pt x="1227" y="110"/>
                    <a:pt x="1223" y="103"/>
                    <a:pt x="1168" y="103"/>
                  </a:cubicBezTo>
                  <a:cubicBezTo>
                    <a:pt x="1185" y="67"/>
                    <a:pt x="1186" y="58"/>
                    <a:pt x="1177" y="18"/>
                  </a:cubicBezTo>
                  <a:cubicBezTo>
                    <a:pt x="1101" y="0"/>
                    <a:pt x="1032" y="42"/>
                    <a:pt x="997" y="101"/>
                  </a:cubicBezTo>
                  <a:cubicBezTo>
                    <a:pt x="973" y="143"/>
                    <a:pt x="994" y="128"/>
                    <a:pt x="952" y="149"/>
                  </a:cubicBezTo>
                  <a:cubicBezTo>
                    <a:pt x="891" y="179"/>
                    <a:pt x="764" y="296"/>
                    <a:pt x="728" y="306"/>
                  </a:cubicBezTo>
                  <a:lnTo>
                    <a:pt x="762" y="323"/>
                  </a:lnTo>
                  <a:cubicBezTo>
                    <a:pt x="765" y="356"/>
                    <a:pt x="776" y="400"/>
                    <a:pt x="779" y="433"/>
                  </a:cubicBezTo>
                  <a:cubicBezTo>
                    <a:pt x="741" y="413"/>
                    <a:pt x="721" y="392"/>
                    <a:pt x="686" y="374"/>
                  </a:cubicBezTo>
                  <a:cubicBezTo>
                    <a:pt x="696" y="354"/>
                    <a:pt x="705" y="339"/>
                    <a:pt x="711" y="314"/>
                  </a:cubicBezTo>
                  <a:cubicBezTo>
                    <a:pt x="687" y="327"/>
                    <a:pt x="665" y="337"/>
                    <a:pt x="638" y="351"/>
                  </a:cubicBezTo>
                  <a:cubicBezTo>
                    <a:pt x="545" y="401"/>
                    <a:pt x="522" y="421"/>
                    <a:pt x="398" y="450"/>
                  </a:cubicBezTo>
                  <a:cubicBezTo>
                    <a:pt x="405" y="534"/>
                    <a:pt x="425" y="404"/>
                    <a:pt x="466" y="577"/>
                  </a:cubicBezTo>
                  <a:cubicBezTo>
                    <a:pt x="379" y="531"/>
                    <a:pt x="382" y="491"/>
                    <a:pt x="329" y="484"/>
                  </a:cubicBezTo>
                  <a:cubicBezTo>
                    <a:pt x="287" y="478"/>
                    <a:pt x="268" y="491"/>
                    <a:pt x="233" y="497"/>
                  </a:cubicBezTo>
                  <a:cubicBezTo>
                    <a:pt x="181" y="506"/>
                    <a:pt x="165" y="486"/>
                    <a:pt x="152" y="534"/>
                  </a:cubicBezTo>
                  <a:cubicBezTo>
                    <a:pt x="181" y="537"/>
                    <a:pt x="183" y="541"/>
                    <a:pt x="203" y="551"/>
                  </a:cubicBezTo>
                  <a:cubicBezTo>
                    <a:pt x="203" y="623"/>
                    <a:pt x="216" y="664"/>
                    <a:pt x="203" y="721"/>
                  </a:cubicBezTo>
                  <a:cubicBezTo>
                    <a:pt x="173" y="728"/>
                    <a:pt x="175" y="729"/>
                    <a:pt x="135" y="729"/>
                  </a:cubicBezTo>
                  <a:cubicBezTo>
                    <a:pt x="121" y="700"/>
                    <a:pt x="102" y="589"/>
                    <a:pt x="102" y="543"/>
                  </a:cubicBezTo>
                  <a:cubicBezTo>
                    <a:pt x="142" y="539"/>
                    <a:pt x="116" y="555"/>
                    <a:pt x="135" y="518"/>
                  </a:cubicBezTo>
                  <a:cubicBezTo>
                    <a:pt x="103" y="518"/>
                    <a:pt x="28" y="528"/>
                    <a:pt x="0" y="534"/>
                  </a:cubicBezTo>
                  <a:lnTo>
                    <a:pt x="0" y="560"/>
                  </a:lnTo>
                  <a:lnTo>
                    <a:pt x="42" y="560"/>
                  </a:lnTo>
                  <a:cubicBezTo>
                    <a:pt x="42" y="675"/>
                    <a:pt x="45" y="788"/>
                    <a:pt x="166" y="760"/>
                  </a:cubicBezTo>
                  <a:cubicBezTo>
                    <a:pt x="291" y="731"/>
                    <a:pt x="222" y="614"/>
                    <a:pt x="220" y="534"/>
                  </a:cubicBezTo>
                  <a:cubicBezTo>
                    <a:pt x="250" y="528"/>
                    <a:pt x="248" y="526"/>
                    <a:pt x="288" y="526"/>
                  </a:cubicBezTo>
                  <a:cubicBezTo>
                    <a:pt x="318" y="657"/>
                    <a:pt x="328" y="555"/>
                    <a:pt x="313" y="729"/>
                  </a:cubicBezTo>
                  <a:cubicBezTo>
                    <a:pt x="354" y="720"/>
                    <a:pt x="351" y="712"/>
                    <a:pt x="406" y="712"/>
                  </a:cubicBezTo>
                  <a:lnTo>
                    <a:pt x="406" y="678"/>
                  </a:lnTo>
                  <a:cubicBezTo>
                    <a:pt x="354" y="677"/>
                    <a:pt x="338" y="656"/>
                    <a:pt x="330" y="560"/>
                  </a:cubicBezTo>
                  <a:cubicBezTo>
                    <a:pt x="364" y="578"/>
                    <a:pt x="392" y="604"/>
                    <a:pt x="421" y="630"/>
                  </a:cubicBezTo>
                  <a:cubicBezTo>
                    <a:pt x="494" y="693"/>
                    <a:pt x="484" y="673"/>
                    <a:pt x="525" y="670"/>
                  </a:cubicBezTo>
                  <a:cubicBezTo>
                    <a:pt x="518" y="589"/>
                    <a:pt x="474" y="546"/>
                    <a:pt x="474" y="458"/>
                  </a:cubicBezTo>
                  <a:cubicBezTo>
                    <a:pt x="491" y="450"/>
                    <a:pt x="504" y="446"/>
                    <a:pt x="525" y="441"/>
                  </a:cubicBezTo>
                  <a:cubicBezTo>
                    <a:pt x="531" y="514"/>
                    <a:pt x="584" y="547"/>
                    <a:pt x="584" y="628"/>
                  </a:cubicBezTo>
                  <a:cubicBezTo>
                    <a:pt x="556" y="638"/>
                    <a:pt x="578" y="617"/>
                    <a:pt x="559" y="653"/>
                  </a:cubicBezTo>
                  <a:cubicBezTo>
                    <a:pt x="621" y="648"/>
                    <a:pt x="618" y="619"/>
                    <a:pt x="686" y="619"/>
                  </a:cubicBezTo>
                  <a:lnTo>
                    <a:pt x="686" y="585"/>
                  </a:lnTo>
                  <a:cubicBezTo>
                    <a:pt x="641" y="584"/>
                    <a:pt x="647" y="581"/>
                    <a:pt x="609" y="501"/>
                  </a:cubicBezTo>
                  <a:cubicBezTo>
                    <a:pt x="599" y="478"/>
                    <a:pt x="564" y="384"/>
                    <a:pt x="628" y="403"/>
                  </a:cubicBezTo>
                  <a:cubicBezTo>
                    <a:pt x="686" y="420"/>
                    <a:pt x="739" y="533"/>
                    <a:pt x="821" y="534"/>
                  </a:cubicBezTo>
                  <a:cubicBezTo>
                    <a:pt x="821" y="435"/>
                    <a:pt x="782" y="377"/>
                    <a:pt x="804" y="280"/>
                  </a:cubicBezTo>
                  <a:lnTo>
                    <a:pt x="838" y="271"/>
                  </a:lnTo>
                  <a:lnTo>
                    <a:pt x="938" y="393"/>
                  </a:lnTo>
                  <a:cubicBezTo>
                    <a:pt x="955" y="421"/>
                    <a:pt x="941" y="401"/>
                    <a:pt x="940" y="450"/>
                  </a:cubicBezTo>
                  <a:cubicBezTo>
                    <a:pt x="1024" y="405"/>
                    <a:pt x="1066" y="358"/>
                    <a:pt x="1118" y="323"/>
                  </a:cubicBezTo>
                  <a:cubicBezTo>
                    <a:pt x="1114" y="316"/>
                    <a:pt x="1049" y="209"/>
                    <a:pt x="1049" y="264"/>
                  </a:cubicBezTo>
                  <a:cubicBezTo>
                    <a:pt x="1048" y="315"/>
                    <a:pt x="1063" y="359"/>
                    <a:pt x="991" y="365"/>
                  </a:cubicBezTo>
                  <a:cubicBezTo>
                    <a:pt x="979" y="317"/>
                    <a:pt x="967" y="336"/>
                    <a:pt x="957" y="297"/>
                  </a:cubicBezTo>
                  <a:cubicBezTo>
                    <a:pt x="990" y="297"/>
                    <a:pt x="991" y="300"/>
                    <a:pt x="1016" y="306"/>
                  </a:cubicBezTo>
                  <a:cubicBezTo>
                    <a:pt x="1015" y="253"/>
                    <a:pt x="991" y="231"/>
                    <a:pt x="948" y="221"/>
                  </a:cubicBezTo>
                  <a:lnTo>
                    <a:pt x="948" y="272"/>
                  </a:lnTo>
                  <a:cubicBezTo>
                    <a:pt x="909" y="263"/>
                    <a:pt x="898" y="258"/>
                    <a:pt x="897" y="213"/>
                  </a:cubicBezTo>
                  <a:cubicBezTo>
                    <a:pt x="962" y="198"/>
                    <a:pt x="958" y="208"/>
                    <a:pt x="1016" y="213"/>
                  </a:cubicBezTo>
                  <a:cubicBezTo>
                    <a:pt x="1015" y="161"/>
                    <a:pt x="1005" y="179"/>
                    <a:pt x="982" y="145"/>
                  </a:cubicBezTo>
                  <a:cubicBezTo>
                    <a:pt x="1051" y="112"/>
                    <a:pt x="1133" y="224"/>
                    <a:pt x="1134" y="289"/>
                  </a:cubicBezTo>
                  <a:cubicBezTo>
                    <a:pt x="1164" y="281"/>
                    <a:pt x="1211" y="229"/>
                    <a:pt x="1228"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70" name="Freeform 16">
              <a:extLst>
                <a:ext uri="{FF2B5EF4-FFF2-40B4-BE49-F238E27FC236}">
                  <a16:creationId xmlns:a16="http://schemas.microsoft.com/office/drawing/2014/main" id="{6DCC5B36-D5B4-4E2A-8768-4B771CD1D6D9}"/>
                </a:ext>
              </a:extLst>
            </p:cNvPr>
            <p:cNvSpPr>
              <a:spLocks noEditPoints="1"/>
            </p:cNvSpPr>
            <p:nvPr/>
          </p:nvSpPr>
          <p:spPr bwMode="auto">
            <a:xfrm>
              <a:off x="4165600" y="2305051"/>
              <a:ext cx="212725" cy="219075"/>
            </a:xfrm>
            <a:custGeom>
              <a:avLst/>
              <a:gdLst>
                <a:gd name="T0" fmla="*/ 770 w 914"/>
                <a:gd name="T1" fmla="*/ 779 h 937"/>
                <a:gd name="T2" fmla="*/ 796 w 914"/>
                <a:gd name="T3" fmla="*/ 686 h 937"/>
                <a:gd name="T4" fmla="*/ 855 w 914"/>
                <a:gd name="T5" fmla="*/ 720 h 937"/>
                <a:gd name="T6" fmla="*/ 770 w 914"/>
                <a:gd name="T7" fmla="*/ 779 h 937"/>
                <a:gd name="T8" fmla="*/ 677 w 914"/>
                <a:gd name="T9" fmla="*/ 712 h 937"/>
                <a:gd name="T10" fmla="*/ 728 w 914"/>
                <a:gd name="T11" fmla="*/ 618 h 937"/>
                <a:gd name="T12" fmla="*/ 677 w 914"/>
                <a:gd name="T13" fmla="*/ 712 h 937"/>
                <a:gd name="T14" fmla="*/ 421 w 914"/>
                <a:gd name="T15" fmla="*/ 642 h 937"/>
                <a:gd name="T16" fmla="*/ 381 w 914"/>
                <a:gd name="T17" fmla="*/ 618 h 937"/>
                <a:gd name="T18" fmla="*/ 388 w 914"/>
                <a:gd name="T19" fmla="*/ 600 h 937"/>
                <a:gd name="T20" fmla="*/ 415 w 914"/>
                <a:gd name="T21" fmla="*/ 542 h 937"/>
                <a:gd name="T22" fmla="*/ 482 w 914"/>
                <a:gd name="T23" fmla="*/ 576 h 937"/>
                <a:gd name="T24" fmla="*/ 421 w 914"/>
                <a:gd name="T25" fmla="*/ 642 h 937"/>
                <a:gd name="T26" fmla="*/ 447 w 914"/>
                <a:gd name="T27" fmla="*/ 510 h 937"/>
                <a:gd name="T28" fmla="*/ 533 w 914"/>
                <a:gd name="T29" fmla="*/ 500 h 937"/>
                <a:gd name="T30" fmla="*/ 499 w 914"/>
                <a:gd name="T31" fmla="*/ 559 h 937"/>
                <a:gd name="T32" fmla="*/ 447 w 914"/>
                <a:gd name="T33" fmla="*/ 510 h 937"/>
                <a:gd name="T34" fmla="*/ 0 w 914"/>
                <a:gd name="T35" fmla="*/ 136 h 937"/>
                <a:gd name="T36" fmla="*/ 180 w 914"/>
                <a:gd name="T37" fmla="*/ 231 h 937"/>
                <a:gd name="T38" fmla="*/ 279 w 914"/>
                <a:gd name="T39" fmla="*/ 212 h 937"/>
                <a:gd name="T40" fmla="*/ 228 w 914"/>
                <a:gd name="T41" fmla="*/ 280 h 937"/>
                <a:gd name="T42" fmla="*/ 322 w 914"/>
                <a:gd name="T43" fmla="*/ 271 h 937"/>
                <a:gd name="T44" fmla="*/ 247 w 914"/>
                <a:gd name="T45" fmla="*/ 350 h 937"/>
                <a:gd name="T46" fmla="*/ 152 w 914"/>
                <a:gd name="T47" fmla="*/ 390 h 937"/>
                <a:gd name="T48" fmla="*/ 245 w 914"/>
                <a:gd name="T49" fmla="*/ 491 h 937"/>
                <a:gd name="T50" fmla="*/ 290 w 914"/>
                <a:gd name="T51" fmla="*/ 409 h 937"/>
                <a:gd name="T52" fmla="*/ 372 w 914"/>
                <a:gd name="T53" fmla="*/ 339 h 937"/>
                <a:gd name="T54" fmla="*/ 364 w 914"/>
                <a:gd name="T55" fmla="*/ 432 h 937"/>
                <a:gd name="T56" fmla="*/ 440 w 914"/>
                <a:gd name="T57" fmla="*/ 398 h 937"/>
                <a:gd name="T58" fmla="*/ 346 w 914"/>
                <a:gd name="T59" fmla="*/ 532 h 937"/>
                <a:gd name="T60" fmla="*/ 288 w 914"/>
                <a:gd name="T61" fmla="*/ 551 h 937"/>
                <a:gd name="T62" fmla="*/ 491 w 914"/>
                <a:gd name="T63" fmla="*/ 720 h 937"/>
                <a:gd name="T64" fmla="*/ 474 w 914"/>
                <a:gd name="T65" fmla="*/ 678 h 937"/>
                <a:gd name="T66" fmla="*/ 584 w 914"/>
                <a:gd name="T67" fmla="*/ 551 h 937"/>
                <a:gd name="T68" fmla="*/ 643 w 914"/>
                <a:gd name="T69" fmla="*/ 576 h 937"/>
                <a:gd name="T70" fmla="*/ 601 w 914"/>
                <a:gd name="T71" fmla="*/ 813 h 937"/>
                <a:gd name="T72" fmla="*/ 711 w 914"/>
                <a:gd name="T73" fmla="*/ 745 h 937"/>
                <a:gd name="T74" fmla="*/ 688 w 914"/>
                <a:gd name="T75" fmla="*/ 850 h 937"/>
                <a:gd name="T76" fmla="*/ 914 w 914"/>
                <a:gd name="T77" fmla="*/ 737 h 937"/>
                <a:gd name="T78" fmla="*/ 830 w 914"/>
                <a:gd name="T79" fmla="*/ 678 h 937"/>
                <a:gd name="T80" fmla="*/ 747 w 914"/>
                <a:gd name="T81" fmla="*/ 617 h 937"/>
                <a:gd name="T82" fmla="*/ 661 w 914"/>
                <a:gd name="T83" fmla="*/ 559 h 937"/>
                <a:gd name="T84" fmla="*/ 539 w 914"/>
                <a:gd name="T85" fmla="*/ 468 h 937"/>
                <a:gd name="T86" fmla="*/ 505 w 914"/>
                <a:gd name="T87" fmla="*/ 427 h 937"/>
                <a:gd name="T88" fmla="*/ 464 w 914"/>
                <a:gd name="T89" fmla="*/ 400 h 937"/>
                <a:gd name="T90" fmla="*/ 332 w 914"/>
                <a:gd name="T91" fmla="*/ 244 h 937"/>
                <a:gd name="T92" fmla="*/ 291 w 914"/>
                <a:gd name="T93" fmla="*/ 208 h 937"/>
                <a:gd name="T94" fmla="*/ 228 w 914"/>
                <a:gd name="T95" fmla="*/ 119 h 937"/>
                <a:gd name="T96" fmla="*/ 175 w 914"/>
                <a:gd name="T97" fmla="*/ 201 h 937"/>
                <a:gd name="T98" fmla="*/ 76 w 914"/>
                <a:gd name="T99" fmla="*/ 237 h 937"/>
                <a:gd name="T100" fmla="*/ 39 w 914"/>
                <a:gd name="T101" fmla="*/ 191 h 937"/>
                <a:gd name="T102" fmla="*/ 228 w 914"/>
                <a:gd name="T103" fmla="*/ 110 h 937"/>
                <a:gd name="T104" fmla="*/ 169 w 914"/>
                <a:gd name="T105" fmla="*/ 0 h 937"/>
                <a:gd name="T106" fmla="*/ 134 w 914"/>
                <a:gd name="T107" fmla="*/ 41 h 937"/>
                <a:gd name="T108" fmla="*/ 117 w 914"/>
                <a:gd name="T109" fmla="*/ 58 h 937"/>
                <a:gd name="T110" fmla="*/ 0 w 914"/>
                <a:gd name="T111" fmla="*/ 136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937">
                  <a:moveTo>
                    <a:pt x="770" y="779"/>
                  </a:moveTo>
                  <a:cubicBezTo>
                    <a:pt x="781" y="756"/>
                    <a:pt x="795" y="719"/>
                    <a:pt x="796" y="686"/>
                  </a:cubicBezTo>
                  <a:cubicBezTo>
                    <a:pt x="852" y="686"/>
                    <a:pt x="838" y="687"/>
                    <a:pt x="855" y="720"/>
                  </a:cubicBezTo>
                  <a:lnTo>
                    <a:pt x="770" y="779"/>
                  </a:lnTo>
                  <a:close/>
                  <a:moveTo>
                    <a:pt x="677" y="712"/>
                  </a:moveTo>
                  <a:cubicBezTo>
                    <a:pt x="684" y="634"/>
                    <a:pt x="696" y="626"/>
                    <a:pt x="728" y="618"/>
                  </a:cubicBezTo>
                  <a:cubicBezTo>
                    <a:pt x="734" y="646"/>
                    <a:pt x="758" y="693"/>
                    <a:pt x="677" y="712"/>
                  </a:cubicBezTo>
                  <a:close/>
                  <a:moveTo>
                    <a:pt x="421" y="642"/>
                  </a:moveTo>
                  <a:cubicBezTo>
                    <a:pt x="399" y="627"/>
                    <a:pt x="412" y="627"/>
                    <a:pt x="381" y="618"/>
                  </a:cubicBezTo>
                  <a:cubicBezTo>
                    <a:pt x="383" y="614"/>
                    <a:pt x="387" y="603"/>
                    <a:pt x="388" y="600"/>
                  </a:cubicBezTo>
                  <a:cubicBezTo>
                    <a:pt x="416" y="544"/>
                    <a:pt x="411" y="591"/>
                    <a:pt x="415" y="542"/>
                  </a:cubicBezTo>
                  <a:cubicBezTo>
                    <a:pt x="466" y="543"/>
                    <a:pt x="448" y="553"/>
                    <a:pt x="482" y="576"/>
                  </a:cubicBezTo>
                  <a:lnTo>
                    <a:pt x="421" y="642"/>
                  </a:lnTo>
                  <a:close/>
                  <a:moveTo>
                    <a:pt x="447" y="510"/>
                  </a:moveTo>
                  <a:cubicBezTo>
                    <a:pt x="449" y="508"/>
                    <a:pt x="533" y="433"/>
                    <a:pt x="533" y="500"/>
                  </a:cubicBezTo>
                  <a:cubicBezTo>
                    <a:pt x="533" y="515"/>
                    <a:pt x="508" y="547"/>
                    <a:pt x="499" y="559"/>
                  </a:cubicBezTo>
                  <a:lnTo>
                    <a:pt x="447" y="510"/>
                  </a:lnTo>
                  <a:close/>
                  <a:moveTo>
                    <a:pt x="0" y="136"/>
                  </a:moveTo>
                  <a:cubicBezTo>
                    <a:pt x="0" y="253"/>
                    <a:pt x="70" y="313"/>
                    <a:pt x="180" y="231"/>
                  </a:cubicBezTo>
                  <a:cubicBezTo>
                    <a:pt x="215" y="204"/>
                    <a:pt x="223" y="212"/>
                    <a:pt x="279" y="212"/>
                  </a:cubicBezTo>
                  <a:cubicBezTo>
                    <a:pt x="255" y="246"/>
                    <a:pt x="242" y="223"/>
                    <a:pt x="228" y="280"/>
                  </a:cubicBezTo>
                  <a:cubicBezTo>
                    <a:pt x="265" y="279"/>
                    <a:pt x="275" y="271"/>
                    <a:pt x="322" y="271"/>
                  </a:cubicBezTo>
                  <a:cubicBezTo>
                    <a:pt x="310" y="321"/>
                    <a:pt x="280" y="319"/>
                    <a:pt x="247" y="350"/>
                  </a:cubicBezTo>
                  <a:cubicBezTo>
                    <a:pt x="174" y="419"/>
                    <a:pt x="221" y="391"/>
                    <a:pt x="152" y="390"/>
                  </a:cubicBezTo>
                  <a:cubicBezTo>
                    <a:pt x="156" y="432"/>
                    <a:pt x="224" y="486"/>
                    <a:pt x="245" y="491"/>
                  </a:cubicBezTo>
                  <a:cubicBezTo>
                    <a:pt x="232" y="433"/>
                    <a:pt x="252" y="442"/>
                    <a:pt x="290" y="409"/>
                  </a:cubicBezTo>
                  <a:cubicBezTo>
                    <a:pt x="326" y="378"/>
                    <a:pt x="327" y="363"/>
                    <a:pt x="372" y="339"/>
                  </a:cubicBezTo>
                  <a:cubicBezTo>
                    <a:pt x="372" y="386"/>
                    <a:pt x="367" y="397"/>
                    <a:pt x="364" y="432"/>
                  </a:cubicBezTo>
                  <a:cubicBezTo>
                    <a:pt x="438" y="397"/>
                    <a:pt x="398" y="402"/>
                    <a:pt x="440" y="398"/>
                  </a:cubicBezTo>
                  <a:cubicBezTo>
                    <a:pt x="436" y="449"/>
                    <a:pt x="387" y="495"/>
                    <a:pt x="346" y="532"/>
                  </a:cubicBezTo>
                  <a:cubicBezTo>
                    <a:pt x="322" y="554"/>
                    <a:pt x="330" y="551"/>
                    <a:pt x="288" y="551"/>
                  </a:cubicBezTo>
                  <a:cubicBezTo>
                    <a:pt x="316" y="593"/>
                    <a:pt x="445" y="709"/>
                    <a:pt x="491" y="720"/>
                  </a:cubicBezTo>
                  <a:cubicBezTo>
                    <a:pt x="488" y="684"/>
                    <a:pt x="492" y="705"/>
                    <a:pt x="474" y="678"/>
                  </a:cubicBezTo>
                  <a:cubicBezTo>
                    <a:pt x="513" y="667"/>
                    <a:pt x="565" y="586"/>
                    <a:pt x="584" y="551"/>
                  </a:cubicBezTo>
                  <a:cubicBezTo>
                    <a:pt x="604" y="561"/>
                    <a:pt x="623" y="565"/>
                    <a:pt x="643" y="576"/>
                  </a:cubicBezTo>
                  <a:cubicBezTo>
                    <a:pt x="615" y="696"/>
                    <a:pt x="591" y="697"/>
                    <a:pt x="601" y="813"/>
                  </a:cubicBezTo>
                  <a:cubicBezTo>
                    <a:pt x="655" y="800"/>
                    <a:pt x="658" y="760"/>
                    <a:pt x="711" y="745"/>
                  </a:cubicBezTo>
                  <a:cubicBezTo>
                    <a:pt x="707" y="763"/>
                    <a:pt x="687" y="838"/>
                    <a:pt x="688" y="850"/>
                  </a:cubicBezTo>
                  <a:cubicBezTo>
                    <a:pt x="695" y="937"/>
                    <a:pt x="793" y="765"/>
                    <a:pt x="914" y="737"/>
                  </a:cubicBezTo>
                  <a:cubicBezTo>
                    <a:pt x="910" y="689"/>
                    <a:pt x="877" y="682"/>
                    <a:pt x="830" y="678"/>
                  </a:cubicBezTo>
                  <a:cubicBezTo>
                    <a:pt x="826" y="643"/>
                    <a:pt x="828" y="647"/>
                    <a:pt x="747" y="617"/>
                  </a:cubicBezTo>
                  <a:cubicBezTo>
                    <a:pt x="696" y="598"/>
                    <a:pt x="754" y="617"/>
                    <a:pt x="661" y="559"/>
                  </a:cubicBezTo>
                  <a:lnTo>
                    <a:pt x="539" y="468"/>
                  </a:lnTo>
                  <a:cubicBezTo>
                    <a:pt x="518" y="450"/>
                    <a:pt x="528" y="447"/>
                    <a:pt x="505" y="427"/>
                  </a:cubicBezTo>
                  <a:cubicBezTo>
                    <a:pt x="493" y="418"/>
                    <a:pt x="474" y="409"/>
                    <a:pt x="464" y="400"/>
                  </a:cubicBezTo>
                  <a:cubicBezTo>
                    <a:pt x="442" y="380"/>
                    <a:pt x="389" y="297"/>
                    <a:pt x="332" y="244"/>
                  </a:cubicBezTo>
                  <a:cubicBezTo>
                    <a:pt x="319" y="231"/>
                    <a:pt x="300" y="219"/>
                    <a:pt x="291" y="208"/>
                  </a:cubicBezTo>
                  <a:cubicBezTo>
                    <a:pt x="261" y="168"/>
                    <a:pt x="287" y="158"/>
                    <a:pt x="228" y="119"/>
                  </a:cubicBezTo>
                  <a:cubicBezTo>
                    <a:pt x="228" y="186"/>
                    <a:pt x="225" y="176"/>
                    <a:pt x="175" y="201"/>
                  </a:cubicBezTo>
                  <a:cubicBezTo>
                    <a:pt x="140" y="218"/>
                    <a:pt x="125" y="237"/>
                    <a:pt x="76" y="237"/>
                  </a:cubicBezTo>
                  <a:cubicBezTo>
                    <a:pt x="50" y="237"/>
                    <a:pt x="35" y="210"/>
                    <a:pt x="39" y="191"/>
                  </a:cubicBezTo>
                  <a:cubicBezTo>
                    <a:pt x="48" y="156"/>
                    <a:pt x="162" y="79"/>
                    <a:pt x="228" y="110"/>
                  </a:cubicBezTo>
                  <a:cubicBezTo>
                    <a:pt x="223" y="86"/>
                    <a:pt x="185" y="12"/>
                    <a:pt x="169" y="0"/>
                  </a:cubicBezTo>
                  <a:cubicBezTo>
                    <a:pt x="125" y="12"/>
                    <a:pt x="158" y="6"/>
                    <a:pt x="134" y="41"/>
                  </a:cubicBezTo>
                  <a:cubicBezTo>
                    <a:pt x="126" y="54"/>
                    <a:pt x="133" y="47"/>
                    <a:pt x="117" y="58"/>
                  </a:cubicBezTo>
                  <a:cubicBezTo>
                    <a:pt x="84" y="84"/>
                    <a:pt x="0" y="102"/>
                    <a:pt x="0" y="1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71" name="Freeform 17">
              <a:extLst>
                <a:ext uri="{FF2B5EF4-FFF2-40B4-BE49-F238E27FC236}">
                  <a16:creationId xmlns:a16="http://schemas.microsoft.com/office/drawing/2014/main" id="{9B973CAF-DFF2-453E-9A2A-DE69F0143D2F}"/>
                </a:ext>
              </a:extLst>
            </p:cNvPr>
            <p:cNvSpPr>
              <a:spLocks noEditPoints="1"/>
            </p:cNvSpPr>
            <p:nvPr/>
          </p:nvSpPr>
          <p:spPr bwMode="auto">
            <a:xfrm>
              <a:off x="4154488" y="1903413"/>
              <a:ext cx="77788" cy="103188"/>
            </a:xfrm>
            <a:custGeom>
              <a:avLst/>
              <a:gdLst>
                <a:gd name="T0" fmla="*/ 169 w 339"/>
                <a:gd name="T1" fmla="*/ 304 h 445"/>
                <a:gd name="T2" fmla="*/ 172 w 339"/>
                <a:gd name="T3" fmla="*/ 307 h 445"/>
                <a:gd name="T4" fmla="*/ 169 w 339"/>
                <a:gd name="T5" fmla="*/ 304 h 445"/>
                <a:gd name="T6" fmla="*/ 195 w 339"/>
                <a:gd name="T7" fmla="*/ 228 h 445"/>
                <a:gd name="T8" fmla="*/ 254 w 339"/>
                <a:gd name="T9" fmla="*/ 245 h 445"/>
                <a:gd name="T10" fmla="*/ 195 w 339"/>
                <a:gd name="T11" fmla="*/ 304 h 445"/>
                <a:gd name="T12" fmla="*/ 222 w 339"/>
                <a:gd name="T13" fmla="*/ 272 h 445"/>
                <a:gd name="T14" fmla="*/ 195 w 339"/>
                <a:gd name="T15" fmla="*/ 228 h 445"/>
                <a:gd name="T16" fmla="*/ 119 w 339"/>
                <a:gd name="T17" fmla="*/ 144 h 445"/>
                <a:gd name="T18" fmla="*/ 152 w 339"/>
                <a:gd name="T19" fmla="*/ 177 h 445"/>
                <a:gd name="T20" fmla="*/ 119 w 339"/>
                <a:gd name="T21" fmla="*/ 144 h 445"/>
                <a:gd name="T22" fmla="*/ 271 w 339"/>
                <a:gd name="T23" fmla="*/ 203 h 445"/>
                <a:gd name="T24" fmla="*/ 246 w 339"/>
                <a:gd name="T25" fmla="*/ 203 h 445"/>
                <a:gd name="T26" fmla="*/ 262 w 339"/>
                <a:gd name="T27" fmla="*/ 59 h 445"/>
                <a:gd name="T28" fmla="*/ 271 w 339"/>
                <a:gd name="T29" fmla="*/ 203 h 445"/>
                <a:gd name="T30" fmla="*/ 0 w 339"/>
                <a:gd name="T31" fmla="*/ 220 h 445"/>
                <a:gd name="T32" fmla="*/ 59 w 339"/>
                <a:gd name="T33" fmla="*/ 211 h 445"/>
                <a:gd name="T34" fmla="*/ 117 w 339"/>
                <a:gd name="T35" fmla="*/ 264 h 445"/>
                <a:gd name="T36" fmla="*/ 93 w 339"/>
                <a:gd name="T37" fmla="*/ 338 h 445"/>
                <a:gd name="T38" fmla="*/ 25 w 339"/>
                <a:gd name="T39" fmla="*/ 313 h 445"/>
                <a:gd name="T40" fmla="*/ 19 w 339"/>
                <a:gd name="T41" fmla="*/ 386 h 445"/>
                <a:gd name="T42" fmla="*/ 263 w 339"/>
                <a:gd name="T43" fmla="*/ 339 h 445"/>
                <a:gd name="T44" fmla="*/ 300 w 339"/>
                <a:gd name="T45" fmla="*/ 266 h 445"/>
                <a:gd name="T46" fmla="*/ 339 w 339"/>
                <a:gd name="T47" fmla="*/ 194 h 445"/>
                <a:gd name="T48" fmla="*/ 296 w 339"/>
                <a:gd name="T49" fmla="*/ 194 h 445"/>
                <a:gd name="T50" fmla="*/ 322 w 339"/>
                <a:gd name="T51" fmla="*/ 67 h 445"/>
                <a:gd name="T52" fmla="*/ 296 w 339"/>
                <a:gd name="T53" fmla="*/ 25 h 445"/>
                <a:gd name="T54" fmla="*/ 161 w 339"/>
                <a:gd name="T55" fmla="*/ 93 h 445"/>
                <a:gd name="T56" fmla="*/ 161 w 339"/>
                <a:gd name="T57" fmla="*/ 0 h 445"/>
                <a:gd name="T58" fmla="*/ 54 w 339"/>
                <a:gd name="T59" fmla="*/ 104 h 445"/>
                <a:gd name="T60" fmla="*/ 0 w 339"/>
                <a:gd name="T61" fmla="*/ 22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39" h="445">
                  <a:moveTo>
                    <a:pt x="169" y="304"/>
                  </a:moveTo>
                  <a:lnTo>
                    <a:pt x="172" y="307"/>
                  </a:lnTo>
                  <a:cubicBezTo>
                    <a:pt x="172" y="307"/>
                    <a:pt x="169" y="305"/>
                    <a:pt x="169" y="304"/>
                  </a:cubicBezTo>
                  <a:close/>
                  <a:moveTo>
                    <a:pt x="195" y="228"/>
                  </a:moveTo>
                  <a:cubicBezTo>
                    <a:pt x="220" y="245"/>
                    <a:pt x="212" y="245"/>
                    <a:pt x="254" y="245"/>
                  </a:cubicBezTo>
                  <a:cubicBezTo>
                    <a:pt x="236" y="279"/>
                    <a:pt x="240" y="301"/>
                    <a:pt x="195" y="304"/>
                  </a:cubicBezTo>
                  <a:lnTo>
                    <a:pt x="222" y="272"/>
                  </a:lnTo>
                  <a:cubicBezTo>
                    <a:pt x="194" y="242"/>
                    <a:pt x="201" y="241"/>
                    <a:pt x="195" y="228"/>
                  </a:cubicBezTo>
                  <a:close/>
                  <a:moveTo>
                    <a:pt x="119" y="144"/>
                  </a:moveTo>
                  <a:cubicBezTo>
                    <a:pt x="148" y="151"/>
                    <a:pt x="145" y="148"/>
                    <a:pt x="152" y="177"/>
                  </a:cubicBezTo>
                  <a:cubicBezTo>
                    <a:pt x="110" y="167"/>
                    <a:pt x="124" y="175"/>
                    <a:pt x="119" y="144"/>
                  </a:cubicBezTo>
                  <a:close/>
                  <a:moveTo>
                    <a:pt x="271" y="203"/>
                  </a:moveTo>
                  <a:lnTo>
                    <a:pt x="246" y="203"/>
                  </a:lnTo>
                  <a:cubicBezTo>
                    <a:pt x="245" y="200"/>
                    <a:pt x="159" y="87"/>
                    <a:pt x="262" y="59"/>
                  </a:cubicBezTo>
                  <a:cubicBezTo>
                    <a:pt x="304" y="90"/>
                    <a:pt x="271" y="129"/>
                    <a:pt x="271" y="203"/>
                  </a:cubicBezTo>
                  <a:close/>
                  <a:moveTo>
                    <a:pt x="0" y="220"/>
                  </a:moveTo>
                  <a:cubicBezTo>
                    <a:pt x="0" y="273"/>
                    <a:pt x="21" y="221"/>
                    <a:pt x="59" y="211"/>
                  </a:cubicBezTo>
                  <a:lnTo>
                    <a:pt x="117" y="264"/>
                  </a:lnTo>
                  <a:cubicBezTo>
                    <a:pt x="113" y="286"/>
                    <a:pt x="103" y="318"/>
                    <a:pt x="93" y="338"/>
                  </a:cubicBezTo>
                  <a:cubicBezTo>
                    <a:pt x="77" y="331"/>
                    <a:pt x="44" y="317"/>
                    <a:pt x="25" y="313"/>
                  </a:cubicBezTo>
                  <a:cubicBezTo>
                    <a:pt x="14" y="338"/>
                    <a:pt x="3" y="359"/>
                    <a:pt x="19" y="386"/>
                  </a:cubicBezTo>
                  <a:cubicBezTo>
                    <a:pt x="55" y="445"/>
                    <a:pt x="210" y="443"/>
                    <a:pt x="263" y="339"/>
                  </a:cubicBezTo>
                  <a:cubicBezTo>
                    <a:pt x="273" y="318"/>
                    <a:pt x="286" y="286"/>
                    <a:pt x="300" y="266"/>
                  </a:cubicBezTo>
                  <a:cubicBezTo>
                    <a:pt x="325" y="229"/>
                    <a:pt x="338" y="248"/>
                    <a:pt x="339" y="194"/>
                  </a:cubicBezTo>
                  <a:lnTo>
                    <a:pt x="296" y="194"/>
                  </a:lnTo>
                  <a:lnTo>
                    <a:pt x="322" y="67"/>
                  </a:lnTo>
                  <a:cubicBezTo>
                    <a:pt x="322" y="47"/>
                    <a:pt x="308" y="43"/>
                    <a:pt x="296" y="25"/>
                  </a:cubicBezTo>
                  <a:cubicBezTo>
                    <a:pt x="194" y="27"/>
                    <a:pt x="219" y="77"/>
                    <a:pt x="161" y="93"/>
                  </a:cubicBezTo>
                  <a:lnTo>
                    <a:pt x="161" y="0"/>
                  </a:lnTo>
                  <a:cubicBezTo>
                    <a:pt x="62" y="0"/>
                    <a:pt x="96" y="14"/>
                    <a:pt x="54" y="104"/>
                  </a:cubicBezTo>
                  <a:cubicBezTo>
                    <a:pt x="38" y="138"/>
                    <a:pt x="0" y="185"/>
                    <a:pt x="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72" name="Freeform 18">
              <a:extLst>
                <a:ext uri="{FF2B5EF4-FFF2-40B4-BE49-F238E27FC236}">
                  <a16:creationId xmlns:a16="http://schemas.microsoft.com/office/drawing/2014/main" id="{7F7ECFB7-6607-44E3-B174-35F1CB15F0C2}"/>
                </a:ext>
              </a:extLst>
            </p:cNvPr>
            <p:cNvSpPr>
              <a:spLocks noEditPoints="1"/>
            </p:cNvSpPr>
            <p:nvPr/>
          </p:nvSpPr>
          <p:spPr bwMode="auto">
            <a:xfrm>
              <a:off x="4343400" y="1709738"/>
              <a:ext cx="93663" cy="111125"/>
            </a:xfrm>
            <a:custGeom>
              <a:avLst/>
              <a:gdLst>
                <a:gd name="T0" fmla="*/ 182 w 401"/>
                <a:gd name="T1" fmla="*/ 347 h 474"/>
                <a:gd name="T2" fmla="*/ 185 w 401"/>
                <a:gd name="T3" fmla="*/ 350 h 474"/>
                <a:gd name="T4" fmla="*/ 182 w 401"/>
                <a:gd name="T5" fmla="*/ 347 h 474"/>
                <a:gd name="T6" fmla="*/ 114 w 401"/>
                <a:gd name="T7" fmla="*/ 305 h 474"/>
                <a:gd name="T8" fmla="*/ 140 w 401"/>
                <a:gd name="T9" fmla="*/ 339 h 474"/>
                <a:gd name="T10" fmla="*/ 114 w 401"/>
                <a:gd name="T11" fmla="*/ 339 h 474"/>
                <a:gd name="T12" fmla="*/ 114 w 401"/>
                <a:gd name="T13" fmla="*/ 305 h 474"/>
                <a:gd name="T14" fmla="*/ 165 w 401"/>
                <a:gd name="T15" fmla="*/ 305 h 474"/>
                <a:gd name="T16" fmla="*/ 173 w 401"/>
                <a:gd name="T17" fmla="*/ 306 h 474"/>
                <a:gd name="T18" fmla="*/ 165 w 401"/>
                <a:gd name="T19" fmla="*/ 305 h 474"/>
                <a:gd name="T20" fmla="*/ 182 w 401"/>
                <a:gd name="T21" fmla="*/ 203 h 474"/>
                <a:gd name="T22" fmla="*/ 148 w 401"/>
                <a:gd name="T23" fmla="*/ 254 h 474"/>
                <a:gd name="T24" fmla="*/ 182 w 401"/>
                <a:gd name="T25" fmla="*/ 203 h 474"/>
                <a:gd name="T26" fmla="*/ 182 w 401"/>
                <a:gd name="T27" fmla="*/ 203 h 474"/>
                <a:gd name="T28" fmla="*/ 228 w 401"/>
                <a:gd name="T29" fmla="*/ 165 h 474"/>
                <a:gd name="T30" fmla="*/ 259 w 401"/>
                <a:gd name="T31" fmla="*/ 152 h 474"/>
                <a:gd name="T32" fmla="*/ 277 w 401"/>
                <a:gd name="T33" fmla="*/ 149 h 474"/>
                <a:gd name="T34" fmla="*/ 323 w 401"/>
                <a:gd name="T35" fmla="*/ 189 h 474"/>
                <a:gd name="T36" fmla="*/ 318 w 401"/>
                <a:gd name="T37" fmla="*/ 313 h 474"/>
                <a:gd name="T38" fmla="*/ 275 w 401"/>
                <a:gd name="T39" fmla="*/ 347 h 474"/>
                <a:gd name="T40" fmla="*/ 241 w 401"/>
                <a:gd name="T41" fmla="*/ 203 h 474"/>
                <a:gd name="T42" fmla="*/ 182 w 401"/>
                <a:gd name="T43" fmla="*/ 203 h 474"/>
                <a:gd name="T44" fmla="*/ 89 w 401"/>
                <a:gd name="T45" fmla="*/ 17 h 474"/>
                <a:gd name="T46" fmla="*/ 80 w 401"/>
                <a:gd name="T47" fmla="*/ 68 h 474"/>
                <a:gd name="T48" fmla="*/ 30 w 401"/>
                <a:gd name="T49" fmla="*/ 118 h 474"/>
                <a:gd name="T50" fmla="*/ 114 w 401"/>
                <a:gd name="T51" fmla="*/ 195 h 474"/>
                <a:gd name="T52" fmla="*/ 97 w 401"/>
                <a:gd name="T53" fmla="*/ 254 h 474"/>
                <a:gd name="T54" fmla="*/ 21 w 401"/>
                <a:gd name="T55" fmla="*/ 254 h 474"/>
                <a:gd name="T56" fmla="*/ 123 w 401"/>
                <a:gd name="T57" fmla="*/ 423 h 474"/>
                <a:gd name="T58" fmla="*/ 123 w 401"/>
                <a:gd name="T59" fmla="*/ 372 h 474"/>
                <a:gd name="T60" fmla="*/ 157 w 401"/>
                <a:gd name="T61" fmla="*/ 372 h 474"/>
                <a:gd name="T62" fmla="*/ 216 w 401"/>
                <a:gd name="T63" fmla="*/ 423 h 474"/>
                <a:gd name="T64" fmla="*/ 224 w 401"/>
                <a:gd name="T65" fmla="*/ 474 h 474"/>
                <a:gd name="T66" fmla="*/ 275 w 401"/>
                <a:gd name="T67" fmla="*/ 389 h 474"/>
                <a:gd name="T68" fmla="*/ 351 w 401"/>
                <a:gd name="T69" fmla="*/ 135 h 474"/>
                <a:gd name="T70" fmla="*/ 213 w 401"/>
                <a:gd name="T71" fmla="*/ 141 h 474"/>
                <a:gd name="T72" fmla="*/ 165 w 401"/>
                <a:gd name="T73" fmla="*/ 161 h 474"/>
                <a:gd name="T74" fmla="*/ 148 w 401"/>
                <a:gd name="T75" fmla="*/ 0 h 474"/>
                <a:gd name="T76" fmla="*/ 140 w 401"/>
                <a:gd name="T77" fmla="*/ 63 h 474"/>
                <a:gd name="T78" fmla="*/ 89 w 401"/>
                <a:gd name="T79" fmla="*/ 17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1" h="474">
                  <a:moveTo>
                    <a:pt x="182" y="347"/>
                  </a:moveTo>
                  <a:lnTo>
                    <a:pt x="185" y="350"/>
                  </a:lnTo>
                  <a:cubicBezTo>
                    <a:pt x="184" y="349"/>
                    <a:pt x="181" y="348"/>
                    <a:pt x="182" y="347"/>
                  </a:cubicBezTo>
                  <a:close/>
                  <a:moveTo>
                    <a:pt x="114" y="305"/>
                  </a:moveTo>
                  <a:cubicBezTo>
                    <a:pt x="139" y="323"/>
                    <a:pt x="125" y="310"/>
                    <a:pt x="140" y="339"/>
                  </a:cubicBezTo>
                  <a:lnTo>
                    <a:pt x="114" y="339"/>
                  </a:lnTo>
                  <a:lnTo>
                    <a:pt x="114" y="305"/>
                  </a:lnTo>
                  <a:close/>
                  <a:moveTo>
                    <a:pt x="165" y="305"/>
                  </a:moveTo>
                  <a:cubicBezTo>
                    <a:pt x="167" y="287"/>
                    <a:pt x="210" y="307"/>
                    <a:pt x="173" y="306"/>
                  </a:cubicBezTo>
                  <a:cubicBezTo>
                    <a:pt x="170" y="305"/>
                    <a:pt x="163" y="324"/>
                    <a:pt x="165" y="305"/>
                  </a:cubicBezTo>
                  <a:close/>
                  <a:moveTo>
                    <a:pt x="182" y="203"/>
                  </a:moveTo>
                  <a:cubicBezTo>
                    <a:pt x="181" y="244"/>
                    <a:pt x="183" y="250"/>
                    <a:pt x="148" y="254"/>
                  </a:cubicBezTo>
                  <a:cubicBezTo>
                    <a:pt x="162" y="228"/>
                    <a:pt x="159" y="220"/>
                    <a:pt x="182" y="203"/>
                  </a:cubicBezTo>
                  <a:close/>
                  <a:moveTo>
                    <a:pt x="182" y="203"/>
                  </a:moveTo>
                  <a:cubicBezTo>
                    <a:pt x="194" y="185"/>
                    <a:pt x="206" y="176"/>
                    <a:pt x="228" y="165"/>
                  </a:cubicBezTo>
                  <a:cubicBezTo>
                    <a:pt x="233" y="163"/>
                    <a:pt x="259" y="152"/>
                    <a:pt x="259" y="152"/>
                  </a:cubicBezTo>
                  <a:cubicBezTo>
                    <a:pt x="262" y="152"/>
                    <a:pt x="277" y="149"/>
                    <a:pt x="277" y="149"/>
                  </a:cubicBezTo>
                  <a:cubicBezTo>
                    <a:pt x="303" y="149"/>
                    <a:pt x="316" y="164"/>
                    <a:pt x="323" y="189"/>
                  </a:cubicBezTo>
                  <a:cubicBezTo>
                    <a:pt x="331" y="219"/>
                    <a:pt x="326" y="285"/>
                    <a:pt x="318" y="313"/>
                  </a:cubicBezTo>
                  <a:cubicBezTo>
                    <a:pt x="309" y="343"/>
                    <a:pt x="309" y="344"/>
                    <a:pt x="275" y="347"/>
                  </a:cubicBezTo>
                  <a:cubicBezTo>
                    <a:pt x="260" y="283"/>
                    <a:pt x="241" y="296"/>
                    <a:pt x="241" y="203"/>
                  </a:cubicBezTo>
                  <a:lnTo>
                    <a:pt x="182" y="203"/>
                  </a:lnTo>
                  <a:close/>
                  <a:moveTo>
                    <a:pt x="89" y="17"/>
                  </a:moveTo>
                  <a:cubicBezTo>
                    <a:pt x="86" y="52"/>
                    <a:pt x="80" y="36"/>
                    <a:pt x="80" y="68"/>
                  </a:cubicBezTo>
                  <a:cubicBezTo>
                    <a:pt x="80" y="112"/>
                    <a:pt x="114" y="118"/>
                    <a:pt x="30" y="118"/>
                  </a:cubicBezTo>
                  <a:cubicBezTo>
                    <a:pt x="31" y="187"/>
                    <a:pt x="62" y="167"/>
                    <a:pt x="114" y="195"/>
                  </a:cubicBezTo>
                  <a:cubicBezTo>
                    <a:pt x="107" y="226"/>
                    <a:pt x="100" y="218"/>
                    <a:pt x="97" y="254"/>
                  </a:cubicBezTo>
                  <a:cubicBezTo>
                    <a:pt x="45" y="253"/>
                    <a:pt x="74" y="242"/>
                    <a:pt x="21" y="254"/>
                  </a:cubicBezTo>
                  <a:cubicBezTo>
                    <a:pt x="0" y="345"/>
                    <a:pt x="9" y="414"/>
                    <a:pt x="123" y="423"/>
                  </a:cubicBezTo>
                  <a:lnTo>
                    <a:pt x="123" y="372"/>
                  </a:lnTo>
                  <a:lnTo>
                    <a:pt x="157" y="372"/>
                  </a:lnTo>
                  <a:cubicBezTo>
                    <a:pt x="157" y="429"/>
                    <a:pt x="157" y="423"/>
                    <a:pt x="216" y="423"/>
                  </a:cubicBezTo>
                  <a:cubicBezTo>
                    <a:pt x="221" y="443"/>
                    <a:pt x="224" y="448"/>
                    <a:pt x="224" y="474"/>
                  </a:cubicBezTo>
                  <a:cubicBezTo>
                    <a:pt x="265" y="453"/>
                    <a:pt x="271" y="445"/>
                    <a:pt x="275" y="389"/>
                  </a:cubicBezTo>
                  <a:cubicBezTo>
                    <a:pt x="401" y="389"/>
                    <a:pt x="351" y="263"/>
                    <a:pt x="351" y="135"/>
                  </a:cubicBezTo>
                  <a:cubicBezTo>
                    <a:pt x="231" y="107"/>
                    <a:pt x="263" y="115"/>
                    <a:pt x="213" y="141"/>
                  </a:cubicBezTo>
                  <a:cubicBezTo>
                    <a:pt x="194" y="152"/>
                    <a:pt x="187" y="156"/>
                    <a:pt x="165" y="161"/>
                  </a:cubicBezTo>
                  <a:cubicBezTo>
                    <a:pt x="191" y="50"/>
                    <a:pt x="280" y="70"/>
                    <a:pt x="148" y="0"/>
                  </a:cubicBezTo>
                  <a:cubicBezTo>
                    <a:pt x="150" y="27"/>
                    <a:pt x="173" y="61"/>
                    <a:pt x="140" y="63"/>
                  </a:cubicBezTo>
                  <a:cubicBezTo>
                    <a:pt x="106" y="65"/>
                    <a:pt x="142" y="53"/>
                    <a:pt x="8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73" name="Freeform 19">
              <a:extLst>
                <a:ext uri="{FF2B5EF4-FFF2-40B4-BE49-F238E27FC236}">
                  <a16:creationId xmlns:a16="http://schemas.microsoft.com/office/drawing/2014/main" id="{A2C0F636-84F4-4025-A009-C34FC9B2A65E}"/>
                </a:ext>
              </a:extLst>
            </p:cNvPr>
            <p:cNvSpPr>
              <a:spLocks noEditPoints="1"/>
            </p:cNvSpPr>
            <p:nvPr/>
          </p:nvSpPr>
          <p:spPr bwMode="auto">
            <a:xfrm>
              <a:off x="4846638" y="1912938"/>
              <a:ext cx="114300" cy="84138"/>
            </a:xfrm>
            <a:custGeom>
              <a:avLst/>
              <a:gdLst>
                <a:gd name="T0" fmla="*/ 279 w 491"/>
                <a:gd name="T1" fmla="*/ 240 h 360"/>
                <a:gd name="T2" fmla="*/ 313 w 491"/>
                <a:gd name="T3" fmla="*/ 282 h 360"/>
                <a:gd name="T4" fmla="*/ 294 w 491"/>
                <a:gd name="T5" fmla="*/ 268 h 360"/>
                <a:gd name="T6" fmla="*/ 279 w 491"/>
                <a:gd name="T7" fmla="*/ 240 h 360"/>
                <a:gd name="T8" fmla="*/ 279 w 491"/>
                <a:gd name="T9" fmla="*/ 181 h 360"/>
                <a:gd name="T10" fmla="*/ 282 w 491"/>
                <a:gd name="T11" fmla="*/ 183 h 360"/>
                <a:gd name="T12" fmla="*/ 279 w 491"/>
                <a:gd name="T13" fmla="*/ 181 h 360"/>
                <a:gd name="T14" fmla="*/ 237 w 491"/>
                <a:gd name="T15" fmla="*/ 130 h 360"/>
                <a:gd name="T16" fmla="*/ 247 w 491"/>
                <a:gd name="T17" fmla="*/ 138 h 360"/>
                <a:gd name="T18" fmla="*/ 237 w 491"/>
                <a:gd name="T19" fmla="*/ 130 h 360"/>
                <a:gd name="T20" fmla="*/ 321 w 491"/>
                <a:gd name="T21" fmla="*/ 113 h 360"/>
                <a:gd name="T22" fmla="*/ 372 w 491"/>
                <a:gd name="T23" fmla="*/ 113 h 360"/>
                <a:gd name="T24" fmla="*/ 372 w 491"/>
                <a:gd name="T25" fmla="*/ 122 h 360"/>
                <a:gd name="T26" fmla="*/ 321 w 491"/>
                <a:gd name="T27" fmla="*/ 122 h 360"/>
                <a:gd name="T28" fmla="*/ 321 w 491"/>
                <a:gd name="T29" fmla="*/ 113 h 360"/>
                <a:gd name="T30" fmla="*/ 279 w 491"/>
                <a:gd name="T31" fmla="*/ 113 h 360"/>
                <a:gd name="T32" fmla="*/ 293 w 491"/>
                <a:gd name="T33" fmla="*/ 117 h 360"/>
                <a:gd name="T34" fmla="*/ 279 w 491"/>
                <a:gd name="T35" fmla="*/ 113 h 360"/>
                <a:gd name="T36" fmla="*/ 0 w 491"/>
                <a:gd name="T37" fmla="*/ 54 h 360"/>
                <a:gd name="T38" fmla="*/ 243 w 491"/>
                <a:gd name="T39" fmla="*/ 184 h 360"/>
                <a:gd name="T40" fmla="*/ 299 w 491"/>
                <a:gd name="T41" fmla="*/ 339 h 360"/>
                <a:gd name="T42" fmla="*/ 333 w 491"/>
                <a:gd name="T43" fmla="*/ 355 h 360"/>
                <a:gd name="T44" fmla="*/ 330 w 491"/>
                <a:gd name="T45" fmla="*/ 215 h 360"/>
                <a:gd name="T46" fmla="*/ 491 w 491"/>
                <a:gd name="T47" fmla="*/ 147 h 360"/>
                <a:gd name="T48" fmla="*/ 398 w 491"/>
                <a:gd name="T49" fmla="*/ 155 h 360"/>
                <a:gd name="T50" fmla="*/ 398 w 491"/>
                <a:gd name="T51" fmla="*/ 138 h 360"/>
                <a:gd name="T52" fmla="*/ 465 w 491"/>
                <a:gd name="T53" fmla="*/ 96 h 360"/>
                <a:gd name="T54" fmla="*/ 355 w 491"/>
                <a:gd name="T55" fmla="*/ 88 h 360"/>
                <a:gd name="T56" fmla="*/ 389 w 491"/>
                <a:gd name="T57" fmla="*/ 20 h 360"/>
                <a:gd name="T58" fmla="*/ 296 w 491"/>
                <a:gd name="T59" fmla="*/ 62 h 360"/>
                <a:gd name="T60" fmla="*/ 279 w 491"/>
                <a:gd name="T61" fmla="*/ 71 h 360"/>
                <a:gd name="T62" fmla="*/ 262 w 491"/>
                <a:gd name="T63" fmla="*/ 45 h 360"/>
                <a:gd name="T64" fmla="*/ 194 w 491"/>
                <a:gd name="T65" fmla="*/ 79 h 360"/>
                <a:gd name="T66" fmla="*/ 220 w 491"/>
                <a:gd name="T67" fmla="*/ 122 h 360"/>
                <a:gd name="T68" fmla="*/ 101 w 491"/>
                <a:gd name="T69" fmla="*/ 62 h 360"/>
                <a:gd name="T70" fmla="*/ 110 w 491"/>
                <a:gd name="T71" fmla="*/ 3 h 360"/>
                <a:gd name="T72" fmla="*/ 39 w 491"/>
                <a:gd name="T73" fmla="*/ 8 h 360"/>
                <a:gd name="T74" fmla="*/ 0 w 491"/>
                <a:gd name="T75" fmla="*/ 54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1" h="360">
                  <a:moveTo>
                    <a:pt x="279" y="240"/>
                  </a:moveTo>
                  <a:cubicBezTo>
                    <a:pt x="309" y="248"/>
                    <a:pt x="310" y="248"/>
                    <a:pt x="313" y="282"/>
                  </a:cubicBezTo>
                  <a:cubicBezTo>
                    <a:pt x="306" y="278"/>
                    <a:pt x="302" y="277"/>
                    <a:pt x="294" y="268"/>
                  </a:cubicBezTo>
                  <a:cubicBezTo>
                    <a:pt x="272" y="243"/>
                    <a:pt x="287" y="255"/>
                    <a:pt x="279" y="240"/>
                  </a:cubicBezTo>
                  <a:close/>
                  <a:moveTo>
                    <a:pt x="279" y="181"/>
                  </a:moveTo>
                  <a:lnTo>
                    <a:pt x="282" y="183"/>
                  </a:lnTo>
                  <a:cubicBezTo>
                    <a:pt x="282" y="183"/>
                    <a:pt x="278" y="182"/>
                    <a:pt x="279" y="181"/>
                  </a:cubicBezTo>
                  <a:close/>
                  <a:moveTo>
                    <a:pt x="237" y="130"/>
                  </a:moveTo>
                  <a:cubicBezTo>
                    <a:pt x="251" y="116"/>
                    <a:pt x="264" y="151"/>
                    <a:pt x="247" y="138"/>
                  </a:cubicBezTo>
                  <a:cubicBezTo>
                    <a:pt x="241" y="134"/>
                    <a:pt x="225" y="142"/>
                    <a:pt x="237" y="130"/>
                  </a:cubicBezTo>
                  <a:close/>
                  <a:moveTo>
                    <a:pt x="321" y="113"/>
                  </a:moveTo>
                  <a:lnTo>
                    <a:pt x="372" y="113"/>
                  </a:lnTo>
                  <a:lnTo>
                    <a:pt x="372" y="122"/>
                  </a:lnTo>
                  <a:lnTo>
                    <a:pt x="321" y="122"/>
                  </a:lnTo>
                  <a:lnTo>
                    <a:pt x="321" y="113"/>
                  </a:lnTo>
                  <a:close/>
                  <a:moveTo>
                    <a:pt x="279" y="113"/>
                  </a:moveTo>
                  <a:cubicBezTo>
                    <a:pt x="288" y="104"/>
                    <a:pt x="325" y="126"/>
                    <a:pt x="293" y="117"/>
                  </a:cubicBezTo>
                  <a:cubicBezTo>
                    <a:pt x="286" y="116"/>
                    <a:pt x="265" y="127"/>
                    <a:pt x="279" y="113"/>
                  </a:cubicBezTo>
                  <a:close/>
                  <a:moveTo>
                    <a:pt x="0" y="54"/>
                  </a:moveTo>
                  <a:cubicBezTo>
                    <a:pt x="0" y="153"/>
                    <a:pt x="138" y="47"/>
                    <a:pt x="243" y="184"/>
                  </a:cubicBezTo>
                  <a:cubicBezTo>
                    <a:pt x="285" y="239"/>
                    <a:pt x="216" y="280"/>
                    <a:pt x="299" y="339"/>
                  </a:cubicBezTo>
                  <a:cubicBezTo>
                    <a:pt x="303" y="341"/>
                    <a:pt x="331" y="355"/>
                    <a:pt x="333" y="355"/>
                  </a:cubicBezTo>
                  <a:cubicBezTo>
                    <a:pt x="402" y="360"/>
                    <a:pt x="333" y="255"/>
                    <a:pt x="330" y="215"/>
                  </a:cubicBezTo>
                  <a:cubicBezTo>
                    <a:pt x="466" y="183"/>
                    <a:pt x="489" y="225"/>
                    <a:pt x="491" y="147"/>
                  </a:cubicBezTo>
                  <a:cubicBezTo>
                    <a:pt x="446" y="151"/>
                    <a:pt x="438" y="164"/>
                    <a:pt x="398" y="155"/>
                  </a:cubicBezTo>
                  <a:lnTo>
                    <a:pt x="398" y="138"/>
                  </a:lnTo>
                  <a:cubicBezTo>
                    <a:pt x="445" y="140"/>
                    <a:pt x="464" y="159"/>
                    <a:pt x="465" y="96"/>
                  </a:cubicBezTo>
                  <a:cubicBezTo>
                    <a:pt x="398" y="96"/>
                    <a:pt x="412" y="101"/>
                    <a:pt x="355" y="88"/>
                  </a:cubicBezTo>
                  <a:cubicBezTo>
                    <a:pt x="374" y="59"/>
                    <a:pt x="385" y="65"/>
                    <a:pt x="389" y="20"/>
                  </a:cubicBezTo>
                  <a:cubicBezTo>
                    <a:pt x="351" y="23"/>
                    <a:pt x="337" y="40"/>
                    <a:pt x="296" y="62"/>
                  </a:cubicBezTo>
                  <a:lnTo>
                    <a:pt x="279" y="71"/>
                  </a:lnTo>
                  <a:cubicBezTo>
                    <a:pt x="260" y="58"/>
                    <a:pt x="269" y="69"/>
                    <a:pt x="262" y="45"/>
                  </a:cubicBezTo>
                  <a:cubicBezTo>
                    <a:pt x="233" y="48"/>
                    <a:pt x="194" y="49"/>
                    <a:pt x="194" y="79"/>
                  </a:cubicBezTo>
                  <a:cubicBezTo>
                    <a:pt x="194" y="115"/>
                    <a:pt x="203" y="75"/>
                    <a:pt x="220" y="122"/>
                  </a:cubicBezTo>
                  <a:lnTo>
                    <a:pt x="101" y="62"/>
                  </a:lnTo>
                  <a:cubicBezTo>
                    <a:pt x="102" y="25"/>
                    <a:pt x="107" y="36"/>
                    <a:pt x="110" y="3"/>
                  </a:cubicBezTo>
                  <a:cubicBezTo>
                    <a:pt x="83" y="3"/>
                    <a:pt x="62" y="0"/>
                    <a:pt x="39" y="8"/>
                  </a:cubicBezTo>
                  <a:cubicBezTo>
                    <a:pt x="22" y="15"/>
                    <a:pt x="0" y="34"/>
                    <a:pt x="0"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74" name="Freeform 20">
              <a:extLst>
                <a:ext uri="{FF2B5EF4-FFF2-40B4-BE49-F238E27FC236}">
                  <a16:creationId xmlns:a16="http://schemas.microsoft.com/office/drawing/2014/main" id="{D5186D11-9608-421E-AB65-30FD590C6F88}"/>
                </a:ext>
              </a:extLst>
            </p:cNvPr>
            <p:cNvSpPr>
              <a:spLocks noEditPoints="1"/>
            </p:cNvSpPr>
            <p:nvPr/>
          </p:nvSpPr>
          <p:spPr bwMode="auto">
            <a:xfrm>
              <a:off x="4837113" y="2320926"/>
              <a:ext cx="80963" cy="87313"/>
            </a:xfrm>
            <a:custGeom>
              <a:avLst/>
              <a:gdLst>
                <a:gd name="T0" fmla="*/ 153 w 348"/>
                <a:gd name="T1" fmla="*/ 178 h 373"/>
                <a:gd name="T2" fmla="*/ 45 w 348"/>
                <a:gd name="T3" fmla="*/ 212 h 373"/>
                <a:gd name="T4" fmla="*/ 68 w 348"/>
                <a:gd name="T5" fmla="*/ 169 h 373"/>
                <a:gd name="T6" fmla="*/ 153 w 348"/>
                <a:gd name="T7" fmla="*/ 178 h 373"/>
                <a:gd name="T8" fmla="*/ 127 w 348"/>
                <a:gd name="T9" fmla="*/ 356 h 373"/>
                <a:gd name="T10" fmla="*/ 136 w 348"/>
                <a:gd name="T11" fmla="*/ 364 h 373"/>
                <a:gd name="T12" fmla="*/ 195 w 348"/>
                <a:gd name="T13" fmla="*/ 373 h 373"/>
                <a:gd name="T14" fmla="*/ 221 w 348"/>
                <a:gd name="T15" fmla="*/ 186 h 373"/>
                <a:gd name="T16" fmla="*/ 153 w 348"/>
                <a:gd name="T17" fmla="*/ 178 h 373"/>
                <a:gd name="T18" fmla="*/ 153 w 348"/>
                <a:gd name="T19" fmla="*/ 144 h 373"/>
                <a:gd name="T20" fmla="*/ 94 w 348"/>
                <a:gd name="T21" fmla="*/ 126 h 373"/>
                <a:gd name="T22" fmla="*/ 94 w 348"/>
                <a:gd name="T23" fmla="*/ 102 h 373"/>
                <a:gd name="T24" fmla="*/ 204 w 348"/>
                <a:gd name="T25" fmla="*/ 135 h 373"/>
                <a:gd name="T26" fmla="*/ 280 w 348"/>
                <a:gd name="T27" fmla="*/ 212 h 373"/>
                <a:gd name="T28" fmla="*/ 324 w 348"/>
                <a:gd name="T29" fmla="*/ 172 h 373"/>
                <a:gd name="T30" fmla="*/ 348 w 348"/>
                <a:gd name="T31" fmla="*/ 102 h 373"/>
                <a:gd name="T32" fmla="*/ 194 w 348"/>
                <a:gd name="T33" fmla="*/ 52 h 373"/>
                <a:gd name="T34" fmla="*/ 170 w 348"/>
                <a:gd name="T35" fmla="*/ 0 h 373"/>
                <a:gd name="T36" fmla="*/ 127 w 348"/>
                <a:gd name="T37" fmla="*/ 0 h 373"/>
                <a:gd name="T38" fmla="*/ 0 w 348"/>
                <a:gd name="T39" fmla="*/ 229 h 373"/>
                <a:gd name="T40" fmla="*/ 68 w 348"/>
                <a:gd name="T41" fmla="*/ 305 h 373"/>
                <a:gd name="T42" fmla="*/ 212 w 348"/>
                <a:gd name="T43" fmla="*/ 246 h 373"/>
                <a:gd name="T44" fmla="*/ 110 w 348"/>
                <a:gd name="T45" fmla="*/ 305 h 373"/>
                <a:gd name="T46" fmla="*/ 127 w 348"/>
                <a:gd name="T47" fmla="*/ 35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8" h="373">
                  <a:moveTo>
                    <a:pt x="153" y="178"/>
                  </a:moveTo>
                  <a:cubicBezTo>
                    <a:pt x="137" y="192"/>
                    <a:pt x="55" y="260"/>
                    <a:pt x="45" y="212"/>
                  </a:cubicBezTo>
                  <a:cubicBezTo>
                    <a:pt x="41" y="191"/>
                    <a:pt x="56" y="188"/>
                    <a:pt x="68" y="169"/>
                  </a:cubicBezTo>
                  <a:cubicBezTo>
                    <a:pt x="113" y="169"/>
                    <a:pt x="118" y="170"/>
                    <a:pt x="153" y="178"/>
                  </a:cubicBezTo>
                  <a:close/>
                  <a:moveTo>
                    <a:pt x="127" y="356"/>
                  </a:moveTo>
                  <a:lnTo>
                    <a:pt x="136" y="364"/>
                  </a:lnTo>
                  <a:cubicBezTo>
                    <a:pt x="169" y="367"/>
                    <a:pt x="158" y="372"/>
                    <a:pt x="195" y="373"/>
                  </a:cubicBezTo>
                  <a:cubicBezTo>
                    <a:pt x="206" y="325"/>
                    <a:pt x="307" y="240"/>
                    <a:pt x="221" y="186"/>
                  </a:cubicBezTo>
                  <a:cubicBezTo>
                    <a:pt x="190" y="166"/>
                    <a:pt x="191" y="175"/>
                    <a:pt x="153" y="178"/>
                  </a:cubicBezTo>
                  <a:lnTo>
                    <a:pt x="153" y="144"/>
                  </a:lnTo>
                  <a:lnTo>
                    <a:pt x="94" y="126"/>
                  </a:lnTo>
                  <a:lnTo>
                    <a:pt x="94" y="102"/>
                  </a:lnTo>
                  <a:cubicBezTo>
                    <a:pt x="178" y="102"/>
                    <a:pt x="152" y="105"/>
                    <a:pt x="204" y="135"/>
                  </a:cubicBezTo>
                  <a:cubicBezTo>
                    <a:pt x="244" y="159"/>
                    <a:pt x="267" y="158"/>
                    <a:pt x="280" y="212"/>
                  </a:cubicBezTo>
                  <a:cubicBezTo>
                    <a:pt x="308" y="204"/>
                    <a:pt x="310" y="195"/>
                    <a:pt x="324" y="172"/>
                  </a:cubicBezTo>
                  <a:cubicBezTo>
                    <a:pt x="339" y="148"/>
                    <a:pt x="347" y="137"/>
                    <a:pt x="348" y="102"/>
                  </a:cubicBezTo>
                  <a:cubicBezTo>
                    <a:pt x="289" y="115"/>
                    <a:pt x="240" y="87"/>
                    <a:pt x="194" y="52"/>
                  </a:cubicBezTo>
                  <a:cubicBezTo>
                    <a:pt x="171" y="33"/>
                    <a:pt x="171" y="39"/>
                    <a:pt x="170" y="0"/>
                  </a:cubicBezTo>
                  <a:lnTo>
                    <a:pt x="127" y="0"/>
                  </a:lnTo>
                  <a:cubicBezTo>
                    <a:pt x="125" y="87"/>
                    <a:pt x="18" y="154"/>
                    <a:pt x="0" y="229"/>
                  </a:cubicBezTo>
                  <a:cubicBezTo>
                    <a:pt x="14" y="249"/>
                    <a:pt x="48" y="291"/>
                    <a:pt x="68" y="305"/>
                  </a:cubicBezTo>
                  <a:cubicBezTo>
                    <a:pt x="177" y="280"/>
                    <a:pt x="137" y="247"/>
                    <a:pt x="212" y="246"/>
                  </a:cubicBezTo>
                  <a:cubicBezTo>
                    <a:pt x="210" y="327"/>
                    <a:pt x="171" y="334"/>
                    <a:pt x="110" y="305"/>
                  </a:cubicBezTo>
                  <a:cubicBezTo>
                    <a:pt x="113" y="334"/>
                    <a:pt x="117" y="336"/>
                    <a:pt x="127" y="3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75" name="Freeform 21">
              <a:extLst>
                <a:ext uri="{FF2B5EF4-FFF2-40B4-BE49-F238E27FC236}">
                  <a16:creationId xmlns:a16="http://schemas.microsoft.com/office/drawing/2014/main" id="{72F0B340-1334-4835-AAC8-8E9A528A993A}"/>
                </a:ext>
              </a:extLst>
            </p:cNvPr>
            <p:cNvSpPr>
              <a:spLocks/>
            </p:cNvSpPr>
            <p:nvPr/>
          </p:nvSpPr>
          <p:spPr bwMode="auto">
            <a:xfrm>
              <a:off x="4656138" y="1728788"/>
              <a:ext cx="77788" cy="79375"/>
            </a:xfrm>
            <a:custGeom>
              <a:avLst/>
              <a:gdLst>
                <a:gd name="T0" fmla="*/ 161 w 331"/>
                <a:gd name="T1" fmla="*/ 127 h 339"/>
                <a:gd name="T2" fmla="*/ 43 w 331"/>
                <a:gd name="T3" fmla="*/ 144 h 339"/>
                <a:gd name="T4" fmla="*/ 136 w 331"/>
                <a:gd name="T5" fmla="*/ 186 h 339"/>
                <a:gd name="T6" fmla="*/ 0 w 331"/>
                <a:gd name="T7" fmla="*/ 279 h 339"/>
                <a:gd name="T8" fmla="*/ 181 w 331"/>
                <a:gd name="T9" fmla="*/ 231 h 339"/>
                <a:gd name="T10" fmla="*/ 331 w 331"/>
                <a:gd name="T11" fmla="*/ 186 h 339"/>
                <a:gd name="T12" fmla="*/ 263 w 331"/>
                <a:gd name="T13" fmla="*/ 127 h 339"/>
                <a:gd name="T14" fmla="*/ 212 w 331"/>
                <a:gd name="T15" fmla="*/ 0 h 339"/>
                <a:gd name="T16" fmla="*/ 195 w 331"/>
                <a:gd name="T17" fmla="*/ 67 h 339"/>
                <a:gd name="T18" fmla="*/ 161 w 331"/>
                <a:gd name="T19" fmla="*/ 127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1" h="339">
                  <a:moveTo>
                    <a:pt x="161" y="127"/>
                  </a:moveTo>
                  <a:cubicBezTo>
                    <a:pt x="68" y="127"/>
                    <a:pt x="43" y="51"/>
                    <a:pt x="43" y="144"/>
                  </a:cubicBezTo>
                  <a:cubicBezTo>
                    <a:pt x="43" y="189"/>
                    <a:pt x="91" y="186"/>
                    <a:pt x="136" y="186"/>
                  </a:cubicBezTo>
                  <a:cubicBezTo>
                    <a:pt x="73" y="280"/>
                    <a:pt x="0" y="206"/>
                    <a:pt x="0" y="279"/>
                  </a:cubicBezTo>
                  <a:cubicBezTo>
                    <a:pt x="0" y="321"/>
                    <a:pt x="93" y="339"/>
                    <a:pt x="181" y="231"/>
                  </a:cubicBezTo>
                  <a:cubicBezTo>
                    <a:pt x="233" y="167"/>
                    <a:pt x="252" y="186"/>
                    <a:pt x="331" y="186"/>
                  </a:cubicBezTo>
                  <a:cubicBezTo>
                    <a:pt x="320" y="140"/>
                    <a:pt x="319" y="128"/>
                    <a:pt x="263" y="127"/>
                  </a:cubicBezTo>
                  <a:cubicBezTo>
                    <a:pt x="264" y="75"/>
                    <a:pt x="301" y="20"/>
                    <a:pt x="212" y="0"/>
                  </a:cubicBezTo>
                  <a:cubicBezTo>
                    <a:pt x="210" y="29"/>
                    <a:pt x="202" y="41"/>
                    <a:pt x="195" y="67"/>
                  </a:cubicBezTo>
                  <a:cubicBezTo>
                    <a:pt x="188" y="96"/>
                    <a:pt x="192" y="127"/>
                    <a:pt x="161"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76" name="Freeform 22">
              <a:extLst>
                <a:ext uri="{FF2B5EF4-FFF2-40B4-BE49-F238E27FC236}">
                  <a16:creationId xmlns:a16="http://schemas.microsoft.com/office/drawing/2014/main" id="{AD67D762-84CE-4160-BDFD-243CB38224DD}"/>
                </a:ext>
              </a:extLst>
            </p:cNvPr>
            <p:cNvSpPr>
              <a:spLocks/>
            </p:cNvSpPr>
            <p:nvPr/>
          </p:nvSpPr>
          <p:spPr bwMode="auto">
            <a:xfrm>
              <a:off x="4362450" y="2473326"/>
              <a:ext cx="66675" cy="68263"/>
            </a:xfrm>
            <a:custGeom>
              <a:avLst/>
              <a:gdLst>
                <a:gd name="T0" fmla="*/ 0 w 293"/>
                <a:gd name="T1" fmla="*/ 203 h 296"/>
                <a:gd name="T2" fmla="*/ 0 w 293"/>
                <a:gd name="T3" fmla="*/ 237 h 296"/>
                <a:gd name="T4" fmla="*/ 212 w 293"/>
                <a:gd name="T5" fmla="*/ 296 h 296"/>
                <a:gd name="T6" fmla="*/ 237 w 293"/>
                <a:gd name="T7" fmla="*/ 237 h 296"/>
                <a:gd name="T8" fmla="*/ 224 w 293"/>
                <a:gd name="T9" fmla="*/ 219 h 296"/>
                <a:gd name="T10" fmla="*/ 208 w 293"/>
                <a:gd name="T11" fmla="*/ 223 h 296"/>
                <a:gd name="T12" fmla="*/ 173 w 293"/>
                <a:gd name="T13" fmla="*/ 242 h 296"/>
                <a:gd name="T14" fmla="*/ 102 w 293"/>
                <a:gd name="T15" fmla="*/ 229 h 296"/>
                <a:gd name="T16" fmla="*/ 119 w 293"/>
                <a:gd name="T17" fmla="*/ 169 h 296"/>
                <a:gd name="T18" fmla="*/ 161 w 293"/>
                <a:gd name="T19" fmla="*/ 220 h 296"/>
                <a:gd name="T20" fmla="*/ 212 w 293"/>
                <a:gd name="T21" fmla="*/ 119 h 296"/>
                <a:gd name="T22" fmla="*/ 144 w 293"/>
                <a:gd name="T23" fmla="*/ 136 h 296"/>
                <a:gd name="T24" fmla="*/ 229 w 293"/>
                <a:gd name="T25" fmla="*/ 161 h 296"/>
                <a:gd name="T26" fmla="*/ 288 w 293"/>
                <a:gd name="T27" fmla="*/ 85 h 296"/>
                <a:gd name="T28" fmla="*/ 85 w 293"/>
                <a:gd name="T29" fmla="*/ 0 h 296"/>
                <a:gd name="T30" fmla="*/ 97 w 293"/>
                <a:gd name="T31" fmla="*/ 58 h 296"/>
                <a:gd name="T32" fmla="*/ 55 w 293"/>
                <a:gd name="T33" fmla="*/ 173 h 296"/>
                <a:gd name="T34" fmla="*/ 0 w 293"/>
                <a:gd name="T35" fmla="*/ 20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96">
                  <a:moveTo>
                    <a:pt x="0" y="203"/>
                  </a:moveTo>
                  <a:lnTo>
                    <a:pt x="0" y="237"/>
                  </a:lnTo>
                  <a:cubicBezTo>
                    <a:pt x="83" y="244"/>
                    <a:pt x="103" y="296"/>
                    <a:pt x="212" y="296"/>
                  </a:cubicBezTo>
                  <a:cubicBezTo>
                    <a:pt x="220" y="263"/>
                    <a:pt x="231" y="258"/>
                    <a:pt x="237" y="237"/>
                  </a:cubicBezTo>
                  <a:cubicBezTo>
                    <a:pt x="240" y="227"/>
                    <a:pt x="250" y="215"/>
                    <a:pt x="224" y="219"/>
                  </a:cubicBezTo>
                  <a:cubicBezTo>
                    <a:pt x="217" y="220"/>
                    <a:pt x="214" y="220"/>
                    <a:pt x="208" y="223"/>
                  </a:cubicBezTo>
                  <a:cubicBezTo>
                    <a:pt x="192" y="229"/>
                    <a:pt x="188" y="234"/>
                    <a:pt x="173" y="242"/>
                  </a:cubicBezTo>
                  <a:cubicBezTo>
                    <a:pt x="135" y="263"/>
                    <a:pt x="135" y="251"/>
                    <a:pt x="102" y="229"/>
                  </a:cubicBezTo>
                  <a:cubicBezTo>
                    <a:pt x="109" y="197"/>
                    <a:pt x="116" y="205"/>
                    <a:pt x="119" y="169"/>
                  </a:cubicBezTo>
                  <a:cubicBezTo>
                    <a:pt x="167" y="170"/>
                    <a:pt x="161" y="173"/>
                    <a:pt x="161" y="220"/>
                  </a:cubicBezTo>
                  <a:cubicBezTo>
                    <a:pt x="191" y="201"/>
                    <a:pt x="208" y="163"/>
                    <a:pt x="212" y="119"/>
                  </a:cubicBezTo>
                  <a:cubicBezTo>
                    <a:pt x="195" y="127"/>
                    <a:pt x="166" y="131"/>
                    <a:pt x="144" y="136"/>
                  </a:cubicBezTo>
                  <a:cubicBezTo>
                    <a:pt x="152" y="42"/>
                    <a:pt x="229" y="60"/>
                    <a:pt x="229" y="161"/>
                  </a:cubicBezTo>
                  <a:cubicBezTo>
                    <a:pt x="293" y="156"/>
                    <a:pt x="266" y="132"/>
                    <a:pt x="288" y="85"/>
                  </a:cubicBezTo>
                  <a:cubicBezTo>
                    <a:pt x="186" y="31"/>
                    <a:pt x="142" y="28"/>
                    <a:pt x="85" y="0"/>
                  </a:cubicBezTo>
                  <a:cubicBezTo>
                    <a:pt x="88" y="29"/>
                    <a:pt x="98" y="39"/>
                    <a:pt x="97" y="58"/>
                  </a:cubicBezTo>
                  <a:lnTo>
                    <a:pt x="55" y="173"/>
                  </a:lnTo>
                  <a:cubicBezTo>
                    <a:pt x="39" y="206"/>
                    <a:pt x="44" y="203"/>
                    <a:pt x="0" y="2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77" name="Freeform 23">
              <a:extLst>
                <a:ext uri="{FF2B5EF4-FFF2-40B4-BE49-F238E27FC236}">
                  <a16:creationId xmlns:a16="http://schemas.microsoft.com/office/drawing/2014/main" id="{FCF3C359-FAA1-48C9-AC5D-A9C4D1681E2F}"/>
                </a:ext>
              </a:extLst>
            </p:cNvPr>
            <p:cNvSpPr>
              <a:spLocks noEditPoints="1"/>
            </p:cNvSpPr>
            <p:nvPr/>
          </p:nvSpPr>
          <p:spPr bwMode="auto">
            <a:xfrm>
              <a:off x="4141788" y="2263776"/>
              <a:ext cx="57150" cy="57150"/>
            </a:xfrm>
            <a:custGeom>
              <a:avLst/>
              <a:gdLst>
                <a:gd name="T0" fmla="*/ 36 w 248"/>
                <a:gd name="T1" fmla="*/ 186 h 245"/>
                <a:gd name="T2" fmla="*/ 28 w 248"/>
                <a:gd name="T3" fmla="*/ 152 h 245"/>
                <a:gd name="T4" fmla="*/ 211 w 248"/>
                <a:gd name="T5" fmla="*/ 106 h 245"/>
                <a:gd name="T6" fmla="*/ 173 w 248"/>
                <a:gd name="T7" fmla="*/ 154 h 245"/>
                <a:gd name="T8" fmla="*/ 36 w 248"/>
                <a:gd name="T9" fmla="*/ 186 h 245"/>
                <a:gd name="T10" fmla="*/ 2 w 248"/>
                <a:gd name="T11" fmla="*/ 101 h 245"/>
                <a:gd name="T12" fmla="*/ 104 w 248"/>
                <a:gd name="T13" fmla="*/ 245 h 245"/>
                <a:gd name="T14" fmla="*/ 248 w 248"/>
                <a:gd name="T15" fmla="*/ 110 h 245"/>
                <a:gd name="T16" fmla="*/ 121 w 248"/>
                <a:gd name="T17" fmla="*/ 0 h 245"/>
                <a:gd name="T18" fmla="*/ 2 w 248"/>
                <a:gd name="T19" fmla="*/ 10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 h="245">
                  <a:moveTo>
                    <a:pt x="36" y="186"/>
                  </a:moveTo>
                  <a:cubicBezTo>
                    <a:pt x="31" y="163"/>
                    <a:pt x="28" y="170"/>
                    <a:pt x="28" y="152"/>
                  </a:cubicBezTo>
                  <a:cubicBezTo>
                    <a:pt x="28" y="83"/>
                    <a:pt x="227" y="25"/>
                    <a:pt x="211" y="106"/>
                  </a:cubicBezTo>
                  <a:cubicBezTo>
                    <a:pt x="208" y="123"/>
                    <a:pt x="185" y="145"/>
                    <a:pt x="173" y="154"/>
                  </a:cubicBezTo>
                  <a:cubicBezTo>
                    <a:pt x="134" y="183"/>
                    <a:pt x="102" y="186"/>
                    <a:pt x="36" y="186"/>
                  </a:cubicBezTo>
                  <a:close/>
                  <a:moveTo>
                    <a:pt x="2" y="101"/>
                  </a:moveTo>
                  <a:cubicBezTo>
                    <a:pt x="2" y="165"/>
                    <a:pt x="0" y="245"/>
                    <a:pt x="104" y="245"/>
                  </a:cubicBezTo>
                  <a:cubicBezTo>
                    <a:pt x="171" y="245"/>
                    <a:pt x="248" y="201"/>
                    <a:pt x="248" y="110"/>
                  </a:cubicBezTo>
                  <a:cubicBezTo>
                    <a:pt x="248" y="57"/>
                    <a:pt x="168" y="0"/>
                    <a:pt x="121" y="0"/>
                  </a:cubicBezTo>
                  <a:cubicBezTo>
                    <a:pt x="68" y="0"/>
                    <a:pt x="2" y="49"/>
                    <a:pt x="2"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78" name="Freeform 24">
              <a:extLst>
                <a:ext uri="{FF2B5EF4-FFF2-40B4-BE49-F238E27FC236}">
                  <a16:creationId xmlns:a16="http://schemas.microsoft.com/office/drawing/2014/main" id="{8072B349-4985-426F-8FD3-3A4E3563A26E}"/>
                </a:ext>
              </a:extLst>
            </p:cNvPr>
            <p:cNvSpPr>
              <a:spLocks/>
            </p:cNvSpPr>
            <p:nvPr/>
          </p:nvSpPr>
          <p:spPr bwMode="auto">
            <a:xfrm>
              <a:off x="4416425" y="2482851"/>
              <a:ext cx="52388" cy="73025"/>
            </a:xfrm>
            <a:custGeom>
              <a:avLst/>
              <a:gdLst>
                <a:gd name="T0" fmla="*/ 33 w 220"/>
                <a:gd name="T1" fmla="*/ 132 h 310"/>
                <a:gd name="T2" fmla="*/ 128 w 220"/>
                <a:gd name="T3" fmla="*/ 242 h 310"/>
                <a:gd name="T4" fmla="*/ 50 w 220"/>
                <a:gd name="T5" fmla="*/ 183 h 310"/>
                <a:gd name="T6" fmla="*/ 16 w 220"/>
                <a:gd name="T7" fmla="*/ 183 h 310"/>
                <a:gd name="T8" fmla="*/ 0 w 220"/>
                <a:gd name="T9" fmla="*/ 267 h 310"/>
                <a:gd name="T10" fmla="*/ 110 w 220"/>
                <a:gd name="T11" fmla="*/ 310 h 310"/>
                <a:gd name="T12" fmla="*/ 194 w 220"/>
                <a:gd name="T13" fmla="*/ 250 h 310"/>
                <a:gd name="T14" fmla="*/ 127 w 220"/>
                <a:gd name="T15" fmla="*/ 81 h 310"/>
                <a:gd name="T16" fmla="*/ 177 w 220"/>
                <a:gd name="T17" fmla="*/ 174 h 310"/>
                <a:gd name="T18" fmla="*/ 211 w 220"/>
                <a:gd name="T19" fmla="*/ 174 h 310"/>
                <a:gd name="T20" fmla="*/ 220 w 220"/>
                <a:gd name="T21" fmla="*/ 73 h 310"/>
                <a:gd name="T22" fmla="*/ 66 w 220"/>
                <a:gd name="T23" fmla="*/ 72 h 310"/>
                <a:gd name="T24" fmla="*/ 33 w 220"/>
                <a:gd name="T25" fmla="*/ 132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0" h="310">
                  <a:moveTo>
                    <a:pt x="33" y="132"/>
                  </a:moveTo>
                  <a:cubicBezTo>
                    <a:pt x="33" y="182"/>
                    <a:pt x="114" y="205"/>
                    <a:pt x="128" y="242"/>
                  </a:cubicBezTo>
                  <a:cubicBezTo>
                    <a:pt x="149" y="292"/>
                    <a:pt x="50" y="309"/>
                    <a:pt x="50" y="183"/>
                  </a:cubicBezTo>
                  <a:lnTo>
                    <a:pt x="16" y="183"/>
                  </a:lnTo>
                  <a:cubicBezTo>
                    <a:pt x="11" y="207"/>
                    <a:pt x="2" y="240"/>
                    <a:pt x="0" y="267"/>
                  </a:cubicBezTo>
                  <a:cubicBezTo>
                    <a:pt x="27" y="274"/>
                    <a:pt x="96" y="310"/>
                    <a:pt x="110" y="310"/>
                  </a:cubicBezTo>
                  <a:cubicBezTo>
                    <a:pt x="130" y="310"/>
                    <a:pt x="194" y="278"/>
                    <a:pt x="194" y="250"/>
                  </a:cubicBezTo>
                  <a:cubicBezTo>
                    <a:pt x="194" y="125"/>
                    <a:pt x="35" y="142"/>
                    <a:pt x="127" y="81"/>
                  </a:cubicBezTo>
                  <a:cubicBezTo>
                    <a:pt x="165" y="91"/>
                    <a:pt x="176" y="128"/>
                    <a:pt x="177" y="174"/>
                  </a:cubicBezTo>
                  <a:lnTo>
                    <a:pt x="211" y="174"/>
                  </a:lnTo>
                  <a:cubicBezTo>
                    <a:pt x="211" y="125"/>
                    <a:pt x="220" y="115"/>
                    <a:pt x="220" y="73"/>
                  </a:cubicBezTo>
                  <a:cubicBezTo>
                    <a:pt x="155" y="104"/>
                    <a:pt x="141" y="0"/>
                    <a:pt x="66" y="72"/>
                  </a:cubicBezTo>
                  <a:cubicBezTo>
                    <a:pt x="57" y="81"/>
                    <a:pt x="33" y="115"/>
                    <a:pt x="33" y="1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79" name="Freeform 25">
              <a:extLst>
                <a:ext uri="{FF2B5EF4-FFF2-40B4-BE49-F238E27FC236}">
                  <a16:creationId xmlns:a16="http://schemas.microsoft.com/office/drawing/2014/main" id="{886ABD96-FD92-4B8C-B60C-589DEB0894BA}"/>
                </a:ext>
              </a:extLst>
            </p:cNvPr>
            <p:cNvSpPr>
              <a:spLocks/>
            </p:cNvSpPr>
            <p:nvPr/>
          </p:nvSpPr>
          <p:spPr bwMode="auto">
            <a:xfrm>
              <a:off x="4468813" y="2500313"/>
              <a:ext cx="58738" cy="63500"/>
            </a:xfrm>
            <a:custGeom>
              <a:avLst/>
              <a:gdLst>
                <a:gd name="T0" fmla="*/ 6 w 252"/>
                <a:gd name="T1" fmla="*/ 101 h 271"/>
                <a:gd name="T2" fmla="*/ 99 w 252"/>
                <a:gd name="T3" fmla="*/ 50 h 271"/>
                <a:gd name="T4" fmla="*/ 74 w 252"/>
                <a:gd name="T5" fmla="*/ 228 h 271"/>
                <a:gd name="T6" fmla="*/ 40 w 252"/>
                <a:gd name="T7" fmla="*/ 228 h 271"/>
                <a:gd name="T8" fmla="*/ 40 w 252"/>
                <a:gd name="T9" fmla="*/ 262 h 271"/>
                <a:gd name="T10" fmla="*/ 175 w 252"/>
                <a:gd name="T11" fmla="*/ 271 h 271"/>
                <a:gd name="T12" fmla="*/ 160 w 252"/>
                <a:gd name="T13" fmla="*/ 59 h 271"/>
                <a:gd name="T14" fmla="*/ 209 w 252"/>
                <a:gd name="T15" fmla="*/ 127 h 271"/>
                <a:gd name="T16" fmla="*/ 243 w 252"/>
                <a:gd name="T17" fmla="*/ 127 h 271"/>
                <a:gd name="T18" fmla="*/ 252 w 252"/>
                <a:gd name="T19" fmla="*/ 42 h 271"/>
                <a:gd name="T20" fmla="*/ 23 w 252"/>
                <a:gd name="T21" fmla="*/ 0 h 271"/>
                <a:gd name="T22" fmla="*/ 6 w 252"/>
                <a:gd name="T23" fmla="*/ 10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271">
                  <a:moveTo>
                    <a:pt x="6" y="101"/>
                  </a:moveTo>
                  <a:cubicBezTo>
                    <a:pt x="94" y="81"/>
                    <a:pt x="0" y="50"/>
                    <a:pt x="99" y="50"/>
                  </a:cubicBezTo>
                  <a:cubicBezTo>
                    <a:pt x="90" y="92"/>
                    <a:pt x="74" y="181"/>
                    <a:pt x="74" y="228"/>
                  </a:cubicBezTo>
                  <a:lnTo>
                    <a:pt x="40" y="228"/>
                  </a:lnTo>
                  <a:lnTo>
                    <a:pt x="40" y="262"/>
                  </a:lnTo>
                  <a:lnTo>
                    <a:pt x="175" y="271"/>
                  </a:lnTo>
                  <a:cubicBezTo>
                    <a:pt x="136" y="196"/>
                    <a:pt x="149" y="238"/>
                    <a:pt x="160" y="59"/>
                  </a:cubicBezTo>
                  <a:cubicBezTo>
                    <a:pt x="208" y="60"/>
                    <a:pt x="205" y="74"/>
                    <a:pt x="209" y="127"/>
                  </a:cubicBezTo>
                  <a:lnTo>
                    <a:pt x="243" y="127"/>
                  </a:lnTo>
                  <a:lnTo>
                    <a:pt x="252" y="42"/>
                  </a:lnTo>
                  <a:cubicBezTo>
                    <a:pt x="191" y="13"/>
                    <a:pt x="70" y="22"/>
                    <a:pt x="23" y="0"/>
                  </a:cubicBezTo>
                  <a:cubicBezTo>
                    <a:pt x="20" y="41"/>
                    <a:pt x="6" y="53"/>
                    <a:pt x="6"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80" name="Freeform 26">
              <a:extLst>
                <a:ext uri="{FF2B5EF4-FFF2-40B4-BE49-F238E27FC236}">
                  <a16:creationId xmlns:a16="http://schemas.microsoft.com/office/drawing/2014/main" id="{C58D0DE5-915D-4A2E-A406-398AFF042B2C}"/>
                </a:ext>
              </a:extLst>
            </p:cNvPr>
            <p:cNvSpPr>
              <a:spLocks/>
            </p:cNvSpPr>
            <p:nvPr/>
          </p:nvSpPr>
          <p:spPr bwMode="auto">
            <a:xfrm>
              <a:off x="4119563" y="2219326"/>
              <a:ext cx="63500" cy="47625"/>
            </a:xfrm>
            <a:custGeom>
              <a:avLst/>
              <a:gdLst>
                <a:gd name="T0" fmla="*/ 93 w 271"/>
                <a:gd name="T1" fmla="*/ 161 h 204"/>
                <a:gd name="T2" fmla="*/ 34 w 271"/>
                <a:gd name="T3" fmla="*/ 136 h 204"/>
                <a:gd name="T4" fmla="*/ 93 w 271"/>
                <a:gd name="T5" fmla="*/ 26 h 204"/>
                <a:gd name="T6" fmla="*/ 0 w 271"/>
                <a:gd name="T7" fmla="*/ 51 h 204"/>
                <a:gd name="T8" fmla="*/ 68 w 271"/>
                <a:gd name="T9" fmla="*/ 204 h 204"/>
                <a:gd name="T10" fmla="*/ 119 w 271"/>
                <a:gd name="T11" fmla="*/ 204 h 204"/>
                <a:gd name="T12" fmla="*/ 169 w 271"/>
                <a:gd name="T13" fmla="*/ 68 h 204"/>
                <a:gd name="T14" fmla="*/ 202 w 271"/>
                <a:gd name="T15" fmla="*/ 41 h 204"/>
                <a:gd name="T16" fmla="*/ 186 w 271"/>
                <a:gd name="T17" fmla="*/ 161 h 204"/>
                <a:gd name="T18" fmla="*/ 271 w 271"/>
                <a:gd name="T19" fmla="*/ 153 h 204"/>
                <a:gd name="T20" fmla="*/ 251 w 271"/>
                <a:gd name="T21" fmla="*/ 71 h 204"/>
                <a:gd name="T22" fmla="*/ 220 w 271"/>
                <a:gd name="T23" fmla="*/ 0 h 204"/>
                <a:gd name="T24" fmla="*/ 127 w 271"/>
                <a:gd name="T25" fmla="*/ 0 h 204"/>
                <a:gd name="T26" fmla="*/ 105 w 271"/>
                <a:gd name="T27" fmla="*/ 71 h 204"/>
                <a:gd name="T28" fmla="*/ 93 w 271"/>
                <a:gd name="T29" fmla="*/ 16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1" h="204">
                  <a:moveTo>
                    <a:pt x="93" y="161"/>
                  </a:moveTo>
                  <a:cubicBezTo>
                    <a:pt x="61" y="159"/>
                    <a:pt x="54" y="149"/>
                    <a:pt x="34" y="136"/>
                  </a:cubicBezTo>
                  <a:cubicBezTo>
                    <a:pt x="47" y="82"/>
                    <a:pt x="67" y="65"/>
                    <a:pt x="93" y="26"/>
                  </a:cubicBezTo>
                  <a:cubicBezTo>
                    <a:pt x="69" y="26"/>
                    <a:pt x="0" y="31"/>
                    <a:pt x="0" y="51"/>
                  </a:cubicBezTo>
                  <a:cubicBezTo>
                    <a:pt x="0" y="94"/>
                    <a:pt x="32" y="204"/>
                    <a:pt x="68" y="204"/>
                  </a:cubicBezTo>
                  <a:lnTo>
                    <a:pt x="119" y="204"/>
                  </a:lnTo>
                  <a:cubicBezTo>
                    <a:pt x="134" y="204"/>
                    <a:pt x="191" y="161"/>
                    <a:pt x="169" y="68"/>
                  </a:cubicBezTo>
                  <a:lnTo>
                    <a:pt x="202" y="41"/>
                  </a:lnTo>
                  <a:cubicBezTo>
                    <a:pt x="248" y="109"/>
                    <a:pt x="219" y="100"/>
                    <a:pt x="186" y="161"/>
                  </a:cubicBezTo>
                  <a:cubicBezTo>
                    <a:pt x="231" y="161"/>
                    <a:pt x="238" y="156"/>
                    <a:pt x="271" y="153"/>
                  </a:cubicBezTo>
                  <a:cubicBezTo>
                    <a:pt x="260" y="130"/>
                    <a:pt x="260" y="100"/>
                    <a:pt x="251" y="71"/>
                  </a:cubicBezTo>
                  <a:cubicBezTo>
                    <a:pt x="239" y="31"/>
                    <a:pt x="229" y="38"/>
                    <a:pt x="220" y="0"/>
                  </a:cubicBezTo>
                  <a:lnTo>
                    <a:pt x="127" y="0"/>
                  </a:lnTo>
                  <a:cubicBezTo>
                    <a:pt x="121" y="28"/>
                    <a:pt x="112" y="36"/>
                    <a:pt x="105" y="71"/>
                  </a:cubicBezTo>
                  <a:cubicBezTo>
                    <a:pt x="99" y="102"/>
                    <a:pt x="93" y="132"/>
                    <a:pt x="93"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81" name="Freeform 27">
              <a:extLst>
                <a:ext uri="{FF2B5EF4-FFF2-40B4-BE49-F238E27FC236}">
                  <a16:creationId xmlns:a16="http://schemas.microsoft.com/office/drawing/2014/main" id="{5F00B622-9234-46FB-B021-AAD8A00F785F}"/>
                </a:ext>
              </a:extLst>
            </p:cNvPr>
            <p:cNvSpPr>
              <a:spLocks/>
            </p:cNvSpPr>
            <p:nvPr/>
          </p:nvSpPr>
          <p:spPr bwMode="auto">
            <a:xfrm>
              <a:off x="4875213" y="2268538"/>
              <a:ext cx="66675" cy="61913"/>
            </a:xfrm>
            <a:custGeom>
              <a:avLst/>
              <a:gdLst>
                <a:gd name="T0" fmla="*/ 0 w 288"/>
                <a:gd name="T1" fmla="*/ 212 h 262"/>
                <a:gd name="T2" fmla="*/ 85 w 288"/>
                <a:gd name="T3" fmla="*/ 229 h 262"/>
                <a:gd name="T4" fmla="*/ 60 w 288"/>
                <a:gd name="T5" fmla="*/ 144 h 262"/>
                <a:gd name="T6" fmla="*/ 212 w 288"/>
                <a:gd name="T7" fmla="*/ 262 h 262"/>
                <a:gd name="T8" fmla="*/ 246 w 288"/>
                <a:gd name="T9" fmla="*/ 262 h 262"/>
                <a:gd name="T10" fmla="*/ 288 w 288"/>
                <a:gd name="T11" fmla="*/ 135 h 262"/>
                <a:gd name="T12" fmla="*/ 246 w 288"/>
                <a:gd name="T13" fmla="*/ 144 h 262"/>
                <a:gd name="T14" fmla="*/ 85 w 288"/>
                <a:gd name="T15" fmla="*/ 85 h 262"/>
                <a:gd name="T16" fmla="*/ 178 w 288"/>
                <a:gd name="T17" fmla="*/ 25 h 262"/>
                <a:gd name="T18" fmla="*/ 85 w 288"/>
                <a:gd name="T19" fmla="*/ 0 h 262"/>
                <a:gd name="T20" fmla="*/ 0 w 288"/>
                <a:gd name="T21" fmla="*/ 21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 h="262">
                  <a:moveTo>
                    <a:pt x="0" y="212"/>
                  </a:moveTo>
                  <a:cubicBezTo>
                    <a:pt x="40" y="215"/>
                    <a:pt x="41" y="228"/>
                    <a:pt x="85" y="229"/>
                  </a:cubicBezTo>
                  <a:cubicBezTo>
                    <a:pt x="70" y="200"/>
                    <a:pt x="60" y="189"/>
                    <a:pt x="60" y="144"/>
                  </a:cubicBezTo>
                  <a:cubicBezTo>
                    <a:pt x="215" y="226"/>
                    <a:pt x="232" y="177"/>
                    <a:pt x="212" y="262"/>
                  </a:cubicBezTo>
                  <a:lnTo>
                    <a:pt x="246" y="262"/>
                  </a:lnTo>
                  <a:cubicBezTo>
                    <a:pt x="251" y="203"/>
                    <a:pt x="284" y="187"/>
                    <a:pt x="288" y="135"/>
                  </a:cubicBezTo>
                  <a:cubicBezTo>
                    <a:pt x="255" y="138"/>
                    <a:pt x="268" y="144"/>
                    <a:pt x="246" y="144"/>
                  </a:cubicBezTo>
                  <a:cubicBezTo>
                    <a:pt x="200" y="144"/>
                    <a:pt x="140" y="97"/>
                    <a:pt x="85" y="85"/>
                  </a:cubicBezTo>
                  <a:cubicBezTo>
                    <a:pt x="129" y="19"/>
                    <a:pt x="136" y="104"/>
                    <a:pt x="178" y="25"/>
                  </a:cubicBezTo>
                  <a:cubicBezTo>
                    <a:pt x="142" y="22"/>
                    <a:pt x="119" y="8"/>
                    <a:pt x="85" y="0"/>
                  </a:cubicBezTo>
                  <a:cubicBezTo>
                    <a:pt x="69" y="33"/>
                    <a:pt x="3" y="184"/>
                    <a:pt x="0" y="2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82" name="Freeform 28">
              <a:extLst>
                <a:ext uri="{FF2B5EF4-FFF2-40B4-BE49-F238E27FC236}">
                  <a16:creationId xmlns:a16="http://schemas.microsoft.com/office/drawing/2014/main" id="{CF43778C-78EB-481E-B0DE-A8E652B64F1E}"/>
                </a:ext>
              </a:extLst>
            </p:cNvPr>
            <p:cNvSpPr>
              <a:spLocks/>
            </p:cNvSpPr>
            <p:nvPr/>
          </p:nvSpPr>
          <p:spPr bwMode="auto">
            <a:xfrm>
              <a:off x="4840288" y="1944688"/>
              <a:ext cx="66675" cy="44450"/>
            </a:xfrm>
            <a:custGeom>
              <a:avLst/>
              <a:gdLst>
                <a:gd name="T0" fmla="*/ 82 w 291"/>
                <a:gd name="T1" fmla="*/ 43 h 187"/>
                <a:gd name="T2" fmla="*/ 115 w 291"/>
                <a:gd name="T3" fmla="*/ 102 h 187"/>
                <a:gd name="T4" fmla="*/ 56 w 291"/>
                <a:gd name="T5" fmla="*/ 102 h 187"/>
                <a:gd name="T6" fmla="*/ 22 w 291"/>
                <a:gd name="T7" fmla="*/ 34 h 187"/>
                <a:gd name="T8" fmla="*/ 90 w 291"/>
                <a:gd name="T9" fmla="*/ 161 h 187"/>
                <a:gd name="T10" fmla="*/ 170 w 291"/>
                <a:gd name="T11" fmla="*/ 157 h 187"/>
                <a:gd name="T12" fmla="*/ 234 w 291"/>
                <a:gd name="T13" fmla="*/ 187 h 187"/>
                <a:gd name="T14" fmla="*/ 251 w 291"/>
                <a:gd name="T15" fmla="*/ 144 h 187"/>
                <a:gd name="T16" fmla="*/ 209 w 291"/>
                <a:gd name="T17" fmla="*/ 102 h 187"/>
                <a:gd name="T18" fmla="*/ 257 w 291"/>
                <a:gd name="T19" fmla="*/ 55 h 187"/>
                <a:gd name="T20" fmla="*/ 166 w 291"/>
                <a:gd name="T21" fmla="*/ 0 h 187"/>
                <a:gd name="T22" fmla="*/ 192 w 291"/>
                <a:gd name="T23" fmla="*/ 60 h 187"/>
                <a:gd name="T24" fmla="*/ 149 w 291"/>
                <a:gd name="T25" fmla="*/ 68 h 187"/>
                <a:gd name="T26" fmla="*/ 90 w 291"/>
                <a:gd name="T27" fmla="*/ 0 h 187"/>
                <a:gd name="T28" fmla="*/ 82 w 291"/>
                <a:gd name="T29" fmla="*/ 4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1" h="187">
                  <a:moveTo>
                    <a:pt x="82" y="43"/>
                  </a:moveTo>
                  <a:cubicBezTo>
                    <a:pt x="82" y="68"/>
                    <a:pt x="104" y="85"/>
                    <a:pt x="115" y="102"/>
                  </a:cubicBezTo>
                  <a:lnTo>
                    <a:pt x="56" y="102"/>
                  </a:lnTo>
                  <a:cubicBezTo>
                    <a:pt x="56" y="59"/>
                    <a:pt x="56" y="43"/>
                    <a:pt x="22" y="34"/>
                  </a:cubicBezTo>
                  <a:cubicBezTo>
                    <a:pt x="0" y="80"/>
                    <a:pt x="40" y="161"/>
                    <a:pt x="90" y="161"/>
                  </a:cubicBezTo>
                  <a:cubicBezTo>
                    <a:pt x="128" y="161"/>
                    <a:pt x="144" y="148"/>
                    <a:pt x="170" y="157"/>
                  </a:cubicBezTo>
                  <a:cubicBezTo>
                    <a:pt x="198" y="168"/>
                    <a:pt x="183" y="182"/>
                    <a:pt x="234" y="187"/>
                  </a:cubicBezTo>
                  <a:cubicBezTo>
                    <a:pt x="243" y="169"/>
                    <a:pt x="246" y="167"/>
                    <a:pt x="251" y="144"/>
                  </a:cubicBezTo>
                  <a:cubicBezTo>
                    <a:pt x="220" y="103"/>
                    <a:pt x="223" y="155"/>
                    <a:pt x="209" y="102"/>
                  </a:cubicBezTo>
                  <a:cubicBezTo>
                    <a:pt x="268" y="102"/>
                    <a:pt x="291" y="103"/>
                    <a:pt x="257" y="55"/>
                  </a:cubicBezTo>
                  <a:cubicBezTo>
                    <a:pt x="232" y="20"/>
                    <a:pt x="211" y="11"/>
                    <a:pt x="166" y="0"/>
                  </a:cubicBezTo>
                  <a:cubicBezTo>
                    <a:pt x="175" y="38"/>
                    <a:pt x="183" y="28"/>
                    <a:pt x="192" y="60"/>
                  </a:cubicBezTo>
                  <a:cubicBezTo>
                    <a:pt x="158" y="60"/>
                    <a:pt x="172" y="57"/>
                    <a:pt x="149" y="68"/>
                  </a:cubicBezTo>
                  <a:cubicBezTo>
                    <a:pt x="141" y="32"/>
                    <a:pt x="131" y="4"/>
                    <a:pt x="90" y="0"/>
                  </a:cubicBezTo>
                  <a:cubicBezTo>
                    <a:pt x="87" y="34"/>
                    <a:pt x="82" y="21"/>
                    <a:pt x="82"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83" name="Freeform 29">
              <a:extLst>
                <a:ext uri="{FF2B5EF4-FFF2-40B4-BE49-F238E27FC236}">
                  <a16:creationId xmlns:a16="http://schemas.microsoft.com/office/drawing/2014/main" id="{9FB9A8FD-F8CC-4E1E-B78B-36DD17316872}"/>
                </a:ext>
              </a:extLst>
            </p:cNvPr>
            <p:cNvSpPr>
              <a:spLocks/>
            </p:cNvSpPr>
            <p:nvPr/>
          </p:nvSpPr>
          <p:spPr bwMode="auto">
            <a:xfrm>
              <a:off x="4900613" y="2216151"/>
              <a:ext cx="61913" cy="57150"/>
            </a:xfrm>
            <a:custGeom>
              <a:avLst/>
              <a:gdLst>
                <a:gd name="T0" fmla="*/ 34 w 271"/>
                <a:gd name="T1" fmla="*/ 102 h 246"/>
                <a:gd name="T2" fmla="*/ 93 w 271"/>
                <a:gd name="T3" fmla="*/ 85 h 246"/>
                <a:gd name="T4" fmla="*/ 110 w 271"/>
                <a:gd name="T5" fmla="*/ 127 h 246"/>
                <a:gd name="T6" fmla="*/ 26 w 271"/>
                <a:gd name="T7" fmla="*/ 110 h 246"/>
                <a:gd name="T8" fmla="*/ 0 w 271"/>
                <a:gd name="T9" fmla="*/ 221 h 246"/>
                <a:gd name="T10" fmla="*/ 212 w 271"/>
                <a:gd name="T11" fmla="*/ 246 h 246"/>
                <a:gd name="T12" fmla="*/ 246 w 271"/>
                <a:gd name="T13" fmla="*/ 246 h 246"/>
                <a:gd name="T14" fmla="*/ 271 w 271"/>
                <a:gd name="T15" fmla="*/ 110 h 246"/>
                <a:gd name="T16" fmla="*/ 121 w 271"/>
                <a:gd name="T17" fmla="*/ 83 h 246"/>
                <a:gd name="T18" fmla="*/ 51 w 271"/>
                <a:gd name="T19" fmla="*/ 0 h 246"/>
                <a:gd name="T20" fmla="*/ 34 w 271"/>
                <a:gd name="T21" fmla="*/ 10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46">
                  <a:moveTo>
                    <a:pt x="34" y="102"/>
                  </a:moveTo>
                  <a:cubicBezTo>
                    <a:pt x="57" y="90"/>
                    <a:pt x="59" y="86"/>
                    <a:pt x="93" y="85"/>
                  </a:cubicBezTo>
                  <a:cubicBezTo>
                    <a:pt x="102" y="116"/>
                    <a:pt x="102" y="96"/>
                    <a:pt x="110" y="127"/>
                  </a:cubicBezTo>
                  <a:cubicBezTo>
                    <a:pt x="37" y="134"/>
                    <a:pt x="92" y="155"/>
                    <a:pt x="26" y="110"/>
                  </a:cubicBezTo>
                  <a:cubicBezTo>
                    <a:pt x="8" y="144"/>
                    <a:pt x="0" y="169"/>
                    <a:pt x="0" y="221"/>
                  </a:cubicBezTo>
                  <a:cubicBezTo>
                    <a:pt x="95" y="213"/>
                    <a:pt x="185" y="129"/>
                    <a:pt x="212" y="246"/>
                  </a:cubicBezTo>
                  <a:lnTo>
                    <a:pt x="246" y="246"/>
                  </a:lnTo>
                  <a:cubicBezTo>
                    <a:pt x="246" y="188"/>
                    <a:pt x="270" y="167"/>
                    <a:pt x="271" y="110"/>
                  </a:cubicBezTo>
                  <a:cubicBezTo>
                    <a:pt x="215" y="140"/>
                    <a:pt x="204" y="160"/>
                    <a:pt x="121" y="83"/>
                  </a:cubicBezTo>
                  <a:cubicBezTo>
                    <a:pt x="56" y="24"/>
                    <a:pt x="114" y="6"/>
                    <a:pt x="51" y="0"/>
                  </a:cubicBezTo>
                  <a:cubicBezTo>
                    <a:pt x="48" y="37"/>
                    <a:pt x="35" y="63"/>
                    <a:pt x="34"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84" name="Freeform 30">
              <a:extLst>
                <a:ext uri="{FF2B5EF4-FFF2-40B4-BE49-F238E27FC236}">
                  <a16:creationId xmlns:a16="http://schemas.microsoft.com/office/drawing/2014/main" id="{2A36E41C-F911-4BF1-BB1C-7FDF8595DD84}"/>
                </a:ext>
              </a:extLst>
            </p:cNvPr>
            <p:cNvSpPr>
              <a:spLocks/>
            </p:cNvSpPr>
            <p:nvPr/>
          </p:nvSpPr>
          <p:spPr bwMode="auto">
            <a:xfrm>
              <a:off x="4700588" y="1784351"/>
              <a:ext cx="17463" cy="30163"/>
            </a:xfrm>
            <a:custGeom>
              <a:avLst/>
              <a:gdLst>
                <a:gd name="T0" fmla="*/ 0 w 76"/>
                <a:gd name="T1" fmla="*/ 52 h 129"/>
                <a:gd name="T2" fmla="*/ 59 w 76"/>
                <a:gd name="T3" fmla="*/ 129 h 129"/>
                <a:gd name="T4" fmla="*/ 76 w 76"/>
                <a:gd name="T5" fmla="*/ 95 h 129"/>
                <a:gd name="T6" fmla="*/ 0 w 76"/>
                <a:gd name="T7" fmla="*/ 52 h 129"/>
              </a:gdLst>
              <a:ahLst/>
              <a:cxnLst>
                <a:cxn ang="0">
                  <a:pos x="T0" y="T1"/>
                </a:cxn>
                <a:cxn ang="0">
                  <a:pos x="T2" y="T3"/>
                </a:cxn>
                <a:cxn ang="0">
                  <a:pos x="T4" y="T5"/>
                </a:cxn>
                <a:cxn ang="0">
                  <a:pos x="T6" y="T7"/>
                </a:cxn>
              </a:cxnLst>
              <a:rect l="0" t="0" r="r" b="b"/>
              <a:pathLst>
                <a:path w="76" h="129">
                  <a:moveTo>
                    <a:pt x="0" y="52"/>
                  </a:moveTo>
                  <a:cubicBezTo>
                    <a:pt x="0" y="115"/>
                    <a:pt x="19" y="109"/>
                    <a:pt x="59" y="129"/>
                  </a:cubicBezTo>
                  <a:cubicBezTo>
                    <a:pt x="61" y="125"/>
                    <a:pt x="76" y="96"/>
                    <a:pt x="76" y="95"/>
                  </a:cubicBezTo>
                  <a:cubicBezTo>
                    <a:pt x="76" y="57"/>
                    <a:pt x="0" y="0"/>
                    <a:pt x="0"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85" name="Freeform 31">
              <a:extLst>
                <a:ext uri="{FF2B5EF4-FFF2-40B4-BE49-F238E27FC236}">
                  <a16:creationId xmlns:a16="http://schemas.microsoft.com/office/drawing/2014/main" id="{20D074A1-1A62-4430-A7D6-11C8A8A3E9A9}"/>
                </a:ext>
              </a:extLst>
            </p:cNvPr>
            <p:cNvSpPr>
              <a:spLocks/>
            </p:cNvSpPr>
            <p:nvPr/>
          </p:nvSpPr>
          <p:spPr bwMode="auto">
            <a:xfrm>
              <a:off x="4854575" y="2428876"/>
              <a:ext cx="3175" cy="1588"/>
            </a:xfrm>
            <a:custGeom>
              <a:avLst/>
              <a:gdLst>
                <a:gd name="T0" fmla="*/ 0 w 8"/>
                <a:gd name="T1" fmla="*/ 10 h 10"/>
                <a:gd name="T2" fmla="*/ 8 w 8"/>
                <a:gd name="T3" fmla="*/ 10 h 10"/>
                <a:gd name="T4" fmla="*/ 1 w 8"/>
                <a:gd name="T5" fmla="*/ 0 h 10"/>
                <a:gd name="T6" fmla="*/ 0 w 8"/>
                <a:gd name="T7" fmla="*/ 10 h 10"/>
              </a:gdLst>
              <a:ahLst/>
              <a:cxnLst>
                <a:cxn ang="0">
                  <a:pos x="T0" y="T1"/>
                </a:cxn>
                <a:cxn ang="0">
                  <a:pos x="T2" y="T3"/>
                </a:cxn>
                <a:cxn ang="0">
                  <a:pos x="T4" y="T5"/>
                </a:cxn>
                <a:cxn ang="0">
                  <a:pos x="T6" y="T7"/>
                </a:cxn>
              </a:cxnLst>
              <a:rect l="0" t="0" r="r" b="b"/>
              <a:pathLst>
                <a:path w="8" h="10">
                  <a:moveTo>
                    <a:pt x="0" y="10"/>
                  </a:moveTo>
                  <a:lnTo>
                    <a:pt x="8" y="10"/>
                  </a:lnTo>
                  <a:lnTo>
                    <a:pt x="1" y="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86" name="Freeform 38">
              <a:extLst>
                <a:ext uri="{FF2B5EF4-FFF2-40B4-BE49-F238E27FC236}">
                  <a16:creationId xmlns:a16="http://schemas.microsoft.com/office/drawing/2014/main" id="{D9D471AB-13A4-468D-8C9D-D82EEF6B8C33}"/>
                </a:ext>
              </a:extLst>
            </p:cNvPr>
            <p:cNvSpPr>
              <a:spLocks/>
            </p:cNvSpPr>
            <p:nvPr/>
          </p:nvSpPr>
          <p:spPr bwMode="auto">
            <a:xfrm>
              <a:off x="4529138" y="2244726"/>
              <a:ext cx="14288" cy="31750"/>
            </a:xfrm>
            <a:custGeom>
              <a:avLst/>
              <a:gdLst>
                <a:gd name="T0" fmla="*/ 6 w 58"/>
                <a:gd name="T1" fmla="*/ 7 h 134"/>
                <a:gd name="T2" fmla="*/ 57 w 58"/>
                <a:gd name="T3" fmla="*/ 134 h 134"/>
                <a:gd name="T4" fmla="*/ 43 w 58"/>
                <a:gd name="T5" fmla="*/ 0 h 134"/>
                <a:gd name="T6" fmla="*/ 6 w 58"/>
                <a:gd name="T7" fmla="*/ 7 h 134"/>
              </a:gdLst>
              <a:ahLst/>
              <a:cxnLst>
                <a:cxn ang="0">
                  <a:pos x="T0" y="T1"/>
                </a:cxn>
                <a:cxn ang="0">
                  <a:pos x="T2" y="T3"/>
                </a:cxn>
                <a:cxn ang="0">
                  <a:pos x="T4" y="T5"/>
                </a:cxn>
                <a:cxn ang="0">
                  <a:pos x="T6" y="T7"/>
                </a:cxn>
              </a:cxnLst>
              <a:rect l="0" t="0" r="r" b="b"/>
              <a:pathLst>
                <a:path w="58" h="134">
                  <a:moveTo>
                    <a:pt x="6" y="7"/>
                  </a:moveTo>
                  <a:cubicBezTo>
                    <a:pt x="2" y="72"/>
                    <a:pt x="0" y="116"/>
                    <a:pt x="57" y="134"/>
                  </a:cubicBezTo>
                  <a:cubicBezTo>
                    <a:pt x="58" y="85"/>
                    <a:pt x="57" y="40"/>
                    <a:pt x="43" y="0"/>
                  </a:cubicBezTo>
                  <a:lnTo>
                    <a:pt x="6"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grpSp>
      <p:cxnSp>
        <p:nvCxnSpPr>
          <p:cNvPr id="56" name="直接连接符 55">
            <a:extLst>
              <a:ext uri="{FF2B5EF4-FFF2-40B4-BE49-F238E27FC236}">
                <a16:creationId xmlns:a16="http://schemas.microsoft.com/office/drawing/2014/main" id="{FA46F128-243D-4E5F-A7C3-C825FEAE504F}"/>
              </a:ext>
            </a:extLst>
          </p:cNvPr>
          <p:cNvCxnSpPr/>
          <p:nvPr userDrawn="1"/>
        </p:nvCxnSpPr>
        <p:spPr>
          <a:xfrm>
            <a:off x="408214" y="6044327"/>
            <a:ext cx="11375571"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8" name="标题 75">
            <a:extLst>
              <a:ext uri="{FF2B5EF4-FFF2-40B4-BE49-F238E27FC236}">
                <a16:creationId xmlns:a16="http://schemas.microsoft.com/office/drawing/2014/main" id="{440C4DB3-48DD-4437-8C58-BFF9A945F6B7}"/>
              </a:ext>
            </a:extLst>
          </p:cNvPr>
          <p:cNvSpPr>
            <a:spLocks noGrp="1"/>
          </p:cNvSpPr>
          <p:nvPr>
            <p:ph type="title"/>
          </p:nvPr>
        </p:nvSpPr>
        <p:spPr>
          <a:xfrm>
            <a:off x="838200" y="2508325"/>
            <a:ext cx="10515600" cy="840230"/>
          </a:xfrm>
          <a:prstGeom prst="rect">
            <a:avLst/>
          </a:prstGeom>
          <a:noFill/>
        </p:spPr>
        <p:txBody>
          <a:bodyPr wrap="square" rtlCol="0">
            <a:spAutoFit/>
          </a:bodyPr>
          <a:lstStyle>
            <a:lvl1pPr algn="ctr">
              <a:defRPr lang="zh-CN" altLang="en-US" sz="5400">
                <a:solidFill>
                  <a:schemeClr val="bg1"/>
                </a:solidFill>
                <a:latin typeface="+mj-ea"/>
                <a:cs typeface="+mn-cs"/>
              </a:defRPr>
            </a:lvl1pPr>
          </a:lstStyle>
          <a:p>
            <a:pPr marL="0" lvl="0" algn="ctr"/>
            <a:r>
              <a:rPr lang="zh-CN" altLang="en-US" dirty="0"/>
              <a:t>单击此处编辑母版标题样式</a:t>
            </a:r>
          </a:p>
        </p:txBody>
      </p:sp>
      <p:sp>
        <p:nvSpPr>
          <p:cNvPr id="89" name="文本占位符 79">
            <a:extLst>
              <a:ext uri="{FF2B5EF4-FFF2-40B4-BE49-F238E27FC236}">
                <a16:creationId xmlns:a16="http://schemas.microsoft.com/office/drawing/2014/main" id="{7F108948-4F01-4ECC-9027-DE65291F2ED9}"/>
              </a:ext>
            </a:extLst>
          </p:cNvPr>
          <p:cNvSpPr>
            <a:spLocks noGrp="1"/>
          </p:cNvSpPr>
          <p:nvPr>
            <p:ph type="body" sz="quarter" idx="10" hasCustomPrompt="1"/>
          </p:nvPr>
        </p:nvSpPr>
        <p:spPr>
          <a:xfrm>
            <a:off x="2726351" y="3399678"/>
            <a:ext cx="6807201" cy="378667"/>
          </a:xfrm>
          <a:prstGeom prst="rect">
            <a:avLst/>
          </a:prstGeom>
        </p:spPr>
        <p:txBody>
          <a:bodyPr>
            <a:normAutofit/>
          </a:bodyPr>
          <a:lstStyle>
            <a:lvl1pPr marL="342900" indent="-342900" algn="dist">
              <a:buFont typeface="Arial" panose="020B0604020202020204" pitchFamily="34" charset="0"/>
              <a:buChar char="•"/>
              <a:defRPr/>
            </a:lvl1pPr>
          </a:lstStyle>
          <a:p>
            <a:pPr marL="0" indent="0" algn="dist">
              <a:buNone/>
            </a:pPr>
            <a:r>
              <a:rPr lang="en-US" altLang="zh-CN" sz="2000" dirty="0">
                <a:solidFill>
                  <a:schemeClr val="bg1"/>
                </a:solidFill>
                <a:ea typeface="微软雅黑 Light" panose="020B0502040204020203" pitchFamily="34" charset="-122"/>
              </a:rPr>
              <a:t>Click here to edit the master title style</a:t>
            </a:r>
            <a:endParaRPr lang="zh-CN" altLang="en-US" sz="2000" dirty="0">
              <a:solidFill>
                <a:schemeClr val="bg1"/>
              </a:solidFill>
              <a:ea typeface="微软雅黑 Light" panose="020B0502040204020203" pitchFamily="34" charset="-122"/>
            </a:endParaRPr>
          </a:p>
        </p:txBody>
      </p:sp>
      <p:grpSp>
        <p:nvGrpSpPr>
          <p:cNvPr id="95" name="组合 94">
            <a:extLst>
              <a:ext uri="{FF2B5EF4-FFF2-40B4-BE49-F238E27FC236}">
                <a16:creationId xmlns:a16="http://schemas.microsoft.com/office/drawing/2014/main" id="{6309FD81-65B0-4418-B923-C6CABEDB0540}"/>
              </a:ext>
            </a:extLst>
          </p:cNvPr>
          <p:cNvGrpSpPr/>
          <p:nvPr userDrawn="1"/>
        </p:nvGrpSpPr>
        <p:grpSpPr>
          <a:xfrm>
            <a:off x="3795131" y="6331235"/>
            <a:ext cx="4766946" cy="452499"/>
            <a:chOff x="3721016" y="5441926"/>
            <a:chExt cx="5306957" cy="503759"/>
          </a:xfrm>
        </p:grpSpPr>
        <p:pic>
          <p:nvPicPr>
            <p:cNvPr id="96" name="图片 95">
              <a:extLst>
                <a:ext uri="{FF2B5EF4-FFF2-40B4-BE49-F238E27FC236}">
                  <a16:creationId xmlns:a16="http://schemas.microsoft.com/office/drawing/2014/main" id="{867AC377-02AA-411D-AAAF-DB58B4A24916}"/>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3721016" y="5441926"/>
              <a:ext cx="2459915" cy="503759"/>
            </a:xfrm>
            <a:prstGeom prst="rect">
              <a:avLst/>
            </a:prstGeom>
          </p:spPr>
        </p:pic>
        <p:pic>
          <p:nvPicPr>
            <p:cNvPr id="97" name="图片 96">
              <a:extLst>
                <a:ext uri="{FF2B5EF4-FFF2-40B4-BE49-F238E27FC236}">
                  <a16:creationId xmlns:a16="http://schemas.microsoft.com/office/drawing/2014/main" id="{6334AEB0-A985-4F0F-8610-33E2545E7AF9}"/>
                </a:ext>
              </a:extLst>
            </p:cNvPr>
            <p:cNvPicPr>
              <a:picLocks noChangeAspect="1"/>
            </p:cNvPicPr>
            <p:nvPr/>
          </p:nvPicPr>
          <p:blipFill>
            <a:blip r:embed="rId3">
              <a:alphaModFix amt="30000"/>
              <a:extLst>
                <a:ext uri="{28A0092B-C50C-407E-A947-70E740481C1C}">
                  <a14:useLocalDpi xmlns:a14="http://schemas.microsoft.com/office/drawing/2010/main" val="0"/>
                </a:ext>
              </a:extLst>
            </a:blip>
            <a:stretch>
              <a:fillRect/>
            </a:stretch>
          </p:blipFill>
          <p:spPr>
            <a:xfrm>
              <a:off x="6302928" y="5518467"/>
              <a:ext cx="2725045" cy="350676"/>
            </a:xfrm>
            <a:prstGeom prst="rect">
              <a:avLst/>
            </a:prstGeom>
          </p:spPr>
        </p:pic>
      </p:grpSp>
    </p:spTree>
    <p:extLst>
      <p:ext uri="{BB962C8B-B14F-4D97-AF65-F5344CB8AC3E}">
        <p14:creationId xmlns:p14="http://schemas.microsoft.com/office/powerpoint/2010/main" val="141205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ABAD13-1750-4DF6-A4F6-3C77EB0E11E2}" type="datetime1">
              <a:rPr lang="zh-CN" altLang="en-US" smtClean="0"/>
              <a:t>2022/9/16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a:xfrm>
            <a:off x="9434387" y="6529344"/>
            <a:ext cx="2743200" cy="365125"/>
          </a:xfrm>
        </p:spPr>
        <p:txBody>
          <a:bodyPr/>
          <a:lstStyle/>
          <a:p>
            <a:fld id="{290106EB-0E4D-4078-B2FC-C3B1C3EB3A33}" type="slidenum">
              <a:rPr lang="zh-CN" altLang="en-US" smtClean="0"/>
              <a:t>‹#›</a:t>
            </a:fld>
            <a:endParaRPr lang="zh-CN" altLang="en-US"/>
          </a:p>
        </p:txBody>
      </p:sp>
    </p:spTree>
    <p:extLst>
      <p:ext uri="{BB962C8B-B14F-4D97-AF65-F5344CB8AC3E}">
        <p14:creationId xmlns:p14="http://schemas.microsoft.com/office/powerpoint/2010/main" val="3322124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封面页">
    <p:spTree>
      <p:nvGrpSpPr>
        <p:cNvPr id="1" name=""/>
        <p:cNvGrpSpPr/>
        <p:nvPr/>
      </p:nvGrpSpPr>
      <p:grpSpPr>
        <a:xfrm>
          <a:off x="0" y="0"/>
          <a:ext cx="0" cy="0"/>
          <a:chOff x="0" y="0"/>
          <a:chExt cx="0" cy="0"/>
        </a:xfrm>
      </p:grpSpPr>
      <p:grpSp>
        <p:nvGrpSpPr>
          <p:cNvPr id="27" name="组合 26">
            <a:extLst>
              <a:ext uri="{FF2B5EF4-FFF2-40B4-BE49-F238E27FC236}">
                <a16:creationId xmlns:a16="http://schemas.microsoft.com/office/drawing/2014/main" id="{CD0172DF-2342-4827-AD2D-C2530CE70371}"/>
              </a:ext>
            </a:extLst>
          </p:cNvPr>
          <p:cNvGrpSpPr/>
          <p:nvPr userDrawn="1"/>
        </p:nvGrpSpPr>
        <p:grpSpPr>
          <a:xfrm>
            <a:off x="-1071219" y="-435448"/>
            <a:ext cx="14992166" cy="7655543"/>
            <a:chOff x="-1071219" y="-435448"/>
            <a:chExt cx="14992166" cy="7655543"/>
          </a:xfrm>
        </p:grpSpPr>
        <p:sp>
          <p:nvSpPr>
            <p:cNvPr id="8" name="矩形: 圆角 7">
              <a:extLst>
                <a:ext uri="{FF2B5EF4-FFF2-40B4-BE49-F238E27FC236}">
                  <a16:creationId xmlns:a16="http://schemas.microsoft.com/office/drawing/2014/main" id="{FFE6E022-9B75-4C4F-AE6B-64A6BE54AA1C}"/>
                </a:ext>
              </a:extLst>
            </p:cNvPr>
            <p:cNvSpPr/>
            <p:nvPr/>
          </p:nvSpPr>
          <p:spPr>
            <a:xfrm>
              <a:off x="0" y="0"/>
              <a:ext cx="12192000" cy="6858000"/>
            </a:xfrm>
            <a:prstGeom prst="roundRect">
              <a:avLst>
                <a:gd name="adj" fmla="val 0"/>
              </a:avLst>
            </a:prstGeom>
            <a:solidFill>
              <a:schemeClr val="accent1"/>
            </a:solidFill>
            <a:ln>
              <a:noFill/>
            </a:ln>
            <a:effectLst>
              <a:outerShdw blurRad="254000" algn="ctr" rotWithShape="0">
                <a:schemeClr val="accent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sp>
          <p:nvSpPr>
            <p:cNvPr id="13" name="矩形: 圆角 12">
              <a:extLst>
                <a:ext uri="{FF2B5EF4-FFF2-40B4-BE49-F238E27FC236}">
                  <a16:creationId xmlns:a16="http://schemas.microsoft.com/office/drawing/2014/main" id="{0D39B2A0-0188-41DA-9ECD-68ED8BB82460}"/>
                </a:ext>
              </a:extLst>
            </p:cNvPr>
            <p:cNvSpPr/>
            <p:nvPr/>
          </p:nvSpPr>
          <p:spPr>
            <a:xfrm rot="2836031">
              <a:off x="2312719" y="-2205440"/>
              <a:ext cx="524071" cy="4863359"/>
            </a:xfrm>
            <a:prstGeom prst="roundRect">
              <a:avLst>
                <a:gd name="adj" fmla="val 50000"/>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3">
              <a:extLst>
                <a:ext uri="{FF2B5EF4-FFF2-40B4-BE49-F238E27FC236}">
                  <a16:creationId xmlns:a16="http://schemas.microsoft.com/office/drawing/2014/main" id="{0AD8273E-24DA-494A-98D2-BDD4E8F48DFE}"/>
                </a:ext>
              </a:extLst>
            </p:cNvPr>
            <p:cNvSpPr/>
            <p:nvPr/>
          </p:nvSpPr>
          <p:spPr>
            <a:xfrm rot="2836031">
              <a:off x="9293429" y="4526380"/>
              <a:ext cx="524071" cy="4863359"/>
            </a:xfrm>
            <a:prstGeom prst="roundRect">
              <a:avLst>
                <a:gd name="adj" fmla="val 50000"/>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a:extLst>
                <a:ext uri="{FF2B5EF4-FFF2-40B4-BE49-F238E27FC236}">
                  <a16:creationId xmlns:a16="http://schemas.microsoft.com/office/drawing/2014/main" id="{456CBFD4-49DF-42CB-BB35-334638D4CE8D}"/>
                </a:ext>
              </a:extLst>
            </p:cNvPr>
            <p:cNvSpPr/>
            <p:nvPr/>
          </p:nvSpPr>
          <p:spPr>
            <a:xfrm rot="2836031">
              <a:off x="3946761" y="-2763219"/>
              <a:ext cx="207818" cy="4863359"/>
            </a:xfrm>
            <a:prstGeom prst="roundRect">
              <a:avLst>
                <a:gd name="adj" fmla="val 50000"/>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003FA3F3-6731-4359-AFBB-A7764E46ADC9}"/>
                </a:ext>
              </a:extLst>
            </p:cNvPr>
            <p:cNvSpPr/>
            <p:nvPr/>
          </p:nvSpPr>
          <p:spPr>
            <a:xfrm>
              <a:off x="265377" y="1887747"/>
              <a:ext cx="497964" cy="497964"/>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468063E0-7BC2-4061-954B-81E1483CD923}"/>
                </a:ext>
              </a:extLst>
            </p:cNvPr>
            <p:cNvSpPr/>
            <p:nvPr/>
          </p:nvSpPr>
          <p:spPr>
            <a:xfrm>
              <a:off x="11357740" y="4708069"/>
              <a:ext cx="497964" cy="497964"/>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8A2385F6-964D-452E-B345-7B5015BFE3DF}"/>
                </a:ext>
              </a:extLst>
            </p:cNvPr>
            <p:cNvSpPr/>
            <p:nvPr/>
          </p:nvSpPr>
          <p:spPr>
            <a:xfrm>
              <a:off x="11551534" y="5528517"/>
              <a:ext cx="1006998" cy="1006998"/>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467C9682-3CE7-4572-9189-60E086540325}"/>
                </a:ext>
              </a:extLst>
            </p:cNvPr>
            <p:cNvSpPr/>
            <p:nvPr/>
          </p:nvSpPr>
          <p:spPr>
            <a:xfrm>
              <a:off x="-509834" y="905666"/>
              <a:ext cx="692361" cy="692361"/>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C5B96555-857E-4A5A-B911-24B5D14F73E6}"/>
                </a:ext>
              </a:extLst>
            </p:cNvPr>
            <p:cNvSpPr/>
            <p:nvPr/>
          </p:nvSpPr>
          <p:spPr>
            <a:xfrm>
              <a:off x="717224" y="277792"/>
              <a:ext cx="216378" cy="216378"/>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F8A83157-A1B5-4C13-ABF0-5E889CFEFD31}"/>
                </a:ext>
              </a:extLst>
            </p:cNvPr>
            <p:cNvSpPr/>
            <p:nvPr/>
          </p:nvSpPr>
          <p:spPr>
            <a:xfrm>
              <a:off x="10898249" y="4622916"/>
              <a:ext cx="159996" cy="159996"/>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6ABA3AF3-688E-4EAA-9C60-B833731A0541}"/>
                </a:ext>
              </a:extLst>
            </p:cNvPr>
            <p:cNvSpPr/>
            <p:nvPr/>
          </p:nvSpPr>
          <p:spPr>
            <a:xfrm>
              <a:off x="10159320" y="5059632"/>
              <a:ext cx="181020" cy="18102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9099672A-869F-4665-8F06-03FA679159D1}"/>
                </a:ext>
              </a:extLst>
            </p:cNvPr>
            <p:cNvPicPr>
              <a:picLocks noChangeAspect="1"/>
            </p:cNvPicPr>
            <p:nvPr/>
          </p:nvPicPr>
          <p:blipFill>
            <a:blip r:embed="rId2">
              <a:alphaModFix amt="11000"/>
              <a:extLst>
                <a:ext uri="{28A0092B-C50C-407E-A947-70E740481C1C}">
                  <a14:useLocalDpi xmlns:a14="http://schemas.microsoft.com/office/drawing/2010/main" val="0"/>
                </a:ext>
              </a:extLst>
            </a:blip>
            <a:stretch>
              <a:fillRect/>
            </a:stretch>
          </p:blipFill>
          <p:spPr>
            <a:xfrm>
              <a:off x="6616864" y="1341502"/>
              <a:ext cx="3552825" cy="457200"/>
            </a:xfrm>
            <a:prstGeom prst="rect">
              <a:avLst/>
            </a:prstGeom>
          </p:spPr>
        </p:pic>
        <p:pic>
          <p:nvPicPr>
            <p:cNvPr id="79" name="图片 78">
              <a:extLst>
                <a:ext uri="{FF2B5EF4-FFF2-40B4-BE49-F238E27FC236}">
                  <a16:creationId xmlns:a16="http://schemas.microsoft.com/office/drawing/2014/main" id="{516242F5-1B1C-4C8F-97F7-3894931FD3DE}"/>
                </a:ext>
              </a:extLst>
            </p:cNvPr>
            <p:cNvPicPr>
              <a:picLocks noChangeAspect="1"/>
            </p:cNvPicPr>
            <p:nvPr userDrawn="1"/>
          </p:nvPicPr>
          <p:blipFill>
            <a:blip r:embed="rId3">
              <a:alphaModFix amt="6000"/>
              <a:extLst>
                <a:ext uri="{28A0092B-C50C-407E-A947-70E740481C1C}">
                  <a14:useLocalDpi xmlns:a14="http://schemas.microsoft.com/office/drawing/2010/main" val="0"/>
                </a:ext>
              </a:extLst>
            </a:blip>
            <a:stretch>
              <a:fillRect/>
            </a:stretch>
          </p:blipFill>
          <p:spPr>
            <a:xfrm>
              <a:off x="2080126" y="1893220"/>
              <a:ext cx="3581400" cy="733425"/>
            </a:xfrm>
            <a:prstGeom prst="rect">
              <a:avLst/>
            </a:prstGeom>
          </p:spPr>
        </p:pic>
        <p:pic>
          <p:nvPicPr>
            <p:cNvPr id="81" name="图片 80">
              <a:extLst>
                <a:ext uri="{FF2B5EF4-FFF2-40B4-BE49-F238E27FC236}">
                  <a16:creationId xmlns:a16="http://schemas.microsoft.com/office/drawing/2014/main" id="{3BB21B25-A3CD-4BD6-9733-C1A9389F6D09}"/>
                </a:ext>
              </a:extLst>
            </p:cNvPr>
            <p:cNvPicPr>
              <a:picLocks noChangeAspect="1"/>
            </p:cNvPicPr>
            <p:nvPr userDrawn="1"/>
          </p:nvPicPr>
          <p:blipFill>
            <a:blip r:embed="rId3">
              <a:alphaModFix amt="5000"/>
              <a:extLst>
                <a:ext uri="{28A0092B-C50C-407E-A947-70E740481C1C}">
                  <a14:useLocalDpi xmlns:a14="http://schemas.microsoft.com/office/drawing/2010/main" val="0"/>
                </a:ext>
              </a:extLst>
            </a:blip>
            <a:stretch>
              <a:fillRect/>
            </a:stretch>
          </p:blipFill>
          <p:spPr>
            <a:xfrm>
              <a:off x="3224380" y="4957051"/>
              <a:ext cx="4453349" cy="911989"/>
            </a:xfrm>
            <a:prstGeom prst="rect">
              <a:avLst/>
            </a:prstGeom>
          </p:spPr>
        </p:pic>
        <p:pic>
          <p:nvPicPr>
            <p:cNvPr id="82" name="图片 81">
              <a:extLst>
                <a:ext uri="{FF2B5EF4-FFF2-40B4-BE49-F238E27FC236}">
                  <a16:creationId xmlns:a16="http://schemas.microsoft.com/office/drawing/2014/main" id="{2C6FABA7-FA0A-47DE-A30C-EE6380E5C300}"/>
                </a:ext>
              </a:extLst>
            </p:cNvPr>
            <p:cNvPicPr>
              <a:picLocks noChangeAspect="1"/>
            </p:cNvPicPr>
            <p:nvPr userDrawn="1"/>
          </p:nvPicPr>
          <p:blipFill>
            <a:blip r:embed="rId2">
              <a:alphaModFix amt="10000"/>
              <a:extLst>
                <a:ext uri="{28A0092B-C50C-407E-A947-70E740481C1C}">
                  <a14:useLocalDpi xmlns:a14="http://schemas.microsoft.com/office/drawing/2010/main" val="0"/>
                </a:ext>
              </a:extLst>
            </a:blip>
            <a:stretch>
              <a:fillRect/>
            </a:stretch>
          </p:blipFill>
          <p:spPr>
            <a:xfrm>
              <a:off x="8059299" y="4043771"/>
              <a:ext cx="2569154" cy="330615"/>
            </a:xfrm>
            <a:prstGeom prst="rect">
              <a:avLst/>
            </a:prstGeom>
          </p:spPr>
        </p:pic>
        <p:pic>
          <p:nvPicPr>
            <p:cNvPr id="84" name="图片 83">
              <a:extLst>
                <a:ext uri="{FF2B5EF4-FFF2-40B4-BE49-F238E27FC236}">
                  <a16:creationId xmlns:a16="http://schemas.microsoft.com/office/drawing/2014/main" id="{C454C5FA-EDD6-43E7-B2CE-A0368B326C04}"/>
                </a:ext>
              </a:extLst>
            </p:cNvPr>
            <p:cNvPicPr>
              <a:picLocks noChangeAspect="1"/>
            </p:cNvPicPr>
            <p:nvPr userDrawn="1"/>
          </p:nvPicPr>
          <p:blipFill>
            <a:blip r:embed="rId3">
              <a:alphaModFix amt="10000"/>
              <a:extLst>
                <a:ext uri="{28A0092B-C50C-407E-A947-70E740481C1C}">
                  <a14:useLocalDpi xmlns:a14="http://schemas.microsoft.com/office/drawing/2010/main" val="0"/>
                </a:ext>
              </a:extLst>
            </a:blip>
            <a:stretch>
              <a:fillRect/>
            </a:stretch>
          </p:blipFill>
          <p:spPr>
            <a:xfrm>
              <a:off x="9997973" y="407501"/>
              <a:ext cx="3922974" cy="803375"/>
            </a:xfrm>
            <a:prstGeom prst="rect">
              <a:avLst/>
            </a:prstGeom>
          </p:spPr>
        </p:pic>
        <p:pic>
          <p:nvPicPr>
            <p:cNvPr id="88" name="图片 87">
              <a:extLst>
                <a:ext uri="{FF2B5EF4-FFF2-40B4-BE49-F238E27FC236}">
                  <a16:creationId xmlns:a16="http://schemas.microsoft.com/office/drawing/2014/main" id="{5FA9A33B-D6BF-4D27-B736-D83E0BE3E77A}"/>
                </a:ext>
              </a:extLst>
            </p:cNvPr>
            <p:cNvPicPr>
              <a:picLocks noChangeAspect="1"/>
            </p:cNvPicPr>
            <p:nvPr userDrawn="1"/>
          </p:nvPicPr>
          <p:blipFill>
            <a:blip r:embed="rId2">
              <a:alphaModFix amt="10000"/>
              <a:extLst>
                <a:ext uri="{28A0092B-C50C-407E-A947-70E740481C1C}">
                  <a14:useLocalDpi xmlns:a14="http://schemas.microsoft.com/office/drawing/2010/main" val="0"/>
                </a:ext>
              </a:extLst>
            </a:blip>
            <a:stretch>
              <a:fillRect/>
            </a:stretch>
          </p:blipFill>
          <p:spPr>
            <a:xfrm>
              <a:off x="933601" y="3586154"/>
              <a:ext cx="3016031" cy="388122"/>
            </a:xfrm>
            <a:prstGeom prst="rect">
              <a:avLst/>
            </a:prstGeom>
          </p:spPr>
        </p:pic>
        <p:pic>
          <p:nvPicPr>
            <p:cNvPr id="89" name="图片 88">
              <a:extLst>
                <a:ext uri="{FF2B5EF4-FFF2-40B4-BE49-F238E27FC236}">
                  <a16:creationId xmlns:a16="http://schemas.microsoft.com/office/drawing/2014/main" id="{3C999049-62B4-4775-969E-4BAE124377DD}"/>
                </a:ext>
              </a:extLst>
            </p:cNvPr>
            <p:cNvPicPr>
              <a:picLocks noChangeAspect="1"/>
            </p:cNvPicPr>
            <p:nvPr userDrawn="1"/>
          </p:nvPicPr>
          <p:blipFill>
            <a:blip r:embed="rId2">
              <a:alphaModFix amt="10000"/>
              <a:extLst>
                <a:ext uri="{28A0092B-C50C-407E-A947-70E740481C1C}">
                  <a14:useLocalDpi xmlns:a14="http://schemas.microsoft.com/office/drawing/2010/main" val="0"/>
                </a:ext>
              </a:extLst>
            </a:blip>
            <a:stretch>
              <a:fillRect/>
            </a:stretch>
          </p:blipFill>
          <p:spPr>
            <a:xfrm>
              <a:off x="-1071219" y="5328648"/>
              <a:ext cx="2035581" cy="261951"/>
            </a:xfrm>
            <a:prstGeom prst="rect">
              <a:avLst/>
            </a:prstGeom>
          </p:spPr>
        </p:pic>
      </p:grpSp>
      <p:sp>
        <p:nvSpPr>
          <p:cNvPr id="76" name="标题 75">
            <a:extLst>
              <a:ext uri="{FF2B5EF4-FFF2-40B4-BE49-F238E27FC236}">
                <a16:creationId xmlns:a16="http://schemas.microsoft.com/office/drawing/2014/main" id="{2BF1BEBC-4A90-4D06-A77C-3ED5D18A1064}"/>
              </a:ext>
            </a:extLst>
          </p:cNvPr>
          <p:cNvSpPr>
            <a:spLocks noGrp="1"/>
          </p:cNvSpPr>
          <p:nvPr>
            <p:ph type="title"/>
          </p:nvPr>
        </p:nvSpPr>
        <p:spPr>
          <a:xfrm>
            <a:off x="838200" y="2834799"/>
            <a:ext cx="10515600" cy="840230"/>
          </a:xfrm>
          <a:prstGeom prst="rect">
            <a:avLst/>
          </a:prstGeom>
          <a:noFill/>
        </p:spPr>
        <p:txBody>
          <a:bodyPr wrap="square" rtlCol="0">
            <a:spAutoFit/>
          </a:bodyPr>
          <a:lstStyle>
            <a:lvl1pPr algn="ctr">
              <a:defRPr lang="zh-CN" altLang="en-US" sz="5400">
                <a:solidFill>
                  <a:schemeClr val="bg1"/>
                </a:solidFill>
                <a:latin typeface="+mj-ea"/>
                <a:cs typeface="+mn-cs"/>
              </a:defRPr>
            </a:lvl1pPr>
          </a:lstStyle>
          <a:p>
            <a:pPr marL="0" lvl="0" algn="ctr"/>
            <a:r>
              <a:rPr lang="zh-CN" altLang="en-US" dirty="0"/>
              <a:t>单击此处编辑母版标题样式</a:t>
            </a:r>
          </a:p>
        </p:txBody>
      </p:sp>
      <p:sp>
        <p:nvSpPr>
          <p:cNvPr id="80" name="文本占位符 79">
            <a:extLst>
              <a:ext uri="{FF2B5EF4-FFF2-40B4-BE49-F238E27FC236}">
                <a16:creationId xmlns:a16="http://schemas.microsoft.com/office/drawing/2014/main" id="{C2E3D374-B977-40B7-ACDD-8E4A878D6E29}"/>
              </a:ext>
            </a:extLst>
          </p:cNvPr>
          <p:cNvSpPr>
            <a:spLocks noGrp="1"/>
          </p:cNvSpPr>
          <p:nvPr>
            <p:ph type="body" sz="quarter" idx="10" hasCustomPrompt="1"/>
          </p:nvPr>
        </p:nvSpPr>
        <p:spPr>
          <a:xfrm>
            <a:off x="2726351" y="3726152"/>
            <a:ext cx="6807201" cy="378667"/>
          </a:xfrm>
          <a:prstGeom prst="rect">
            <a:avLst/>
          </a:prstGeom>
        </p:spPr>
        <p:txBody>
          <a:bodyPr>
            <a:normAutofit/>
          </a:bodyPr>
          <a:lstStyle>
            <a:lvl1pPr marL="342900" indent="-342900" algn="dist">
              <a:buFont typeface="Arial" panose="020B0604020202020204" pitchFamily="34" charset="0"/>
              <a:buChar char="•"/>
              <a:defRPr>
                <a:solidFill>
                  <a:schemeClr val="bg1"/>
                </a:solidFill>
              </a:defRPr>
            </a:lvl1pPr>
          </a:lstStyle>
          <a:p>
            <a:pPr marL="0" indent="0" algn="dist">
              <a:buNone/>
            </a:pPr>
            <a:r>
              <a:rPr lang="en-US" altLang="zh-CN" sz="2000" dirty="0">
                <a:solidFill>
                  <a:schemeClr val="bg1"/>
                </a:solidFill>
                <a:ea typeface="微软雅黑 Light" panose="020B0502040204020203" pitchFamily="34" charset="-122"/>
              </a:rPr>
              <a:t>Click here to edit the master title style</a:t>
            </a:r>
            <a:endParaRPr lang="zh-CN" altLang="en-US" sz="2000" dirty="0">
              <a:solidFill>
                <a:schemeClr val="bg1"/>
              </a:solidFill>
              <a:ea typeface="微软雅黑 Light" panose="020B0502040204020203" pitchFamily="34" charset="-122"/>
            </a:endParaRPr>
          </a:p>
        </p:txBody>
      </p:sp>
    </p:spTree>
    <p:extLst>
      <p:ext uri="{BB962C8B-B14F-4D97-AF65-F5344CB8AC3E}">
        <p14:creationId xmlns:p14="http://schemas.microsoft.com/office/powerpoint/2010/main" val="329301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AC596957-CB99-4B05-B2D8-32DCC16CC3D0}"/>
              </a:ext>
            </a:extLst>
          </p:cNvPr>
          <p:cNvGrpSpPr/>
          <p:nvPr userDrawn="1"/>
        </p:nvGrpSpPr>
        <p:grpSpPr>
          <a:xfrm>
            <a:off x="-4408334" y="-1217779"/>
            <a:ext cx="19790648" cy="9503928"/>
            <a:chOff x="-4408334" y="-1217779"/>
            <a:chExt cx="19790648" cy="9503928"/>
          </a:xfrm>
        </p:grpSpPr>
        <p:sp>
          <p:nvSpPr>
            <p:cNvPr id="32" name="矩形: 圆角 31">
              <a:extLst>
                <a:ext uri="{FF2B5EF4-FFF2-40B4-BE49-F238E27FC236}">
                  <a16:creationId xmlns:a16="http://schemas.microsoft.com/office/drawing/2014/main" id="{61A97C38-3C44-4F46-BAB8-A3BF4AFC9EAA}"/>
                </a:ext>
              </a:extLst>
            </p:cNvPr>
            <p:cNvSpPr/>
            <p:nvPr/>
          </p:nvSpPr>
          <p:spPr>
            <a:xfrm>
              <a:off x="0" y="0"/>
              <a:ext cx="12192000" cy="6858000"/>
            </a:xfrm>
            <a:prstGeom prst="roundRect">
              <a:avLst>
                <a:gd name="adj" fmla="val 0"/>
              </a:avLst>
            </a:prstGeom>
            <a:solidFill>
              <a:schemeClr val="accent1"/>
            </a:solidFill>
            <a:ln>
              <a:noFill/>
            </a:ln>
            <a:effectLst>
              <a:outerShdw blurRad="254000" algn="ctr" rotWithShape="0">
                <a:schemeClr val="accent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grpSp>
          <p:nvGrpSpPr>
            <p:cNvPr id="37" name="组合 36">
              <a:extLst>
                <a:ext uri="{FF2B5EF4-FFF2-40B4-BE49-F238E27FC236}">
                  <a16:creationId xmlns:a16="http://schemas.microsoft.com/office/drawing/2014/main" id="{352FE588-54F2-45EB-B266-DBE1CCEDA2CB}"/>
                </a:ext>
              </a:extLst>
            </p:cNvPr>
            <p:cNvGrpSpPr/>
            <p:nvPr/>
          </p:nvGrpSpPr>
          <p:grpSpPr>
            <a:xfrm>
              <a:off x="9241966" y="-1217779"/>
              <a:ext cx="4863359" cy="2413470"/>
              <a:chOff x="10242315" y="-761473"/>
              <a:chExt cx="4863359" cy="2413470"/>
            </a:xfrm>
          </p:grpSpPr>
          <p:sp>
            <p:nvSpPr>
              <p:cNvPr id="51" name="矩形: 圆角 50">
                <a:extLst>
                  <a:ext uri="{FF2B5EF4-FFF2-40B4-BE49-F238E27FC236}">
                    <a16:creationId xmlns:a16="http://schemas.microsoft.com/office/drawing/2014/main" id="{FFFA5CDD-53EF-4916-AB9A-92B501D4C267}"/>
                  </a:ext>
                </a:extLst>
              </p:cNvPr>
              <p:cNvSpPr/>
              <p:nvPr/>
            </p:nvSpPr>
            <p:spPr>
              <a:xfrm rot="2836031">
                <a:off x="12442230" y="-2961388"/>
                <a:ext cx="463530" cy="4863359"/>
              </a:xfrm>
              <a:prstGeom prst="roundRect">
                <a:avLst>
                  <a:gd name="adj" fmla="val 50000"/>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a:extLst>
                  <a:ext uri="{FF2B5EF4-FFF2-40B4-BE49-F238E27FC236}">
                    <a16:creationId xmlns:a16="http://schemas.microsoft.com/office/drawing/2014/main" id="{F08FB085-2C6E-4A0C-BC36-DB44516AF7E3}"/>
                  </a:ext>
                </a:extLst>
              </p:cNvPr>
              <p:cNvSpPr/>
              <p:nvPr/>
            </p:nvSpPr>
            <p:spPr>
              <a:xfrm>
                <a:off x="10385159" y="1154033"/>
                <a:ext cx="497964" cy="497964"/>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椭圆 37">
              <a:extLst>
                <a:ext uri="{FF2B5EF4-FFF2-40B4-BE49-F238E27FC236}">
                  <a16:creationId xmlns:a16="http://schemas.microsoft.com/office/drawing/2014/main" id="{AA7434A2-C789-4397-A844-E9BD18C808F5}"/>
                </a:ext>
              </a:extLst>
            </p:cNvPr>
            <p:cNvSpPr/>
            <p:nvPr/>
          </p:nvSpPr>
          <p:spPr>
            <a:xfrm>
              <a:off x="11366576" y="1252936"/>
              <a:ext cx="447826" cy="447826"/>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a:extLst>
                <a:ext uri="{FF2B5EF4-FFF2-40B4-BE49-F238E27FC236}">
                  <a16:creationId xmlns:a16="http://schemas.microsoft.com/office/drawing/2014/main" id="{33A097B3-F35F-4665-86C4-09C85B05C61B}"/>
                </a:ext>
              </a:extLst>
            </p:cNvPr>
            <p:cNvSpPr/>
            <p:nvPr/>
          </p:nvSpPr>
          <p:spPr>
            <a:xfrm>
              <a:off x="10771562" y="1833567"/>
              <a:ext cx="181020" cy="18102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5" name="组合 44">
              <a:extLst>
                <a:ext uri="{FF2B5EF4-FFF2-40B4-BE49-F238E27FC236}">
                  <a16:creationId xmlns:a16="http://schemas.microsoft.com/office/drawing/2014/main" id="{2B3226C2-E0AE-4BCB-A6FD-4CAAABFAF74C}"/>
                </a:ext>
              </a:extLst>
            </p:cNvPr>
            <p:cNvGrpSpPr/>
            <p:nvPr/>
          </p:nvGrpSpPr>
          <p:grpSpPr>
            <a:xfrm>
              <a:off x="-4408334" y="5644766"/>
              <a:ext cx="6196107" cy="2641383"/>
              <a:chOff x="-3651374" y="5172675"/>
              <a:chExt cx="6196107" cy="2641383"/>
            </a:xfrm>
          </p:grpSpPr>
          <p:sp>
            <p:nvSpPr>
              <p:cNvPr id="46" name="矩形: 圆角 45">
                <a:extLst>
                  <a:ext uri="{FF2B5EF4-FFF2-40B4-BE49-F238E27FC236}">
                    <a16:creationId xmlns:a16="http://schemas.microsoft.com/office/drawing/2014/main" id="{B628BDF8-8408-4378-8304-22B29958E3A4}"/>
                  </a:ext>
                </a:extLst>
              </p:cNvPr>
              <p:cNvSpPr/>
              <p:nvPr/>
            </p:nvSpPr>
            <p:spPr>
              <a:xfrm rot="2836031">
                <a:off x="-262037" y="4990986"/>
                <a:ext cx="524071" cy="4863359"/>
              </a:xfrm>
              <a:prstGeom prst="roundRect">
                <a:avLst>
                  <a:gd name="adj" fmla="val 50000"/>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a:extLst>
                  <a:ext uri="{FF2B5EF4-FFF2-40B4-BE49-F238E27FC236}">
                    <a16:creationId xmlns:a16="http://schemas.microsoft.com/office/drawing/2014/main" id="{948B50C1-8DAA-4D47-84A7-670FF0F66F2F}"/>
                  </a:ext>
                </a:extLst>
              </p:cNvPr>
              <p:cNvSpPr/>
              <p:nvPr/>
            </p:nvSpPr>
            <p:spPr>
              <a:xfrm>
                <a:off x="1802274" y="5172675"/>
                <a:ext cx="497964" cy="497964"/>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8" name="椭圆 47">
                <a:extLst>
                  <a:ext uri="{FF2B5EF4-FFF2-40B4-BE49-F238E27FC236}">
                    <a16:creationId xmlns:a16="http://schemas.microsoft.com/office/drawing/2014/main" id="{CF3F227D-4CF4-458A-A849-F9C1A5707053}"/>
                  </a:ext>
                </a:extLst>
              </p:cNvPr>
              <p:cNvSpPr/>
              <p:nvPr/>
            </p:nvSpPr>
            <p:spPr>
              <a:xfrm flipH="1">
                <a:off x="717224" y="5612299"/>
                <a:ext cx="234480" cy="23448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a:extLst>
                  <a:ext uri="{FF2B5EF4-FFF2-40B4-BE49-F238E27FC236}">
                    <a16:creationId xmlns:a16="http://schemas.microsoft.com/office/drawing/2014/main" id="{BA27F770-C0BE-4DD4-949F-7B0935FB9152}"/>
                  </a:ext>
                </a:extLst>
              </p:cNvPr>
              <p:cNvSpPr/>
              <p:nvPr/>
            </p:nvSpPr>
            <p:spPr>
              <a:xfrm>
                <a:off x="2192491" y="6363622"/>
                <a:ext cx="352242" cy="352242"/>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圆角 49">
                <a:extLst>
                  <a:ext uri="{FF2B5EF4-FFF2-40B4-BE49-F238E27FC236}">
                    <a16:creationId xmlns:a16="http://schemas.microsoft.com/office/drawing/2014/main" id="{B101C67E-03D0-437F-9EDC-1C42067376D3}"/>
                  </a:ext>
                </a:extLst>
              </p:cNvPr>
              <p:cNvSpPr/>
              <p:nvPr/>
            </p:nvSpPr>
            <p:spPr>
              <a:xfrm rot="2836031">
                <a:off x="-1323603" y="5278469"/>
                <a:ext cx="207818" cy="4863359"/>
              </a:xfrm>
              <a:prstGeom prst="roundRect">
                <a:avLst>
                  <a:gd name="adj" fmla="val 50000"/>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矩形: 圆角 30">
              <a:extLst>
                <a:ext uri="{FF2B5EF4-FFF2-40B4-BE49-F238E27FC236}">
                  <a16:creationId xmlns:a16="http://schemas.microsoft.com/office/drawing/2014/main" id="{FFB5BCCB-5767-4068-8E22-202932D985E1}"/>
                </a:ext>
              </a:extLst>
            </p:cNvPr>
            <p:cNvSpPr/>
            <p:nvPr/>
          </p:nvSpPr>
          <p:spPr>
            <a:xfrm rot="2836031">
              <a:off x="12846726" y="-3460367"/>
              <a:ext cx="207818" cy="4863359"/>
            </a:xfrm>
            <a:prstGeom prst="roundRect">
              <a:avLst>
                <a:gd name="adj" fmla="val 50000"/>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片 26">
              <a:extLst>
                <a:ext uri="{FF2B5EF4-FFF2-40B4-BE49-F238E27FC236}">
                  <a16:creationId xmlns:a16="http://schemas.microsoft.com/office/drawing/2014/main" id="{D5B10688-DBBE-428E-8D36-F5B70F50EAA1}"/>
                </a:ext>
              </a:extLst>
            </p:cNvPr>
            <p:cNvPicPr>
              <a:picLocks noChangeAspect="1"/>
            </p:cNvPicPr>
            <p:nvPr userDrawn="1"/>
          </p:nvPicPr>
          <p:blipFill>
            <a:blip r:embed="rId2">
              <a:alphaModFix amt="10000"/>
              <a:extLst>
                <a:ext uri="{28A0092B-C50C-407E-A947-70E740481C1C}">
                  <a14:useLocalDpi xmlns:a14="http://schemas.microsoft.com/office/drawing/2010/main" val="0"/>
                </a:ext>
              </a:extLst>
            </a:blip>
            <a:stretch>
              <a:fillRect/>
            </a:stretch>
          </p:blipFill>
          <p:spPr>
            <a:xfrm>
              <a:off x="3208877" y="1195691"/>
              <a:ext cx="3910058" cy="800730"/>
            </a:xfrm>
            <a:prstGeom prst="rect">
              <a:avLst/>
            </a:prstGeom>
          </p:spPr>
        </p:pic>
        <p:pic>
          <p:nvPicPr>
            <p:cNvPr id="28" name="图片 27">
              <a:extLst>
                <a:ext uri="{FF2B5EF4-FFF2-40B4-BE49-F238E27FC236}">
                  <a16:creationId xmlns:a16="http://schemas.microsoft.com/office/drawing/2014/main" id="{6AE5489F-287D-40D2-B32F-6D84D3856765}"/>
                </a:ext>
              </a:extLst>
            </p:cNvPr>
            <p:cNvPicPr>
              <a:picLocks noChangeAspect="1"/>
            </p:cNvPicPr>
            <p:nvPr userDrawn="1"/>
          </p:nvPicPr>
          <p:blipFill>
            <a:blip r:embed="rId2">
              <a:alphaModFix amt="6000"/>
              <a:extLst>
                <a:ext uri="{28A0092B-C50C-407E-A947-70E740481C1C}">
                  <a14:useLocalDpi xmlns:a14="http://schemas.microsoft.com/office/drawing/2010/main" val="0"/>
                </a:ext>
              </a:extLst>
            </a:blip>
            <a:stretch>
              <a:fillRect/>
            </a:stretch>
          </p:blipFill>
          <p:spPr>
            <a:xfrm>
              <a:off x="8181195" y="3140828"/>
              <a:ext cx="4671697" cy="956704"/>
            </a:xfrm>
            <a:prstGeom prst="rect">
              <a:avLst/>
            </a:prstGeom>
          </p:spPr>
        </p:pic>
        <p:pic>
          <p:nvPicPr>
            <p:cNvPr id="53" name="图片 52">
              <a:extLst>
                <a:ext uri="{FF2B5EF4-FFF2-40B4-BE49-F238E27FC236}">
                  <a16:creationId xmlns:a16="http://schemas.microsoft.com/office/drawing/2014/main" id="{64C95DBD-B5BE-49C6-A7E9-0AF5F06875D6}"/>
                </a:ext>
              </a:extLst>
            </p:cNvPr>
            <p:cNvPicPr>
              <a:picLocks noChangeAspect="1"/>
            </p:cNvPicPr>
            <p:nvPr userDrawn="1"/>
          </p:nvPicPr>
          <p:blipFill>
            <a:blip r:embed="rId2">
              <a:alphaModFix amt="6000"/>
              <a:extLst>
                <a:ext uri="{28A0092B-C50C-407E-A947-70E740481C1C}">
                  <a14:useLocalDpi xmlns:a14="http://schemas.microsoft.com/office/drawing/2010/main" val="0"/>
                </a:ext>
              </a:extLst>
            </a:blip>
            <a:stretch>
              <a:fillRect/>
            </a:stretch>
          </p:blipFill>
          <p:spPr>
            <a:xfrm>
              <a:off x="3459081" y="5530389"/>
              <a:ext cx="2705252" cy="554001"/>
            </a:xfrm>
            <a:prstGeom prst="rect">
              <a:avLst/>
            </a:prstGeom>
          </p:spPr>
        </p:pic>
        <p:pic>
          <p:nvPicPr>
            <p:cNvPr id="54" name="图片 53">
              <a:extLst>
                <a:ext uri="{FF2B5EF4-FFF2-40B4-BE49-F238E27FC236}">
                  <a16:creationId xmlns:a16="http://schemas.microsoft.com/office/drawing/2014/main" id="{EA14DF9C-9E6A-42EC-BAC4-4836CA06BD9E}"/>
                </a:ext>
              </a:extLst>
            </p:cNvPr>
            <p:cNvPicPr>
              <a:picLocks noChangeAspect="1"/>
            </p:cNvPicPr>
            <p:nvPr userDrawn="1"/>
          </p:nvPicPr>
          <p:blipFill>
            <a:blip r:embed="rId3">
              <a:alphaModFix amt="6000"/>
              <a:extLst>
                <a:ext uri="{28A0092B-C50C-407E-A947-70E740481C1C}">
                  <a14:useLocalDpi xmlns:a14="http://schemas.microsoft.com/office/drawing/2010/main" val="0"/>
                </a:ext>
              </a:extLst>
            </a:blip>
            <a:stretch>
              <a:fillRect/>
            </a:stretch>
          </p:blipFill>
          <p:spPr>
            <a:xfrm>
              <a:off x="5922555" y="2861067"/>
              <a:ext cx="2543941" cy="327370"/>
            </a:xfrm>
            <a:prstGeom prst="rect">
              <a:avLst/>
            </a:prstGeom>
          </p:spPr>
        </p:pic>
        <p:pic>
          <p:nvPicPr>
            <p:cNvPr id="55" name="图片 54">
              <a:extLst>
                <a:ext uri="{FF2B5EF4-FFF2-40B4-BE49-F238E27FC236}">
                  <a16:creationId xmlns:a16="http://schemas.microsoft.com/office/drawing/2014/main" id="{23B9FD07-C503-4F1C-8103-E96884FB82F9}"/>
                </a:ext>
              </a:extLst>
            </p:cNvPr>
            <p:cNvPicPr>
              <a:picLocks noChangeAspect="1"/>
            </p:cNvPicPr>
            <p:nvPr userDrawn="1"/>
          </p:nvPicPr>
          <p:blipFill>
            <a:blip r:embed="rId3">
              <a:alphaModFix amt="5000"/>
              <a:extLst>
                <a:ext uri="{28A0092B-C50C-407E-A947-70E740481C1C}">
                  <a14:useLocalDpi xmlns:a14="http://schemas.microsoft.com/office/drawing/2010/main" val="0"/>
                </a:ext>
              </a:extLst>
            </a:blip>
            <a:stretch>
              <a:fillRect/>
            </a:stretch>
          </p:blipFill>
          <p:spPr>
            <a:xfrm>
              <a:off x="355650" y="4051853"/>
              <a:ext cx="3794355" cy="488281"/>
            </a:xfrm>
            <a:prstGeom prst="rect">
              <a:avLst/>
            </a:prstGeom>
          </p:spPr>
        </p:pic>
        <p:pic>
          <p:nvPicPr>
            <p:cNvPr id="56" name="图片 55">
              <a:extLst>
                <a:ext uri="{FF2B5EF4-FFF2-40B4-BE49-F238E27FC236}">
                  <a16:creationId xmlns:a16="http://schemas.microsoft.com/office/drawing/2014/main" id="{527892FB-93AD-41A2-9DE1-046F80AEF415}"/>
                </a:ext>
              </a:extLst>
            </p:cNvPr>
            <p:cNvPicPr>
              <a:picLocks noChangeAspect="1"/>
            </p:cNvPicPr>
            <p:nvPr userDrawn="1"/>
          </p:nvPicPr>
          <p:blipFill>
            <a:blip r:embed="rId3">
              <a:alphaModFix amt="7000"/>
              <a:extLst>
                <a:ext uri="{28A0092B-C50C-407E-A947-70E740481C1C}">
                  <a14:useLocalDpi xmlns:a14="http://schemas.microsoft.com/office/drawing/2010/main" val="0"/>
                </a:ext>
              </a:extLst>
            </a:blip>
            <a:stretch>
              <a:fillRect/>
            </a:stretch>
          </p:blipFill>
          <p:spPr>
            <a:xfrm>
              <a:off x="9822695" y="5663399"/>
              <a:ext cx="3794355" cy="488281"/>
            </a:xfrm>
            <a:prstGeom prst="rect">
              <a:avLst/>
            </a:prstGeom>
          </p:spPr>
        </p:pic>
        <p:pic>
          <p:nvPicPr>
            <p:cNvPr id="57" name="图片 56">
              <a:extLst>
                <a:ext uri="{FF2B5EF4-FFF2-40B4-BE49-F238E27FC236}">
                  <a16:creationId xmlns:a16="http://schemas.microsoft.com/office/drawing/2014/main" id="{C36BDE7C-028A-4D9E-92A7-12F752679293}"/>
                </a:ext>
              </a:extLst>
            </p:cNvPr>
            <p:cNvPicPr>
              <a:picLocks noChangeAspect="1"/>
            </p:cNvPicPr>
            <p:nvPr userDrawn="1"/>
          </p:nvPicPr>
          <p:blipFill>
            <a:blip r:embed="rId3">
              <a:alphaModFix amt="11000"/>
              <a:extLst>
                <a:ext uri="{28A0092B-C50C-407E-A947-70E740481C1C}">
                  <a14:useLocalDpi xmlns:a14="http://schemas.microsoft.com/office/drawing/2010/main" val="0"/>
                </a:ext>
              </a:extLst>
            </a:blip>
            <a:stretch>
              <a:fillRect/>
            </a:stretch>
          </p:blipFill>
          <p:spPr>
            <a:xfrm>
              <a:off x="6324262" y="4842921"/>
              <a:ext cx="2612999" cy="336257"/>
            </a:xfrm>
            <a:prstGeom prst="rect">
              <a:avLst/>
            </a:prstGeom>
          </p:spPr>
        </p:pic>
        <p:pic>
          <p:nvPicPr>
            <p:cNvPr id="58" name="图片 57">
              <a:extLst>
                <a:ext uri="{FF2B5EF4-FFF2-40B4-BE49-F238E27FC236}">
                  <a16:creationId xmlns:a16="http://schemas.microsoft.com/office/drawing/2014/main" id="{6C8FAAB2-4A7C-4D0B-9A44-BC74F2880C59}"/>
                </a:ext>
              </a:extLst>
            </p:cNvPr>
            <p:cNvPicPr>
              <a:picLocks noChangeAspect="1"/>
            </p:cNvPicPr>
            <p:nvPr userDrawn="1"/>
          </p:nvPicPr>
          <p:blipFill>
            <a:blip r:embed="rId2">
              <a:alphaModFix amt="6000"/>
              <a:extLst>
                <a:ext uri="{28A0092B-C50C-407E-A947-70E740481C1C}">
                  <a14:useLocalDpi xmlns:a14="http://schemas.microsoft.com/office/drawing/2010/main" val="0"/>
                </a:ext>
              </a:extLst>
            </a:blip>
            <a:stretch>
              <a:fillRect/>
            </a:stretch>
          </p:blipFill>
          <p:spPr>
            <a:xfrm>
              <a:off x="-1773142" y="503421"/>
              <a:ext cx="3029974" cy="620500"/>
            </a:xfrm>
            <a:prstGeom prst="rect">
              <a:avLst/>
            </a:prstGeom>
          </p:spPr>
        </p:pic>
      </p:grpSp>
    </p:spTree>
    <p:extLst>
      <p:ext uri="{BB962C8B-B14F-4D97-AF65-F5344CB8AC3E}">
        <p14:creationId xmlns:p14="http://schemas.microsoft.com/office/powerpoint/2010/main" val="1929479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过渡页">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DEA457DE-9A10-4196-948E-6BD34F268170}"/>
              </a:ext>
            </a:extLst>
          </p:cNvPr>
          <p:cNvGrpSpPr/>
          <p:nvPr userDrawn="1"/>
        </p:nvGrpSpPr>
        <p:grpSpPr>
          <a:xfrm>
            <a:off x="-3651374" y="-1217779"/>
            <a:ext cx="19033688" cy="9031837"/>
            <a:chOff x="-3651374" y="-1217779"/>
            <a:chExt cx="19033688" cy="9031837"/>
          </a:xfrm>
        </p:grpSpPr>
        <p:sp>
          <p:nvSpPr>
            <p:cNvPr id="30" name="矩形: 圆角 29">
              <a:extLst>
                <a:ext uri="{FF2B5EF4-FFF2-40B4-BE49-F238E27FC236}">
                  <a16:creationId xmlns:a16="http://schemas.microsoft.com/office/drawing/2014/main" id="{19B5DBBD-C3EE-4F89-B70C-2944ED58ADC5}"/>
                </a:ext>
              </a:extLst>
            </p:cNvPr>
            <p:cNvSpPr/>
            <p:nvPr/>
          </p:nvSpPr>
          <p:spPr>
            <a:xfrm>
              <a:off x="0" y="0"/>
              <a:ext cx="12192000" cy="6858000"/>
            </a:xfrm>
            <a:prstGeom prst="roundRect">
              <a:avLst>
                <a:gd name="adj" fmla="val 0"/>
              </a:avLst>
            </a:prstGeom>
            <a:solidFill>
              <a:schemeClr val="accent1"/>
            </a:solidFill>
            <a:ln>
              <a:noFill/>
            </a:ln>
            <a:effectLst>
              <a:outerShdw blurRad="254000" algn="ctr" rotWithShape="0">
                <a:schemeClr val="accent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grpSp>
          <p:nvGrpSpPr>
            <p:cNvPr id="34" name="组合 33">
              <a:extLst>
                <a:ext uri="{FF2B5EF4-FFF2-40B4-BE49-F238E27FC236}">
                  <a16:creationId xmlns:a16="http://schemas.microsoft.com/office/drawing/2014/main" id="{BE7B81CD-33E5-4512-B294-3A8751DF94BE}"/>
                </a:ext>
              </a:extLst>
            </p:cNvPr>
            <p:cNvGrpSpPr/>
            <p:nvPr/>
          </p:nvGrpSpPr>
          <p:grpSpPr>
            <a:xfrm>
              <a:off x="9241966" y="-1217779"/>
              <a:ext cx="4863359" cy="2413470"/>
              <a:chOff x="10242315" y="-761473"/>
              <a:chExt cx="4863359" cy="2413470"/>
            </a:xfrm>
          </p:grpSpPr>
          <p:sp>
            <p:nvSpPr>
              <p:cNvPr id="47" name="矩形: 圆角 46">
                <a:extLst>
                  <a:ext uri="{FF2B5EF4-FFF2-40B4-BE49-F238E27FC236}">
                    <a16:creationId xmlns:a16="http://schemas.microsoft.com/office/drawing/2014/main" id="{58B5D61F-65F6-4705-9D6D-33DDECC8DF1C}"/>
                  </a:ext>
                </a:extLst>
              </p:cNvPr>
              <p:cNvSpPr/>
              <p:nvPr/>
            </p:nvSpPr>
            <p:spPr>
              <a:xfrm rot="2836031">
                <a:off x="12442230" y="-2961388"/>
                <a:ext cx="463530" cy="4863359"/>
              </a:xfrm>
              <a:prstGeom prst="roundRect">
                <a:avLst>
                  <a:gd name="adj" fmla="val 50000"/>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a:extLst>
                  <a:ext uri="{FF2B5EF4-FFF2-40B4-BE49-F238E27FC236}">
                    <a16:creationId xmlns:a16="http://schemas.microsoft.com/office/drawing/2014/main" id="{0E890D35-2FCC-4EAA-B0AA-9EE0B7A2CC9F}"/>
                  </a:ext>
                </a:extLst>
              </p:cNvPr>
              <p:cNvSpPr/>
              <p:nvPr/>
            </p:nvSpPr>
            <p:spPr>
              <a:xfrm>
                <a:off x="10385159" y="1154033"/>
                <a:ext cx="497964" cy="497964"/>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矩形: 圆角 34">
              <a:extLst>
                <a:ext uri="{FF2B5EF4-FFF2-40B4-BE49-F238E27FC236}">
                  <a16:creationId xmlns:a16="http://schemas.microsoft.com/office/drawing/2014/main" id="{D7536A4B-3E4D-4568-A4F5-D2A6A721D1AD}"/>
                </a:ext>
              </a:extLst>
            </p:cNvPr>
            <p:cNvSpPr/>
            <p:nvPr/>
          </p:nvSpPr>
          <p:spPr>
            <a:xfrm rot="2836031">
              <a:off x="-262037" y="4990986"/>
              <a:ext cx="524071" cy="4863359"/>
            </a:xfrm>
            <a:prstGeom prst="roundRect">
              <a:avLst>
                <a:gd name="adj" fmla="val 50000"/>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a:extLst>
                <a:ext uri="{FF2B5EF4-FFF2-40B4-BE49-F238E27FC236}">
                  <a16:creationId xmlns:a16="http://schemas.microsoft.com/office/drawing/2014/main" id="{7505565B-6E31-4251-9DD8-EC543B7D5CC9}"/>
                </a:ext>
              </a:extLst>
            </p:cNvPr>
            <p:cNvSpPr/>
            <p:nvPr/>
          </p:nvSpPr>
          <p:spPr>
            <a:xfrm>
              <a:off x="1802274" y="5172675"/>
              <a:ext cx="497964" cy="497964"/>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7" name="椭圆 36">
              <a:extLst>
                <a:ext uri="{FF2B5EF4-FFF2-40B4-BE49-F238E27FC236}">
                  <a16:creationId xmlns:a16="http://schemas.microsoft.com/office/drawing/2014/main" id="{3A1D8FE7-0D2E-469B-84D0-6AC9E9DD4A59}"/>
                </a:ext>
              </a:extLst>
            </p:cNvPr>
            <p:cNvSpPr/>
            <p:nvPr/>
          </p:nvSpPr>
          <p:spPr>
            <a:xfrm flipH="1">
              <a:off x="717224" y="5612299"/>
              <a:ext cx="234480" cy="23448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a:extLst>
                <a:ext uri="{FF2B5EF4-FFF2-40B4-BE49-F238E27FC236}">
                  <a16:creationId xmlns:a16="http://schemas.microsoft.com/office/drawing/2014/main" id="{50FCBDE2-46CA-4B7F-95B2-766F874AE874}"/>
                </a:ext>
              </a:extLst>
            </p:cNvPr>
            <p:cNvSpPr/>
            <p:nvPr/>
          </p:nvSpPr>
          <p:spPr>
            <a:xfrm>
              <a:off x="11366576" y="1252936"/>
              <a:ext cx="447826" cy="447826"/>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a:extLst>
                <a:ext uri="{FF2B5EF4-FFF2-40B4-BE49-F238E27FC236}">
                  <a16:creationId xmlns:a16="http://schemas.microsoft.com/office/drawing/2014/main" id="{F626F918-33B6-49AD-94CF-E5CF8DEC1257}"/>
                </a:ext>
              </a:extLst>
            </p:cNvPr>
            <p:cNvSpPr/>
            <p:nvPr/>
          </p:nvSpPr>
          <p:spPr>
            <a:xfrm>
              <a:off x="10771562" y="1833567"/>
              <a:ext cx="181020" cy="18102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9C758060-127C-4018-8B19-15E9949BC735}"/>
                </a:ext>
              </a:extLst>
            </p:cNvPr>
            <p:cNvSpPr/>
            <p:nvPr/>
          </p:nvSpPr>
          <p:spPr>
            <a:xfrm>
              <a:off x="2192491" y="6363622"/>
              <a:ext cx="352242" cy="352242"/>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圆角 44">
              <a:extLst>
                <a:ext uri="{FF2B5EF4-FFF2-40B4-BE49-F238E27FC236}">
                  <a16:creationId xmlns:a16="http://schemas.microsoft.com/office/drawing/2014/main" id="{D98733A2-A04B-4DBB-B64E-E562AB6037FD}"/>
                </a:ext>
              </a:extLst>
            </p:cNvPr>
            <p:cNvSpPr/>
            <p:nvPr/>
          </p:nvSpPr>
          <p:spPr>
            <a:xfrm rot="2836031">
              <a:off x="-1323603" y="5278469"/>
              <a:ext cx="207818" cy="4863359"/>
            </a:xfrm>
            <a:prstGeom prst="roundRect">
              <a:avLst>
                <a:gd name="adj" fmla="val 50000"/>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圆角 28">
              <a:extLst>
                <a:ext uri="{FF2B5EF4-FFF2-40B4-BE49-F238E27FC236}">
                  <a16:creationId xmlns:a16="http://schemas.microsoft.com/office/drawing/2014/main" id="{8D391B66-9558-44E1-9FCC-7B517E547742}"/>
                </a:ext>
              </a:extLst>
            </p:cNvPr>
            <p:cNvSpPr/>
            <p:nvPr/>
          </p:nvSpPr>
          <p:spPr>
            <a:xfrm rot="2836031">
              <a:off x="12846726" y="-3460367"/>
              <a:ext cx="207818" cy="4863359"/>
            </a:xfrm>
            <a:prstGeom prst="roundRect">
              <a:avLst>
                <a:gd name="adj" fmla="val 50000"/>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9" name="图片 48">
              <a:extLst>
                <a:ext uri="{FF2B5EF4-FFF2-40B4-BE49-F238E27FC236}">
                  <a16:creationId xmlns:a16="http://schemas.microsoft.com/office/drawing/2014/main" id="{7CB17A4C-57AE-4BD5-BC4C-054670FF4BE3}"/>
                </a:ext>
              </a:extLst>
            </p:cNvPr>
            <p:cNvPicPr>
              <a:picLocks noChangeAspect="1"/>
            </p:cNvPicPr>
            <p:nvPr/>
          </p:nvPicPr>
          <p:blipFill>
            <a:blip r:embed="rId2">
              <a:alphaModFix amt="11000"/>
              <a:extLst>
                <a:ext uri="{28A0092B-C50C-407E-A947-70E740481C1C}">
                  <a14:useLocalDpi xmlns:a14="http://schemas.microsoft.com/office/drawing/2010/main" val="0"/>
                </a:ext>
              </a:extLst>
            </a:blip>
            <a:stretch>
              <a:fillRect/>
            </a:stretch>
          </p:blipFill>
          <p:spPr>
            <a:xfrm>
              <a:off x="766846" y="3530110"/>
              <a:ext cx="3203531" cy="412251"/>
            </a:xfrm>
            <a:prstGeom prst="rect">
              <a:avLst/>
            </a:prstGeom>
          </p:spPr>
        </p:pic>
        <p:pic>
          <p:nvPicPr>
            <p:cNvPr id="50" name="图片 49">
              <a:extLst>
                <a:ext uri="{FF2B5EF4-FFF2-40B4-BE49-F238E27FC236}">
                  <a16:creationId xmlns:a16="http://schemas.microsoft.com/office/drawing/2014/main" id="{93E97795-4FAD-40CD-95AC-EE63C2B252EE}"/>
                </a:ext>
              </a:extLst>
            </p:cNvPr>
            <p:cNvPicPr>
              <a:picLocks noChangeAspect="1"/>
            </p:cNvPicPr>
            <p:nvPr userDrawn="1"/>
          </p:nvPicPr>
          <p:blipFill>
            <a:blip r:embed="rId2">
              <a:alphaModFix amt="10000"/>
              <a:extLst>
                <a:ext uri="{28A0092B-C50C-407E-A947-70E740481C1C}">
                  <a14:useLocalDpi xmlns:a14="http://schemas.microsoft.com/office/drawing/2010/main" val="0"/>
                </a:ext>
              </a:extLst>
            </a:blip>
            <a:stretch>
              <a:fillRect/>
            </a:stretch>
          </p:blipFill>
          <p:spPr>
            <a:xfrm>
              <a:off x="3098656" y="5425636"/>
              <a:ext cx="3325949" cy="428005"/>
            </a:xfrm>
            <a:prstGeom prst="rect">
              <a:avLst/>
            </a:prstGeom>
          </p:spPr>
        </p:pic>
        <p:pic>
          <p:nvPicPr>
            <p:cNvPr id="51" name="图片 50">
              <a:extLst>
                <a:ext uri="{FF2B5EF4-FFF2-40B4-BE49-F238E27FC236}">
                  <a16:creationId xmlns:a16="http://schemas.microsoft.com/office/drawing/2014/main" id="{391BC0D6-DFA7-4633-86F8-89C4209410F3}"/>
                </a:ext>
              </a:extLst>
            </p:cNvPr>
            <p:cNvPicPr>
              <a:picLocks noChangeAspect="1"/>
            </p:cNvPicPr>
            <p:nvPr userDrawn="1"/>
          </p:nvPicPr>
          <p:blipFill>
            <a:blip r:embed="rId2">
              <a:alphaModFix amt="4000"/>
              <a:extLst>
                <a:ext uri="{28A0092B-C50C-407E-A947-70E740481C1C}">
                  <a14:useLocalDpi xmlns:a14="http://schemas.microsoft.com/office/drawing/2010/main" val="0"/>
                </a:ext>
              </a:extLst>
            </a:blip>
            <a:stretch>
              <a:fillRect/>
            </a:stretch>
          </p:blipFill>
          <p:spPr>
            <a:xfrm>
              <a:off x="10151427" y="5904687"/>
              <a:ext cx="3325949" cy="428005"/>
            </a:xfrm>
            <a:prstGeom prst="rect">
              <a:avLst/>
            </a:prstGeom>
          </p:spPr>
        </p:pic>
        <p:pic>
          <p:nvPicPr>
            <p:cNvPr id="52" name="图片 51">
              <a:extLst>
                <a:ext uri="{FF2B5EF4-FFF2-40B4-BE49-F238E27FC236}">
                  <a16:creationId xmlns:a16="http://schemas.microsoft.com/office/drawing/2014/main" id="{8A722B1B-CB36-4B14-BC57-4A35F5A4AE50}"/>
                </a:ext>
              </a:extLst>
            </p:cNvPr>
            <p:cNvPicPr>
              <a:picLocks noChangeAspect="1"/>
            </p:cNvPicPr>
            <p:nvPr userDrawn="1"/>
          </p:nvPicPr>
          <p:blipFill>
            <a:blip r:embed="rId2">
              <a:alphaModFix amt="11000"/>
              <a:extLst>
                <a:ext uri="{28A0092B-C50C-407E-A947-70E740481C1C}">
                  <a14:useLocalDpi xmlns:a14="http://schemas.microsoft.com/office/drawing/2010/main" val="0"/>
                </a:ext>
              </a:extLst>
            </a:blip>
            <a:stretch>
              <a:fillRect/>
            </a:stretch>
          </p:blipFill>
          <p:spPr>
            <a:xfrm>
              <a:off x="7580290" y="1921004"/>
              <a:ext cx="2451480" cy="315473"/>
            </a:xfrm>
            <a:prstGeom prst="rect">
              <a:avLst/>
            </a:prstGeom>
          </p:spPr>
        </p:pic>
        <p:pic>
          <p:nvPicPr>
            <p:cNvPr id="53" name="图片 52">
              <a:extLst>
                <a:ext uri="{FF2B5EF4-FFF2-40B4-BE49-F238E27FC236}">
                  <a16:creationId xmlns:a16="http://schemas.microsoft.com/office/drawing/2014/main" id="{6E84276D-5C42-45BB-820A-AD6FF6CA22E1}"/>
                </a:ext>
              </a:extLst>
            </p:cNvPr>
            <p:cNvPicPr>
              <a:picLocks noChangeAspect="1"/>
            </p:cNvPicPr>
            <p:nvPr userDrawn="1"/>
          </p:nvPicPr>
          <p:blipFill>
            <a:blip r:embed="rId3">
              <a:alphaModFix amt="5000"/>
              <a:extLst>
                <a:ext uri="{28A0092B-C50C-407E-A947-70E740481C1C}">
                  <a14:useLocalDpi xmlns:a14="http://schemas.microsoft.com/office/drawing/2010/main" val="0"/>
                </a:ext>
              </a:extLst>
            </a:blip>
            <a:stretch>
              <a:fillRect/>
            </a:stretch>
          </p:blipFill>
          <p:spPr>
            <a:xfrm>
              <a:off x="2871996" y="1014945"/>
              <a:ext cx="4461479" cy="913654"/>
            </a:xfrm>
            <a:prstGeom prst="rect">
              <a:avLst/>
            </a:prstGeom>
          </p:spPr>
        </p:pic>
        <p:pic>
          <p:nvPicPr>
            <p:cNvPr id="54" name="图片 53">
              <a:extLst>
                <a:ext uri="{FF2B5EF4-FFF2-40B4-BE49-F238E27FC236}">
                  <a16:creationId xmlns:a16="http://schemas.microsoft.com/office/drawing/2014/main" id="{68FC71FA-866E-4110-940D-4AD19DCB0379}"/>
                </a:ext>
              </a:extLst>
            </p:cNvPr>
            <p:cNvPicPr>
              <a:picLocks noChangeAspect="1"/>
            </p:cNvPicPr>
            <p:nvPr userDrawn="1"/>
          </p:nvPicPr>
          <p:blipFill>
            <a:blip r:embed="rId3">
              <a:alphaModFix amt="10000"/>
              <a:extLst>
                <a:ext uri="{28A0092B-C50C-407E-A947-70E740481C1C}">
                  <a14:useLocalDpi xmlns:a14="http://schemas.microsoft.com/office/drawing/2010/main" val="0"/>
                </a:ext>
              </a:extLst>
            </a:blip>
            <a:stretch>
              <a:fillRect/>
            </a:stretch>
          </p:blipFill>
          <p:spPr>
            <a:xfrm>
              <a:off x="-1741149" y="529543"/>
              <a:ext cx="2976460" cy="609541"/>
            </a:xfrm>
            <a:prstGeom prst="rect">
              <a:avLst/>
            </a:prstGeom>
          </p:spPr>
        </p:pic>
        <p:pic>
          <p:nvPicPr>
            <p:cNvPr id="55" name="图片 54">
              <a:extLst>
                <a:ext uri="{FF2B5EF4-FFF2-40B4-BE49-F238E27FC236}">
                  <a16:creationId xmlns:a16="http://schemas.microsoft.com/office/drawing/2014/main" id="{9FE13E5D-55F9-4AF4-ACCB-ECE35C5C4BF8}"/>
                </a:ext>
              </a:extLst>
            </p:cNvPr>
            <p:cNvPicPr>
              <a:picLocks noChangeAspect="1"/>
            </p:cNvPicPr>
            <p:nvPr userDrawn="1"/>
          </p:nvPicPr>
          <p:blipFill>
            <a:blip r:embed="rId3">
              <a:alphaModFix amt="6000"/>
              <a:extLst>
                <a:ext uri="{28A0092B-C50C-407E-A947-70E740481C1C}">
                  <a14:useLocalDpi xmlns:a14="http://schemas.microsoft.com/office/drawing/2010/main" val="0"/>
                </a:ext>
              </a:extLst>
            </a:blip>
            <a:stretch>
              <a:fillRect/>
            </a:stretch>
          </p:blipFill>
          <p:spPr>
            <a:xfrm>
              <a:off x="7108590" y="3211114"/>
              <a:ext cx="4552440" cy="932282"/>
            </a:xfrm>
            <a:prstGeom prst="rect">
              <a:avLst/>
            </a:prstGeom>
          </p:spPr>
        </p:pic>
        <p:pic>
          <p:nvPicPr>
            <p:cNvPr id="56" name="图片 55">
              <a:extLst>
                <a:ext uri="{FF2B5EF4-FFF2-40B4-BE49-F238E27FC236}">
                  <a16:creationId xmlns:a16="http://schemas.microsoft.com/office/drawing/2014/main" id="{E57DE76B-8818-4381-B358-91080C194251}"/>
                </a:ext>
              </a:extLst>
            </p:cNvPr>
            <p:cNvPicPr>
              <a:picLocks noChangeAspect="1"/>
            </p:cNvPicPr>
            <p:nvPr userDrawn="1"/>
          </p:nvPicPr>
          <p:blipFill>
            <a:blip r:embed="rId3">
              <a:alphaModFix amt="6000"/>
              <a:extLst>
                <a:ext uri="{28A0092B-C50C-407E-A947-70E740481C1C}">
                  <a14:useLocalDpi xmlns:a14="http://schemas.microsoft.com/office/drawing/2010/main" val="0"/>
                </a:ext>
              </a:extLst>
            </a:blip>
            <a:stretch>
              <a:fillRect/>
            </a:stretch>
          </p:blipFill>
          <p:spPr>
            <a:xfrm>
              <a:off x="6361595" y="4721275"/>
              <a:ext cx="2588110" cy="530012"/>
            </a:xfrm>
            <a:prstGeom prst="rect">
              <a:avLst/>
            </a:prstGeom>
          </p:spPr>
        </p:pic>
      </p:grpSp>
      <p:sp>
        <p:nvSpPr>
          <p:cNvPr id="3" name="标题 2">
            <a:extLst>
              <a:ext uri="{FF2B5EF4-FFF2-40B4-BE49-F238E27FC236}">
                <a16:creationId xmlns:a16="http://schemas.microsoft.com/office/drawing/2014/main" id="{7FEA123E-2D0B-40CD-95FA-B569D2AF323E}"/>
              </a:ext>
            </a:extLst>
          </p:cNvPr>
          <p:cNvSpPr>
            <a:spLocks noGrp="1"/>
          </p:cNvSpPr>
          <p:nvPr>
            <p:ph type="title" hasCustomPrompt="1"/>
          </p:nvPr>
        </p:nvSpPr>
        <p:spPr>
          <a:xfrm>
            <a:off x="1256060" y="3484191"/>
            <a:ext cx="9679880" cy="757130"/>
          </a:xfrm>
          <a:noFill/>
        </p:spPr>
        <p:txBody>
          <a:bodyPr wrap="square" rtlCol="0">
            <a:spAutoFit/>
          </a:bodyPr>
          <a:lstStyle>
            <a:lvl1pPr algn="ctr">
              <a:defRPr lang="zh-CN" altLang="en-US" sz="4800">
                <a:solidFill>
                  <a:schemeClr val="bg1"/>
                </a:solidFill>
                <a:cs typeface="+mn-cs"/>
              </a:defRPr>
            </a:lvl1pPr>
          </a:lstStyle>
          <a:p>
            <a:pPr marL="0" lvl="0" algn="ctr"/>
            <a:r>
              <a:rPr lang="zh-CN" altLang="en-US" dirty="0"/>
              <a:t>单击此处编辑章节标题</a:t>
            </a:r>
          </a:p>
        </p:txBody>
      </p:sp>
      <p:sp>
        <p:nvSpPr>
          <p:cNvPr id="8" name="文本占位符 7">
            <a:extLst>
              <a:ext uri="{FF2B5EF4-FFF2-40B4-BE49-F238E27FC236}">
                <a16:creationId xmlns:a16="http://schemas.microsoft.com/office/drawing/2014/main" id="{147FE576-7AD8-462A-9038-3F2DD10E50F9}"/>
              </a:ext>
            </a:extLst>
          </p:cNvPr>
          <p:cNvSpPr>
            <a:spLocks noGrp="1"/>
          </p:cNvSpPr>
          <p:nvPr>
            <p:ph type="body" sz="quarter" idx="10" hasCustomPrompt="1"/>
          </p:nvPr>
        </p:nvSpPr>
        <p:spPr>
          <a:xfrm>
            <a:off x="3088539" y="4283283"/>
            <a:ext cx="6014922" cy="341208"/>
          </a:xfrm>
        </p:spPr>
        <p:txBody>
          <a:bodyPr wrap="none" lIns="0" rIns="0">
            <a:normAutofit/>
          </a:bodyPr>
          <a:lstStyle>
            <a:lvl1pPr marL="0" indent="0" algn="ctr">
              <a:buNone/>
              <a:defRPr sz="1800">
                <a:solidFill>
                  <a:schemeClr val="bg1"/>
                </a:solidFill>
              </a:defRPr>
            </a:lvl1pPr>
            <a:lvl2pPr marL="457200" indent="0">
              <a:buNone/>
              <a:defRPr/>
            </a:lvl2pPr>
          </a:lstStyle>
          <a:p>
            <a:pPr lvl="0"/>
            <a:r>
              <a:rPr lang="en-US" altLang="zh-CN" dirty="0"/>
              <a:t>Click here to edit the master title style</a:t>
            </a:r>
            <a:endParaRPr lang="zh-CN" altLang="en-US" dirty="0"/>
          </a:p>
        </p:txBody>
      </p:sp>
      <p:sp>
        <p:nvSpPr>
          <p:cNvPr id="12" name="文本占位符 11">
            <a:extLst>
              <a:ext uri="{FF2B5EF4-FFF2-40B4-BE49-F238E27FC236}">
                <a16:creationId xmlns:a16="http://schemas.microsoft.com/office/drawing/2014/main" id="{B1D4AAB6-A74B-4214-8FDA-A4A96104C971}"/>
              </a:ext>
            </a:extLst>
          </p:cNvPr>
          <p:cNvSpPr>
            <a:spLocks noGrp="1"/>
          </p:cNvSpPr>
          <p:nvPr>
            <p:ph type="body" sz="quarter" idx="12" hasCustomPrompt="1"/>
          </p:nvPr>
        </p:nvSpPr>
        <p:spPr>
          <a:xfrm>
            <a:off x="4279900" y="1878399"/>
            <a:ext cx="3632200" cy="1363662"/>
          </a:xfrm>
        </p:spPr>
        <p:txBody>
          <a:bodyPr>
            <a:noAutofit/>
          </a:bodyPr>
          <a:lstStyle>
            <a:lvl1pPr marL="0" indent="0" algn="ctr">
              <a:buNone/>
              <a:defRPr sz="9600">
                <a:solidFill>
                  <a:schemeClr val="bg1"/>
                </a:solidFill>
                <a:latin typeface="+mj-ea"/>
                <a:ea typeface="+mj-ea"/>
              </a:defRPr>
            </a:lvl1pPr>
          </a:lstStyle>
          <a:p>
            <a:pPr lvl="0"/>
            <a:r>
              <a:rPr lang="en-US" altLang="zh-CN" dirty="0"/>
              <a:t>00</a:t>
            </a:r>
            <a:endParaRPr lang="zh-CN" altLang="en-US" dirty="0"/>
          </a:p>
        </p:txBody>
      </p:sp>
    </p:spTree>
    <p:extLst>
      <p:ext uri="{BB962C8B-B14F-4D97-AF65-F5344CB8AC3E}">
        <p14:creationId xmlns:p14="http://schemas.microsoft.com/office/powerpoint/2010/main" val="1212500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结尾页">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D4D9A057-221F-4ADE-AED7-675D330410DA}"/>
              </a:ext>
            </a:extLst>
          </p:cNvPr>
          <p:cNvGrpSpPr/>
          <p:nvPr userDrawn="1"/>
        </p:nvGrpSpPr>
        <p:grpSpPr>
          <a:xfrm>
            <a:off x="-2724466" y="0"/>
            <a:ext cx="17827862" cy="7649887"/>
            <a:chOff x="-2724466" y="0"/>
            <a:chExt cx="17827862" cy="7649887"/>
          </a:xfrm>
        </p:grpSpPr>
        <p:sp>
          <p:nvSpPr>
            <p:cNvPr id="9" name="矩形: 圆角 8">
              <a:extLst>
                <a:ext uri="{FF2B5EF4-FFF2-40B4-BE49-F238E27FC236}">
                  <a16:creationId xmlns:a16="http://schemas.microsoft.com/office/drawing/2014/main" id="{DEF4EBE4-C63A-4E65-A041-5D154F67DB97}"/>
                </a:ext>
              </a:extLst>
            </p:cNvPr>
            <p:cNvSpPr/>
            <p:nvPr/>
          </p:nvSpPr>
          <p:spPr>
            <a:xfrm>
              <a:off x="0" y="0"/>
              <a:ext cx="12192000" cy="6858000"/>
            </a:xfrm>
            <a:prstGeom prst="roundRect">
              <a:avLst>
                <a:gd name="adj" fmla="val 0"/>
              </a:avLst>
            </a:prstGeom>
            <a:solidFill>
              <a:schemeClr val="accent1"/>
            </a:solidFill>
            <a:ln>
              <a:noFill/>
            </a:ln>
            <a:effectLst>
              <a:outerShdw blurRad="254000" algn="ctr" rotWithShape="0">
                <a:schemeClr val="accent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grpSp>
          <p:nvGrpSpPr>
            <p:cNvPr id="13" name="组合 12">
              <a:extLst>
                <a:ext uri="{FF2B5EF4-FFF2-40B4-BE49-F238E27FC236}">
                  <a16:creationId xmlns:a16="http://schemas.microsoft.com/office/drawing/2014/main" id="{198BB9E3-5254-4A98-8C0F-DB9DC9C69645}"/>
                </a:ext>
              </a:extLst>
            </p:cNvPr>
            <p:cNvGrpSpPr/>
            <p:nvPr/>
          </p:nvGrpSpPr>
          <p:grpSpPr>
            <a:xfrm>
              <a:off x="7779846" y="4109275"/>
              <a:ext cx="7323550" cy="3540612"/>
              <a:chOff x="-2317116" y="-35796"/>
              <a:chExt cx="7323550" cy="3540612"/>
            </a:xfrm>
          </p:grpSpPr>
          <p:sp>
            <p:nvSpPr>
              <p:cNvPr id="26" name="矩形: 圆角 25">
                <a:extLst>
                  <a:ext uri="{FF2B5EF4-FFF2-40B4-BE49-F238E27FC236}">
                    <a16:creationId xmlns:a16="http://schemas.microsoft.com/office/drawing/2014/main" id="{2E3CB17B-7B1E-4759-982E-C7E4D012C691}"/>
                  </a:ext>
                </a:extLst>
              </p:cNvPr>
              <p:cNvSpPr/>
              <p:nvPr/>
            </p:nvSpPr>
            <p:spPr>
              <a:xfrm rot="2836031">
                <a:off x="2312719" y="-2205440"/>
                <a:ext cx="524071" cy="4863359"/>
              </a:xfrm>
              <a:prstGeom prst="roundRect">
                <a:avLst>
                  <a:gd name="adj" fmla="val 50000"/>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圆角 26">
                <a:extLst>
                  <a:ext uri="{FF2B5EF4-FFF2-40B4-BE49-F238E27FC236}">
                    <a16:creationId xmlns:a16="http://schemas.microsoft.com/office/drawing/2014/main" id="{84103BCB-F4A4-407D-B074-6BB5C2621103}"/>
                  </a:ext>
                </a:extLst>
              </p:cNvPr>
              <p:cNvSpPr/>
              <p:nvPr/>
            </p:nvSpPr>
            <p:spPr>
              <a:xfrm rot="2836031">
                <a:off x="10655" y="969227"/>
                <a:ext cx="207818" cy="4863359"/>
              </a:xfrm>
              <a:prstGeom prst="roundRect">
                <a:avLst>
                  <a:gd name="adj" fmla="val 50000"/>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id="{68BAF908-2D19-4DE9-85B3-7D3E4C7C6A49}"/>
                  </a:ext>
                </a:extLst>
              </p:cNvPr>
              <p:cNvSpPr/>
              <p:nvPr/>
            </p:nvSpPr>
            <p:spPr>
              <a:xfrm>
                <a:off x="265377" y="1887747"/>
                <a:ext cx="497964" cy="497964"/>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矩形: 圆角 13">
              <a:extLst>
                <a:ext uri="{FF2B5EF4-FFF2-40B4-BE49-F238E27FC236}">
                  <a16:creationId xmlns:a16="http://schemas.microsoft.com/office/drawing/2014/main" id="{F120FE9A-099D-4DBE-BCF4-4D4C12CF4830}"/>
                </a:ext>
              </a:extLst>
            </p:cNvPr>
            <p:cNvSpPr/>
            <p:nvPr/>
          </p:nvSpPr>
          <p:spPr>
            <a:xfrm rot="2836031">
              <a:off x="-554822" y="79885"/>
              <a:ext cx="524071" cy="4863359"/>
            </a:xfrm>
            <a:prstGeom prst="roundRect">
              <a:avLst>
                <a:gd name="adj" fmla="val 50000"/>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2F781FB8-055B-479A-AA4B-65C3234FBFCB}"/>
                </a:ext>
              </a:extLst>
            </p:cNvPr>
            <p:cNvSpPr/>
            <p:nvPr/>
          </p:nvSpPr>
          <p:spPr>
            <a:xfrm>
              <a:off x="1509489" y="261574"/>
              <a:ext cx="497964" cy="497964"/>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A2A61BFD-3D8A-4184-A647-89AED7AB861F}"/>
                </a:ext>
              </a:extLst>
            </p:cNvPr>
            <p:cNvSpPr/>
            <p:nvPr/>
          </p:nvSpPr>
          <p:spPr>
            <a:xfrm flipH="1">
              <a:off x="1803329" y="1310700"/>
              <a:ext cx="463998" cy="463998"/>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C85A752A-DA00-44D8-9E68-5DA9A23DEB39}"/>
                </a:ext>
              </a:extLst>
            </p:cNvPr>
            <p:cNvSpPr/>
            <p:nvPr/>
          </p:nvSpPr>
          <p:spPr>
            <a:xfrm>
              <a:off x="-509834" y="905666"/>
              <a:ext cx="692361" cy="692361"/>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9E9B65F8-92FF-4FE7-BC1A-24179B29ADF5}"/>
                </a:ext>
              </a:extLst>
            </p:cNvPr>
            <p:cNvSpPr/>
            <p:nvPr/>
          </p:nvSpPr>
          <p:spPr>
            <a:xfrm>
              <a:off x="717224" y="277792"/>
              <a:ext cx="216378" cy="216378"/>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C8CD722B-0955-478B-9DED-B16462702F27}"/>
                </a:ext>
              </a:extLst>
            </p:cNvPr>
            <p:cNvSpPr/>
            <p:nvPr/>
          </p:nvSpPr>
          <p:spPr>
            <a:xfrm>
              <a:off x="10754334" y="4479001"/>
              <a:ext cx="447826" cy="447826"/>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D4691CF2-E93A-48B4-B8A8-2CF572CF3ED3}"/>
                </a:ext>
              </a:extLst>
            </p:cNvPr>
            <p:cNvSpPr/>
            <p:nvPr/>
          </p:nvSpPr>
          <p:spPr>
            <a:xfrm>
              <a:off x="10159320" y="5059632"/>
              <a:ext cx="181020" cy="18102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1" name="图片 70">
              <a:extLst>
                <a:ext uri="{FF2B5EF4-FFF2-40B4-BE49-F238E27FC236}">
                  <a16:creationId xmlns:a16="http://schemas.microsoft.com/office/drawing/2014/main" id="{B03D85AB-46AE-43E8-8777-AD5F9E5F2112}"/>
                </a:ext>
              </a:extLst>
            </p:cNvPr>
            <p:cNvPicPr>
              <a:picLocks noChangeAspect="1"/>
            </p:cNvPicPr>
            <p:nvPr userDrawn="1"/>
          </p:nvPicPr>
          <p:blipFill>
            <a:blip r:embed="rId2">
              <a:alphaModFix amt="7000"/>
              <a:extLst>
                <a:ext uri="{28A0092B-C50C-407E-A947-70E740481C1C}">
                  <a14:useLocalDpi xmlns:a14="http://schemas.microsoft.com/office/drawing/2010/main" val="0"/>
                </a:ext>
              </a:extLst>
            </a:blip>
            <a:stretch>
              <a:fillRect/>
            </a:stretch>
          </p:blipFill>
          <p:spPr>
            <a:xfrm>
              <a:off x="3197021" y="1081126"/>
              <a:ext cx="3608680" cy="739012"/>
            </a:xfrm>
            <a:prstGeom prst="rect">
              <a:avLst/>
            </a:prstGeom>
          </p:spPr>
        </p:pic>
        <p:pic>
          <p:nvPicPr>
            <p:cNvPr id="72" name="图片 71">
              <a:extLst>
                <a:ext uri="{FF2B5EF4-FFF2-40B4-BE49-F238E27FC236}">
                  <a16:creationId xmlns:a16="http://schemas.microsoft.com/office/drawing/2014/main" id="{BEEF0103-7C14-4D29-BADE-EE920535897D}"/>
                </a:ext>
              </a:extLst>
            </p:cNvPr>
            <p:cNvPicPr>
              <a:picLocks noChangeAspect="1"/>
            </p:cNvPicPr>
            <p:nvPr userDrawn="1"/>
          </p:nvPicPr>
          <p:blipFill>
            <a:blip r:embed="rId2">
              <a:alphaModFix amt="5000"/>
              <a:extLst>
                <a:ext uri="{28A0092B-C50C-407E-A947-70E740481C1C}">
                  <a14:useLocalDpi xmlns:a14="http://schemas.microsoft.com/office/drawing/2010/main" val="0"/>
                </a:ext>
              </a:extLst>
            </a:blip>
            <a:stretch>
              <a:fillRect/>
            </a:stretch>
          </p:blipFill>
          <p:spPr>
            <a:xfrm>
              <a:off x="7354008" y="3246051"/>
              <a:ext cx="4274703" cy="875405"/>
            </a:xfrm>
            <a:prstGeom prst="rect">
              <a:avLst/>
            </a:prstGeom>
          </p:spPr>
        </p:pic>
        <p:pic>
          <p:nvPicPr>
            <p:cNvPr id="73" name="图片 72">
              <a:extLst>
                <a:ext uri="{FF2B5EF4-FFF2-40B4-BE49-F238E27FC236}">
                  <a16:creationId xmlns:a16="http://schemas.microsoft.com/office/drawing/2014/main" id="{8FA8EF15-574B-4532-9947-415B15BFF8AA}"/>
                </a:ext>
              </a:extLst>
            </p:cNvPr>
            <p:cNvPicPr>
              <a:picLocks noChangeAspect="1"/>
            </p:cNvPicPr>
            <p:nvPr userDrawn="1"/>
          </p:nvPicPr>
          <p:blipFill>
            <a:blip r:embed="rId2">
              <a:alphaModFix amt="10000"/>
              <a:extLst>
                <a:ext uri="{28A0092B-C50C-407E-A947-70E740481C1C}">
                  <a14:useLocalDpi xmlns:a14="http://schemas.microsoft.com/office/drawing/2010/main" val="0"/>
                </a:ext>
              </a:extLst>
            </a:blip>
            <a:stretch>
              <a:fillRect/>
            </a:stretch>
          </p:blipFill>
          <p:spPr>
            <a:xfrm>
              <a:off x="-1525807" y="5450232"/>
              <a:ext cx="2654860" cy="543682"/>
            </a:xfrm>
            <a:prstGeom prst="rect">
              <a:avLst/>
            </a:prstGeom>
          </p:spPr>
        </p:pic>
        <p:pic>
          <p:nvPicPr>
            <p:cNvPr id="75" name="图片 74">
              <a:extLst>
                <a:ext uri="{FF2B5EF4-FFF2-40B4-BE49-F238E27FC236}">
                  <a16:creationId xmlns:a16="http://schemas.microsoft.com/office/drawing/2014/main" id="{9FBCEAB7-DD8B-416D-BD8D-9B92D6F0F84F}"/>
                </a:ext>
              </a:extLst>
            </p:cNvPr>
            <p:cNvPicPr>
              <a:picLocks noChangeAspect="1"/>
            </p:cNvPicPr>
            <p:nvPr userDrawn="1"/>
          </p:nvPicPr>
          <p:blipFill>
            <a:blip r:embed="rId3">
              <a:alphaModFix amt="5000"/>
              <a:extLst>
                <a:ext uri="{28A0092B-C50C-407E-A947-70E740481C1C}">
                  <a14:useLocalDpi xmlns:a14="http://schemas.microsoft.com/office/drawing/2010/main" val="0"/>
                </a:ext>
              </a:extLst>
            </a:blip>
            <a:stretch>
              <a:fillRect/>
            </a:stretch>
          </p:blipFill>
          <p:spPr>
            <a:xfrm>
              <a:off x="2831498" y="5416733"/>
              <a:ext cx="3710078" cy="477436"/>
            </a:xfrm>
            <a:prstGeom prst="rect">
              <a:avLst/>
            </a:prstGeom>
          </p:spPr>
        </p:pic>
        <p:pic>
          <p:nvPicPr>
            <p:cNvPr id="76" name="图片 75">
              <a:extLst>
                <a:ext uri="{FF2B5EF4-FFF2-40B4-BE49-F238E27FC236}">
                  <a16:creationId xmlns:a16="http://schemas.microsoft.com/office/drawing/2014/main" id="{F52C9A7B-8E8A-472A-B90A-5ACA847CE897}"/>
                </a:ext>
              </a:extLst>
            </p:cNvPr>
            <p:cNvPicPr>
              <a:picLocks noChangeAspect="1"/>
            </p:cNvPicPr>
            <p:nvPr userDrawn="1"/>
          </p:nvPicPr>
          <p:blipFill>
            <a:blip r:embed="rId3">
              <a:alphaModFix amt="4000"/>
              <a:extLst>
                <a:ext uri="{28A0092B-C50C-407E-A947-70E740481C1C}">
                  <a14:useLocalDpi xmlns:a14="http://schemas.microsoft.com/office/drawing/2010/main" val="0"/>
                </a:ext>
              </a:extLst>
            </a:blip>
            <a:stretch>
              <a:fillRect/>
            </a:stretch>
          </p:blipFill>
          <p:spPr>
            <a:xfrm>
              <a:off x="965770" y="3546482"/>
              <a:ext cx="3014827" cy="387967"/>
            </a:xfrm>
            <a:prstGeom prst="rect">
              <a:avLst/>
            </a:prstGeom>
          </p:spPr>
        </p:pic>
        <p:pic>
          <p:nvPicPr>
            <p:cNvPr id="77" name="图片 76">
              <a:extLst>
                <a:ext uri="{FF2B5EF4-FFF2-40B4-BE49-F238E27FC236}">
                  <a16:creationId xmlns:a16="http://schemas.microsoft.com/office/drawing/2014/main" id="{C0D0A042-BA26-4FBB-B257-439216B0D791}"/>
                </a:ext>
              </a:extLst>
            </p:cNvPr>
            <p:cNvPicPr>
              <a:picLocks noChangeAspect="1"/>
            </p:cNvPicPr>
            <p:nvPr userDrawn="1"/>
          </p:nvPicPr>
          <p:blipFill>
            <a:blip r:embed="rId3">
              <a:alphaModFix amt="11000"/>
              <a:extLst>
                <a:ext uri="{28A0092B-C50C-407E-A947-70E740481C1C}">
                  <a14:useLocalDpi xmlns:a14="http://schemas.microsoft.com/office/drawing/2010/main" val="0"/>
                </a:ext>
              </a:extLst>
            </a:blip>
            <a:stretch>
              <a:fillRect/>
            </a:stretch>
          </p:blipFill>
          <p:spPr>
            <a:xfrm>
              <a:off x="6220504" y="4820051"/>
              <a:ext cx="2801192" cy="360475"/>
            </a:xfrm>
            <a:prstGeom prst="rect">
              <a:avLst/>
            </a:prstGeom>
          </p:spPr>
        </p:pic>
        <p:pic>
          <p:nvPicPr>
            <p:cNvPr id="78" name="图片 77">
              <a:extLst>
                <a:ext uri="{FF2B5EF4-FFF2-40B4-BE49-F238E27FC236}">
                  <a16:creationId xmlns:a16="http://schemas.microsoft.com/office/drawing/2014/main" id="{D4442962-AE3A-44F6-A1D5-429916DD7949}"/>
                </a:ext>
              </a:extLst>
            </p:cNvPr>
            <p:cNvPicPr>
              <a:picLocks noChangeAspect="1"/>
            </p:cNvPicPr>
            <p:nvPr userDrawn="1"/>
          </p:nvPicPr>
          <p:blipFill>
            <a:blip r:embed="rId3">
              <a:alphaModFix amt="11000"/>
              <a:extLst>
                <a:ext uri="{28A0092B-C50C-407E-A947-70E740481C1C}">
                  <a14:useLocalDpi xmlns:a14="http://schemas.microsoft.com/office/drawing/2010/main" val="0"/>
                </a:ext>
              </a:extLst>
            </a:blip>
            <a:stretch>
              <a:fillRect/>
            </a:stretch>
          </p:blipFill>
          <p:spPr>
            <a:xfrm>
              <a:off x="7464772" y="1929507"/>
              <a:ext cx="2475496" cy="318562"/>
            </a:xfrm>
            <a:prstGeom prst="rect">
              <a:avLst/>
            </a:prstGeom>
          </p:spPr>
        </p:pic>
        <p:pic>
          <p:nvPicPr>
            <p:cNvPr id="79" name="图片 78">
              <a:extLst>
                <a:ext uri="{FF2B5EF4-FFF2-40B4-BE49-F238E27FC236}">
                  <a16:creationId xmlns:a16="http://schemas.microsoft.com/office/drawing/2014/main" id="{865EBCB9-A068-4A80-921B-282D859DB72E}"/>
                </a:ext>
              </a:extLst>
            </p:cNvPr>
            <p:cNvPicPr>
              <a:picLocks noChangeAspect="1"/>
            </p:cNvPicPr>
            <p:nvPr userDrawn="1"/>
          </p:nvPicPr>
          <p:blipFill>
            <a:blip r:embed="rId3">
              <a:alphaModFix amt="8000"/>
              <a:extLst>
                <a:ext uri="{28A0092B-C50C-407E-A947-70E740481C1C}">
                  <a14:useLocalDpi xmlns:a14="http://schemas.microsoft.com/office/drawing/2010/main" val="0"/>
                </a:ext>
              </a:extLst>
            </a:blip>
            <a:stretch>
              <a:fillRect/>
            </a:stretch>
          </p:blipFill>
          <p:spPr>
            <a:xfrm>
              <a:off x="10590724" y="648891"/>
              <a:ext cx="3202552" cy="412124"/>
            </a:xfrm>
            <a:prstGeom prst="rect">
              <a:avLst/>
            </a:prstGeom>
          </p:spPr>
        </p:pic>
      </p:grpSp>
      <p:sp>
        <p:nvSpPr>
          <p:cNvPr id="2" name="标题 1">
            <a:extLst>
              <a:ext uri="{FF2B5EF4-FFF2-40B4-BE49-F238E27FC236}">
                <a16:creationId xmlns:a16="http://schemas.microsoft.com/office/drawing/2014/main" id="{4604E059-09E1-4D1A-927B-C2586EED7798}"/>
              </a:ext>
            </a:extLst>
          </p:cNvPr>
          <p:cNvSpPr>
            <a:spLocks noGrp="1"/>
          </p:cNvSpPr>
          <p:nvPr userDrawn="1">
            <p:ph type="title" hasCustomPrompt="1"/>
          </p:nvPr>
        </p:nvSpPr>
        <p:spPr>
          <a:xfrm>
            <a:off x="1256060" y="2867813"/>
            <a:ext cx="9679880" cy="840230"/>
          </a:xfrm>
          <a:noFill/>
        </p:spPr>
        <p:txBody>
          <a:bodyPr wrap="square" rtlCol="0">
            <a:spAutoFit/>
          </a:bodyPr>
          <a:lstStyle>
            <a:lvl1pPr algn="ctr">
              <a:defRPr lang="zh-CN" altLang="en-US" sz="5400">
                <a:solidFill>
                  <a:schemeClr val="bg1"/>
                </a:solidFill>
                <a:cs typeface="+mn-cs"/>
              </a:defRPr>
            </a:lvl1pPr>
          </a:lstStyle>
          <a:p>
            <a:pPr marL="0" lvl="0" algn="ctr"/>
            <a:r>
              <a:rPr lang="zh-CN" altLang="en-US" dirty="0"/>
              <a:t>单击此处加入总结文字</a:t>
            </a:r>
          </a:p>
        </p:txBody>
      </p:sp>
    </p:spTree>
    <p:extLst>
      <p:ext uri="{BB962C8B-B14F-4D97-AF65-F5344CB8AC3E}">
        <p14:creationId xmlns:p14="http://schemas.microsoft.com/office/powerpoint/2010/main" val="4055227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1" name="平行四边形 10">
            <a:extLst>
              <a:ext uri="{FF2B5EF4-FFF2-40B4-BE49-F238E27FC236}">
                <a16:creationId xmlns:a16="http://schemas.microsoft.com/office/drawing/2014/main" id="{8A6A2B2D-7FE0-4F8B-8AA2-E8D8F88081D0}"/>
              </a:ext>
            </a:extLst>
          </p:cNvPr>
          <p:cNvSpPr/>
          <p:nvPr userDrawn="1"/>
        </p:nvSpPr>
        <p:spPr>
          <a:xfrm>
            <a:off x="10133367" y="246277"/>
            <a:ext cx="2057016" cy="532344"/>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标题占位符 1">
            <a:extLst>
              <a:ext uri="{FF2B5EF4-FFF2-40B4-BE49-F238E27FC236}">
                <a16:creationId xmlns:a16="http://schemas.microsoft.com/office/drawing/2014/main" id="{8F537AC9-F4CF-4E6D-9D12-3789E4BCB4C6}"/>
              </a:ext>
            </a:extLst>
          </p:cNvPr>
          <p:cNvSpPr>
            <a:spLocks noGrp="1"/>
          </p:cNvSpPr>
          <p:nvPr>
            <p:ph type="title"/>
          </p:nvPr>
        </p:nvSpPr>
        <p:spPr>
          <a:xfrm>
            <a:off x="660400" y="191529"/>
            <a:ext cx="9679880" cy="687820"/>
          </a:xfrm>
          <a:prstGeom prst="rect">
            <a:avLst/>
          </a:prstGeom>
        </p:spPr>
        <p:txBody>
          <a:bodyPr vert="horz" lIns="72000" tIns="45720" rIns="91440" bIns="45720" rtlCol="0" anchor="ctr">
            <a:normAutofit/>
          </a:bodyPr>
          <a:lstStyle/>
          <a:p>
            <a:r>
              <a:rPr lang="zh-CN" altLang="en-US" dirty="0"/>
              <a:t>单击此处编辑母版标题样式</a:t>
            </a:r>
          </a:p>
        </p:txBody>
      </p:sp>
      <p:grpSp>
        <p:nvGrpSpPr>
          <p:cNvPr id="13" name="组合 12">
            <a:extLst>
              <a:ext uri="{FF2B5EF4-FFF2-40B4-BE49-F238E27FC236}">
                <a16:creationId xmlns:a16="http://schemas.microsoft.com/office/drawing/2014/main" id="{32107533-2A5F-4F5E-8D64-FE40847CBA7B}"/>
              </a:ext>
            </a:extLst>
          </p:cNvPr>
          <p:cNvGrpSpPr/>
          <p:nvPr userDrawn="1"/>
        </p:nvGrpSpPr>
        <p:grpSpPr>
          <a:xfrm>
            <a:off x="10389923" y="344809"/>
            <a:ext cx="1468924" cy="335280"/>
            <a:chOff x="335077" y="270942"/>
            <a:chExt cx="1827552" cy="417136"/>
          </a:xfrm>
          <a:solidFill>
            <a:schemeClr val="bg1"/>
          </a:solidFill>
        </p:grpSpPr>
        <p:grpSp>
          <p:nvGrpSpPr>
            <p:cNvPr id="14" name="组合 13">
              <a:extLst>
                <a:ext uri="{FF2B5EF4-FFF2-40B4-BE49-F238E27FC236}">
                  <a16:creationId xmlns:a16="http://schemas.microsoft.com/office/drawing/2014/main" id="{94DD8629-BB3C-452B-8586-1048FF69EE0A}"/>
                </a:ext>
              </a:extLst>
            </p:cNvPr>
            <p:cNvGrpSpPr/>
            <p:nvPr/>
          </p:nvGrpSpPr>
          <p:grpSpPr>
            <a:xfrm>
              <a:off x="831799" y="288037"/>
              <a:ext cx="1330830" cy="363588"/>
              <a:chOff x="5402262" y="5211762"/>
              <a:chExt cx="3059113" cy="835761"/>
            </a:xfrm>
            <a:grpFill/>
          </p:grpSpPr>
          <p:sp>
            <p:nvSpPr>
              <p:cNvPr id="44" name="Freeform 32">
                <a:extLst>
                  <a:ext uri="{FF2B5EF4-FFF2-40B4-BE49-F238E27FC236}">
                    <a16:creationId xmlns:a16="http://schemas.microsoft.com/office/drawing/2014/main" id="{69F26826-0301-4889-A503-97654C6F374D}"/>
                  </a:ext>
                </a:extLst>
              </p:cNvPr>
              <p:cNvSpPr>
                <a:spLocks noEditPoints="1"/>
              </p:cNvSpPr>
              <p:nvPr/>
            </p:nvSpPr>
            <p:spPr bwMode="auto">
              <a:xfrm>
                <a:off x="5402262" y="5347186"/>
                <a:ext cx="814480" cy="570716"/>
              </a:xfrm>
              <a:custGeom>
                <a:avLst/>
                <a:gdLst>
                  <a:gd name="T0" fmla="*/ 1607 w 2875"/>
                  <a:gd name="T1" fmla="*/ 1769 h 2008"/>
                  <a:gd name="T2" fmla="*/ 1683 w 2875"/>
                  <a:gd name="T3" fmla="*/ 1769 h 2008"/>
                  <a:gd name="T4" fmla="*/ 1494 w 2875"/>
                  <a:gd name="T5" fmla="*/ 1579 h 2008"/>
                  <a:gd name="T6" fmla="*/ 1223 w 2875"/>
                  <a:gd name="T7" fmla="*/ 1628 h 2008"/>
                  <a:gd name="T8" fmla="*/ 1178 w 2875"/>
                  <a:gd name="T9" fmla="*/ 1615 h 2008"/>
                  <a:gd name="T10" fmla="*/ 1065 w 2875"/>
                  <a:gd name="T11" fmla="*/ 1371 h 2008"/>
                  <a:gd name="T12" fmla="*/ 1454 w 2875"/>
                  <a:gd name="T13" fmla="*/ 1219 h 2008"/>
                  <a:gd name="T14" fmla="*/ 1537 w 2875"/>
                  <a:gd name="T15" fmla="*/ 1242 h 2008"/>
                  <a:gd name="T16" fmla="*/ 1480 w 2875"/>
                  <a:gd name="T17" fmla="*/ 1524 h 2008"/>
                  <a:gd name="T18" fmla="*/ 1734 w 2875"/>
                  <a:gd name="T19" fmla="*/ 1515 h 2008"/>
                  <a:gd name="T20" fmla="*/ 1824 w 2875"/>
                  <a:gd name="T21" fmla="*/ 1300 h 2008"/>
                  <a:gd name="T22" fmla="*/ 2079 w 2875"/>
                  <a:gd name="T23" fmla="*/ 946 h 2008"/>
                  <a:gd name="T24" fmla="*/ 2340 w 2875"/>
                  <a:gd name="T25" fmla="*/ 1258 h 2008"/>
                  <a:gd name="T26" fmla="*/ 2055 w 2875"/>
                  <a:gd name="T27" fmla="*/ 1396 h 2008"/>
                  <a:gd name="T28" fmla="*/ 1497 w 2875"/>
                  <a:gd name="T29" fmla="*/ 643 h 2008"/>
                  <a:gd name="T30" fmla="*/ 1494 w 2875"/>
                  <a:gd name="T31" fmla="*/ 722 h 2008"/>
                  <a:gd name="T32" fmla="*/ 1336 w 2875"/>
                  <a:gd name="T33" fmla="*/ 279 h 2008"/>
                  <a:gd name="T34" fmla="*/ 844 w 2875"/>
                  <a:gd name="T35" fmla="*/ 337 h 2008"/>
                  <a:gd name="T36" fmla="*/ 752 w 2875"/>
                  <a:gd name="T37" fmla="*/ 499 h 2008"/>
                  <a:gd name="T38" fmla="*/ 1074 w 2875"/>
                  <a:gd name="T39" fmla="*/ 559 h 2008"/>
                  <a:gd name="T40" fmla="*/ 1074 w 2875"/>
                  <a:gd name="T41" fmla="*/ 855 h 2008"/>
                  <a:gd name="T42" fmla="*/ 625 w 2875"/>
                  <a:gd name="T43" fmla="*/ 1219 h 2008"/>
                  <a:gd name="T44" fmla="*/ 447 w 2875"/>
                  <a:gd name="T45" fmla="*/ 1058 h 2008"/>
                  <a:gd name="T46" fmla="*/ 532 w 2875"/>
                  <a:gd name="T47" fmla="*/ 830 h 2008"/>
                  <a:gd name="T48" fmla="*/ 107 w 2875"/>
                  <a:gd name="T49" fmla="*/ 1057 h 2008"/>
                  <a:gd name="T50" fmla="*/ 455 w 2875"/>
                  <a:gd name="T51" fmla="*/ 1786 h 2008"/>
                  <a:gd name="T52" fmla="*/ 665 w 2875"/>
                  <a:gd name="T53" fmla="*/ 1941 h 2008"/>
                  <a:gd name="T54" fmla="*/ 988 w 2875"/>
                  <a:gd name="T55" fmla="*/ 1988 h 2008"/>
                  <a:gd name="T56" fmla="*/ 1124 w 2875"/>
                  <a:gd name="T57" fmla="*/ 1963 h 2008"/>
                  <a:gd name="T58" fmla="*/ 1162 w 2875"/>
                  <a:gd name="T59" fmla="*/ 1951 h 2008"/>
                  <a:gd name="T60" fmla="*/ 1404 w 2875"/>
                  <a:gd name="T61" fmla="*/ 1914 h 2008"/>
                  <a:gd name="T62" fmla="*/ 1672 w 2875"/>
                  <a:gd name="T63" fmla="*/ 1902 h 2008"/>
                  <a:gd name="T64" fmla="*/ 2014 w 2875"/>
                  <a:gd name="T65" fmla="*/ 1888 h 2008"/>
                  <a:gd name="T66" fmla="*/ 1987 w 2875"/>
                  <a:gd name="T67" fmla="*/ 1668 h 2008"/>
                  <a:gd name="T68" fmla="*/ 1986 w 2875"/>
                  <a:gd name="T69" fmla="*/ 1607 h 2008"/>
                  <a:gd name="T70" fmla="*/ 2307 w 2875"/>
                  <a:gd name="T71" fmla="*/ 1488 h 2008"/>
                  <a:gd name="T72" fmla="*/ 2774 w 2875"/>
                  <a:gd name="T73" fmla="*/ 1000 h 2008"/>
                  <a:gd name="T74" fmla="*/ 2594 w 2875"/>
                  <a:gd name="T75" fmla="*/ 833 h 2008"/>
                  <a:gd name="T76" fmla="*/ 2394 w 2875"/>
                  <a:gd name="T77" fmla="*/ 728 h 2008"/>
                  <a:gd name="T78" fmla="*/ 2038 w 2875"/>
                  <a:gd name="T79" fmla="*/ 737 h 2008"/>
                  <a:gd name="T80" fmla="*/ 2116 w 2875"/>
                  <a:gd name="T81" fmla="*/ 560 h 2008"/>
                  <a:gd name="T82" fmla="*/ 2380 w 2875"/>
                  <a:gd name="T83" fmla="*/ 358 h 2008"/>
                  <a:gd name="T84" fmla="*/ 2359 w 2875"/>
                  <a:gd name="T85" fmla="*/ 103 h 2008"/>
                  <a:gd name="T86" fmla="*/ 1756 w 2875"/>
                  <a:gd name="T87" fmla="*/ 166 h 2008"/>
                  <a:gd name="T88" fmla="*/ 1403 w 2875"/>
                  <a:gd name="T89" fmla="*/ 290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75" h="2008">
                    <a:moveTo>
                      <a:pt x="1683" y="1769"/>
                    </a:moveTo>
                    <a:lnTo>
                      <a:pt x="1607" y="1769"/>
                    </a:lnTo>
                    <a:cubicBezTo>
                      <a:pt x="1613" y="1747"/>
                      <a:pt x="1619" y="1739"/>
                      <a:pt x="1642" y="1737"/>
                    </a:cubicBezTo>
                    <a:cubicBezTo>
                      <a:pt x="1670" y="1735"/>
                      <a:pt x="1673" y="1751"/>
                      <a:pt x="1683" y="1769"/>
                    </a:cubicBezTo>
                    <a:close/>
                    <a:moveTo>
                      <a:pt x="1480" y="1524"/>
                    </a:moveTo>
                    <a:cubicBezTo>
                      <a:pt x="1480" y="1558"/>
                      <a:pt x="1482" y="1552"/>
                      <a:pt x="1494" y="1579"/>
                    </a:cubicBezTo>
                    <a:cubicBezTo>
                      <a:pt x="1507" y="1611"/>
                      <a:pt x="1537" y="1644"/>
                      <a:pt x="1426" y="1656"/>
                    </a:cubicBezTo>
                    <a:cubicBezTo>
                      <a:pt x="1391" y="1660"/>
                      <a:pt x="1255" y="1641"/>
                      <a:pt x="1223" y="1628"/>
                    </a:cubicBezTo>
                    <a:cubicBezTo>
                      <a:pt x="1221" y="1627"/>
                      <a:pt x="1219" y="1626"/>
                      <a:pt x="1218" y="1626"/>
                    </a:cubicBezTo>
                    <a:lnTo>
                      <a:pt x="1178" y="1615"/>
                    </a:lnTo>
                    <a:cubicBezTo>
                      <a:pt x="1146" y="1606"/>
                      <a:pt x="939" y="1503"/>
                      <a:pt x="985" y="1419"/>
                    </a:cubicBezTo>
                    <a:cubicBezTo>
                      <a:pt x="1003" y="1386"/>
                      <a:pt x="1023" y="1375"/>
                      <a:pt x="1065" y="1371"/>
                    </a:cubicBezTo>
                    <a:cubicBezTo>
                      <a:pt x="1070" y="1389"/>
                      <a:pt x="1133" y="1549"/>
                      <a:pt x="1209" y="1549"/>
                    </a:cubicBezTo>
                    <a:cubicBezTo>
                      <a:pt x="1343" y="1549"/>
                      <a:pt x="1431" y="1255"/>
                      <a:pt x="1454" y="1219"/>
                    </a:cubicBezTo>
                    <a:cubicBezTo>
                      <a:pt x="1478" y="1182"/>
                      <a:pt x="1506" y="1136"/>
                      <a:pt x="1565" y="1134"/>
                    </a:cubicBezTo>
                    <a:cubicBezTo>
                      <a:pt x="1565" y="1223"/>
                      <a:pt x="1557" y="1194"/>
                      <a:pt x="1537" y="1242"/>
                    </a:cubicBezTo>
                    <a:lnTo>
                      <a:pt x="1514" y="1329"/>
                    </a:lnTo>
                    <a:cubicBezTo>
                      <a:pt x="1506" y="1444"/>
                      <a:pt x="1480" y="1483"/>
                      <a:pt x="1480" y="1524"/>
                    </a:cubicBezTo>
                    <a:close/>
                    <a:moveTo>
                      <a:pt x="1768" y="1541"/>
                    </a:moveTo>
                    <a:cubicBezTo>
                      <a:pt x="1760" y="1510"/>
                      <a:pt x="1767" y="1518"/>
                      <a:pt x="1734" y="1515"/>
                    </a:cubicBezTo>
                    <a:cubicBezTo>
                      <a:pt x="1736" y="1450"/>
                      <a:pt x="1756" y="1449"/>
                      <a:pt x="1779" y="1408"/>
                    </a:cubicBezTo>
                    <a:cubicBezTo>
                      <a:pt x="1800" y="1371"/>
                      <a:pt x="1800" y="1336"/>
                      <a:pt x="1824" y="1300"/>
                    </a:cubicBezTo>
                    <a:cubicBezTo>
                      <a:pt x="1910" y="1168"/>
                      <a:pt x="1857" y="1222"/>
                      <a:pt x="1920" y="1092"/>
                    </a:cubicBezTo>
                    <a:cubicBezTo>
                      <a:pt x="1959" y="1013"/>
                      <a:pt x="1998" y="965"/>
                      <a:pt x="2079" y="946"/>
                    </a:cubicBezTo>
                    <a:cubicBezTo>
                      <a:pt x="2213" y="915"/>
                      <a:pt x="2535" y="852"/>
                      <a:pt x="2582" y="1031"/>
                    </a:cubicBezTo>
                    <a:cubicBezTo>
                      <a:pt x="2615" y="1155"/>
                      <a:pt x="2436" y="1229"/>
                      <a:pt x="2340" y="1258"/>
                    </a:cubicBezTo>
                    <a:cubicBezTo>
                      <a:pt x="2296" y="1271"/>
                      <a:pt x="2250" y="1314"/>
                      <a:pt x="2203" y="1333"/>
                    </a:cubicBezTo>
                    <a:cubicBezTo>
                      <a:pt x="2136" y="1360"/>
                      <a:pt x="2187" y="1351"/>
                      <a:pt x="2055" y="1396"/>
                    </a:cubicBezTo>
                    <a:cubicBezTo>
                      <a:pt x="1823" y="1474"/>
                      <a:pt x="1945" y="1422"/>
                      <a:pt x="1768" y="1541"/>
                    </a:cubicBezTo>
                    <a:close/>
                    <a:moveTo>
                      <a:pt x="1497" y="643"/>
                    </a:moveTo>
                    <a:cubicBezTo>
                      <a:pt x="1581" y="643"/>
                      <a:pt x="1701" y="635"/>
                      <a:pt x="1654" y="800"/>
                    </a:cubicBezTo>
                    <a:cubicBezTo>
                      <a:pt x="1625" y="904"/>
                      <a:pt x="1529" y="865"/>
                      <a:pt x="1494" y="722"/>
                    </a:cubicBezTo>
                    <a:cubicBezTo>
                      <a:pt x="1486" y="686"/>
                      <a:pt x="1496" y="684"/>
                      <a:pt x="1497" y="643"/>
                    </a:cubicBezTo>
                    <a:close/>
                    <a:moveTo>
                      <a:pt x="1336" y="279"/>
                    </a:moveTo>
                    <a:cubicBezTo>
                      <a:pt x="1171" y="279"/>
                      <a:pt x="1108" y="288"/>
                      <a:pt x="955" y="296"/>
                    </a:cubicBezTo>
                    <a:cubicBezTo>
                      <a:pt x="904" y="299"/>
                      <a:pt x="875" y="313"/>
                      <a:pt x="844" y="337"/>
                    </a:cubicBezTo>
                    <a:cubicBezTo>
                      <a:pt x="821" y="355"/>
                      <a:pt x="779" y="391"/>
                      <a:pt x="752" y="398"/>
                    </a:cubicBezTo>
                    <a:lnTo>
                      <a:pt x="752" y="499"/>
                    </a:lnTo>
                    <a:lnTo>
                      <a:pt x="870" y="508"/>
                    </a:lnTo>
                    <a:cubicBezTo>
                      <a:pt x="933" y="511"/>
                      <a:pt x="1023" y="527"/>
                      <a:pt x="1074" y="559"/>
                    </a:cubicBezTo>
                    <a:cubicBezTo>
                      <a:pt x="1093" y="571"/>
                      <a:pt x="1124" y="606"/>
                      <a:pt x="1124" y="635"/>
                    </a:cubicBezTo>
                    <a:cubicBezTo>
                      <a:pt x="1124" y="663"/>
                      <a:pt x="1073" y="719"/>
                      <a:pt x="1074" y="855"/>
                    </a:cubicBezTo>
                    <a:cubicBezTo>
                      <a:pt x="1074" y="992"/>
                      <a:pt x="1087" y="994"/>
                      <a:pt x="992" y="1044"/>
                    </a:cubicBezTo>
                    <a:cubicBezTo>
                      <a:pt x="916" y="1084"/>
                      <a:pt x="685" y="1219"/>
                      <a:pt x="625" y="1219"/>
                    </a:cubicBezTo>
                    <a:cubicBezTo>
                      <a:pt x="550" y="1219"/>
                      <a:pt x="606" y="1220"/>
                      <a:pt x="526" y="1141"/>
                    </a:cubicBezTo>
                    <a:cubicBezTo>
                      <a:pt x="497" y="1113"/>
                      <a:pt x="468" y="1090"/>
                      <a:pt x="447" y="1058"/>
                    </a:cubicBezTo>
                    <a:cubicBezTo>
                      <a:pt x="497" y="954"/>
                      <a:pt x="540" y="981"/>
                      <a:pt x="540" y="906"/>
                    </a:cubicBezTo>
                    <a:cubicBezTo>
                      <a:pt x="540" y="863"/>
                      <a:pt x="533" y="868"/>
                      <a:pt x="532" y="830"/>
                    </a:cubicBezTo>
                    <a:cubicBezTo>
                      <a:pt x="337" y="830"/>
                      <a:pt x="355" y="820"/>
                      <a:pt x="184" y="956"/>
                    </a:cubicBezTo>
                    <a:lnTo>
                      <a:pt x="107" y="1057"/>
                    </a:lnTo>
                    <a:cubicBezTo>
                      <a:pt x="0" y="1252"/>
                      <a:pt x="145" y="1411"/>
                      <a:pt x="268" y="1576"/>
                    </a:cubicBezTo>
                    <a:cubicBezTo>
                      <a:pt x="303" y="1623"/>
                      <a:pt x="418" y="1759"/>
                      <a:pt x="455" y="1786"/>
                    </a:cubicBezTo>
                    <a:cubicBezTo>
                      <a:pt x="495" y="1816"/>
                      <a:pt x="529" y="1843"/>
                      <a:pt x="571" y="1875"/>
                    </a:cubicBezTo>
                    <a:lnTo>
                      <a:pt x="665" y="1941"/>
                    </a:lnTo>
                    <a:cubicBezTo>
                      <a:pt x="709" y="1971"/>
                      <a:pt x="734" y="1969"/>
                      <a:pt x="764" y="1978"/>
                    </a:cubicBezTo>
                    <a:cubicBezTo>
                      <a:pt x="843" y="2001"/>
                      <a:pt x="879" y="2008"/>
                      <a:pt x="988" y="1988"/>
                    </a:cubicBezTo>
                    <a:cubicBezTo>
                      <a:pt x="1024" y="1981"/>
                      <a:pt x="997" y="1977"/>
                      <a:pt x="1040" y="1973"/>
                    </a:cubicBezTo>
                    <a:cubicBezTo>
                      <a:pt x="1087" y="1968"/>
                      <a:pt x="1074" y="1982"/>
                      <a:pt x="1124" y="1963"/>
                    </a:cubicBezTo>
                    <a:cubicBezTo>
                      <a:pt x="1126" y="1962"/>
                      <a:pt x="1124" y="1962"/>
                      <a:pt x="1142" y="1956"/>
                    </a:cubicBezTo>
                    <a:cubicBezTo>
                      <a:pt x="1143" y="1956"/>
                      <a:pt x="1162" y="1951"/>
                      <a:pt x="1162" y="1951"/>
                    </a:cubicBezTo>
                    <a:lnTo>
                      <a:pt x="1263" y="1925"/>
                    </a:lnTo>
                    <a:cubicBezTo>
                      <a:pt x="1339" y="1903"/>
                      <a:pt x="1309" y="1915"/>
                      <a:pt x="1404" y="1914"/>
                    </a:cubicBezTo>
                    <a:cubicBezTo>
                      <a:pt x="1448" y="1913"/>
                      <a:pt x="1451" y="1907"/>
                      <a:pt x="1489" y="1905"/>
                    </a:cubicBezTo>
                    <a:cubicBezTo>
                      <a:pt x="1549" y="1902"/>
                      <a:pt x="1613" y="1911"/>
                      <a:pt x="1672" y="1902"/>
                    </a:cubicBezTo>
                    <a:cubicBezTo>
                      <a:pt x="1839" y="1874"/>
                      <a:pt x="1760" y="1874"/>
                      <a:pt x="1921" y="1887"/>
                    </a:cubicBezTo>
                    <a:cubicBezTo>
                      <a:pt x="1951" y="1890"/>
                      <a:pt x="1984" y="1886"/>
                      <a:pt x="2014" y="1888"/>
                    </a:cubicBezTo>
                    <a:cubicBezTo>
                      <a:pt x="2181" y="1897"/>
                      <a:pt x="2334" y="1970"/>
                      <a:pt x="2267" y="1685"/>
                    </a:cubicBezTo>
                    <a:cubicBezTo>
                      <a:pt x="2134" y="1685"/>
                      <a:pt x="2220" y="1648"/>
                      <a:pt x="1987" y="1668"/>
                    </a:cubicBezTo>
                    <a:cubicBezTo>
                      <a:pt x="1935" y="1672"/>
                      <a:pt x="1932" y="1663"/>
                      <a:pt x="1912" y="1634"/>
                    </a:cubicBezTo>
                    <a:cubicBezTo>
                      <a:pt x="1948" y="1617"/>
                      <a:pt x="1934" y="1639"/>
                      <a:pt x="1986" y="1607"/>
                    </a:cubicBezTo>
                    <a:cubicBezTo>
                      <a:pt x="1992" y="1603"/>
                      <a:pt x="2001" y="1598"/>
                      <a:pt x="2008" y="1594"/>
                    </a:cubicBezTo>
                    <a:cubicBezTo>
                      <a:pt x="2048" y="1573"/>
                      <a:pt x="2216" y="1527"/>
                      <a:pt x="2307" y="1488"/>
                    </a:cubicBezTo>
                    <a:cubicBezTo>
                      <a:pt x="2384" y="1455"/>
                      <a:pt x="2600" y="1349"/>
                      <a:pt x="2659" y="1289"/>
                    </a:cubicBezTo>
                    <a:cubicBezTo>
                      <a:pt x="2716" y="1230"/>
                      <a:pt x="2875" y="1156"/>
                      <a:pt x="2774" y="1000"/>
                    </a:cubicBezTo>
                    <a:cubicBezTo>
                      <a:pt x="2730" y="932"/>
                      <a:pt x="2781" y="926"/>
                      <a:pt x="2667" y="895"/>
                    </a:cubicBezTo>
                    <a:cubicBezTo>
                      <a:pt x="2627" y="884"/>
                      <a:pt x="2620" y="864"/>
                      <a:pt x="2594" y="833"/>
                    </a:cubicBezTo>
                    <a:cubicBezTo>
                      <a:pt x="2566" y="798"/>
                      <a:pt x="2540" y="805"/>
                      <a:pt x="2512" y="780"/>
                    </a:cubicBezTo>
                    <a:cubicBezTo>
                      <a:pt x="2467" y="742"/>
                      <a:pt x="2503" y="728"/>
                      <a:pt x="2394" y="728"/>
                    </a:cubicBezTo>
                    <a:cubicBezTo>
                      <a:pt x="2319" y="728"/>
                      <a:pt x="2223" y="729"/>
                      <a:pt x="2153" y="740"/>
                    </a:cubicBezTo>
                    <a:cubicBezTo>
                      <a:pt x="2117" y="745"/>
                      <a:pt x="2066" y="751"/>
                      <a:pt x="2038" y="737"/>
                    </a:cubicBezTo>
                    <a:cubicBezTo>
                      <a:pt x="2015" y="725"/>
                      <a:pt x="1988" y="682"/>
                      <a:pt x="1988" y="635"/>
                    </a:cubicBezTo>
                    <a:cubicBezTo>
                      <a:pt x="1988" y="602"/>
                      <a:pt x="2089" y="571"/>
                      <a:pt x="2116" y="560"/>
                    </a:cubicBezTo>
                    <a:cubicBezTo>
                      <a:pt x="2173" y="537"/>
                      <a:pt x="2210" y="519"/>
                      <a:pt x="2259" y="491"/>
                    </a:cubicBezTo>
                    <a:cubicBezTo>
                      <a:pt x="2310" y="460"/>
                      <a:pt x="2356" y="413"/>
                      <a:pt x="2380" y="358"/>
                    </a:cubicBezTo>
                    <a:lnTo>
                      <a:pt x="2394" y="321"/>
                    </a:lnTo>
                    <a:cubicBezTo>
                      <a:pt x="2428" y="246"/>
                      <a:pt x="2439" y="184"/>
                      <a:pt x="2359" y="103"/>
                    </a:cubicBezTo>
                    <a:cubicBezTo>
                      <a:pt x="2257" y="0"/>
                      <a:pt x="2097" y="47"/>
                      <a:pt x="1968" y="90"/>
                    </a:cubicBezTo>
                    <a:cubicBezTo>
                      <a:pt x="1881" y="119"/>
                      <a:pt x="1887" y="128"/>
                      <a:pt x="1756" y="166"/>
                    </a:cubicBezTo>
                    <a:cubicBezTo>
                      <a:pt x="1626" y="205"/>
                      <a:pt x="1575" y="246"/>
                      <a:pt x="1452" y="294"/>
                    </a:cubicBezTo>
                    <a:cubicBezTo>
                      <a:pt x="1422" y="306"/>
                      <a:pt x="1436" y="301"/>
                      <a:pt x="1403" y="290"/>
                    </a:cubicBezTo>
                    <a:cubicBezTo>
                      <a:pt x="1377" y="282"/>
                      <a:pt x="1367" y="279"/>
                      <a:pt x="1336" y="2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45" name="Freeform 33">
                <a:extLst>
                  <a:ext uri="{FF2B5EF4-FFF2-40B4-BE49-F238E27FC236}">
                    <a16:creationId xmlns:a16="http://schemas.microsoft.com/office/drawing/2014/main" id="{C0EF657A-851C-4A2A-84E2-6D2AA7C5B855}"/>
                  </a:ext>
                </a:extLst>
              </p:cNvPr>
              <p:cNvSpPr>
                <a:spLocks noEditPoints="1"/>
              </p:cNvSpPr>
              <p:nvPr/>
            </p:nvSpPr>
            <p:spPr bwMode="auto">
              <a:xfrm>
                <a:off x="6270909" y="5256259"/>
                <a:ext cx="650035" cy="791264"/>
              </a:xfrm>
              <a:custGeom>
                <a:avLst/>
                <a:gdLst>
                  <a:gd name="T0" fmla="*/ 943 w 2302"/>
                  <a:gd name="T1" fmla="*/ 2093 h 2775"/>
                  <a:gd name="T2" fmla="*/ 935 w 2302"/>
                  <a:gd name="T3" fmla="*/ 1957 h 2775"/>
                  <a:gd name="T4" fmla="*/ 1214 w 2302"/>
                  <a:gd name="T5" fmla="*/ 1898 h 2775"/>
                  <a:gd name="T6" fmla="*/ 1250 w 2302"/>
                  <a:gd name="T7" fmla="*/ 1993 h 2775"/>
                  <a:gd name="T8" fmla="*/ 923 w 2302"/>
                  <a:gd name="T9" fmla="*/ 1327 h 2775"/>
                  <a:gd name="T10" fmla="*/ 1019 w 2302"/>
                  <a:gd name="T11" fmla="*/ 1246 h 2775"/>
                  <a:gd name="T12" fmla="*/ 1517 w 2302"/>
                  <a:gd name="T13" fmla="*/ 1067 h 2775"/>
                  <a:gd name="T14" fmla="*/ 2022 w 2302"/>
                  <a:gd name="T15" fmla="*/ 1529 h 2775"/>
                  <a:gd name="T16" fmla="*/ 1975 w 2302"/>
                  <a:gd name="T17" fmla="*/ 1651 h 2775"/>
                  <a:gd name="T18" fmla="*/ 1638 w 2302"/>
                  <a:gd name="T19" fmla="*/ 2178 h 2775"/>
                  <a:gd name="T20" fmla="*/ 1392 w 2302"/>
                  <a:gd name="T21" fmla="*/ 1830 h 2775"/>
                  <a:gd name="T22" fmla="*/ 1392 w 2302"/>
                  <a:gd name="T23" fmla="*/ 1551 h 2775"/>
                  <a:gd name="T24" fmla="*/ 1534 w 2302"/>
                  <a:gd name="T25" fmla="*/ 1282 h 2775"/>
                  <a:gd name="T26" fmla="*/ 1211 w 2302"/>
                  <a:gd name="T27" fmla="*/ 1293 h 2775"/>
                  <a:gd name="T28" fmla="*/ 893 w 2302"/>
                  <a:gd name="T29" fmla="*/ 1466 h 2775"/>
                  <a:gd name="T30" fmla="*/ 1488 w 2302"/>
                  <a:gd name="T31" fmla="*/ 301 h 2775"/>
                  <a:gd name="T32" fmla="*/ 1307 w 2302"/>
                  <a:gd name="T33" fmla="*/ 391 h 2775"/>
                  <a:gd name="T34" fmla="*/ 1198 w 2302"/>
                  <a:gd name="T35" fmla="*/ 53 h 2775"/>
                  <a:gd name="T36" fmla="*/ 1169 w 2302"/>
                  <a:gd name="T37" fmla="*/ 75 h 2775"/>
                  <a:gd name="T38" fmla="*/ 989 w 2302"/>
                  <a:gd name="T39" fmla="*/ 420 h 2775"/>
                  <a:gd name="T40" fmla="*/ 571 w 2302"/>
                  <a:gd name="T41" fmla="*/ 603 h 2775"/>
                  <a:gd name="T42" fmla="*/ 696 w 2302"/>
                  <a:gd name="T43" fmla="*/ 800 h 2775"/>
                  <a:gd name="T44" fmla="*/ 901 w 2302"/>
                  <a:gd name="T45" fmla="*/ 1043 h 2775"/>
                  <a:gd name="T46" fmla="*/ 359 w 2302"/>
                  <a:gd name="T47" fmla="*/ 1111 h 2775"/>
                  <a:gd name="T48" fmla="*/ 80 w 2302"/>
                  <a:gd name="T49" fmla="*/ 1381 h 2775"/>
                  <a:gd name="T50" fmla="*/ 26 w 2302"/>
                  <a:gd name="T51" fmla="*/ 1834 h 2775"/>
                  <a:gd name="T52" fmla="*/ 317 w 2302"/>
                  <a:gd name="T53" fmla="*/ 2203 h 2775"/>
                  <a:gd name="T54" fmla="*/ 545 w 2302"/>
                  <a:gd name="T55" fmla="*/ 1839 h 2775"/>
                  <a:gd name="T56" fmla="*/ 684 w 2302"/>
                  <a:gd name="T57" fmla="*/ 1452 h 2775"/>
                  <a:gd name="T58" fmla="*/ 740 w 2302"/>
                  <a:gd name="T59" fmla="*/ 1754 h 2775"/>
                  <a:gd name="T60" fmla="*/ 930 w 2302"/>
                  <a:gd name="T61" fmla="*/ 1656 h 2775"/>
                  <a:gd name="T62" fmla="*/ 1265 w 2302"/>
                  <a:gd name="T63" fmla="*/ 1458 h 2775"/>
                  <a:gd name="T64" fmla="*/ 1049 w 2302"/>
                  <a:gd name="T65" fmla="*/ 1665 h 2775"/>
                  <a:gd name="T66" fmla="*/ 918 w 2302"/>
                  <a:gd name="T67" fmla="*/ 1746 h 2775"/>
                  <a:gd name="T68" fmla="*/ 579 w 2302"/>
                  <a:gd name="T69" fmla="*/ 1898 h 2775"/>
                  <a:gd name="T70" fmla="*/ 664 w 2302"/>
                  <a:gd name="T71" fmla="*/ 2237 h 2775"/>
                  <a:gd name="T72" fmla="*/ 848 w 2302"/>
                  <a:gd name="T73" fmla="*/ 2374 h 2775"/>
                  <a:gd name="T74" fmla="*/ 893 w 2302"/>
                  <a:gd name="T75" fmla="*/ 2677 h 2775"/>
                  <a:gd name="T76" fmla="*/ 1183 w 2302"/>
                  <a:gd name="T77" fmla="*/ 2604 h 2775"/>
                  <a:gd name="T78" fmla="*/ 1612 w 2302"/>
                  <a:gd name="T79" fmla="*/ 2482 h 2775"/>
                  <a:gd name="T80" fmla="*/ 2056 w 2302"/>
                  <a:gd name="T81" fmla="*/ 1894 h 2775"/>
                  <a:gd name="T82" fmla="*/ 2175 w 2302"/>
                  <a:gd name="T83" fmla="*/ 1529 h 2775"/>
                  <a:gd name="T84" fmla="*/ 2227 w 2302"/>
                  <a:gd name="T85" fmla="*/ 1277 h 2775"/>
                  <a:gd name="T86" fmla="*/ 2024 w 2302"/>
                  <a:gd name="T87" fmla="*/ 945 h 2775"/>
                  <a:gd name="T88" fmla="*/ 1731 w 2302"/>
                  <a:gd name="T89" fmla="*/ 899 h 2775"/>
                  <a:gd name="T90" fmla="*/ 1282 w 2302"/>
                  <a:gd name="T91" fmla="*/ 933 h 2775"/>
                  <a:gd name="T92" fmla="*/ 1553 w 2302"/>
                  <a:gd name="T93" fmla="*/ 636 h 2775"/>
                  <a:gd name="T94" fmla="*/ 1683 w 2302"/>
                  <a:gd name="T95" fmla="*/ 563 h 2775"/>
                  <a:gd name="T96" fmla="*/ 1633 w 2302"/>
                  <a:gd name="T97" fmla="*/ 40 h 2775"/>
                  <a:gd name="T98" fmla="*/ 1502 w 2302"/>
                  <a:gd name="T99" fmla="*/ 78 h 2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02" h="2775">
                    <a:moveTo>
                      <a:pt x="935" y="1957"/>
                    </a:moveTo>
                    <a:cubicBezTo>
                      <a:pt x="1034" y="2024"/>
                      <a:pt x="961" y="2093"/>
                      <a:pt x="943" y="2093"/>
                    </a:cubicBezTo>
                    <a:cubicBezTo>
                      <a:pt x="884" y="2093"/>
                      <a:pt x="897" y="2096"/>
                      <a:pt x="876" y="2067"/>
                    </a:cubicBezTo>
                    <a:cubicBezTo>
                      <a:pt x="838" y="2013"/>
                      <a:pt x="877" y="1971"/>
                      <a:pt x="935" y="1957"/>
                    </a:cubicBezTo>
                    <a:close/>
                    <a:moveTo>
                      <a:pt x="1250" y="1993"/>
                    </a:moveTo>
                    <a:cubicBezTo>
                      <a:pt x="1158" y="1970"/>
                      <a:pt x="1189" y="1946"/>
                      <a:pt x="1214" y="1898"/>
                    </a:cubicBezTo>
                    <a:cubicBezTo>
                      <a:pt x="1252" y="1907"/>
                      <a:pt x="1272" y="1930"/>
                      <a:pt x="1290" y="1957"/>
                    </a:cubicBezTo>
                    <a:lnTo>
                      <a:pt x="1250" y="1993"/>
                    </a:lnTo>
                    <a:close/>
                    <a:moveTo>
                      <a:pt x="893" y="1466"/>
                    </a:moveTo>
                    <a:lnTo>
                      <a:pt x="923" y="1327"/>
                    </a:lnTo>
                    <a:cubicBezTo>
                      <a:pt x="931" y="1299"/>
                      <a:pt x="934" y="1330"/>
                      <a:pt x="935" y="1280"/>
                    </a:cubicBezTo>
                    <a:cubicBezTo>
                      <a:pt x="998" y="1280"/>
                      <a:pt x="970" y="1269"/>
                      <a:pt x="1019" y="1246"/>
                    </a:cubicBezTo>
                    <a:cubicBezTo>
                      <a:pt x="1040" y="1236"/>
                      <a:pt x="1067" y="1229"/>
                      <a:pt x="1088" y="1222"/>
                    </a:cubicBezTo>
                    <a:cubicBezTo>
                      <a:pt x="1209" y="1179"/>
                      <a:pt x="1402" y="1081"/>
                      <a:pt x="1517" y="1067"/>
                    </a:cubicBezTo>
                    <a:cubicBezTo>
                      <a:pt x="1653" y="1050"/>
                      <a:pt x="1887" y="1045"/>
                      <a:pt x="2002" y="1127"/>
                    </a:cubicBezTo>
                    <a:cubicBezTo>
                      <a:pt x="2130" y="1220"/>
                      <a:pt x="2068" y="1347"/>
                      <a:pt x="2022" y="1529"/>
                    </a:cubicBezTo>
                    <a:cubicBezTo>
                      <a:pt x="2015" y="1556"/>
                      <a:pt x="2011" y="1575"/>
                      <a:pt x="2003" y="1595"/>
                    </a:cubicBezTo>
                    <a:cubicBezTo>
                      <a:pt x="1991" y="1626"/>
                      <a:pt x="1985" y="1625"/>
                      <a:pt x="1975" y="1651"/>
                    </a:cubicBezTo>
                    <a:cubicBezTo>
                      <a:pt x="1964" y="1681"/>
                      <a:pt x="1962" y="1716"/>
                      <a:pt x="1934" y="1788"/>
                    </a:cubicBezTo>
                    <a:cubicBezTo>
                      <a:pt x="1898" y="1880"/>
                      <a:pt x="1725" y="2178"/>
                      <a:pt x="1638" y="2178"/>
                    </a:cubicBezTo>
                    <a:cubicBezTo>
                      <a:pt x="1506" y="2178"/>
                      <a:pt x="1485" y="2185"/>
                      <a:pt x="1417" y="2084"/>
                    </a:cubicBezTo>
                    <a:cubicBezTo>
                      <a:pt x="1527" y="2011"/>
                      <a:pt x="1551" y="1867"/>
                      <a:pt x="1392" y="1830"/>
                    </a:cubicBezTo>
                    <a:cubicBezTo>
                      <a:pt x="1414" y="1735"/>
                      <a:pt x="1468" y="1850"/>
                      <a:pt x="1468" y="1678"/>
                    </a:cubicBezTo>
                    <a:cubicBezTo>
                      <a:pt x="1468" y="1651"/>
                      <a:pt x="1408" y="1618"/>
                      <a:pt x="1392" y="1551"/>
                    </a:cubicBezTo>
                    <a:cubicBezTo>
                      <a:pt x="1465" y="1502"/>
                      <a:pt x="1467" y="1491"/>
                      <a:pt x="1556" y="1444"/>
                    </a:cubicBezTo>
                    <a:cubicBezTo>
                      <a:pt x="1666" y="1385"/>
                      <a:pt x="1571" y="1315"/>
                      <a:pt x="1534" y="1282"/>
                    </a:cubicBezTo>
                    <a:cubicBezTo>
                      <a:pt x="1448" y="1206"/>
                      <a:pt x="1434" y="1221"/>
                      <a:pt x="1299" y="1221"/>
                    </a:cubicBezTo>
                    <a:cubicBezTo>
                      <a:pt x="1270" y="1221"/>
                      <a:pt x="1236" y="1276"/>
                      <a:pt x="1211" y="1293"/>
                    </a:cubicBezTo>
                    <a:cubicBezTo>
                      <a:pt x="1158" y="1330"/>
                      <a:pt x="1104" y="1349"/>
                      <a:pt x="1011" y="1416"/>
                    </a:cubicBezTo>
                    <a:cubicBezTo>
                      <a:pt x="978" y="1439"/>
                      <a:pt x="944" y="1462"/>
                      <a:pt x="893" y="1466"/>
                    </a:cubicBezTo>
                    <a:close/>
                    <a:moveTo>
                      <a:pt x="1502" y="78"/>
                    </a:moveTo>
                    <a:cubicBezTo>
                      <a:pt x="1502" y="179"/>
                      <a:pt x="1543" y="206"/>
                      <a:pt x="1488" y="301"/>
                    </a:cubicBezTo>
                    <a:cubicBezTo>
                      <a:pt x="1474" y="325"/>
                      <a:pt x="1462" y="338"/>
                      <a:pt x="1439" y="354"/>
                    </a:cubicBezTo>
                    <a:cubicBezTo>
                      <a:pt x="1395" y="384"/>
                      <a:pt x="1363" y="418"/>
                      <a:pt x="1307" y="391"/>
                    </a:cubicBezTo>
                    <a:cubicBezTo>
                      <a:pt x="1327" y="306"/>
                      <a:pt x="1350" y="200"/>
                      <a:pt x="1350" y="112"/>
                    </a:cubicBezTo>
                    <a:cubicBezTo>
                      <a:pt x="1350" y="14"/>
                      <a:pt x="1261" y="17"/>
                      <a:pt x="1198" y="53"/>
                    </a:cubicBezTo>
                    <a:lnTo>
                      <a:pt x="1187" y="59"/>
                    </a:lnTo>
                    <a:cubicBezTo>
                      <a:pt x="1173" y="69"/>
                      <a:pt x="1180" y="62"/>
                      <a:pt x="1169" y="75"/>
                    </a:cubicBezTo>
                    <a:cubicBezTo>
                      <a:pt x="1162" y="85"/>
                      <a:pt x="1164" y="85"/>
                      <a:pt x="1157" y="97"/>
                    </a:cubicBezTo>
                    <a:lnTo>
                      <a:pt x="989" y="420"/>
                    </a:lnTo>
                    <a:cubicBezTo>
                      <a:pt x="932" y="571"/>
                      <a:pt x="876" y="450"/>
                      <a:pt x="698" y="450"/>
                    </a:cubicBezTo>
                    <a:cubicBezTo>
                      <a:pt x="577" y="450"/>
                      <a:pt x="571" y="457"/>
                      <a:pt x="571" y="603"/>
                    </a:cubicBezTo>
                    <a:cubicBezTo>
                      <a:pt x="571" y="613"/>
                      <a:pt x="618" y="689"/>
                      <a:pt x="627" y="707"/>
                    </a:cubicBezTo>
                    <a:cubicBezTo>
                      <a:pt x="647" y="743"/>
                      <a:pt x="668" y="772"/>
                      <a:pt x="696" y="800"/>
                    </a:cubicBezTo>
                    <a:cubicBezTo>
                      <a:pt x="749" y="853"/>
                      <a:pt x="825" y="898"/>
                      <a:pt x="901" y="916"/>
                    </a:cubicBezTo>
                    <a:lnTo>
                      <a:pt x="901" y="1043"/>
                    </a:lnTo>
                    <a:cubicBezTo>
                      <a:pt x="825" y="1083"/>
                      <a:pt x="633" y="1238"/>
                      <a:pt x="571" y="1238"/>
                    </a:cubicBezTo>
                    <a:cubicBezTo>
                      <a:pt x="497" y="1238"/>
                      <a:pt x="453" y="1111"/>
                      <a:pt x="359" y="1111"/>
                    </a:cubicBezTo>
                    <a:cubicBezTo>
                      <a:pt x="257" y="1111"/>
                      <a:pt x="166" y="1245"/>
                      <a:pt x="115" y="1307"/>
                    </a:cubicBezTo>
                    <a:cubicBezTo>
                      <a:pt x="90" y="1338"/>
                      <a:pt x="95" y="1346"/>
                      <a:pt x="80" y="1381"/>
                    </a:cubicBezTo>
                    <a:cubicBezTo>
                      <a:pt x="35" y="1484"/>
                      <a:pt x="49" y="1554"/>
                      <a:pt x="25" y="1658"/>
                    </a:cubicBezTo>
                    <a:cubicBezTo>
                      <a:pt x="3" y="1755"/>
                      <a:pt x="0" y="1733"/>
                      <a:pt x="26" y="1834"/>
                    </a:cubicBezTo>
                    <a:cubicBezTo>
                      <a:pt x="49" y="1925"/>
                      <a:pt x="47" y="1918"/>
                      <a:pt x="89" y="1991"/>
                    </a:cubicBezTo>
                    <a:cubicBezTo>
                      <a:pt x="124" y="2053"/>
                      <a:pt x="229" y="2203"/>
                      <a:pt x="317" y="2203"/>
                    </a:cubicBezTo>
                    <a:cubicBezTo>
                      <a:pt x="436" y="2203"/>
                      <a:pt x="477" y="2208"/>
                      <a:pt x="507" y="2088"/>
                    </a:cubicBezTo>
                    <a:cubicBezTo>
                      <a:pt x="526" y="2011"/>
                      <a:pt x="545" y="1926"/>
                      <a:pt x="545" y="1839"/>
                    </a:cubicBezTo>
                    <a:cubicBezTo>
                      <a:pt x="545" y="1720"/>
                      <a:pt x="477" y="1710"/>
                      <a:pt x="551" y="1599"/>
                    </a:cubicBezTo>
                    <a:lnTo>
                      <a:pt x="684" y="1452"/>
                    </a:lnTo>
                    <a:cubicBezTo>
                      <a:pt x="784" y="1375"/>
                      <a:pt x="689" y="1568"/>
                      <a:pt x="689" y="1653"/>
                    </a:cubicBezTo>
                    <a:cubicBezTo>
                      <a:pt x="689" y="1702"/>
                      <a:pt x="727" y="1706"/>
                      <a:pt x="740" y="1754"/>
                    </a:cubicBezTo>
                    <a:lnTo>
                      <a:pt x="850" y="1754"/>
                    </a:lnTo>
                    <a:cubicBezTo>
                      <a:pt x="880" y="1709"/>
                      <a:pt x="883" y="1692"/>
                      <a:pt x="930" y="1656"/>
                    </a:cubicBezTo>
                    <a:cubicBezTo>
                      <a:pt x="1000" y="1602"/>
                      <a:pt x="1081" y="1572"/>
                      <a:pt x="1150" y="1521"/>
                    </a:cubicBezTo>
                    <a:cubicBezTo>
                      <a:pt x="1181" y="1498"/>
                      <a:pt x="1226" y="1467"/>
                      <a:pt x="1265" y="1458"/>
                    </a:cubicBezTo>
                    <a:cubicBezTo>
                      <a:pt x="1214" y="1554"/>
                      <a:pt x="1214" y="1572"/>
                      <a:pt x="1122" y="1628"/>
                    </a:cubicBezTo>
                    <a:lnTo>
                      <a:pt x="1049" y="1665"/>
                    </a:lnTo>
                    <a:cubicBezTo>
                      <a:pt x="1027" y="1678"/>
                      <a:pt x="1014" y="1691"/>
                      <a:pt x="988" y="1706"/>
                    </a:cubicBezTo>
                    <a:cubicBezTo>
                      <a:pt x="962" y="1722"/>
                      <a:pt x="943" y="1732"/>
                      <a:pt x="918" y="1746"/>
                    </a:cubicBezTo>
                    <a:cubicBezTo>
                      <a:pt x="744" y="1848"/>
                      <a:pt x="769" y="1780"/>
                      <a:pt x="658" y="1798"/>
                    </a:cubicBezTo>
                    <a:cubicBezTo>
                      <a:pt x="583" y="1810"/>
                      <a:pt x="579" y="1836"/>
                      <a:pt x="579" y="1898"/>
                    </a:cubicBezTo>
                    <a:cubicBezTo>
                      <a:pt x="579" y="1928"/>
                      <a:pt x="671" y="1995"/>
                      <a:pt x="692" y="2023"/>
                    </a:cubicBezTo>
                    <a:cubicBezTo>
                      <a:pt x="718" y="2059"/>
                      <a:pt x="664" y="2123"/>
                      <a:pt x="664" y="2237"/>
                    </a:cubicBezTo>
                    <a:cubicBezTo>
                      <a:pt x="664" y="2262"/>
                      <a:pt x="739" y="2337"/>
                      <a:pt x="762" y="2350"/>
                    </a:cubicBezTo>
                    <a:cubicBezTo>
                      <a:pt x="795" y="2368"/>
                      <a:pt x="812" y="2364"/>
                      <a:pt x="848" y="2374"/>
                    </a:cubicBezTo>
                    <a:cubicBezTo>
                      <a:pt x="895" y="2387"/>
                      <a:pt x="877" y="2404"/>
                      <a:pt x="918" y="2415"/>
                    </a:cubicBezTo>
                    <a:cubicBezTo>
                      <a:pt x="918" y="2482"/>
                      <a:pt x="893" y="2510"/>
                      <a:pt x="893" y="2677"/>
                    </a:cubicBezTo>
                    <a:cubicBezTo>
                      <a:pt x="893" y="2707"/>
                      <a:pt x="963" y="2775"/>
                      <a:pt x="1103" y="2684"/>
                    </a:cubicBezTo>
                    <a:cubicBezTo>
                      <a:pt x="1126" y="2669"/>
                      <a:pt x="1171" y="2629"/>
                      <a:pt x="1183" y="2604"/>
                    </a:cubicBezTo>
                    <a:cubicBezTo>
                      <a:pt x="1212" y="2540"/>
                      <a:pt x="1174" y="2425"/>
                      <a:pt x="1207" y="2339"/>
                    </a:cubicBezTo>
                    <a:cubicBezTo>
                      <a:pt x="1276" y="2153"/>
                      <a:pt x="1454" y="2482"/>
                      <a:pt x="1612" y="2482"/>
                    </a:cubicBezTo>
                    <a:cubicBezTo>
                      <a:pt x="1720" y="2482"/>
                      <a:pt x="1833" y="2340"/>
                      <a:pt x="1877" y="2265"/>
                    </a:cubicBezTo>
                    <a:cubicBezTo>
                      <a:pt x="1929" y="2179"/>
                      <a:pt x="2023" y="1992"/>
                      <a:pt x="2056" y="1894"/>
                    </a:cubicBezTo>
                    <a:cubicBezTo>
                      <a:pt x="2086" y="1807"/>
                      <a:pt x="2115" y="1781"/>
                      <a:pt x="2149" y="1630"/>
                    </a:cubicBezTo>
                    <a:lnTo>
                      <a:pt x="2175" y="1529"/>
                    </a:lnTo>
                    <a:cubicBezTo>
                      <a:pt x="2179" y="1510"/>
                      <a:pt x="2184" y="1501"/>
                      <a:pt x="2189" y="1484"/>
                    </a:cubicBezTo>
                    <a:cubicBezTo>
                      <a:pt x="2208" y="1426"/>
                      <a:pt x="2202" y="1341"/>
                      <a:pt x="2227" y="1277"/>
                    </a:cubicBezTo>
                    <a:cubicBezTo>
                      <a:pt x="2260" y="1189"/>
                      <a:pt x="2302" y="1157"/>
                      <a:pt x="2199" y="1058"/>
                    </a:cubicBezTo>
                    <a:cubicBezTo>
                      <a:pt x="2177" y="1036"/>
                      <a:pt x="2048" y="950"/>
                      <a:pt x="2024" y="945"/>
                    </a:cubicBezTo>
                    <a:cubicBezTo>
                      <a:pt x="1993" y="938"/>
                      <a:pt x="1965" y="939"/>
                      <a:pt x="1934" y="932"/>
                    </a:cubicBezTo>
                    <a:cubicBezTo>
                      <a:pt x="1873" y="919"/>
                      <a:pt x="1805" y="899"/>
                      <a:pt x="1731" y="899"/>
                    </a:cubicBezTo>
                    <a:cubicBezTo>
                      <a:pt x="1626" y="899"/>
                      <a:pt x="1547" y="941"/>
                      <a:pt x="1358" y="941"/>
                    </a:cubicBezTo>
                    <a:cubicBezTo>
                      <a:pt x="1316" y="941"/>
                      <a:pt x="1320" y="934"/>
                      <a:pt x="1282" y="933"/>
                    </a:cubicBezTo>
                    <a:cubicBezTo>
                      <a:pt x="1282" y="859"/>
                      <a:pt x="1262" y="813"/>
                      <a:pt x="1351" y="757"/>
                    </a:cubicBezTo>
                    <a:lnTo>
                      <a:pt x="1553" y="636"/>
                    </a:lnTo>
                    <a:cubicBezTo>
                      <a:pt x="1593" y="610"/>
                      <a:pt x="1589" y="605"/>
                      <a:pt x="1637" y="586"/>
                    </a:cubicBezTo>
                    <a:cubicBezTo>
                      <a:pt x="1650" y="580"/>
                      <a:pt x="1668" y="571"/>
                      <a:pt x="1683" y="563"/>
                    </a:cubicBezTo>
                    <a:cubicBezTo>
                      <a:pt x="1786" y="506"/>
                      <a:pt x="1790" y="441"/>
                      <a:pt x="1790" y="332"/>
                    </a:cubicBezTo>
                    <a:cubicBezTo>
                      <a:pt x="1790" y="213"/>
                      <a:pt x="1724" y="96"/>
                      <a:pt x="1633" y="40"/>
                    </a:cubicBezTo>
                    <a:lnTo>
                      <a:pt x="1617" y="30"/>
                    </a:lnTo>
                    <a:cubicBezTo>
                      <a:pt x="1567" y="0"/>
                      <a:pt x="1502" y="18"/>
                      <a:pt x="1502"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grpSp>
            <p:nvGrpSpPr>
              <p:cNvPr id="46" name="组合 45">
                <a:extLst>
                  <a:ext uri="{FF2B5EF4-FFF2-40B4-BE49-F238E27FC236}">
                    <a16:creationId xmlns:a16="http://schemas.microsoft.com/office/drawing/2014/main" id="{74E71AA4-911F-47CB-9442-DA8563DC90BE}"/>
                  </a:ext>
                </a:extLst>
              </p:cNvPr>
              <p:cNvGrpSpPr/>
              <p:nvPr/>
            </p:nvGrpSpPr>
            <p:grpSpPr>
              <a:xfrm>
                <a:off x="7683654" y="5211762"/>
                <a:ext cx="777721" cy="795133"/>
                <a:chOff x="8128154" y="5211762"/>
                <a:chExt cx="777721" cy="795133"/>
              </a:xfrm>
              <a:grpFill/>
            </p:grpSpPr>
            <p:sp>
              <p:nvSpPr>
                <p:cNvPr id="50" name="Freeform 34">
                  <a:extLst>
                    <a:ext uri="{FF2B5EF4-FFF2-40B4-BE49-F238E27FC236}">
                      <a16:creationId xmlns:a16="http://schemas.microsoft.com/office/drawing/2014/main" id="{0469B42D-D284-4B91-A91F-13E87B31D871}"/>
                    </a:ext>
                  </a:extLst>
                </p:cNvPr>
                <p:cNvSpPr>
                  <a:spLocks noEditPoints="1"/>
                </p:cNvSpPr>
                <p:nvPr/>
              </p:nvSpPr>
              <p:spPr bwMode="auto">
                <a:xfrm>
                  <a:off x="8128154" y="5211762"/>
                  <a:ext cx="777721" cy="644232"/>
                </a:xfrm>
                <a:custGeom>
                  <a:avLst/>
                  <a:gdLst>
                    <a:gd name="T0" fmla="*/ 1651 w 2752"/>
                    <a:gd name="T1" fmla="*/ 1193 h 2259"/>
                    <a:gd name="T2" fmla="*/ 1795 w 2752"/>
                    <a:gd name="T3" fmla="*/ 939 h 2259"/>
                    <a:gd name="T4" fmla="*/ 1758 w 2752"/>
                    <a:gd name="T5" fmla="*/ 1045 h 2259"/>
                    <a:gd name="T6" fmla="*/ 1728 w 2752"/>
                    <a:gd name="T7" fmla="*/ 1184 h 2259"/>
                    <a:gd name="T8" fmla="*/ 2752 w 2752"/>
                    <a:gd name="T9" fmla="*/ 1370 h 2259"/>
                    <a:gd name="T10" fmla="*/ 2252 w 2752"/>
                    <a:gd name="T11" fmla="*/ 1498 h 2259"/>
                    <a:gd name="T12" fmla="*/ 1965 w 2752"/>
                    <a:gd name="T13" fmla="*/ 1396 h 2259"/>
                    <a:gd name="T14" fmla="*/ 2405 w 2752"/>
                    <a:gd name="T15" fmla="*/ 1303 h 2259"/>
                    <a:gd name="T16" fmla="*/ 1880 w 2752"/>
                    <a:gd name="T17" fmla="*/ 1286 h 2259"/>
                    <a:gd name="T18" fmla="*/ 1753 w 2752"/>
                    <a:gd name="T19" fmla="*/ 1430 h 2259"/>
                    <a:gd name="T20" fmla="*/ 1448 w 2752"/>
                    <a:gd name="T21" fmla="*/ 1429 h 2259"/>
                    <a:gd name="T22" fmla="*/ 1169 w 2752"/>
                    <a:gd name="T23" fmla="*/ 1480 h 2259"/>
                    <a:gd name="T24" fmla="*/ 911 w 2752"/>
                    <a:gd name="T25" fmla="*/ 1646 h 2259"/>
                    <a:gd name="T26" fmla="*/ 780 w 2752"/>
                    <a:gd name="T27" fmla="*/ 1726 h 2259"/>
                    <a:gd name="T28" fmla="*/ 518 w 2752"/>
                    <a:gd name="T29" fmla="*/ 1998 h 2259"/>
                    <a:gd name="T30" fmla="*/ 263 w 2752"/>
                    <a:gd name="T31" fmla="*/ 2259 h 2259"/>
                    <a:gd name="T32" fmla="*/ 0 w 2752"/>
                    <a:gd name="T33" fmla="*/ 2031 h 2259"/>
                    <a:gd name="T34" fmla="*/ 81 w 2752"/>
                    <a:gd name="T35" fmla="*/ 1781 h 2259"/>
                    <a:gd name="T36" fmla="*/ 314 w 2752"/>
                    <a:gd name="T37" fmla="*/ 1599 h 2259"/>
                    <a:gd name="T38" fmla="*/ 544 w 2752"/>
                    <a:gd name="T39" fmla="*/ 1685 h 2259"/>
                    <a:gd name="T40" fmla="*/ 763 w 2752"/>
                    <a:gd name="T41" fmla="*/ 1548 h 2259"/>
                    <a:gd name="T42" fmla="*/ 931 w 2752"/>
                    <a:gd name="T43" fmla="*/ 1480 h 2259"/>
                    <a:gd name="T44" fmla="*/ 1135 w 2752"/>
                    <a:gd name="T45" fmla="*/ 1447 h 2259"/>
                    <a:gd name="T46" fmla="*/ 1262 w 2752"/>
                    <a:gd name="T47" fmla="*/ 1396 h 2259"/>
                    <a:gd name="T48" fmla="*/ 1381 w 2752"/>
                    <a:gd name="T49" fmla="*/ 1345 h 2259"/>
                    <a:gd name="T50" fmla="*/ 1482 w 2752"/>
                    <a:gd name="T51" fmla="*/ 1133 h 2259"/>
                    <a:gd name="T52" fmla="*/ 1423 w 2752"/>
                    <a:gd name="T53" fmla="*/ 1226 h 2259"/>
                    <a:gd name="T54" fmla="*/ 1326 w 2752"/>
                    <a:gd name="T55" fmla="*/ 1151 h 2259"/>
                    <a:gd name="T56" fmla="*/ 1351 w 2752"/>
                    <a:gd name="T57" fmla="*/ 866 h 2259"/>
                    <a:gd name="T58" fmla="*/ 1541 w 2752"/>
                    <a:gd name="T59" fmla="*/ 845 h 2259"/>
                    <a:gd name="T60" fmla="*/ 1635 w 2752"/>
                    <a:gd name="T61" fmla="*/ 727 h 2259"/>
                    <a:gd name="T62" fmla="*/ 1582 w 2752"/>
                    <a:gd name="T63" fmla="*/ 538 h 2259"/>
                    <a:gd name="T64" fmla="*/ 1406 w 2752"/>
                    <a:gd name="T65" fmla="*/ 685 h 2259"/>
                    <a:gd name="T66" fmla="*/ 1262 w 2752"/>
                    <a:gd name="T67" fmla="*/ 1134 h 2259"/>
                    <a:gd name="T68" fmla="*/ 1177 w 2752"/>
                    <a:gd name="T69" fmla="*/ 1311 h 2259"/>
                    <a:gd name="T70" fmla="*/ 1135 w 2752"/>
                    <a:gd name="T71" fmla="*/ 1133 h 2259"/>
                    <a:gd name="T72" fmla="*/ 1008 w 2752"/>
                    <a:gd name="T73" fmla="*/ 1387 h 2259"/>
                    <a:gd name="T74" fmla="*/ 788 w 2752"/>
                    <a:gd name="T75" fmla="*/ 1218 h 2259"/>
                    <a:gd name="T76" fmla="*/ 915 w 2752"/>
                    <a:gd name="T77" fmla="*/ 888 h 2259"/>
                    <a:gd name="T78" fmla="*/ 1101 w 2752"/>
                    <a:gd name="T79" fmla="*/ 659 h 2259"/>
                    <a:gd name="T80" fmla="*/ 1067 w 2752"/>
                    <a:gd name="T81" fmla="*/ 337 h 2259"/>
                    <a:gd name="T82" fmla="*/ 1389 w 2752"/>
                    <a:gd name="T83" fmla="*/ 617 h 2259"/>
                    <a:gd name="T84" fmla="*/ 1618 w 2752"/>
                    <a:gd name="T85" fmla="*/ 337 h 2259"/>
                    <a:gd name="T86" fmla="*/ 1767 w 2752"/>
                    <a:gd name="T87" fmla="*/ 21 h 2259"/>
                    <a:gd name="T88" fmla="*/ 1814 w 2752"/>
                    <a:gd name="T89" fmla="*/ 331 h 2259"/>
                    <a:gd name="T90" fmla="*/ 1849 w 2752"/>
                    <a:gd name="T91" fmla="*/ 552 h 2259"/>
                    <a:gd name="T92" fmla="*/ 1990 w 2752"/>
                    <a:gd name="T93" fmla="*/ 329 h 2259"/>
                    <a:gd name="T94" fmla="*/ 2192 w 2752"/>
                    <a:gd name="T95" fmla="*/ 211 h 2259"/>
                    <a:gd name="T96" fmla="*/ 2021 w 2752"/>
                    <a:gd name="T97" fmla="*/ 783 h 2259"/>
                    <a:gd name="T98" fmla="*/ 1922 w 2752"/>
                    <a:gd name="T99" fmla="*/ 1057 h 2259"/>
                    <a:gd name="T100" fmla="*/ 2372 w 2752"/>
                    <a:gd name="T101" fmla="*/ 1115 h 2259"/>
                    <a:gd name="T102" fmla="*/ 2491 w 2752"/>
                    <a:gd name="T103" fmla="*/ 1152 h 2259"/>
                    <a:gd name="T104" fmla="*/ 2615 w 2752"/>
                    <a:gd name="T105" fmla="*/ 1178 h 2259"/>
                    <a:gd name="T106" fmla="*/ 2752 w 2752"/>
                    <a:gd name="T107" fmla="*/ 1349 h 2259"/>
                    <a:gd name="T108" fmla="*/ 1592 w 2752"/>
                    <a:gd name="T109" fmla="*/ 1049 h 2259"/>
                    <a:gd name="T110" fmla="*/ 1540 w 2752"/>
                    <a:gd name="T111" fmla="*/ 954 h 2259"/>
                    <a:gd name="T112" fmla="*/ 1609 w 2752"/>
                    <a:gd name="T113" fmla="*/ 922 h 2259"/>
                    <a:gd name="T114" fmla="*/ 1863 w 2752"/>
                    <a:gd name="T115" fmla="*/ 820 h 2259"/>
                    <a:gd name="T116" fmla="*/ 1838 w 2752"/>
                    <a:gd name="T117" fmla="*/ 693 h 2259"/>
                    <a:gd name="T118" fmla="*/ 1863 w 2752"/>
                    <a:gd name="T119" fmla="*/ 820 h 2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52" h="2259">
                      <a:moveTo>
                        <a:pt x="1728" y="1184"/>
                      </a:moveTo>
                      <a:cubicBezTo>
                        <a:pt x="1690" y="1184"/>
                        <a:pt x="1678" y="1180"/>
                        <a:pt x="1651" y="1193"/>
                      </a:cubicBezTo>
                      <a:cubicBezTo>
                        <a:pt x="1651" y="1141"/>
                        <a:pt x="1646" y="1151"/>
                        <a:pt x="1674" y="1122"/>
                      </a:cubicBezTo>
                      <a:cubicBezTo>
                        <a:pt x="1794" y="1002"/>
                        <a:pt x="1745" y="952"/>
                        <a:pt x="1795" y="939"/>
                      </a:cubicBezTo>
                      <a:cubicBezTo>
                        <a:pt x="1796" y="972"/>
                        <a:pt x="1809" y="981"/>
                        <a:pt x="1799" y="1002"/>
                      </a:cubicBezTo>
                      <a:cubicBezTo>
                        <a:pt x="1788" y="1025"/>
                        <a:pt x="1773" y="1009"/>
                        <a:pt x="1758" y="1045"/>
                      </a:cubicBezTo>
                      <a:cubicBezTo>
                        <a:pt x="1747" y="1073"/>
                        <a:pt x="1756" y="1095"/>
                        <a:pt x="1753" y="1125"/>
                      </a:cubicBezTo>
                      <a:cubicBezTo>
                        <a:pt x="1748" y="1177"/>
                        <a:pt x="1740" y="1139"/>
                        <a:pt x="1728" y="1184"/>
                      </a:cubicBezTo>
                      <a:close/>
                      <a:moveTo>
                        <a:pt x="2752" y="1349"/>
                      </a:moveTo>
                      <a:lnTo>
                        <a:pt x="2752" y="1370"/>
                      </a:lnTo>
                      <a:cubicBezTo>
                        <a:pt x="2749" y="1398"/>
                        <a:pt x="2729" y="1424"/>
                        <a:pt x="2686" y="1448"/>
                      </a:cubicBezTo>
                      <a:cubicBezTo>
                        <a:pt x="2529" y="1535"/>
                        <a:pt x="2421" y="1512"/>
                        <a:pt x="2252" y="1498"/>
                      </a:cubicBezTo>
                      <a:cubicBezTo>
                        <a:pt x="2153" y="1489"/>
                        <a:pt x="2076" y="1534"/>
                        <a:pt x="1965" y="1480"/>
                      </a:cubicBezTo>
                      <a:lnTo>
                        <a:pt x="1965" y="1396"/>
                      </a:lnTo>
                      <a:cubicBezTo>
                        <a:pt x="2044" y="1389"/>
                        <a:pt x="2121" y="1370"/>
                        <a:pt x="2210" y="1370"/>
                      </a:cubicBezTo>
                      <a:cubicBezTo>
                        <a:pt x="2286" y="1371"/>
                        <a:pt x="2369" y="1371"/>
                        <a:pt x="2405" y="1303"/>
                      </a:cubicBezTo>
                      <a:cubicBezTo>
                        <a:pt x="2343" y="1210"/>
                        <a:pt x="2133" y="1231"/>
                        <a:pt x="2029" y="1248"/>
                      </a:cubicBezTo>
                      <a:cubicBezTo>
                        <a:pt x="1977" y="1256"/>
                        <a:pt x="1916" y="1283"/>
                        <a:pt x="1880" y="1286"/>
                      </a:cubicBezTo>
                      <a:cubicBezTo>
                        <a:pt x="1874" y="1364"/>
                        <a:pt x="1860" y="1372"/>
                        <a:pt x="1829" y="1430"/>
                      </a:cubicBezTo>
                      <a:lnTo>
                        <a:pt x="1753" y="1430"/>
                      </a:lnTo>
                      <a:cubicBezTo>
                        <a:pt x="1740" y="1380"/>
                        <a:pt x="1634" y="1350"/>
                        <a:pt x="1561" y="1398"/>
                      </a:cubicBezTo>
                      <a:cubicBezTo>
                        <a:pt x="1532" y="1417"/>
                        <a:pt x="1512" y="1410"/>
                        <a:pt x="1448" y="1429"/>
                      </a:cubicBezTo>
                      <a:cubicBezTo>
                        <a:pt x="1402" y="1442"/>
                        <a:pt x="1359" y="1438"/>
                        <a:pt x="1313" y="1438"/>
                      </a:cubicBezTo>
                      <a:cubicBezTo>
                        <a:pt x="1298" y="1495"/>
                        <a:pt x="1239" y="1480"/>
                        <a:pt x="1169" y="1480"/>
                      </a:cubicBezTo>
                      <a:cubicBezTo>
                        <a:pt x="1150" y="1562"/>
                        <a:pt x="1109" y="1526"/>
                        <a:pt x="1042" y="1565"/>
                      </a:cubicBezTo>
                      <a:cubicBezTo>
                        <a:pt x="998" y="1591"/>
                        <a:pt x="957" y="1618"/>
                        <a:pt x="911" y="1646"/>
                      </a:cubicBezTo>
                      <a:cubicBezTo>
                        <a:pt x="885" y="1662"/>
                        <a:pt x="869" y="1671"/>
                        <a:pt x="842" y="1687"/>
                      </a:cubicBezTo>
                      <a:cubicBezTo>
                        <a:pt x="817" y="1703"/>
                        <a:pt x="805" y="1713"/>
                        <a:pt x="780" y="1726"/>
                      </a:cubicBezTo>
                      <a:cubicBezTo>
                        <a:pt x="727" y="1753"/>
                        <a:pt x="696" y="1770"/>
                        <a:pt x="648" y="1807"/>
                      </a:cubicBezTo>
                      <a:cubicBezTo>
                        <a:pt x="586" y="1854"/>
                        <a:pt x="564" y="1937"/>
                        <a:pt x="518" y="1998"/>
                      </a:cubicBezTo>
                      <a:cubicBezTo>
                        <a:pt x="463" y="2072"/>
                        <a:pt x="490" y="2060"/>
                        <a:pt x="464" y="2105"/>
                      </a:cubicBezTo>
                      <a:cubicBezTo>
                        <a:pt x="418" y="2185"/>
                        <a:pt x="374" y="2259"/>
                        <a:pt x="263" y="2259"/>
                      </a:cubicBezTo>
                      <a:cubicBezTo>
                        <a:pt x="171" y="2259"/>
                        <a:pt x="130" y="2237"/>
                        <a:pt x="90" y="2170"/>
                      </a:cubicBezTo>
                      <a:cubicBezTo>
                        <a:pt x="66" y="2129"/>
                        <a:pt x="0" y="2071"/>
                        <a:pt x="0" y="2031"/>
                      </a:cubicBezTo>
                      <a:cubicBezTo>
                        <a:pt x="0" y="1981"/>
                        <a:pt x="7" y="1918"/>
                        <a:pt x="23" y="1876"/>
                      </a:cubicBezTo>
                      <a:cubicBezTo>
                        <a:pt x="37" y="1839"/>
                        <a:pt x="61" y="1811"/>
                        <a:pt x="81" y="1781"/>
                      </a:cubicBezTo>
                      <a:lnTo>
                        <a:pt x="195" y="1599"/>
                      </a:lnTo>
                      <a:lnTo>
                        <a:pt x="314" y="1599"/>
                      </a:lnTo>
                      <a:cubicBezTo>
                        <a:pt x="320" y="1622"/>
                        <a:pt x="344" y="1660"/>
                        <a:pt x="359" y="1680"/>
                      </a:cubicBezTo>
                      <a:cubicBezTo>
                        <a:pt x="404" y="1740"/>
                        <a:pt x="493" y="1742"/>
                        <a:pt x="544" y="1685"/>
                      </a:cubicBezTo>
                      <a:cubicBezTo>
                        <a:pt x="568" y="1658"/>
                        <a:pt x="563" y="1644"/>
                        <a:pt x="607" y="1629"/>
                      </a:cubicBezTo>
                      <a:cubicBezTo>
                        <a:pt x="666" y="1610"/>
                        <a:pt x="710" y="1576"/>
                        <a:pt x="763" y="1548"/>
                      </a:cubicBezTo>
                      <a:cubicBezTo>
                        <a:pt x="795" y="1531"/>
                        <a:pt x="820" y="1536"/>
                        <a:pt x="853" y="1520"/>
                      </a:cubicBezTo>
                      <a:cubicBezTo>
                        <a:pt x="886" y="1505"/>
                        <a:pt x="890" y="1491"/>
                        <a:pt x="931" y="1480"/>
                      </a:cubicBezTo>
                      <a:cubicBezTo>
                        <a:pt x="951" y="1474"/>
                        <a:pt x="958" y="1475"/>
                        <a:pt x="983" y="1472"/>
                      </a:cubicBezTo>
                      <a:cubicBezTo>
                        <a:pt x="1057" y="1464"/>
                        <a:pt x="1021" y="1447"/>
                        <a:pt x="1135" y="1447"/>
                      </a:cubicBezTo>
                      <a:cubicBezTo>
                        <a:pt x="1137" y="1418"/>
                        <a:pt x="1141" y="1416"/>
                        <a:pt x="1152" y="1396"/>
                      </a:cubicBezTo>
                      <a:lnTo>
                        <a:pt x="1262" y="1396"/>
                      </a:lnTo>
                      <a:cubicBezTo>
                        <a:pt x="1264" y="1367"/>
                        <a:pt x="1268" y="1365"/>
                        <a:pt x="1279" y="1345"/>
                      </a:cubicBezTo>
                      <a:lnTo>
                        <a:pt x="1381" y="1345"/>
                      </a:lnTo>
                      <a:cubicBezTo>
                        <a:pt x="1414" y="1282"/>
                        <a:pt x="1429" y="1260"/>
                        <a:pt x="1524" y="1260"/>
                      </a:cubicBezTo>
                      <a:cubicBezTo>
                        <a:pt x="1498" y="1210"/>
                        <a:pt x="1496" y="1195"/>
                        <a:pt x="1482" y="1133"/>
                      </a:cubicBezTo>
                      <a:lnTo>
                        <a:pt x="1423" y="1133"/>
                      </a:lnTo>
                      <a:lnTo>
                        <a:pt x="1423" y="1226"/>
                      </a:lnTo>
                      <a:lnTo>
                        <a:pt x="1338" y="1226"/>
                      </a:lnTo>
                      <a:cubicBezTo>
                        <a:pt x="1336" y="1201"/>
                        <a:pt x="1324" y="1169"/>
                        <a:pt x="1326" y="1151"/>
                      </a:cubicBezTo>
                      <a:cubicBezTo>
                        <a:pt x="1333" y="1083"/>
                        <a:pt x="1345" y="1194"/>
                        <a:pt x="1346" y="913"/>
                      </a:cubicBezTo>
                      <a:cubicBezTo>
                        <a:pt x="1346" y="892"/>
                        <a:pt x="1345" y="885"/>
                        <a:pt x="1351" y="866"/>
                      </a:cubicBezTo>
                      <a:lnTo>
                        <a:pt x="1364" y="838"/>
                      </a:lnTo>
                      <a:cubicBezTo>
                        <a:pt x="1414" y="762"/>
                        <a:pt x="1489" y="841"/>
                        <a:pt x="1541" y="845"/>
                      </a:cubicBezTo>
                      <a:cubicBezTo>
                        <a:pt x="1543" y="795"/>
                        <a:pt x="1565" y="773"/>
                        <a:pt x="1575" y="727"/>
                      </a:cubicBezTo>
                      <a:lnTo>
                        <a:pt x="1635" y="727"/>
                      </a:lnTo>
                      <a:lnTo>
                        <a:pt x="1636" y="618"/>
                      </a:lnTo>
                      <a:cubicBezTo>
                        <a:pt x="1642" y="566"/>
                        <a:pt x="1666" y="484"/>
                        <a:pt x="1582" y="538"/>
                      </a:cubicBezTo>
                      <a:cubicBezTo>
                        <a:pt x="1512" y="584"/>
                        <a:pt x="1495" y="651"/>
                        <a:pt x="1406" y="651"/>
                      </a:cubicBezTo>
                      <a:lnTo>
                        <a:pt x="1406" y="685"/>
                      </a:lnTo>
                      <a:cubicBezTo>
                        <a:pt x="1406" y="754"/>
                        <a:pt x="1270" y="828"/>
                        <a:pt x="1262" y="939"/>
                      </a:cubicBezTo>
                      <a:cubicBezTo>
                        <a:pt x="1258" y="1000"/>
                        <a:pt x="1264" y="1071"/>
                        <a:pt x="1262" y="1134"/>
                      </a:cubicBezTo>
                      <a:cubicBezTo>
                        <a:pt x="1261" y="1186"/>
                        <a:pt x="1246" y="1261"/>
                        <a:pt x="1245" y="1311"/>
                      </a:cubicBezTo>
                      <a:lnTo>
                        <a:pt x="1177" y="1311"/>
                      </a:lnTo>
                      <a:cubicBezTo>
                        <a:pt x="1169" y="1274"/>
                        <a:pt x="1159" y="1265"/>
                        <a:pt x="1152" y="1227"/>
                      </a:cubicBezTo>
                      <a:cubicBezTo>
                        <a:pt x="1146" y="1194"/>
                        <a:pt x="1142" y="1164"/>
                        <a:pt x="1135" y="1133"/>
                      </a:cubicBezTo>
                      <a:cubicBezTo>
                        <a:pt x="1097" y="1154"/>
                        <a:pt x="1106" y="1143"/>
                        <a:pt x="1089" y="1189"/>
                      </a:cubicBezTo>
                      <a:cubicBezTo>
                        <a:pt x="1064" y="1254"/>
                        <a:pt x="1023" y="1321"/>
                        <a:pt x="1008" y="1387"/>
                      </a:cubicBezTo>
                      <a:cubicBezTo>
                        <a:pt x="946" y="1387"/>
                        <a:pt x="897" y="1393"/>
                        <a:pt x="857" y="1344"/>
                      </a:cubicBezTo>
                      <a:cubicBezTo>
                        <a:pt x="838" y="1321"/>
                        <a:pt x="788" y="1254"/>
                        <a:pt x="788" y="1218"/>
                      </a:cubicBezTo>
                      <a:cubicBezTo>
                        <a:pt x="788" y="1082"/>
                        <a:pt x="852" y="1144"/>
                        <a:pt x="863" y="1039"/>
                      </a:cubicBezTo>
                      <a:cubicBezTo>
                        <a:pt x="870" y="984"/>
                        <a:pt x="855" y="888"/>
                        <a:pt x="915" y="888"/>
                      </a:cubicBezTo>
                      <a:cubicBezTo>
                        <a:pt x="970" y="888"/>
                        <a:pt x="998" y="911"/>
                        <a:pt x="1042" y="922"/>
                      </a:cubicBezTo>
                      <a:cubicBezTo>
                        <a:pt x="1151" y="849"/>
                        <a:pt x="1110" y="799"/>
                        <a:pt x="1101" y="659"/>
                      </a:cubicBezTo>
                      <a:cubicBezTo>
                        <a:pt x="1098" y="606"/>
                        <a:pt x="1089" y="550"/>
                        <a:pt x="1084" y="498"/>
                      </a:cubicBezTo>
                      <a:cubicBezTo>
                        <a:pt x="1080" y="449"/>
                        <a:pt x="1068" y="383"/>
                        <a:pt x="1067" y="337"/>
                      </a:cubicBezTo>
                      <a:cubicBezTo>
                        <a:pt x="1105" y="317"/>
                        <a:pt x="1264" y="143"/>
                        <a:pt x="1313" y="430"/>
                      </a:cubicBezTo>
                      <a:cubicBezTo>
                        <a:pt x="1326" y="509"/>
                        <a:pt x="1307" y="615"/>
                        <a:pt x="1389" y="617"/>
                      </a:cubicBezTo>
                      <a:cubicBezTo>
                        <a:pt x="1394" y="555"/>
                        <a:pt x="1433" y="500"/>
                        <a:pt x="1499" y="498"/>
                      </a:cubicBezTo>
                      <a:cubicBezTo>
                        <a:pt x="1516" y="426"/>
                        <a:pt x="1540" y="356"/>
                        <a:pt x="1618" y="337"/>
                      </a:cubicBezTo>
                      <a:cubicBezTo>
                        <a:pt x="1618" y="193"/>
                        <a:pt x="1655" y="196"/>
                        <a:pt x="1722" y="111"/>
                      </a:cubicBezTo>
                      <a:cubicBezTo>
                        <a:pt x="1750" y="75"/>
                        <a:pt x="1714" y="35"/>
                        <a:pt x="1767" y="21"/>
                      </a:cubicBezTo>
                      <a:cubicBezTo>
                        <a:pt x="1843" y="0"/>
                        <a:pt x="1885" y="50"/>
                        <a:pt x="1948" y="83"/>
                      </a:cubicBezTo>
                      <a:cubicBezTo>
                        <a:pt x="1944" y="240"/>
                        <a:pt x="1908" y="245"/>
                        <a:pt x="1814" y="331"/>
                      </a:cubicBezTo>
                      <a:cubicBezTo>
                        <a:pt x="1697" y="439"/>
                        <a:pt x="1770" y="464"/>
                        <a:pt x="1770" y="617"/>
                      </a:cubicBezTo>
                      <a:lnTo>
                        <a:pt x="1849" y="552"/>
                      </a:lnTo>
                      <a:cubicBezTo>
                        <a:pt x="1878" y="516"/>
                        <a:pt x="1907" y="498"/>
                        <a:pt x="1956" y="498"/>
                      </a:cubicBezTo>
                      <a:cubicBezTo>
                        <a:pt x="1956" y="393"/>
                        <a:pt x="1944" y="418"/>
                        <a:pt x="1990" y="329"/>
                      </a:cubicBezTo>
                      <a:cubicBezTo>
                        <a:pt x="2025" y="262"/>
                        <a:pt x="2031" y="206"/>
                        <a:pt x="2123" y="190"/>
                      </a:cubicBezTo>
                      <a:cubicBezTo>
                        <a:pt x="2162" y="183"/>
                        <a:pt x="2171" y="190"/>
                        <a:pt x="2192" y="211"/>
                      </a:cubicBezTo>
                      <a:cubicBezTo>
                        <a:pt x="2251" y="271"/>
                        <a:pt x="2325" y="422"/>
                        <a:pt x="2216" y="479"/>
                      </a:cubicBezTo>
                      <a:cubicBezTo>
                        <a:pt x="1964" y="611"/>
                        <a:pt x="2076" y="697"/>
                        <a:pt x="2021" y="783"/>
                      </a:cubicBezTo>
                      <a:cubicBezTo>
                        <a:pt x="1988" y="835"/>
                        <a:pt x="1988" y="782"/>
                        <a:pt x="1981" y="870"/>
                      </a:cubicBezTo>
                      <a:cubicBezTo>
                        <a:pt x="1975" y="942"/>
                        <a:pt x="1922" y="981"/>
                        <a:pt x="1922" y="1057"/>
                      </a:cubicBezTo>
                      <a:cubicBezTo>
                        <a:pt x="1922" y="1133"/>
                        <a:pt x="2037" y="1099"/>
                        <a:pt x="2109" y="1099"/>
                      </a:cubicBezTo>
                      <a:cubicBezTo>
                        <a:pt x="2195" y="1099"/>
                        <a:pt x="2292" y="1102"/>
                        <a:pt x="2372" y="1115"/>
                      </a:cubicBezTo>
                      <a:cubicBezTo>
                        <a:pt x="2401" y="1120"/>
                        <a:pt x="2417" y="1121"/>
                        <a:pt x="2441" y="1131"/>
                      </a:cubicBezTo>
                      <a:cubicBezTo>
                        <a:pt x="2459" y="1138"/>
                        <a:pt x="2474" y="1150"/>
                        <a:pt x="2491" y="1152"/>
                      </a:cubicBezTo>
                      <a:cubicBezTo>
                        <a:pt x="2518" y="1156"/>
                        <a:pt x="2511" y="1144"/>
                        <a:pt x="2555" y="1161"/>
                      </a:cubicBezTo>
                      <a:cubicBezTo>
                        <a:pt x="2583" y="1171"/>
                        <a:pt x="2583" y="1170"/>
                        <a:pt x="2615" y="1178"/>
                      </a:cubicBezTo>
                      <a:cubicBezTo>
                        <a:pt x="2657" y="1189"/>
                        <a:pt x="2675" y="1211"/>
                        <a:pt x="2700" y="1244"/>
                      </a:cubicBezTo>
                      <a:cubicBezTo>
                        <a:pt x="2728" y="1281"/>
                        <a:pt x="2748" y="1317"/>
                        <a:pt x="2752" y="1349"/>
                      </a:cubicBezTo>
                      <a:close/>
                      <a:moveTo>
                        <a:pt x="1592" y="998"/>
                      </a:moveTo>
                      <a:lnTo>
                        <a:pt x="1592" y="1049"/>
                      </a:lnTo>
                      <a:cubicBezTo>
                        <a:pt x="1548" y="1048"/>
                        <a:pt x="1508" y="1033"/>
                        <a:pt x="1508" y="989"/>
                      </a:cubicBezTo>
                      <a:cubicBezTo>
                        <a:pt x="1508" y="962"/>
                        <a:pt x="1526" y="969"/>
                        <a:pt x="1540" y="954"/>
                      </a:cubicBezTo>
                      <a:cubicBezTo>
                        <a:pt x="1554" y="939"/>
                        <a:pt x="1552" y="932"/>
                        <a:pt x="1558" y="905"/>
                      </a:cubicBezTo>
                      <a:cubicBezTo>
                        <a:pt x="1575" y="913"/>
                        <a:pt x="1589" y="917"/>
                        <a:pt x="1609" y="922"/>
                      </a:cubicBezTo>
                      <a:cubicBezTo>
                        <a:pt x="1602" y="952"/>
                        <a:pt x="1592" y="961"/>
                        <a:pt x="1592" y="998"/>
                      </a:cubicBezTo>
                      <a:close/>
                      <a:moveTo>
                        <a:pt x="1863" y="820"/>
                      </a:moveTo>
                      <a:cubicBezTo>
                        <a:pt x="1814" y="820"/>
                        <a:pt x="1798" y="815"/>
                        <a:pt x="1762" y="812"/>
                      </a:cubicBezTo>
                      <a:cubicBezTo>
                        <a:pt x="1764" y="719"/>
                        <a:pt x="1836" y="782"/>
                        <a:pt x="1838" y="693"/>
                      </a:cubicBezTo>
                      <a:cubicBezTo>
                        <a:pt x="1854" y="701"/>
                        <a:pt x="1883" y="708"/>
                        <a:pt x="1905" y="710"/>
                      </a:cubicBezTo>
                      <a:cubicBezTo>
                        <a:pt x="1902" y="756"/>
                        <a:pt x="1874" y="775"/>
                        <a:pt x="1863" y="8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51" name="Freeform 36">
                  <a:extLst>
                    <a:ext uri="{FF2B5EF4-FFF2-40B4-BE49-F238E27FC236}">
                      <a16:creationId xmlns:a16="http://schemas.microsoft.com/office/drawing/2014/main" id="{092CB0D6-E758-4C2F-A0C3-49B95C34CDEE}"/>
                    </a:ext>
                  </a:extLst>
                </p:cNvPr>
                <p:cNvSpPr>
                  <a:spLocks/>
                </p:cNvSpPr>
                <p:nvPr/>
              </p:nvSpPr>
              <p:spPr bwMode="auto">
                <a:xfrm>
                  <a:off x="8364179" y="5627708"/>
                  <a:ext cx="381123" cy="379187"/>
                </a:xfrm>
                <a:custGeom>
                  <a:avLst/>
                  <a:gdLst>
                    <a:gd name="T0" fmla="*/ 224 w 1353"/>
                    <a:gd name="T1" fmla="*/ 424 h 1330"/>
                    <a:gd name="T2" fmla="*/ 406 w 1353"/>
                    <a:gd name="T3" fmla="*/ 335 h 1330"/>
                    <a:gd name="T4" fmla="*/ 491 w 1353"/>
                    <a:gd name="T5" fmla="*/ 285 h 1330"/>
                    <a:gd name="T6" fmla="*/ 656 w 1353"/>
                    <a:gd name="T7" fmla="*/ 254 h 1330"/>
                    <a:gd name="T8" fmla="*/ 552 w 1353"/>
                    <a:gd name="T9" fmla="*/ 320 h 1330"/>
                    <a:gd name="T10" fmla="*/ 497 w 1353"/>
                    <a:gd name="T11" fmla="*/ 383 h 1330"/>
                    <a:gd name="T12" fmla="*/ 496 w 1353"/>
                    <a:gd name="T13" fmla="*/ 542 h 1330"/>
                    <a:gd name="T14" fmla="*/ 313 w 1353"/>
                    <a:gd name="T15" fmla="*/ 597 h 1330"/>
                    <a:gd name="T16" fmla="*/ 97 w 1353"/>
                    <a:gd name="T17" fmla="*/ 551 h 1330"/>
                    <a:gd name="T18" fmla="*/ 78 w 1353"/>
                    <a:gd name="T19" fmla="*/ 747 h 1330"/>
                    <a:gd name="T20" fmla="*/ 266 w 1353"/>
                    <a:gd name="T21" fmla="*/ 898 h 1330"/>
                    <a:gd name="T22" fmla="*/ 586 w 1353"/>
                    <a:gd name="T23" fmla="*/ 860 h 1330"/>
                    <a:gd name="T24" fmla="*/ 527 w 1353"/>
                    <a:gd name="T25" fmla="*/ 1006 h 1330"/>
                    <a:gd name="T26" fmla="*/ 269 w 1353"/>
                    <a:gd name="T27" fmla="*/ 1133 h 1330"/>
                    <a:gd name="T28" fmla="*/ 4 w 1353"/>
                    <a:gd name="T29" fmla="*/ 1127 h 1330"/>
                    <a:gd name="T30" fmla="*/ 92 w 1353"/>
                    <a:gd name="T31" fmla="*/ 1216 h 1330"/>
                    <a:gd name="T32" fmla="*/ 162 w 1353"/>
                    <a:gd name="T33" fmla="*/ 1239 h 1330"/>
                    <a:gd name="T34" fmla="*/ 191 w 1353"/>
                    <a:gd name="T35" fmla="*/ 1253 h 1330"/>
                    <a:gd name="T36" fmla="*/ 272 w 1353"/>
                    <a:gd name="T37" fmla="*/ 1273 h 1330"/>
                    <a:gd name="T38" fmla="*/ 373 w 1353"/>
                    <a:gd name="T39" fmla="*/ 1298 h 1330"/>
                    <a:gd name="T40" fmla="*/ 588 w 1353"/>
                    <a:gd name="T41" fmla="*/ 1330 h 1330"/>
                    <a:gd name="T42" fmla="*/ 701 w 1353"/>
                    <a:gd name="T43" fmla="*/ 1282 h 1330"/>
                    <a:gd name="T44" fmla="*/ 771 w 1353"/>
                    <a:gd name="T45" fmla="*/ 1175 h 1330"/>
                    <a:gd name="T46" fmla="*/ 848 w 1353"/>
                    <a:gd name="T47" fmla="*/ 980 h 1330"/>
                    <a:gd name="T48" fmla="*/ 867 w 1353"/>
                    <a:gd name="T49" fmla="*/ 906 h 1330"/>
                    <a:gd name="T50" fmla="*/ 1104 w 1353"/>
                    <a:gd name="T51" fmla="*/ 635 h 1330"/>
                    <a:gd name="T52" fmla="*/ 1236 w 1353"/>
                    <a:gd name="T53" fmla="*/ 650 h 1330"/>
                    <a:gd name="T54" fmla="*/ 1301 w 1353"/>
                    <a:gd name="T55" fmla="*/ 464 h 1330"/>
                    <a:gd name="T56" fmla="*/ 1045 w 1353"/>
                    <a:gd name="T57" fmla="*/ 348 h 1330"/>
                    <a:gd name="T58" fmla="*/ 801 w 1353"/>
                    <a:gd name="T59" fmla="*/ 426 h 1330"/>
                    <a:gd name="T60" fmla="*/ 789 w 1353"/>
                    <a:gd name="T61" fmla="*/ 328 h 1330"/>
                    <a:gd name="T62" fmla="*/ 865 w 1353"/>
                    <a:gd name="T63" fmla="*/ 278 h 1330"/>
                    <a:gd name="T64" fmla="*/ 928 w 1353"/>
                    <a:gd name="T65" fmla="*/ 222 h 1330"/>
                    <a:gd name="T66" fmla="*/ 910 w 1353"/>
                    <a:gd name="T67" fmla="*/ 51 h 1330"/>
                    <a:gd name="T68" fmla="*/ 791 w 1353"/>
                    <a:gd name="T69" fmla="*/ 0 h 1330"/>
                    <a:gd name="T70" fmla="*/ 537 w 1353"/>
                    <a:gd name="T71" fmla="*/ 51 h 1330"/>
                    <a:gd name="T72" fmla="*/ 290 w 1353"/>
                    <a:gd name="T73" fmla="*/ 177 h 1330"/>
                    <a:gd name="T74" fmla="*/ 192 w 1353"/>
                    <a:gd name="T75" fmla="*/ 332 h 1330"/>
                    <a:gd name="T76" fmla="*/ 224 w 1353"/>
                    <a:gd name="T77" fmla="*/ 424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53" h="1330">
                      <a:moveTo>
                        <a:pt x="224" y="424"/>
                      </a:moveTo>
                      <a:cubicBezTo>
                        <a:pt x="314" y="416"/>
                        <a:pt x="324" y="385"/>
                        <a:pt x="406" y="335"/>
                      </a:cubicBezTo>
                      <a:cubicBezTo>
                        <a:pt x="438" y="317"/>
                        <a:pt x="459" y="304"/>
                        <a:pt x="491" y="285"/>
                      </a:cubicBezTo>
                      <a:cubicBezTo>
                        <a:pt x="588" y="225"/>
                        <a:pt x="614" y="254"/>
                        <a:pt x="656" y="254"/>
                      </a:cubicBezTo>
                      <a:cubicBezTo>
                        <a:pt x="654" y="323"/>
                        <a:pt x="646" y="286"/>
                        <a:pt x="552" y="320"/>
                      </a:cubicBezTo>
                      <a:cubicBezTo>
                        <a:pt x="516" y="333"/>
                        <a:pt x="506" y="337"/>
                        <a:pt x="497" y="383"/>
                      </a:cubicBezTo>
                      <a:cubicBezTo>
                        <a:pt x="480" y="466"/>
                        <a:pt x="485" y="467"/>
                        <a:pt x="496" y="542"/>
                      </a:cubicBezTo>
                      <a:cubicBezTo>
                        <a:pt x="428" y="558"/>
                        <a:pt x="395" y="589"/>
                        <a:pt x="313" y="597"/>
                      </a:cubicBezTo>
                      <a:cubicBezTo>
                        <a:pt x="220" y="605"/>
                        <a:pt x="234" y="551"/>
                        <a:pt x="97" y="551"/>
                      </a:cubicBezTo>
                      <a:cubicBezTo>
                        <a:pt x="10" y="551"/>
                        <a:pt x="0" y="649"/>
                        <a:pt x="78" y="747"/>
                      </a:cubicBezTo>
                      <a:cubicBezTo>
                        <a:pt x="103" y="778"/>
                        <a:pt x="226" y="898"/>
                        <a:pt x="266" y="898"/>
                      </a:cubicBezTo>
                      <a:cubicBezTo>
                        <a:pt x="408" y="898"/>
                        <a:pt x="597" y="749"/>
                        <a:pt x="586" y="860"/>
                      </a:cubicBezTo>
                      <a:cubicBezTo>
                        <a:pt x="575" y="968"/>
                        <a:pt x="564" y="969"/>
                        <a:pt x="527" y="1006"/>
                      </a:cubicBezTo>
                      <a:cubicBezTo>
                        <a:pt x="470" y="1062"/>
                        <a:pt x="381" y="1175"/>
                        <a:pt x="269" y="1133"/>
                      </a:cubicBezTo>
                      <a:cubicBezTo>
                        <a:pt x="243" y="1123"/>
                        <a:pt x="4" y="963"/>
                        <a:pt x="4" y="1127"/>
                      </a:cubicBezTo>
                      <a:cubicBezTo>
                        <a:pt x="4" y="1179"/>
                        <a:pt x="51" y="1201"/>
                        <a:pt x="92" y="1216"/>
                      </a:cubicBezTo>
                      <a:cubicBezTo>
                        <a:pt x="120" y="1227"/>
                        <a:pt x="136" y="1227"/>
                        <a:pt x="162" y="1239"/>
                      </a:cubicBezTo>
                      <a:lnTo>
                        <a:pt x="191" y="1253"/>
                      </a:lnTo>
                      <a:cubicBezTo>
                        <a:pt x="223" y="1263"/>
                        <a:pt x="218" y="1253"/>
                        <a:pt x="272" y="1273"/>
                      </a:cubicBezTo>
                      <a:lnTo>
                        <a:pt x="373" y="1298"/>
                      </a:lnTo>
                      <a:cubicBezTo>
                        <a:pt x="489" y="1319"/>
                        <a:pt x="418" y="1330"/>
                        <a:pt x="588" y="1330"/>
                      </a:cubicBezTo>
                      <a:cubicBezTo>
                        <a:pt x="604" y="1330"/>
                        <a:pt x="684" y="1300"/>
                        <a:pt x="701" y="1282"/>
                      </a:cubicBezTo>
                      <a:cubicBezTo>
                        <a:pt x="743" y="1238"/>
                        <a:pt x="743" y="1231"/>
                        <a:pt x="771" y="1175"/>
                      </a:cubicBezTo>
                      <a:cubicBezTo>
                        <a:pt x="802" y="1114"/>
                        <a:pt x="832" y="1048"/>
                        <a:pt x="848" y="980"/>
                      </a:cubicBezTo>
                      <a:cubicBezTo>
                        <a:pt x="858" y="939"/>
                        <a:pt x="867" y="930"/>
                        <a:pt x="867" y="906"/>
                      </a:cubicBezTo>
                      <a:cubicBezTo>
                        <a:pt x="867" y="706"/>
                        <a:pt x="786" y="635"/>
                        <a:pt x="1104" y="635"/>
                      </a:cubicBezTo>
                      <a:cubicBezTo>
                        <a:pt x="1156" y="635"/>
                        <a:pt x="1200" y="656"/>
                        <a:pt x="1236" y="650"/>
                      </a:cubicBezTo>
                      <a:cubicBezTo>
                        <a:pt x="1353" y="628"/>
                        <a:pt x="1334" y="509"/>
                        <a:pt x="1301" y="464"/>
                      </a:cubicBezTo>
                      <a:cubicBezTo>
                        <a:pt x="1262" y="410"/>
                        <a:pt x="1126" y="348"/>
                        <a:pt x="1045" y="348"/>
                      </a:cubicBezTo>
                      <a:cubicBezTo>
                        <a:pt x="796" y="348"/>
                        <a:pt x="865" y="402"/>
                        <a:pt x="801" y="426"/>
                      </a:cubicBezTo>
                      <a:cubicBezTo>
                        <a:pt x="745" y="447"/>
                        <a:pt x="723" y="391"/>
                        <a:pt x="789" y="328"/>
                      </a:cubicBezTo>
                      <a:cubicBezTo>
                        <a:pt x="820" y="298"/>
                        <a:pt x="836" y="302"/>
                        <a:pt x="865" y="278"/>
                      </a:cubicBezTo>
                      <a:cubicBezTo>
                        <a:pt x="890" y="257"/>
                        <a:pt x="900" y="244"/>
                        <a:pt x="928" y="222"/>
                      </a:cubicBezTo>
                      <a:cubicBezTo>
                        <a:pt x="1010" y="158"/>
                        <a:pt x="975" y="91"/>
                        <a:pt x="910" y="51"/>
                      </a:cubicBezTo>
                      <a:lnTo>
                        <a:pt x="791" y="0"/>
                      </a:lnTo>
                      <a:lnTo>
                        <a:pt x="537" y="51"/>
                      </a:lnTo>
                      <a:cubicBezTo>
                        <a:pt x="477" y="68"/>
                        <a:pt x="325" y="151"/>
                        <a:pt x="290" y="177"/>
                      </a:cubicBezTo>
                      <a:cubicBezTo>
                        <a:pt x="241" y="214"/>
                        <a:pt x="196" y="269"/>
                        <a:pt x="192" y="332"/>
                      </a:cubicBezTo>
                      <a:cubicBezTo>
                        <a:pt x="190" y="364"/>
                        <a:pt x="212" y="401"/>
                        <a:pt x="224" y="4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grpSp>
          <p:grpSp>
            <p:nvGrpSpPr>
              <p:cNvPr id="47" name="组合 46">
                <a:extLst>
                  <a:ext uri="{FF2B5EF4-FFF2-40B4-BE49-F238E27FC236}">
                    <a16:creationId xmlns:a16="http://schemas.microsoft.com/office/drawing/2014/main" id="{11F0DC23-7E43-48F2-AFFF-44C857585DFF}"/>
                  </a:ext>
                </a:extLst>
              </p:cNvPr>
              <p:cNvGrpSpPr/>
              <p:nvPr/>
            </p:nvGrpSpPr>
            <p:grpSpPr>
              <a:xfrm>
                <a:off x="7088496" y="5329775"/>
                <a:ext cx="487527" cy="574585"/>
                <a:chOff x="7333022" y="5329775"/>
                <a:chExt cx="487527" cy="574585"/>
              </a:xfrm>
              <a:grpFill/>
            </p:grpSpPr>
            <p:sp>
              <p:nvSpPr>
                <p:cNvPr id="48" name="Freeform 35">
                  <a:extLst>
                    <a:ext uri="{FF2B5EF4-FFF2-40B4-BE49-F238E27FC236}">
                      <a16:creationId xmlns:a16="http://schemas.microsoft.com/office/drawing/2014/main" id="{AFF09535-4EBF-460E-BCA2-F8E4530BAE9D}"/>
                    </a:ext>
                  </a:extLst>
                </p:cNvPr>
                <p:cNvSpPr>
                  <a:spLocks/>
                </p:cNvSpPr>
                <p:nvPr/>
              </p:nvSpPr>
              <p:spPr bwMode="auto">
                <a:xfrm>
                  <a:off x="7333022" y="5329775"/>
                  <a:ext cx="487527" cy="574585"/>
                </a:xfrm>
                <a:custGeom>
                  <a:avLst/>
                  <a:gdLst>
                    <a:gd name="T0" fmla="*/ 730 w 1729"/>
                    <a:gd name="T1" fmla="*/ 127 h 2015"/>
                    <a:gd name="T2" fmla="*/ 750 w 1729"/>
                    <a:gd name="T3" fmla="*/ 200 h 2015"/>
                    <a:gd name="T4" fmla="*/ 772 w 1729"/>
                    <a:gd name="T5" fmla="*/ 627 h 2015"/>
                    <a:gd name="T6" fmla="*/ 771 w 1729"/>
                    <a:gd name="T7" fmla="*/ 718 h 2015"/>
                    <a:gd name="T8" fmla="*/ 341 w 1729"/>
                    <a:gd name="T9" fmla="*/ 914 h 2015"/>
                    <a:gd name="T10" fmla="*/ 162 w 1729"/>
                    <a:gd name="T11" fmla="*/ 813 h 2015"/>
                    <a:gd name="T12" fmla="*/ 80 w 1729"/>
                    <a:gd name="T13" fmla="*/ 806 h 2015"/>
                    <a:gd name="T14" fmla="*/ 10 w 1729"/>
                    <a:gd name="T15" fmla="*/ 1024 h 2015"/>
                    <a:gd name="T16" fmla="*/ 122 w 1729"/>
                    <a:gd name="T17" fmla="*/ 1208 h 2015"/>
                    <a:gd name="T18" fmla="*/ 569 w 1729"/>
                    <a:gd name="T19" fmla="*/ 1227 h 2015"/>
                    <a:gd name="T20" fmla="*/ 637 w 1729"/>
                    <a:gd name="T21" fmla="*/ 1193 h 2015"/>
                    <a:gd name="T22" fmla="*/ 395 w 1729"/>
                    <a:gd name="T23" fmla="*/ 1536 h 2015"/>
                    <a:gd name="T24" fmla="*/ 312 w 1729"/>
                    <a:gd name="T25" fmla="*/ 1597 h 2015"/>
                    <a:gd name="T26" fmla="*/ 263 w 1729"/>
                    <a:gd name="T27" fmla="*/ 1624 h 2015"/>
                    <a:gd name="T28" fmla="*/ 61 w 1729"/>
                    <a:gd name="T29" fmla="*/ 1795 h 2015"/>
                    <a:gd name="T30" fmla="*/ 256 w 1729"/>
                    <a:gd name="T31" fmla="*/ 2015 h 2015"/>
                    <a:gd name="T32" fmla="*/ 438 w 1729"/>
                    <a:gd name="T33" fmla="*/ 1986 h 2015"/>
                    <a:gd name="T34" fmla="*/ 560 w 1729"/>
                    <a:gd name="T35" fmla="*/ 1938 h 2015"/>
                    <a:gd name="T36" fmla="*/ 609 w 1729"/>
                    <a:gd name="T37" fmla="*/ 1903 h 2015"/>
                    <a:gd name="T38" fmla="*/ 667 w 1729"/>
                    <a:gd name="T39" fmla="*/ 1876 h 2015"/>
                    <a:gd name="T40" fmla="*/ 822 w 1729"/>
                    <a:gd name="T41" fmla="*/ 1692 h 2015"/>
                    <a:gd name="T42" fmla="*/ 891 w 1729"/>
                    <a:gd name="T43" fmla="*/ 1591 h 2015"/>
                    <a:gd name="T44" fmla="*/ 1006 w 1729"/>
                    <a:gd name="T45" fmla="*/ 1360 h 2015"/>
                    <a:gd name="T46" fmla="*/ 1037 w 1729"/>
                    <a:gd name="T47" fmla="*/ 1306 h 2015"/>
                    <a:gd name="T48" fmla="*/ 1132 w 1729"/>
                    <a:gd name="T49" fmla="*/ 1063 h 2015"/>
                    <a:gd name="T50" fmla="*/ 1155 w 1729"/>
                    <a:gd name="T51" fmla="*/ 1001 h 2015"/>
                    <a:gd name="T52" fmla="*/ 1236 w 1729"/>
                    <a:gd name="T53" fmla="*/ 912 h 2015"/>
                    <a:gd name="T54" fmla="*/ 1729 w 1729"/>
                    <a:gd name="T55" fmla="*/ 694 h 2015"/>
                    <a:gd name="T56" fmla="*/ 1378 w 1729"/>
                    <a:gd name="T57" fmla="*/ 564 h 2015"/>
                    <a:gd name="T58" fmla="*/ 1187 w 1729"/>
                    <a:gd name="T59" fmla="*/ 575 h 2015"/>
                    <a:gd name="T60" fmla="*/ 1151 w 1729"/>
                    <a:gd name="T61" fmla="*/ 247 h 2015"/>
                    <a:gd name="T62" fmla="*/ 978 w 1729"/>
                    <a:gd name="T63" fmla="*/ 65 h 2015"/>
                    <a:gd name="T64" fmla="*/ 857 w 1729"/>
                    <a:gd name="T65" fmla="*/ 0 h 2015"/>
                    <a:gd name="T66" fmla="*/ 767 w 1729"/>
                    <a:gd name="T67" fmla="*/ 36 h 2015"/>
                    <a:gd name="T68" fmla="*/ 730 w 1729"/>
                    <a:gd name="T69" fmla="*/ 127 h 2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29" h="2015">
                      <a:moveTo>
                        <a:pt x="730" y="127"/>
                      </a:moveTo>
                      <a:cubicBezTo>
                        <a:pt x="730" y="151"/>
                        <a:pt x="742" y="175"/>
                        <a:pt x="750" y="200"/>
                      </a:cubicBezTo>
                      <a:cubicBezTo>
                        <a:pt x="790" y="330"/>
                        <a:pt x="783" y="495"/>
                        <a:pt x="772" y="627"/>
                      </a:cubicBezTo>
                      <a:cubicBezTo>
                        <a:pt x="770" y="654"/>
                        <a:pt x="775" y="693"/>
                        <a:pt x="771" y="718"/>
                      </a:cubicBezTo>
                      <a:cubicBezTo>
                        <a:pt x="751" y="835"/>
                        <a:pt x="454" y="939"/>
                        <a:pt x="341" y="914"/>
                      </a:cubicBezTo>
                      <a:cubicBezTo>
                        <a:pt x="234" y="890"/>
                        <a:pt x="244" y="821"/>
                        <a:pt x="162" y="813"/>
                      </a:cubicBezTo>
                      <a:cubicBezTo>
                        <a:pt x="144" y="811"/>
                        <a:pt x="86" y="804"/>
                        <a:pt x="80" y="806"/>
                      </a:cubicBezTo>
                      <a:cubicBezTo>
                        <a:pt x="0" y="824"/>
                        <a:pt x="10" y="958"/>
                        <a:pt x="10" y="1024"/>
                      </a:cubicBezTo>
                      <a:cubicBezTo>
                        <a:pt x="10" y="1052"/>
                        <a:pt x="72" y="1166"/>
                        <a:pt x="122" y="1208"/>
                      </a:cubicBezTo>
                      <a:cubicBezTo>
                        <a:pt x="256" y="1320"/>
                        <a:pt x="426" y="1342"/>
                        <a:pt x="569" y="1227"/>
                      </a:cubicBezTo>
                      <a:cubicBezTo>
                        <a:pt x="598" y="1204"/>
                        <a:pt x="591" y="1194"/>
                        <a:pt x="637" y="1193"/>
                      </a:cubicBezTo>
                      <a:cubicBezTo>
                        <a:pt x="630" y="1276"/>
                        <a:pt x="466" y="1480"/>
                        <a:pt x="395" y="1536"/>
                      </a:cubicBezTo>
                      <a:cubicBezTo>
                        <a:pt x="361" y="1562"/>
                        <a:pt x="354" y="1575"/>
                        <a:pt x="312" y="1597"/>
                      </a:cubicBezTo>
                      <a:cubicBezTo>
                        <a:pt x="291" y="1608"/>
                        <a:pt x="281" y="1612"/>
                        <a:pt x="263" y="1624"/>
                      </a:cubicBezTo>
                      <a:cubicBezTo>
                        <a:pt x="164" y="1684"/>
                        <a:pt x="61" y="1608"/>
                        <a:pt x="61" y="1795"/>
                      </a:cubicBezTo>
                      <a:cubicBezTo>
                        <a:pt x="61" y="1902"/>
                        <a:pt x="158" y="2015"/>
                        <a:pt x="256" y="2015"/>
                      </a:cubicBezTo>
                      <a:cubicBezTo>
                        <a:pt x="397" y="2015"/>
                        <a:pt x="317" y="2003"/>
                        <a:pt x="438" y="1986"/>
                      </a:cubicBezTo>
                      <a:lnTo>
                        <a:pt x="560" y="1938"/>
                      </a:lnTo>
                      <a:cubicBezTo>
                        <a:pt x="578" y="1927"/>
                        <a:pt x="588" y="1915"/>
                        <a:pt x="609" y="1903"/>
                      </a:cubicBezTo>
                      <a:cubicBezTo>
                        <a:pt x="633" y="1888"/>
                        <a:pt x="645" y="1890"/>
                        <a:pt x="667" y="1876"/>
                      </a:cubicBezTo>
                      <a:cubicBezTo>
                        <a:pt x="738" y="1831"/>
                        <a:pt x="790" y="1735"/>
                        <a:pt x="822" y="1692"/>
                      </a:cubicBezTo>
                      <a:cubicBezTo>
                        <a:pt x="851" y="1652"/>
                        <a:pt x="867" y="1640"/>
                        <a:pt x="891" y="1591"/>
                      </a:cubicBezTo>
                      <a:cubicBezTo>
                        <a:pt x="929" y="1514"/>
                        <a:pt x="966" y="1439"/>
                        <a:pt x="1006" y="1360"/>
                      </a:cubicBezTo>
                      <a:cubicBezTo>
                        <a:pt x="1019" y="1335"/>
                        <a:pt x="1026" y="1328"/>
                        <a:pt x="1037" y="1306"/>
                      </a:cubicBezTo>
                      <a:cubicBezTo>
                        <a:pt x="1073" y="1230"/>
                        <a:pt x="1111" y="1145"/>
                        <a:pt x="1132" y="1063"/>
                      </a:cubicBezTo>
                      <a:cubicBezTo>
                        <a:pt x="1144" y="1016"/>
                        <a:pt x="1135" y="1039"/>
                        <a:pt x="1155" y="1001"/>
                      </a:cubicBezTo>
                      <a:cubicBezTo>
                        <a:pt x="1178" y="959"/>
                        <a:pt x="1194" y="935"/>
                        <a:pt x="1236" y="912"/>
                      </a:cubicBezTo>
                      <a:cubicBezTo>
                        <a:pt x="1404" y="823"/>
                        <a:pt x="1729" y="909"/>
                        <a:pt x="1729" y="694"/>
                      </a:cubicBezTo>
                      <a:cubicBezTo>
                        <a:pt x="1729" y="591"/>
                        <a:pt x="1501" y="532"/>
                        <a:pt x="1378" y="564"/>
                      </a:cubicBezTo>
                      <a:cubicBezTo>
                        <a:pt x="1356" y="570"/>
                        <a:pt x="1187" y="640"/>
                        <a:pt x="1187" y="575"/>
                      </a:cubicBezTo>
                      <a:cubicBezTo>
                        <a:pt x="1187" y="414"/>
                        <a:pt x="1289" y="383"/>
                        <a:pt x="1151" y="247"/>
                      </a:cubicBezTo>
                      <a:cubicBezTo>
                        <a:pt x="1090" y="188"/>
                        <a:pt x="1075" y="147"/>
                        <a:pt x="978" y="65"/>
                      </a:cubicBezTo>
                      <a:cubicBezTo>
                        <a:pt x="941" y="34"/>
                        <a:pt x="921" y="0"/>
                        <a:pt x="857" y="0"/>
                      </a:cubicBezTo>
                      <a:cubicBezTo>
                        <a:pt x="817" y="0"/>
                        <a:pt x="786" y="12"/>
                        <a:pt x="767" y="36"/>
                      </a:cubicBezTo>
                      <a:cubicBezTo>
                        <a:pt x="751" y="56"/>
                        <a:pt x="730" y="95"/>
                        <a:pt x="730"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49" name="Freeform 37">
                  <a:extLst>
                    <a:ext uri="{FF2B5EF4-FFF2-40B4-BE49-F238E27FC236}">
                      <a16:creationId xmlns:a16="http://schemas.microsoft.com/office/drawing/2014/main" id="{82DB0AFD-D47F-4043-B772-D5BAD2ED61D6}"/>
                    </a:ext>
                  </a:extLst>
                </p:cNvPr>
                <p:cNvSpPr>
                  <a:spLocks/>
                </p:cNvSpPr>
                <p:nvPr/>
              </p:nvSpPr>
              <p:spPr bwMode="auto">
                <a:xfrm>
                  <a:off x="7654170" y="5739916"/>
                  <a:ext cx="154770" cy="147032"/>
                </a:xfrm>
                <a:custGeom>
                  <a:avLst/>
                  <a:gdLst>
                    <a:gd name="T0" fmla="*/ 363 w 550"/>
                    <a:gd name="T1" fmla="*/ 516 h 516"/>
                    <a:gd name="T2" fmla="*/ 524 w 550"/>
                    <a:gd name="T3" fmla="*/ 262 h 516"/>
                    <a:gd name="T4" fmla="*/ 450 w 550"/>
                    <a:gd name="T5" fmla="*/ 176 h 516"/>
                    <a:gd name="T6" fmla="*/ 67 w 550"/>
                    <a:gd name="T7" fmla="*/ 0 h 516"/>
                    <a:gd name="T8" fmla="*/ 20 w 550"/>
                    <a:gd name="T9" fmla="*/ 157 h 516"/>
                    <a:gd name="T10" fmla="*/ 63 w 550"/>
                    <a:gd name="T11" fmla="*/ 233 h 516"/>
                    <a:gd name="T12" fmla="*/ 99 w 550"/>
                    <a:gd name="T13" fmla="*/ 315 h 516"/>
                    <a:gd name="T14" fmla="*/ 363 w 550"/>
                    <a:gd name="T15" fmla="*/ 516 h 5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0" h="516">
                      <a:moveTo>
                        <a:pt x="363" y="516"/>
                      </a:moveTo>
                      <a:cubicBezTo>
                        <a:pt x="550" y="516"/>
                        <a:pt x="524" y="376"/>
                        <a:pt x="524" y="262"/>
                      </a:cubicBezTo>
                      <a:cubicBezTo>
                        <a:pt x="524" y="246"/>
                        <a:pt x="491" y="223"/>
                        <a:pt x="450" y="176"/>
                      </a:cubicBezTo>
                      <a:cubicBezTo>
                        <a:pt x="343" y="53"/>
                        <a:pt x="249" y="0"/>
                        <a:pt x="67" y="0"/>
                      </a:cubicBezTo>
                      <a:cubicBezTo>
                        <a:pt x="9" y="0"/>
                        <a:pt x="0" y="107"/>
                        <a:pt x="20" y="157"/>
                      </a:cubicBezTo>
                      <a:cubicBezTo>
                        <a:pt x="30" y="183"/>
                        <a:pt x="49" y="206"/>
                        <a:pt x="63" y="233"/>
                      </a:cubicBezTo>
                      <a:cubicBezTo>
                        <a:pt x="78" y="263"/>
                        <a:pt x="82" y="288"/>
                        <a:pt x="99" y="315"/>
                      </a:cubicBezTo>
                      <a:cubicBezTo>
                        <a:pt x="138" y="380"/>
                        <a:pt x="276" y="516"/>
                        <a:pt x="363" y="5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grpSp>
        </p:grpSp>
        <p:grpSp>
          <p:nvGrpSpPr>
            <p:cNvPr id="15" name="组合 14">
              <a:extLst>
                <a:ext uri="{FF2B5EF4-FFF2-40B4-BE49-F238E27FC236}">
                  <a16:creationId xmlns:a16="http://schemas.microsoft.com/office/drawing/2014/main" id="{C398EF85-AC47-45C2-9C1F-899B6A84A18D}"/>
                </a:ext>
              </a:extLst>
            </p:cNvPr>
            <p:cNvGrpSpPr/>
            <p:nvPr/>
          </p:nvGrpSpPr>
          <p:grpSpPr>
            <a:xfrm>
              <a:off x="335077" y="270942"/>
              <a:ext cx="421971" cy="417136"/>
              <a:chOff x="4065588" y="1646238"/>
              <a:chExt cx="969963" cy="958850"/>
            </a:xfrm>
            <a:grpFill/>
          </p:grpSpPr>
          <p:sp>
            <p:nvSpPr>
              <p:cNvPr id="16" name="Freeform 5">
                <a:extLst>
                  <a:ext uri="{FF2B5EF4-FFF2-40B4-BE49-F238E27FC236}">
                    <a16:creationId xmlns:a16="http://schemas.microsoft.com/office/drawing/2014/main" id="{EA17E22C-0D8D-46BC-A685-6621E16269D3}"/>
                  </a:ext>
                </a:extLst>
              </p:cNvPr>
              <p:cNvSpPr>
                <a:spLocks/>
              </p:cNvSpPr>
              <p:nvPr/>
            </p:nvSpPr>
            <p:spPr bwMode="auto">
              <a:xfrm>
                <a:off x="4478338" y="1900238"/>
                <a:ext cx="134938" cy="63500"/>
              </a:xfrm>
              <a:custGeom>
                <a:avLst/>
                <a:gdLst>
                  <a:gd name="T0" fmla="*/ 0 w 584"/>
                  <a:gd name="T1" fmla="*/ 272 h 272"/>
                  <a:gd name="T2" fmla="*/ 122 w 584"/>
                  <a:gd name="T3" fmla="*/ 233 h 272"/>
                  <a:gd name="T4" fmla="*/ 584 w 584"/>
                  <a:gd name="T5" fmla="*/ 272 h 272"/>
                  <a:gd name="T6" fmla="*/ 471 w 584"/>
                  <a:gd name="T7" fmla="*/ 123 h 272"/>
                  <a:gd name="T8" fmla="*/ 116 w 584"/>
                  <a:gd name="T9" fmla="*/ 134 h 272"/>
                  <a:gd name="T10" fmla="*/ 0 w 584"/>
                  <a:gd name="T11" fmla="*/ 272 h 272"/>
                </a:gdLst>
                <a:ahLst/>
                <a:cxnLst>
                  <a:cxn ang="0">
                    <a:pos x="T0" y="T1"/>
                  </a:cxn>
                  <a:cxn ang="0">
                    <a:pos x="T2" y="T3"/>
                  </a:cxn>
                  <a:cxn ang="0">
                    <a:pos x="T4" y="T5"/>
                  </a:cxn>
                  <a:cxn ang="0">
                    <a:pos x="T6" y="T7"/>
                  </a:cxn>
                  <a:cxn ang="0">
                    <a:pos x="T8" y="T9"/>
                  </a:cxn>
                  <a:cxn ang="0">
                    <a:pos x="T10" y="T11"/>
                  </a:cxn>
                </a:cxnLst>
                <a:rect l="0" t="0" r="r" b="b"/>
                <a:pathLst>
                  <a:path w="584" h="272">
                    <a:moveTo>
                      <a:pt x="0" y="272"/>
                    </a:moveTo>
                    <a:lnTo>
                      <a:pt x="122" y="233"/>
                    </a:lnTo>
                    <a:cubicBezTo>
                      <a:pt x="349" y="156"/>
                      <a:pt x="436" y="269"/>
                      <a:pt x="584" y="272"/>
                    </a:cubicBezTo>
                    <a:cubicBezTo>
                      <a:pt x="584" y="179"/>
                      <a:pt x="535" y="154"/>
                      <a:pt x="471" y="123"/>
                    </a:cubicBezTo>
                    <a:cubicBezTo>
                      <a:pt x="224" y="0"/>
                      <a:pt x="315" y="35"/>
                      <a:pt x="116" y="134"/>
                    </a:cubicBezTo>
                    <a:cubicBezTo>
                      <a:pt x="51" y="166"/>
                      <a:pt x="7" y="183"/>
                      <a:pt x="0" y="2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17" name="Freeform 6">
                <a:extLst>
                  <a:ext uri="{FF2B5EF4-FFF2-40B4-BE49-F238E27FC236}">
                    <a16:creationId xmlns:a16="http://schemas.microsoft.com/office/drawing/2014/main" id="{9F85B695-35E9-488B-A654-E861A804547B}"/>
                  </a:ext>
                </a:extLst>
              </p:cNvPr>
              <p:cNvSpPr>
                <a:spLocks/>
              </p:cNvSpPr>
              <p:nvPr/>
            </p:nvSpPr>
            <p:spPr bwMode="auto">
              <a:xfrm>
                <a:off x="4413250" y="2001838"/>
                <a:ext cx="39688" cy="90488"/>
              </a:xfrm>
              <a:custGeom>
                <a:avLst/>
                <a:gdLst>
                  <a:gd name="T0" fmla="*/ 0 w 169"/>
                  <a:gd name="T1" fmla="*/ 389 h 389"/>
                  <a:gd name="T2" fmla="*/ 76 w 169"/>
                  <a:gd name="T3" fmla="*/ 330 h 389"/>
                  <a:gd name="T4" fmla="*/ 169 w 169"/>
                  <a:gd name="T5" fmla="*/ 279 h 389"/>
                  <a:gd name="T6" fmla="*/ 169 w 169"/>
                  <a:gd name="T7" fmla="*/ 0 h 389"/>
                  <a:gd name="T8" fmla="*/ 34 w 169"/>
                  <a:gd name="T9" fmla="*/ 145 h 389"/>
                  <a:gd name="T10" fmla="*/ 0 w 169"/>
                  <a:gd name="T11" fmla="*/ 389 h 389"/>
                </a:gdLst>
                <a:ahLst/>
                <a:cxnLst>
                  <a:cxn ang="0">
                    <a:pos x="T0" y="T1"/>
                  </a:cxn>
                  <a:cxn ang="0">
                    <a:pos x="T2" y="T3"/>
                  </a:cxn>
                  <a:cxn ang="0">
                    <a:pos x="T4" y="T5"/>
                  </a:cxn>
                  <a:cxn ang="0">
                    <a:pos x="T6" y="T7"/>
                  </a:cxn>
                  <a:cxn ang="0">
                    <a:pos x="T8" y="T9"/>
                  </a:cxn>
                  <a:cxn ang="0">
                    <a:pos x="T10" y="T11"/>
                  </a:cxn>
                </a:cxnLst>
                <a:rect l="0" t="0" r="r" b="b"/>
                <a:pathLst>
                  <a:path w="169" h="389">
                    <a:moveTo>
                      <a:pt x="0" y="389"/>
                    </a:moveTo>
                    <a:cubicBezTo>
                      <a:pt x="36" y="380"/>
                      <a:pt x="47" y="348"/>
                      <a:pt x="76" y="330"/>
                    </a:cubicBezTo>
                    <a:cubicBezTo>
                      <a:pt x="107" y="311"/>
                      <a:pt x="137" y="301"/>
                      <a:pt x="169" y="279"/>
                    </a:cubicBezTo>
                    <a:lnTo>
                      <a:pt x="169" y="0"/>
                    </a:lnTo>
                    <a:cubicBezTo>
                      <a:pt x="103" y="5"/>
                      <a:pt x="54" y="92"/>
                      <a:pt x="34" y="145"/>
                    </a:cubicBezTo>
                    <a:cubicBezTo>
                      <a:pt x="9" y="216"/>
                      <a:pt x="0" y="294"/>
                      <a:pt x="0" y="3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18" name="Freeform 7">
                <a:extLst>
                  <a:ext uri="{FF2B5EF4-FFF2-40B4-BE49-F238E27FC236}">
                    <a16:creationId xmlns:a16="http://schemas.microsoft.com/office/drawing/2014/main" id="{F485C85C-BC2B-4F32-915C-0BFB17970D8E}"/>
                  </a:ext>
                </a:extLst>
              </p:cNvPr>
              <p:cNvSpPr>
                <a:spLocks/>
              </p:cNvSpPr>
              <p:nvPr/>
            </p:nvSpPr>
            <p:spPr bwMode="auto">
              <a:xfrm>
                <a:off x="4637088" y="2001838"/>
                <a:ext cx="41275" cy="88900"/>
              </a:xfrm>
              <a:custGeom>
                <a:avLst/>
                <a:gdLst>
                  <a:gd name="T0" fmla="*/ 0 w 178"/>
                  <a:gd name="T1" fmla="*/ 279 h 381"/>
                  <a:gd name="T2" fmla="*/ 178 w 178"/>
                  <a:gd name="T3" fmla="*/ 381 h 381"/>
                  <a:gd name="T4" fmla="*/ 17 w 178"/>
                  <a:gd name="T5" fmla="*/ 0 h 381"/>
                  <a:gd name="T6" fmla="*/ 0 w 178"/>
                  <a:gd name="T7" fmla="*/ 279 h 381"/>
                </a:gdLst>
                <a:ahLst/>
                <a:cxnLst>
                  <a:cxn ang="0">
                    <a:pos x="T0" y="T1"/>
                  </a:cxn>
                  <a:cxn ang="0">
                    <a:pos x="T2" y="T3"/>
                  </a:cxn>
                  <a:cxn ang="0">
                    <a:pos x="T4" y="T5"/>
                  </a:cxn>
                  <a:cxn ang="0">
                    <a:pos x="T6" y="T7"/>
                  </a:cxn>
                </a:cxnLst>
                <a:rect l="0" t="0" r="r" b="b"/>
                <a:pathLst>
                  <a:path w="178" h="381">
                    <a:moveTo>
                      <a:pt x="0" y="279"/>
                    </a:moveTo>
                    <a:cubicBezTo>
                      <a:pt x="51" y="306"/>
                      <a:pt x="127" y="369"/>
                      <a:pt x="178" y="381"/>
                    </a:cubicBezTo>
                    <a:cubicBezTo>
                      <a:pt x="178" y="237"/>
                      <a:pt x="125" y="25"/>
                      <a:pt x="17" y="0"/>
                    </a:cubicBezTo>
                    <a:lnTo>
                      <a:pt x="0" y="2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19" name="Freeform 8">
                <a:extLst>
                  <a:ext uri="{FF2B5EF4-FFF2-40B4-BE49-F238E27FC236}">
                    <a16:creationId xmlns:a16="http://schemas.microsoft.com/office/drawing/2014/main" id="{4DB7F7C7-BA68-4087-9F8A-CFE2875266ED}"/>
                  </a:ext>
                </a:extLst>
              </p:cNvPr>
              <p:cNvSpPr>
                <a:spLocks/>
              </p:cNvSpPr>
              <p:nvPr/>
            </p:nvSpPr>
            <p:spPr bwMode="auto">
              <a:xfrm>
                <a:off x="4557713" y="2289176"/>
                <a:ext cx="12700" cy="46038"/>
              </a:xfrm>
              <a:custGeom>
                <a:avLst/>
                <a:gdLst>
                  <a:gd name="T0" fmla="*/ 0 w 54"/>
                  <a:gd name="T1" fmla="*/ 192 h 192"/>
                  <a:gd name="T2" fmla="*/ 47 w 54"/>
                  <a:gd name="T3" fmla="*/ 116 h 192"/>
                  <a:gd name="T4" fmla="*/ 53 w 54"/>
                  <a:gd name="T5" fmla="*/ 0 h 192"/>
                  <a:gd name="T6" fmla="*/ 2 w 54"/>
                  <a:gd name="T7" fmla="*/ 22 h 192"/>
                  <a:gd name="T8" fmla="*/ 0 w 54"/>
                  <a:gd name="T9" fmla="*/ 192 h 192"/>
                </a:gdLst>
                <a:ahLst/>
                <a:cxnLst>
                  <a:cxn ang="0">
                    <a:pos x="T0" y="T1"/>
                  </a:cxn>
                  <a:cxn ang="0">
                    <a:pos x="T2" y="T3"/>
                  </a:cxn>
                  <a:cxn ang="0">
                    <a:pos x="T4" y="T5"/>
                  </a:cxn>
                  <a:cxn ang="0">
                    <a:pos x="T6" y="T7"/>
                  </a:cxn>
                  <a:cxn ang="0">
                    <a:pos x="T8" y="T9"/>
                  </a:cxn>
                </a:cxnLst>
                <a:rect l="0" t="0" r="r" b="b"/>
                <a:pathLst>
                  <a:path w="54" h="192">
                    <a:moveTo>
                      <a:pt x="0" y="192"/>
                    </a:moveTo>
                    <a:cubicBezTo>
                      <a:pt x="37" y="174"/>
                      <a:pt x="40" y="164"/>
                      <a:pt x="47" y="116"/>
                    </a:cubicBezTo>
                    <a:cubicBezTo>
                      <a:pt x="53" y="75"/>
                      <a:pt x="54" y="46"/>
                      <a:pt x="53" y="0"/>
                    </a:cubicBezTo>
                    <a:lnTo>
                      <a:pt x="2" y="22"/>
                    </a:lnTo>
                    <a:lnTo>
                      <a:pt x="0"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0" name="Freeform 9">
                <a:extLst>
                  <a:ext uri="{FF2B5EF4-FFF2-40B4-BE49-F238E27FC236}">
                    <a16:creationId xmlns:a16="http://schemas.microsoft.com/office/drawing/2014/main" id="{C54DE55B-3FF7-41E0-ABF9-BA9DEC89C9C6}"/>
                  </a:ext>
                </a:extLst>
              </p:cNvPr>
              <p:cNvSpPr>
                <a:spLocks/>
              </p:cNvSpPr>
              <p:nvPr/>
            </p:nvSpPr>
            <p:spPr bwMode="auto">
              <a:xfrm>
                <a:off x="4551363" y="2193926"/>
                <a:ext cx="20638" cy="17463"/>
              </a:xfrm>
              <a:custGeom>
                <a:avLst/>
                <a:gdLst>
                  <a:gd name="T0" fmla="*/ 0 w 84"/>
                  <a:gd name="T1" fmla="*/ 75 h 75"/>
                  <a:gd name="T2" fmla="*/ 84 w 84"/>
                  <a:gd name="T3" fmla="*/ 69 h 75"/>
                  <a:gd name="T4" fmla="*/ 0 w 84"/>
                  <a:gd name="T5" fmla="*/ 75 h 75"/>
                </a:gdLst>
                <a:ahLst/>
                <a:cxnLst>
                  <a:cxn ang="0">
                    <a:pos x="T0" y="T1"/>
                  </a:cxn>
                  <a:cxn ang="0">
                    <a:pos x="T2" y="T3"/>
                  </a:cxn>
                  <a:cxn ang="0">
                    <a:pos x="T4" y="T5"/>
                  </a:cxn>
                </a:cxnLst>
                <a:rect l="0" t="0" r="r" b="b"/>
                <a:pathLst>
                  <a:path w="84" h="75">
                    <a:moveTo>
                      <a:pt x="0" y="75"/>
                    </a:moveTo>
                    <a:lnTo>
                      <a:pt x="84" y="69"/>
                    </a:lnTo>
                    <a:cubicBezTo>
                      <a:pt x="56" y="13"/>
                      <a:pt x="15" y="0"/>
                      <a:pt x="0"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1" name="Freeform 10">
                <a:extLst>
                  <a:ext uri="{FF2B5EF4-FFF2-40B4-BE49-F238E27FC236}">
                    <a16:creationId xmlns:a16="http://schemas.microsoft.com/office/drawing/2014/main" id="{59929121-1F8C-4D5B-A1E7-CBF80924BF2B}"/>
                  </a:ext>
                </a:extLst>
              </p:cNvPr>
              <p:cNvSpPr>
                <a:spLocks/>
              </p:cNvSpPr>
              <p:nvPr/>
            </p:nvSpPr>
            <p:spPr bwMode="auto">
              <a:xfrm>
                <a:off x="4476750" y="1973263"/>
                <a:ext cx="146050" cy="93663"/>
              </a:xfrm>
              <a:custGeom>
                <a:avLst/>
                <a:gdLst>
                  <a:gd name="T0" fmla="*/ 0 w 631"/>
                  <a:gd name="T1" fmla="*/ 75 h 403"/>
                  <a:gd name="T2" fmla="*/ 0 w 631"/>
                  <a:gd name="T3" fmla="*/ 372 h 403"/>
                  <a:gd name="T4" fmla="*/ 330 w 631"/>
                  <a:gd name="T5" fmla="*/ 329 h 403"/>
                  <a:gd name="T6" fmla="*/ 592 w 631"/>
                  <a:gd name="T7" fmla="*/ 338 h 403"/>
                  <a:gd name="T8" fmla="*/ 469 w 631"/>
                  <a:gd name="T9" fmla="*/ 29 h 403"/>
                  <a:gd name="T10" fmla="*/ 65 w 631"/>
                  <a:gd name="T11" fmla="*/ 47 h 403"/>
                  <a:gd name="T12" fmla="*/ 0 w 631"/>
                  <a:gd name="T13" fmla="*/ 75 h 403"/>
                </a:gdLst>
                <a:ahLst/>
                <a:cxnLst>
                  <a:cxn ang="0">
                    <a:pos x="T0" y="T1"/>
                  </a:cxn>
                  <a:cxn ang="0">
                    <a:pos x="T2" y="T3"/>
                  </a:cxn>
                  <a:cxn ang="0">
                    <a:pos x="T4" y="T5"/>
                  </a:cxn>
                  <a:cxn ang="0">
                    <a:pos x="T6" y="T7"/>
                  </a:cxn>
                  <a:cxn ang="0">
                    <a:pos x="T8" y="T9"/>
                  </a:cxn>
                  <a:cxn ang="0">
                    <a:pos x="T10" y="T11"/>
                  </a:cxn>
                  <a:cxn ang="0">
                    <a:pos x="T12" y="T13"/>
                  </a:cxn>
                </a:cxnLst>
                <a:rect l="0" t="0" r="r" b="b"/>
                <a:pathLst>
                  <a:path w="631" h="403">
                    <a:moveTo>
                      <a:pt x="0" y="75"/>
                    </a:moveTo>
                    <a:lnTo>
                      <a:pt x="0" y="372"/>
                    </a:lnTo>
                    <a:cubicBezTo>
                      <a:pt x="68" y="372"/>
                      <a:pt x="180" y="329"/>
                      <a:pt x="330" y="329"/>
                    </a:cubicBezTo>
                    <a:cubicBezTo>
                      <a:pt x="435" y="329"/>
                      <a:pt x="592" y="403"/>
                      <a:pt x="592" y="338"/>
                    </a:cubicBezTo>
                    <a:cubicBezTo>
                      <a:pt x="592" y="31"/>
                      <a:pt x="631" y="64"/>
                      <a:pt x="469" y="29"/>
                    </a:cubicBezTo>
                    <a:cubicBezTo>
                      <a:pt x="360" y="6"/>
                      <a:pt x="174" y="0"/>
                      <a:pt x="65" y="47"/>
                    </a:cubicBezTo>
                    <a:cubicBezTo>
                      <a:pt x="37" y="59"/>
                      <a:pt x="29" y="68"/>
                      <a:pt x="0"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2" name="Freeform 11">
                <a:extLst>
                  <a:ext uri="{FF2B5EF4-FFF2-40B4-BE49-F238E27FC236}">
                    <a16:creationId xmlns:a16="http://schemas.microsoft.com/office/drawing/2014/main" id="{3D27B830-1759-48F0-B03A-D3892DCCF6F3}"/>
                  </a:ext>
                </a:extLst>
              </p:cNvPr>
              <p:cNvSpPr>
                <a:spLocks/>
              </p:cNvSpPr>
              <p:nvPr/>
            </p:nvSpPr>
            <p:spPr bwMode="auto">
              <a:xfrm>
                <a:off x="4486275" y="2066926"/>
                <a:ext cx="120650" cy="60325"/>
              </a:xfrm>
              <a:custGeom>
                <a:avLst/>
                <a:gdLst>
                  <a:gd name="T0" fmla="*/ 0 w 525"/>
                  <a:gd name="T1" fmla="*/ 80 h 257"/>
                  <a:gd name="T2" fmla="*/ 262 w 525"/>
                  <a:gd name="T3" fmla="*/ 257 h 257"/>
                  <a:gd name="T4" fmla="*/ 525 w 525"/>
                  <a:gd name="T5" fmla="*/ 54 h 257"/>
                  <a:gd name="T6" fmla="*/ 120 w 525"/>
                  <a:gd name="T7" fmla="*/ 30 h 257"/>
                  <a:gd name="T8" fmla="*/ 0 w 525"/>
                  <a:gd name="T9" fmla="*/ 80 h 257"/>
                </a:gdLst>
                <a:ahLst/>
                <a:cxnLst>
                  <a:cxn ang="0">
                    <a:pos x="T0" y="T1"/>
                  </a:cxn>
                  <a:cxn ang="0">
                    <a:pos x="T2" y="T3"/>
                  </a:cxn>
                  <a:cxn ang="0">
                    <a:pos x="T4" y="T5"/>
                  </a:cxn>
                  <a:cxn ang="0">
                    <a:pos x="T6" y="T7"/>
                  </a:cxn>
                  <a:cxn ang="0">
                    <a:pos x="T8" y="T9"/>
                  </a:cxn>
                </a:cxnLst>
                <a:rect l="0" t="0" r="r" b="b"/>
                <a:pathLst>
                  <a:path w="525" h="257">
                    <a:moveTo>
                      <a:pt x="0" y="80"/>
                    </a:moveTo>
                    <a:cubicBezTo>
                      <a:pt x="12" y="126"/>
                      <a:pt x="165" y="257"/>
                      <a:pt x="262" y="257"/>
                    </a:cubicBezTo>
                    <a:cubicBezTo>
                      <a:pt x="350" y="257"/>
                      <a:pt x="482" y="136"/>
                      <a:pt x="525" y="54"/>
                    </a:cubicBezTo>
                    <a:cubicBezTo>
                      <a:pt x="440" y="13"/>
                      <a:pt x="241" y="0"/>
                      <a:pt x="120" y="30"/>
                    </a:cubicBezTo>
                    <a:cubicBezTo>
                      <a:pt x="69" y="43"/>
                      <a:pt x="42" y="57"/>
                      <a:pt x="0"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3" name="Freeform 12">
                <a:extLst>
                  <a:ext uri="{FF2B5EF4-FFF2-40B4-BE49-F238E27FC236}">
                    <a16:creationId xmlns:a16="http://schemas.microsoft.com/office/drawing/2014/main" id="{C5EB446A-3916-48BF-99B9-7AF6907EC49B}"/>
                  </a:ext>
                </a:extLst>
              </p:cNvPr>
              <p:cNvSpPr>
                <a:spLocks/>
              </p:cNvSpPr>
              <p:nvPr/>
            </p:nvSpPr>
            <p:spPr bwMode="auto">
              <a:xfrm>
                <a:off x="4229100" y="1758951"/>
                <a:ext cx="622300" cy="609600"/>
              </a:xfrm>
              <a:custGeom>
                <a:avLst/>
                <a:gdLst>
                  <a:gd name="T0" fmla="*/ 532 w 2683"/>
                  <a:gd name="T1" fmla="*/ 2604 h 2604"/>
                  <a:gd name="T2" fmla="*/ 693 w 2683"/>
                  <a:gd name="T3" fmla="*/ 2071 h 2604"/>
                  <a:gd name="T4" fmla="*/ 775 w 2683"/>
                  <a:gd name="T5" fmla="*/ 1111 h 2604"/>
                  <a:gd name="T6" fmla="*/ 945 w 2683"/>
                  <a:gd name="T7" fmla="*/ 935 h 2604"/>
                  <a:gd name="T8" fmla="*/ 1062 w 2683"/>
                  <a:gd name="T9" fmla="*/ 704 h 2604"/>
                  <a:gd name="T10" fmla="*/ 1320 w 2683"/>
                  <a:gd name="T11" fmla="*/ 606 h 2604"/>
                  <a:gd name="T12" fmla="*/ 1320 w 2683"/>
                  <a:gd name="T13" fmla="*/ 589 h 2604"/>
                  <a:gd name="T14" fmla="*/ 1131 w 2683"/>
                  <a:gd name="T15" fmla="*/ 523 h 2604"/>
                  <a:gd name="T16" fmla="*/ 1015 w 2683"/>
                  <a:gd name="T17" fmla="*/ 344 h 2604"/>
                  <a:gd name="T18" fmla="*/ 1286 w 2683"/>
                  <a:gd name="T19" fmla="*/ 513 h 2604"/>
                  <a:gd name="T20" fmla="*/ 1316 w 2683"/>
                  <a:gd name="T21" fmla="*/ 408 h 2604"/>
                  <a:gd name="T22" fmla="*/ 1320 w 2683"/>
                  <a:gd name="T23" fmla="*/ 268 h 2604"/>
                  <a:gd name="T24" fmla="*/ 1362 w 2683"/>
                  <a:gd name="T25" fmla="*/ 259 h 2604"/>
                  <a:gd name="T26" fmla="*/ 1413 w 2683"/>
                  <a:gd name="T27" fmla="*/ 276 h 2604"/>
                  <a:gd name="T28" fmla="*/ 1420 w 2683"/>
                  <a:gd name="T29" fmla="*/ 430 h 2604"/>
                  <a:gd name="T30" fmla="*/ 1490 w 2683"/>
                  <a:gd name="T31" fmla="*/ 498 h 2604"/>
                  <a:gd name="T32" fmla="*/ 1675 w 2683"/>
                  <a:gd name="T33" fmla="*/ 344 h 2604"/>
                  <a:gd name="T34" fmla="*/ 1717 w 2683"/>
                  <a:gd name="T35" fmla="*/ 352 h 2604"/>
                  <a:gd name="T36" fmla="*/ 1631 w 2683"/>
                  <a:gd name="T37" fmla="*/ 503 h 2604"/>
                  <a:gd name="T38" fmla="*/ 1500 w 2683"/>
                  <a:gd name="T39" fmla="*/ 558 h 2604"/>
                  <a:gd name="T40" fmla="*/ 1447 w 2683"/>
                  <a:gd name="T41" fmla="*/ 572 h 2604"/>
                  <a:gd name="T42" fmla="*/ 1734 w 2683"/>
                  <a:gd name="T43" fmla="*/ 793 h 2604"/>
                  <a:gd name="T44" fmla="*/ 1788 w 2683"/>
                  <a:gd name="T45" fmla="*/ 916 h 2604"/>
                  <a:gd name="T46" fmla="*/ 1958 w 2683"/>
                  <a:gd name="T47" fmla="*/ 1094 h 2604"/>
                  <a:gd name="T48" fmla="*/ 2022 w 2683"/>
                  <a:gd name="T49" fmla="*/ 1377 h 2604"/>
                  <a:gd name="T50" fmla="*/ 2031 w 2683"/>
                  <a:gd name="T51" fmla="*/ 1538 h 2604"/>
                  <a:gd name="T52" fmla="*/ 2031 w 2683"/>
                  <a:gd name="T53" fmla="*/ 1969 h 2604"/>
                  <a:gd name="T54" fmla="*/ 2200 w 2683"/>
                  <a:gd name="T55" fmla="*/ 2587 h 2604"/>
                  <a:gd name="T56" fmla="*/ 2683 w 2683"/>
                  <a:gd name="T57" fmla="*/ 1597 h 2604"/>
                  <a:gd name="T58" fmla="*/ 2559 w 2683"/>
                  <a:gd name="T59" fmla="*/ 1018 h 2604"/>
                  <a:gd name="T60" fmla="*/ 2439 w 2683"/>
                  <a:gd name="T61" fmla="*/ 816 h 2604"/>
                  <a:gd name="T62" fmla="*/ 2329 w 2683"/>
                  <a:gd name="T63" fmla="*/ 680 h 2604"/>
                  <a:gd name="T64" fmla="*/ 2291 w 2683"/>
                  <a:gd name="T65" fmla="*/ 634 h 2604"/>
                  <a:gd name="T66" fmla="*/ 1909 w 2683"/>
                  <a:gd name="T67" fmla="*/ 363 h 2604"/>
                  <a:gd name="T68" fmla="*/ 51 w 2683"/>
                  <a:gd name="T69" fmla="*/ 1318 h 2604"/>
                  <a:gd name="T70" fmla="*/ 34 w 2683"/>
                  <a:gd name="T71" fmla="*/ 1429 h 2604"/>
                  <a:gd name="T72" fmla="*/ 273 w 2683"/>
                  <a:gd name="T73" fmla="*/ 2339 h 2604"/>
                  <a:gd name="T74" fmla="*/ 359 w 2683"/>
                  <a:gd name="T75" fmla="*/ 2447 h 2604"/>
                  <a:gd name="T76" fmla="*/ 532 w 2683"/>
                  <a:gd name="T77" fmla="*/ 2604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83" h="2604">
                    <a:moveTo>
                      <a:pt x="532" y="2604"/>
                    </a:moveTo>
                    <a:cubicBezTo>
                      <a:pt x="596" y="2558"/>
                      <a:pt x="692" y="2200"/>
                      <a:pt x="693" y="2071"/>
                    </a:cubicBezTo>
                    <a:cubicBezTo>
                      <a:pt x="696" y="1808"/>
                      <a:pt x="665" y="1336"/>
                      <a:pt x="775" y="1111"/>
                    </a:cubicBezTo>
                    <a:cubicBezTo>
                      <a:pt x="824" y="1010"/>
                      <a:pt x="891" y="987"/>
                      <a:pt x="945" y="935"/>
                    </a:cubicBezTo>
                    <a:cubicBezTo>
                      <a:pt x="1017" y="866"/>
                      <a:pt x="924" y="808"/>
                      <a:pt x="1062" y="704"/>
                    </a:cubicBezTo>
                    <a:cubicBezTo>
                      <a:pt x="1131" y="652"/>
                      <a:pt x="1203" y="606"/>
                      <a:pt x="1320" y="606"/>
                    </a:cubicBezTo>
                    <a:lnTo>
                      <a:pt x="1320" y="589"/>
                    </a:lnTo>
                    <a:cubicBezTo>
                      <a:pt x="1241" y="571"/>
                      <a:pt x="1192" y="564"/>
                      <a:pt x="1131" y="523"/>
                    </a:cubicBezTo>
                    <a:cubicBezTo>
                      <a:pt x="1049" y="468"/>
                      <a:pt x="1015" y="428"/>
                      <a:pt x="1015" y="344"/>
                    </a:cubicBezTo>
                    <a:cubicBezTo>
                      <a:pt x="1144" y="344"/>
                      <a:pt x="1115" y="513"/>
                      <a:pt x="1286" y="513"/>
                    </a:cubicBezTo>
                    <a:cubicBezTo>
                      <a:pt x="1324" y="513"/>
                      <a:pt x="1310" y="452"/>
                      <a:pt x="1316" y="408"/>
                    </a:cubicBezTo>
                    <a:cubicBezTo>
                      <a:pt x="1323" y="363"/>
                      <a:pt x="1320" y="314"/>
                      <a:pt x="1320" y="268"/>
                    </a:cubicBezTo>
                    <a:cubicBezTo>
                      <a:pt x="1353" y="265"/>
                      <a:pt x="1340" y="259"/>
                      <a:pt x="1362" y="259"/>
                    </a:cubicBezTo>
                    <a:cubicBezTo>
                      <a:pt x="1378" y="259"/>
                      <a:pt x="1389" y="271"/>
                      <a:pt x="1413" y="276"/>
                    </a:cubicBezTo>
                    <a:cubicBezTo>
                      <a:pt x="1413" y="336"/>
                      <a:pt x="1415" y="382"/>
                      <a:pt x="1420" y="430"/>
                    </a:cubicBezTo>
                    <a:cubicBezTo>
                      <a:pt x="1428" y="513"/>
                      <a:pt x="1410" y="526"/>
                      <a:pt x="1490" y="498"/>
                    </a:cubicBezTo>
                    <a:cubicBezTo>
                      <a:pt x="1608" y="456"/>
                      <a:pt x="1641" y="344"/>
                      <a:pt x="1675" y="344"/>
                    </a:cubicBezTo>
                    <a:cubicBezTo>
                      <a:pt x="1698" y="344"/>
                      <a:pt x="1699" y="348"/>
                      <a:pt x="1717" y="352"/>
                    </a:cubicBezTo>
                    <a:cubicBezTo>
                      <a:pt x="1733" y="417"/>
                      <a:pt x="1694" y="444"/>
                      <a:pt x="1631" y="503"/>
                    </a:cubicBezTo>
                    <a:cubicBezTo>
                      <a:pt x="1568" y="562"/>
                      <a:pt x="1544" y="551"/>
                      <a:pt x="1500" y="558"/>
                    </a:cubicBezTo>
                    <a:cubicBezTo>
                      <a:pt x="1483" y="560"/>
                      <a:pt x="1467" y="568"/>
                      <a:pt x="1447" y="572"/>
                    </a:cubicBezTo>
                    <a:cubicBezTo>
                      <a:pt x="1482" y="621"/>
                      <a:pt x="1689" y="653"/>
                      <a:pt x="1734" y="793"/>
                    </a:cubicBezTo>
                    <a:cubicBezTo>
                      <a:pt x="1750" y="846"/>
                      <a:pt x="1747" y="883"/>
                      <a:pt x="1788" y="916"/>
                    </a:cubicBezTo>
                    <a:cubicBezTo>
                      <a:pt x="1855" y="969"/>
                      <a:pt x="1897" y="974"/>
                      <a:pt x="1958" y="1094"/>
                    </a:cubicBezTo>
                    <a:cubicBezTo>
                      <a:pt x="1999" y="1177"/>
                      <a:pt x="2023" y="1255"/>
                      <a:pt x="2022" y="1377"/>
                    </a:cubicBezTo>
                    <a:cubicBezTo>
                      <a:pt x="2022" y="1434"/>
                      <a:pt x="2031" y="1471"/>
                      <a:pt x="2031" y="1538"/>
                    </a:cubicBezTo>
                    <a:lnTo>
                      <a:pt x="2031" y="1969"/>
                    </a:lnTo>
                    <a:cubicBezTo>
                      <a:pt x="2040" y="2142"/>
                      <a:pt x="2064" y="2496"/>
                      <a:pt x="2200" y="2587"/>
                    </a:cubicBezTo>
                    <a:cubicBezTo>
                      <a:pt x="2428" y="2435"/>
                      <a:pt x="2683" y="1983"/>
                      <a:pt x="2683" y="1597"/>
                    </a:cubicBezTo>
                    <a:cubicBezTo>
                      <a:pt x="2683" y="1366"/>
                      <a:pt x="2642" y="1192"/>
                      <a:pt x="2559" y="1018"/>
                    </a:cubicBezTo>
                    <a:cubicBezTo>
                      <a:pt x="2523" y="943"/>
                      <a:pt x="2483" y="882"/>
                      <a:pt x="2439" y="816"/>
                    </a:cubicBezTo>
                    <a:lnTo>
                      <a:pt x="2329" y="680"/>
                    </a:lnTo>
                    <a:cubicBezTo>
                      <a:pt x="2311" y="661"/>
                      <a:pt x="2309" y="653"/>
                      <a:pt x="2291" y="634"/>
                    </a:cubicBezTo>
                    <a:cubicBezTo>
                      <a:pt x="2202" y="536"/>
                      <a:pt x="2028" y="419"/>
                      <a:pt x="1909" y="363"/>
                    </a:cubicBezTo>
                    <a:cubicBezTo>
                      <a:pt x="1129" y="0"/>
                      <a:pt x="199" y="480"/>
                      <a:pt x="51" y="1318"/>
                    </a:cubicBezTo>
                    <a:cubicBezTo>
                      <a:pt x="44" y="1353"/>
                      <a:pt x="37" y="1398"/>
                      <a:pt x="34" y="1429"/>
                    </a:cubicBezTo>
                    <a:cubicBezTo>
                      <a:pt x="0" y="1758"/>
                      <a:pt x="90" y="2062"/>
                      <a:pt x="273" y="2339"/>
                    </a:cubicBezTo>
                    <a:cubicBezTo>
                      <a:pt x="309" y="2393"/>
                      <a:pt x="328" y="2407"/>
                      <a:pt x="359" y="2447"/>
                    </a:cubicBezTo>
                    <a:cubicBezTo>
                      <a:pt x="401" y="2501"/>
                      <a:pt x="474" y="2574"/>
                      <a:pt x="532" y="26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4" name="Freeform 13">
                <a:extLst>
                  <a:ext uri="{FF2B5EF4-FFF2-40B4-BE49-F238E27FC236}">
                    <a16:creationId xmlns:a16="http://schemas.microsoft.com/office/drawing/2014/main" id="{02D4918C-D09B-43B2-A04C-FA63310867E2}"/>
                  </a:ext>
                </a:extLst>
              </p:cNvPr>
              <p:cNvSpPr>
                <a:spLocks noEditPoints="1"/>
              </p:cNvSpPr>
              <p:nvPr/>
            </p:nvSpPr>
            <p:spPr bwMode="auto">
              <a:xfrm>
                <a:off x="4208463" y="1784351"/>
                <a:ext cx="668338" cy="698500"/>
              </a:xfrm>
              <a:custGeom>
                <a:avLst/>
                <a:gdLst>
                  <a:gd name="T0" fmla="*/ 1575 w 2879"/>
                  <a:gd name="T1" fmla="*/ 2823 h 2992"/>
                  <a:gd name="T2" fmla="*/ 1761 w 2879"/>
                  <a:gd name="T3" fmla="*/ 2882 h 2992"/>
                  <a:gd name="T4" fmla="*/ 1321 w 2879"/>
                  <a:gd name="T5" fmla="*/ 2857 h 2992"/>
                  <a:gd name="T6" fmla="*/ 1355 w 2879"/>
                  <a:gd name="T7" fmla="*/ 2848 h 2992"/>
                  <a:gd name="T8" fmla="*/ 1524 w 2879"/>
                  <a:gd name="T9" fmla="*/ 2798 h 2992"/>
                  <a:gd name="T10" fmla="*/ 1363 w 2879"/>
                  <a:gd name="T11" fmla="*/ 2798 h 2992"/>
                  <a:gd name="T12" fmla="*/ 1316 w 2879"/>
                  <a:gd name="T13" fmla="*/ 2911 h 2992"/>
                  <a:gd name="T14" fmla="*/ 1160 w 2879"/>
                  <a:gd name="T15" fmla="*/ 2772 h 2992"/>
                  <a:gd name="T16" fmla="*/ 1084 w 2879"/>
                  <a:gd name="T17" fmla="*/ 2874 h 2992"/>
                  <a:gd name="T18" fmla="*/ 1143 w 2879"/>
                  <a:gd name="T19" fmla="*/ 2755 h 2992"/>
                  <a:gd name="T20" fmla="*/ 1084 w 2879"/>
                  <a:gd name="T21" fmla="*/ 2874 h 2992"/>
                  <a:gd name="T22" fmla="*/ 1599 w 2879"/>
                  <a:gd name="T23" fmla="*/ 2806 h 2992"/>
                  <a:gd name="T24" fmla="*/ 1837 w 2879"/>
                  <a:gd name="T25" fmla="*/ 2730 h 2992"/>
                  <a:gd name="T26" fmla="*/ 1803 w 2879"/>
                  <a:gd name="T27" fmla="*/ 2815 h 2992"/>
                  <a:gd name="T28" fmla="*/ 1710 w 2879"/>
                  <a:gd name="T29" fmla="*/ 2815 h 2992"/>
                  <a:gd name="T30" fmla="*/ 1427 w 2879"/>
                  <a:gd name="T31" fmla="*/ 2339 h 2992"/>
                  <a:gd name="T32" fmla="*/ 1311 w 2879"/>
                  <a:gd name="T33" fmla="*/ 1892 h 2992"/>
                  <a:gd name="T34" fmla="*/ 1346 w 2879"/>
                  <a:gd name="T35" fmla="*/ 1665 h 2992"/>
                  <a:gd name="T36" fmla="*/ 1457 w 2879"/>
                  <a:gd name="T37" fmla="*/ 1886 h 2992"/>
                  <a:gd name="T38" fmla="*/ 1511 w 2879"/>
                  <a:gd name="T39" fmla="*/ 2100 h 2992"/>
                  <a:gd name="T40" fmla="*/ 1627 w 2879"/>
                  <a:gd name="T41" fmla="*/ 2196 h 2992"/>
                  <a:gd name="T42" fmla="*/ 1479 w 2879"/>
                  <a:gd name="T43" fmla="*/ 2701 h 2992"/>
                  <a:gd name="T44" fmla="*/ 1353 w 2879"/>
                  <a:gd name="T45" fmla="*/ 2165 h 2992"/>
                  <a:gd name="T46" fmla="*/ 965 w 2879"/>
                  <a:gd name="T47" fmla="*/ 2696 h 2992"/>
                  <a:gd name="T48" fmla="*/ 329 w 2879"/>
                  <a:gd name="T49" fmla="*/ 2283 h 2992"/>
                  <a:gd name="T50" fmla="*/ 442 w 2879"/>
                  <a:gd name="T51" fmla="*/ 514 h 2992"/>
                  <a:gd name="T52" fmla="*/ 2390 w 2879"/>
                  <a:gd name="T53" fmla="*/ 467 h 2992"/>
                  <a:gd name="T54" fmla="*/ 2537 w 2879"/>
                  <a:gd name="T55" fmla="*/ 2304 h 2992"/>
                  <a:gd name="T56" fmla="*/ 1914 w 2879"/>
                  <a:gd name="T57" fmla="*/ 2696 h 2992"/>
                  <a:gd name="T58" fmla="*/ 2068 w 2879"/>
                  <a:gd name="T59" fmla="*/ 2270 h 2992"/>
                  <a:gd name="T60" fmla="*/ 1812 w 2879"/>
                  <a:gd name="T61" fmla="*/ 1308 h 2992"/>
                  <a:gd name="T62" fmla="*/ 1679 w 2879"/>
                  <a:gd name="T63" fmla="*/ 1601 h 2992"/>
                  <a:gd name="T64" fmla="*/ 1770 w 2879"/>
                  <a:gd name="T65" fmla="*/ 2095 h 2992"/>
                  <a:gd name="T66" fmla="*/ 1685 w 2879"/>
                  <a:gd name="T67" fmla="*/ 2493 h 2992"/>
                  <a:gd name="T68" fmla="*/ 1383 w 2879"/>
                  <a:gd name="T69" fmla="*/ 1607 h 2992"/>
                  <a:gd name="T70" fmla="*/ 1228 w 2879"/>
                  <a:gd name="T71" fmla="*/ 2442 h 2992"/>
                  <a:gd name="T72" fmla="*/ 1135 w 2879"/>
                  <a:gd name="T73" fmla="*/ 1849 h 2992"/>
                  <a:gd name="T74" fmla="*/ 958 w 2879"/>
                  <a:gd name="T75" fmla="*/ 1385 h 2992"/>
                  <a:gd name="T76" fmla="*/ 677 w 2879"/>
                  <a:gd name="T77" fmla="*/ 2535 h 2992"/>
                  <a:gd name="T78" fmla="*/ 914 w 2879"/>
                  <a:gd name="T79" fmla="*/ 2806 h 2992"/>
                  <a:gd name="T80" fmla="*/ 1934 w 2879"/>
                  <a:gd name="T81" fmla="*/ 2911 h 2992"/>
                  <a:gd name="T82" fmla="*/ 2320 w 2879"/>
                  <a:gd name="T83" fmla="*/ 2603 h 2992"/>
                  <a:gd name="T84" fmla="*/ 2523 w 2879"/>
                  <a:gd name="T85" fmla="*/ 520 h 2992"/>
                  <a:gd name="T86" fmla="*/ 1516 w 2879"/>
                  <a:gd name="T87" fmla="*/ 29 h 2992"/>
                  <a:gd name="T88" fmla="*/ 408 w 2879"/>
                  <a:gd name="T89" fmla="*/ 463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79" h="2992">
                    <a:moveTo>
                      <a:pt x="1549" y="2908"/>
                    </a:moveTo>
                    <a:lnTo>
                      <a:pt x="1549" y="2823"/>
                    </a:lnTo>
                    <a:lnTo>
                      <a:pt x="1575" y="2823"/>
                    </a:lnTo>
                    <a:cubicBezTo>
                      <a:pt x="1577" y="2850"/>
                      <a:pt x="1583" y="2853"/>
                      <a:pt x="1583" y="2882"/>
                    </a:cubicBezTo>
                    <a:cubicBezTo>
                      <a:pt x="1583" y="2908"/>
                      <a:pt x="1573" y="2905"/>
                      <a:pt x="1549" y="2908"/>
                    </a:cubicBezTo>
                    <a:close/>
                    <a:moveTo>
                      <a:pt x="1761" y="2882"/>
                    </a:moveTo>
                    <a:cubicBezTo>
                      <a:pt x="1750" y="2860"/>
                      <a:pt x="1753" y="2873"/>
                      <a:pt x="1753" y="2840"/>
                    </a:cubicBezTo>
                    <a:cubicBezTo>
                      <a:pt x="1813" y="2845"/>
                      <a:pt x="1781" y="2880"/>
                      <a:pt x="1761" y="2882"/>
                    </a:cubicBezTo>
                    <a:close/>
                    <a:moveTo>
                      <a:pt x="1321" y="2857"/>
                    </a:moveTo>
                    <a:lnTo>
                      <a:pt x="1321" y="2806"/>
                    </a:lnTo>
                    <a:lnTo>
                      <a:pt x="1346" y="2806"/>
                    </a:lnTo>
                    <a:cubicBezTo>
                      <a:pt x="1348" y="2829"/>
                      <a:pt x="1350" y="2829"/>
                      <a:pt x="1355" y="2848"/>
                    </a:cubicBezTo>
                    <a:cubicBezTo>
                      <a:pt x="1341" y="2850"/>
                      <a:pt x="1328" y="2848"/>
                      <a:pt x="1321" y="2857"/>
                    </a:cubicBezTo>
                    <a:close/>
                    <a:moveTo>
                      <a:pt x="1363" y="2798"/>
                    </a:moveTo>
                    <a:lnTo>
                      <a:pt x="1524" y="2798"/>
                    </a:lnTo>
                    <a:cubicBezTo>
                      <a:pt x="1504" y="2840"/>
                      <a:pt x="1521" y="2884"/>
                      <a:pt x="1524" y="2925"/>
                    </a:cubicBezTo>
                    <a:lnTo>
                      <a:pt x="1338" y="2925"/>
                    </a:lnTo>
                    <a:cubicBezTo>
                      <a:pt x="1376" y="2868"/>
                      <a:pt x="1399" y="2865"/>
                      <a:pt x="1363" y="2798"/>
                    </a:cubicBezTo>
                    <a:close/>
                    <a:moveTo>
                      <a:pt x="1287" y="2874"/>
                    </a:moveTo>
                    <a:cubicBezTo>
                      <a:pt x="1307" y="2879"/>
                      <a:pt x="1312" y="2882"/>
                      <a:pt x="1338" y="2882"/>
                    </a:cubicBezTo>
                    <a:cubicBezTo>
                      <a:pt x="1331" y="2906"/>
                      <a:pt x="1340" y="2897"/>
                      <a:pt x="1316" y="2911"/>
                    </a:cubicBezTo>
                    <a:cubicBezTo>
                      <a:pt x="1275" y="2934"/>
                      <a:pt x="1165" y="2927"/>
                      <a:pt x="1143" y="2882"/>
                    </a:cubicBezTo>
                    <a:cubicBezTo>
                      <a:pt x="1135" y="2866"/>
                      <a:pt x="1139" y="2855"/>
                      <a:pt x="1145" y="2835"/>
                    </a:cubicBezTo>
                    <a:cubicBezTo>
                      <a:pt x="1153" y="2811"/>
                      <a:pt x="1158" y="2797"/>
                      <a:pt x="1160" y="2772"/>
                    </a:cubicBezTo>
                    <a:lnTo>
                      <a:pt x="1312" y="2783"/>
                    </a:lnTo>
                    <a:cubicBezTo>
                      <a:pt x="1289" y="2816"/>
                      <a:pt x="1287" y="2814"/>
                      <a:pt x="1287" y="2874"/>
                    </a:cubicBezTo>
                    <a:close/>
                    <a:moveTo>
                      <a:pt x="1084" y="2874"/>
                    </a:moveTo>
                    <a:cubicBezTo>
                      <a:pt x="1021" y="2874"/>
                      <a:pt x="1025" y="2869"/>
                      <a:pt x="974" y="2857"/>
                    </a:cubicBezTo>
                    <a:lnTo>
                      <a:pt x="1036" y="2731"/>
                    </a:lnTo>
                    <a:cubicBezTo>
                      <a:pt x="1070" y="2739"/>
                      <a:pt x="1099" y="2754"/>
                      <a:pt x="1143" y="2755"/>
                    </a:cubicBezTo>
                    <a:cubicBezTo>
                      <a:pt x="1125" y="2800"/>
                      <a:pt x="1149" y="2744"/>
                      <a:pt x="1122" y="2776"/>
                    </a:cubicBezTo>
                    <a:cubicBezTo>
                      <a:pt x="1104" y="2798"/>
                      <a:pt x="1114" y="2769"/>
                      <a:pt x="1116" y="2807"/>
                    </a:cubicBezTo>
                    <a:cubicBezTo>
                      <a:pt x="1118" y="2844"/>
                      <a:pt x="1120" y="2874"/>
                      <a:pt x="1084" y="2874"/>
                    </a:cubicBezTo>
                    <a:close/>
                    <a:moveTo>
                      <a:pt x="1736" y="2899"/>
                    </a:moveTo>
                    <a:cubicBezTo>
                      <a:pt x="1699" y="2908"/>
                      <a:pt x="1632" y="2924"/>
                      <a:pt x="1592" y="2925"/>
                    </a:cubicBezTo>
                    <a:cubicBezTo>
                      <a:pt x="1607" y="2859"/>
                      <a:pt x="1616" y="2924"/>
                      <a:pt x="1599" y="2806"/>
                    </a:cubicBezTo>
                    <a:cubicBezTo>
                      <a:pt x="1592" y="2802"/>
                      <a:pt x="1584" y="2800"/>
                      <a:pt x="1581" y="2800"/>
                    </a:cubicBezTo>
                    <a:lnTo>
                      <a:pt x="1558" y="2789"/>
                    </a:lnTo>
                    <a:cubicBezTo>
                      <a:pt x="1664" y="2765"/>
                      <a:pt x="1744" y="2775"/>
                      <a:pt x="1837" y="2730"/>
                    </a:cubicBezTo>
                    <a:lnTo>
                      <a:pt x="1888" y="2857"/>
                    </a:lnTo>
                    <a:cubicBezTo>
                      <a:pt x="1864" y="2869"/>
                      <a:pt x="1833" y="2876"/>
                      <a:pt x="1803" y="2882"/>
                    </a:cubicBezTo>
                    <a:lnTo>
                      <a:pt x="1803" y="2815"/>
                    </a:lnTo>
                    <a:cubicBezTo>
                      <a:pt x="1759" y="2811"/>
                      <a:pt x="1788" y="2804"/>
                      <a:pt x="1744" y="2815"/>
                    </a:cubicBezTo>
                    <a:cubicBezTo>
                      <a:pt x="1756" y="2797"/>
                      <a:pt x="1767" y="2781"/>
                      <a:pt x="1778" y="2764"/>
                    </a:cubicBezTo>
                    <a:cubicBezTo>
                      <a:pt x="1738" y="2773"/>
                      <a:pt x="1722" y="2778"/>
                      <a:pt x="1710" y="2815"/>
                    </a:cubicBezTo>
                    <a:cubicBezTo>
                      <a:pt x="1701" y="2846"/>
                      <a:pt x="1719" y="2868"/>
                      <a:pt x="1736" y="2899"/>
                    </a:cubicBezTo>
                    <a:close/>
                    <a:moveTo>
                      <a:pt x="1353" y="2165"/>
                    </a:moveTo>
                    <a:cubicBezTo>
                      <a:pt x="1390" y="2221"/>
                      <a:pt x="1360" y="2325"/>
                      <a:pt x="1427" y="2339"/>
                    </a:cubicBezTo>
                    <a:cubicBezTo>
                      <a:pt x="1434" y="2077"/>
                      <a:pt x="1373" y="2191"/>
                      <a:pt x="1342" y="2121"/>
                    </a:cubicBezTo>
                    <a:cubicBezTo>
                      <a:pt x="1327" y="2045"/>
                      <a:pt x="1349" y="2044"/>
                      <a:pt x="1358" y="1989"/>
                    </a:cubicBezTo>
                    <a:cubicBezTo>
                      <a:pt x="1365" y="1942"/>
                      <a:pt x="1321" y="1950"/>
                      <a:pt x="1311" y="1892"/>
                    </a:cubicBezTo>
                    <a:cubicBezTo>
                      <a:pt x="1357" y="1820"/>
                      <a:pt x="1435" y="1869"/>
                      <a:pt x="1428" y="1793"/>
                    </a:cubicBezTo>
                    <a:cubicBezTo>
                      <a:pt x="1395" y="1772"/>
                      <a:pt x="1337" y="1792"/>
                      <a:pt x="1316" y="1759"/>
                    </a:cubicBezTo>
                    <a:cubicBezTo>
                      <a:pt x="1296" y="1727"/>
                      <a:pt x="1329" y="1682"/>
                      <a:pt x="1346" y="1665"/>
                    </a:cubicBezTo>
                    <a:cubicBezTo>
                      <a:pt x="1395" y="1679"/>
                      <a:pt x="1376" y="1680"/>
                      <a:pt x="1400" y="1719"/>
                    </a:cubicBezTo>
                    <a:cubicBezTo>
                      <a:pt x="1515" y="1731"/>
                      <a:pt x="1523" y="1715"/>
                      <a:pt x="1625" y="1757"/>
                    </a:cubicBezTo>
                    <a:cubicBezTo>
                      <a:pt x="1634" y="1916"/>
                      <a:pt x="1547" y="1882"/>
                      <a:pt x="1457" y="1886"/>
                    </a:cubicBezTo>
                    <a:cubicBezTo>
                      <a:pt x="1427" y="1888"/>
                      <a:pt x="1405" y="1892"/>
                      <a:pt x="1385" y="1909"/>
                    </a:cubicBezTo>
                    <a:cubicBezTo>
                      <a:pt x="1409" y="1929"/>
                      <a:pt x="1409" y="1927"/>
                      <a:pt x="1448" y="1935"/>
                    </a:cubicBezTo>
                    <a:cubicBezTo>
                      <a:pt x="1533" y="1952"/>
                      <a:pt x="1492" y="2005"/>
                      <a:pt x="1511" y="2100"/>
                    </a:cubicBezTo>
                    <a:cubicBezTo>
                      <a:pt x="1550" y="2041"/>
                      <a:pt x="1523" y="1991"/>
                      <a:pt x="1577" y="1967"/>
                    </a:cubicBezTo>
                    <a:cubicBezTo>
                      <a:pt x="1610" y="2042"/>
                      <a:pt x="1601" y="2076"/>
                      <a:pt x="1577" y="2149"/>
                    </a:cubicBezTo>
                    <a:cubicBezTo>
                      <a:pt x="1617" y="2174"/>
                      <a:pt x="1618" y="2137"/>
                      <a:pt x="1627" y="2196"/>
                    </a:cubicBezTo>
                    <a:cubicBezTo>
                      <a:pt x="1638" y="2274"/>
                      <a:pt x="1612" y="2358"/>
                      <a:pt x="1557" y="2407"/>
                    </a:cubicBezTo>
                    <a:cubicBezTo>
                      <a:pt x="1497" y="2459"/>
                      <a:pt x="1503" y="2425"/>
                      <a:pt x="1502" y="2535"/>
                    </a:cubicBezTo>
                    <a:cubicBezTo>
                      <a:pt x="1502" y="2594"/>
                      <a:pt x="1503" y="2655"/>
                      <a:pt x="1479" y="2701"/>
                    </a:cubicBezTo>
                    <a:cubicBezTo>
                      <a:pt x="1383" y="2681"/>
                      <a:pt x="1423" y="2605"/>
                      <a:pt x="1425" y="2434"/>
                    </a:cubicBezTo>
                    <a:cubicBezTo>
                      <a:pt x="1366" y="2389"/>
                      <a:pt x="1294" y="2369"/>
                      <a:pt x="1302" y="2221"/>
                    </a:cubicBezTo>
                    <a:cubicBezTo>
                      <a:pt x="1305" y="2178"/>
                      <a:pt x="1313" y="2169"/>
                      <a:pt x="1353" y="2165"/>
                    </a:cubicBezTo>
                    <a:close/>
                    <a:moveTo>
                      <a:pt x="677" y="2535"/>
                    </a:moveTo>
                    <a:cubicBezTo>
                      <a:pt x="685" y="2563"/>
                      <a:pt x="678" y="2547"/>
                      <a:pt x="699" y="2565"/>
                    </a:cubicBezTo>
                    <a:cubicBezTo>
                      <a:pt x="752" y="2611"/>
                      <a:pt x="903" y="2695"/>
                      <a:pt x="965" y="2696"/>
                    </a:cubicBezTo>
                    <a:cubicBezTo>
                      <a:pt x="959" y="2722"/>
                      <a:pt x="954" y="2721"/>
                      <a:pt x="948" y="2747"/>
                    </a:cubicBezTo>
                    <a:cubicBezTo>
                      <a:pt x="896" y="2746"/>
                      <a:pt x="791" y="2693"/>
                      <a:pt x="755" y="2669"/>
                    </a:cubicBezTo>
                    <a:cubicBezTo>
                      <a:pt x="589" y="2561"/>
                      <a:pt x="451" y="2449"/>
                      <a:pt x="329" y="2283"/>
                    </a:cubicBezTo>
                    <a:cubicBezTo>
                      <a:pt x="91" y="1958"/>
                      <a:pt x="5" y="1570"/>
                      <a:pt x="97" y="1150"/>
                    </a:cubicBezTo>
                    <a:cubicBezTo>
                      <a:pt x="143" y="940"/>
                      <a:pt x="268" y="687"/>
                      <a:pt x="421" y="535"/>
                    </a:cubicBezTo>
                    <a:cubicBezTo>
                      <a:pt x="430" y="526"/>
                      <a:pt x="434" y="523"/>
                      <a:pt x="442" y="514"/>
                    </a:cubicBezTo>
                    <a:cubicBezTo>
                      <a:pt x="504" y="446"/>
                      <a:pt x="576" y="385"/>
                      <a:pt x="652" y="334"/>
                    </a:cubicBezTo>
                    <a:cubicBezTo>
                      <a:pt x="1121" y="23"/>
                      <a:pt x="1735" y="0"/>
                      <a:pt x="2203" y="315"/>
                    </a:cubicBezTo>
                    <a:lnTo>
                      <a:pt x="2390" y="467"/>
                    </a:lnTo>
                    <a:cubicBezTo>
                      <a:pt x="2613" y="693"/>
                      <a:pt x="2811" y="1034"/>
                      <a:pt x="2811" y="1375"/>
                    </a:cubicBezTo>
                    <a:lnTo>
                      <a:pt x="2811" y="1528"/>
                    </a:lnTo>
                    <a:cubicBezTo>
                      <a:pt x="2811" y="1813"/>
                      <a:pt x="2667" y="2145"/>
                      <a:pt x="2537" y="2304"/>
                    </a:cubicBezTo>
                    <a:cubicBezTo>
                      <a:pt x="2493" y="2358"/>
                      <a:pt x="2460" y="2391"/>
                      <a:pt x="2411" y="2440"/>
                    </a:cubicBezTo>
                    <a:cubicBezTo>
                      <a:pt x="2306" y="2545"/>
                      <a:pt x="2055" y="2744"/>
                      <a:pt x="1922" y="2747"/>
                    </a:cubicBezTo>
                    <a:cubicBezTo>
                      <a:pt x="1917" y="2727"/>
                      <a:pt x="1914" y="2722"/>
                      <a:pt x="1914" y="2696"/>
                    </a:cubicBezTo>
                    <a:cubicBezTo>
                      <a:pt x="1995" y="2694"/>
                      <a:pt x="2114" y="2602"/>
                      <a:pt x="2176" y="2569"/>
                    </a:cubicBezTo>
                    <a:cubicBezTo>
                      <a:pt x="2169" y="2539"/>
                      <a:pt x="2155" y="2526"/>
                      <a:pt x="2142" y="2501"/>
                    </a:cubicBezTo>
                    <a:cubicBezTo>
                      <a:pt x="2102" y="2424"/>
                      <a:pt x="2080" y="2361"/>
                      <a:pt x="2068" y="2270"/>
                    </a:cubicBezTo>
                    <a:cubicBezTo>
                      <a:pt x="2051" y="2134"/>
                      <a:pt x="2024" y="1600"/>
                      <a:pt x="2024" y="1502"/>
                    </a:cubicBezTo>
                    <a:cubicBezTo>
                      <a:pt x="2024" y="1424"/>
                      <a:pt x="1992" y="1413"/>
                      <a:pt x="1945" y="1378"/>
                    </a:cubicBezTo>
                    <a:cubicBezTo>
                      <a:pt x="1914" y="1354"/>
                      <a:pt x="1853" y="1317"/>
                      <a:pt x="1812" y="1308"/>
                    </a:cubicBezTo>
                    <a:cubicBezTo>
                      <a:pt x="1769" y="1389"/>
                      <a:pt x="1656" y="1489"/>
                      <a:pt x="1575" y="1511"/>
                    </a:cubicBezTo>
                    <a:cubicBezTo>
                      <a:pt x="1583" y="1540"/>
                      <a:pt x="1596" y="1544"/>
                      <a:pt x="1621" y="1558"/>
                    </a:cubicBezTo>
                    <a:cubicBezTo>
                      <a:pt x="1654" y="1577"/>
                      <a:pt x="1652" y="1575"/>
                      <a:pt x="1679" y="1601"/>
                    </a:cubicBezTo>
                    <a:cubicBezTo>
                      <a:pt x="1722" y="1645"/>
                      <a:pt x="1728" y="1668"/>
                      <a:pt x="1742" y="1733"/>
                    </a:cubicBezTo>
                    <a:cubicBezTo>
                      <a:pt x="1753" y="1781"/>
                      <a:pt x="1762" y="1854"/>
                      <a:pt x="1761" y="1908"/>
                    </a:cubicBezTo>
                    <a:cubicBezTo>
                      <a:pt x="1761" y="1979"/>
                      <a:pt x="1770" y="2024"/>
                      <a:pt x="1770" y="2095"/>
                    </a:cubicBezTo>
                    <a:cubicBezTo>
                      <a:pt x="1770" y="2175"/>
                      <a:pt x="1761" y="2221"/>
                      <a:pt x="1761" y="2298"/>
                    </a:cubicBezTo>
                    <a:cubicBezTo>
                      <a:pt x="1762" y="2375"/>
                      <a:pt x="1746" y="2429"/>
                      <a:pt x="1744" y="2493"/>
                    </a:cubicBezTo>
                    <a:lnTo>
                      <a:pt x="1685" y="2493"/>
                    </a:lnTo>
                    <a:cubicBezTo>
                      <a:pt x="1681" y="2447"/>
                      <a:pt x="1668" y="2400"/>
                      <a:pt x="1668" y="2349"/>
                    </a:cubicBezTo>
                    <a:cubicBezTo>
                      <a:pt x="1668" y="2091"/>
                      <a:pt x="1708" y="1881"/>
                      <a:pt x="1609" y="1688"/>
                    </a:cubicBezTo>
                    <a:cubicBezTo>
                      <a:pt x="1566" y="1604"/>
                      <a:pt x="1470" y="1541"/>
                      <a:pt x="1383" y="1607"/>
                    </a:cubicBezTo>
                    <a:cubicBezTo>
                      <a:pt x="1200" y="1748"/>
                      <a:pt x="1245" y="1884"/>
                      <a:pt x="1223" y="2031"/>
                    </a:cubicBezTo>
                    <a:cubicBezTo>
                      <a:pt x="1217" y="2072"/>
                      <a:pt x="1218" y="2102"/>
                      <a:pt x="1224" y="2141"/>
                    </a:cubicBezTo>
                    <a:lnTo>
                      <a:pt x="1228" y="2442"/>
                    </a:lnTo>
                    <a:cubicBezTo>
                      <a:pt x="1228" y="2487"/>
                      <a:pt x="1205" y="2500"/>
                      <a:pt x="1160" y="2501"/>
                    </a:cubicBezTo>
                    <a:cubicBezTo>
                      <a:pt x="1159" y="2465"/>
                      <a:pt x="1152" y="2467"/>
                      <a:pt x="1151" y="2425"/>
                    </a:cubicBezTo>
                    <a:lnTo>
                      <a:pt x="1135" y="1849"/>
                    </a:lnTo>
                    <a:cubicBezTo>
                      <a:pt x="1135" y="1673"/>
                      <a:pt x="1215" y="1607"/>
                      <a:pt x="1321" y="1536"/>
                    </a:cubicBezTo>
                    <a:cubicBezTo>
                      <a:pt x="1259" y="1444"/>
                      <a:pt x="1243" y="1545"/>
                      <a:pt x="1084" y="1308"/>
                    </a:cubicBezTo>
                    <a:cubicBezTo>
                      <a:pt x="1032" y="1335"/>
                      <a:pt x="1004" y="1350"/>
                      <a:pt x="958" y="1385"/>
                    </a:cubicBezTo>
                    <a:cubicBezTo>
                      <a:pt x="891" y="1434"/>
                      <a:pt x="881" y="1445"/>
                      <a:pt x="880" y="1511"/>
                    </a:cubicBezTo>
                    <a:cubicBezTo>
                      <a:pt x="878" y="1674"/>
                      <a:pt x="851" y="2123"/>
                      <a:pt x="824" y="2266"/>
                    </a:cubicBezTo>
                    <a:cubicBezTo>
                      <a:pt x="805" y="2361"/>
                      <a:pt x="772" y="2527"/>
                      <a:pt x="677" y="2535"/>
                    </a:cubicBezTo>
                    <a:close/>
                    <a:moveTo>
                      <a:pt x="0" y="1426"/>
                    </a:moveTo>
                    <a:cubicBezTo>
                      <a:pt x="0" y="1915"/>
                      <a:pt x="185" y="2298"/>
                      <a:pt x="549" y="2596"/>
                    </a:cubicBezTo>
                    <a:cubicBezTo>
                      <a:pt x="716" y="2732"/>
                      <a:pt x="761" y="2732"/>
                      <a:pt x="914" y="2806"/>
                    </a:cubicBezTo>
                    <a:cubicBezTo>
                      <a:pt x="902" y="2825"/>
                      <a:pt x="889" y="2842"/>
                      <a:pt x="889" y="2874"/>
                    </a:cubicBezTo>
                    <a:cubicBezTo>
                      <a:pt x="889" y="2941"/>
                      <a:pt x="1344" y="2992"/>
                      <a:pt x="1482" y="2992"/>
                    </a:cubicBezTo>
                    <a:cubicBezTo>
                      <a:pt x="1595" y="2992"/>
                      <a:pt x="1822" y="2950"/>
                      <a:pt x="1934" y="2911"/>
                    </a:cubicBezTo>
                    <a:cubicBezTo>
                      <a:pt x="1961" y="2902"/>
                      <a:pt x="1965" y="2897"/>
                      <a:pt x="1990" y="2891"/>
                    </a:cubicBezTo>
                    <a:cubicBezTo>
                      <a:pt x="1987" y="2857"/>
                      <a:pt x="1972" y="2841"/>
                      <a:pt x="1964" y="2806"/>
                    </a:cubicBezTo>
                    <a:cubicBezTo>
                      <a:pt x="2149" y="2709"/>
                      <a:pt x="2126" y="2751"/>
                      <a:pt x="2320" y="2603"/>
                    </a:cubicBezTo>
                    <a:cubicBezTo>
                      <a:pt x="2642" y="2357"/>
                      <a:pt x="2879" y="1923"/>
                      <a:pt x="2879" y="1477"/>
                    </a:cubicBezTo>
                    <a:cubicBezTo>
                      <a:pt x="2879" y="1164"/>
                      <a:pt x="2759" y="794"/>
                      <a:pt x="2563" y="565"/>
                    </a:cubicBezTo>
                    <a:cubicBezTo>
                      <a:pt x="2547" y="546"/>
                      <a:pt x="2538" y="540"/>
                      <a:pt x="2523" y="520"/>
                    </a:cubicBezTo>
                    <a:cubicBezTo>
                      <a:pt x="2507" y="499"/>
                      <a:pt x="2498" y="491"/>
                      <a:pt x="2479" y="471"/>
                    </a:cubicBezTo>
                    <a:cubicBezTo>
                      <a:pt x="2361" y="355"/>
                      <a:pt x="2228" y="254"/>
                      <a:pt x="2072" y="176"/>
                    </a:cubicBezTo>
                    <a:cubicBezTo>
                      <a:pt x="1922" y="101"/>
                      <a:pt x="1735" y="29"/>
                      <a:pt x="1516" y="29"/>
                    </a:cubicBezTo>
                    <a:cubicBezTo>
                      <a:pt x="1101" y="29"/>
                      <a:pt x="857" y="107"/>
                      <a:pt x="552" y="335"/>
                    </a:cubicBezTo>
                    <a:cubicBezTo>
                      <a:pt x="527" y="353"/>
                      <a:pt x="523" y="359"/>
                      <a:pt x="502" y="378"/>
                    </a:cubicBezTo>
                    <a:lnTo>
                      <a:pt x="408" y="463"/>
                    </a:lnTo>
                    <a:cubicBezTo>
                      <a:pt x="388" y="484"/>
                      <a:pt x="384" y="493"/>
                      <a:pt x="366" y="514"/>
                    </a:cubicBezTo>
                    <a:cubicBezTo>
                      <a:pt x="152" y="755"/>
                      <a:pt x="0" y="1086"/>
                      <a:pt x="0" y="14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5" name="Freeform 14">
                <a:extLst>
                  <a:ext uri="{FF2B5EF4-FFF2-40B4-BE49-F238E27FC236}">
                    <a16:creationId xmlns:a16="http://schemas.microsoft.com/office/drawing/2014/main" id="{9C5C94DB-57B6-46EF-BD6D-3B44EA823A0F}"/>
                  </a:ext>
                </a:extLst>
              </p:cNvPr>
              <p:cNvSpPr>
                <a:spLocks noEditPoints="1"/>
              </p:cNvSpPr>
              <p:nvPr/>
            </p:nvSpPr>
            <p:spPr bwMode="auto">
              <a:xfrm>
                <a:off x="4065588" y="1646238"/>
                <a:ext cx="969963" cy="958850"/>
              </a:xfrm>
              <a:custGeom>
                <a:avLst/>
                <a:gdLst>
                  <a:gd name="T0" fmla="*/ 2152 w 4182"/>
                  <a:gd name="T1" fmla="*/ 4022 h 4106"/>
                  <a:gd name="T2" fmla="*/ 1282 w 4182"/>
                  <a:gd name="T3" fmla="*/ 3867 h 4106"/>
                  <a:gd name="T4" fmla="*/ 834 w 4182"/>
                  <a:gd name="T5" fmla="*/ 3603 h 4106"/>
                  <a:gd name="T6" fmla="*/ 773 w 4182"/>
                  <a:gd name="T7" fmla="*/ 3546 h 4106"/>
                  <a:gd name="T8" fmla="*/ 646 w 4182"/>
                  <a:gd name="T9" fmla="*/ 3427 h 4106"/>
                  <a:gd name="T10" fmla="*/ 382 w 4182"/>
                  <a:gd name="T11" fmla="*/ 3098 h 4106"/>
                  <a:gd name="T12" fmla="*/ 94 w 4182"/>
                  <a:gd name="T13" fmla="*/ 2184 h 4106"/>
                  <a:gd name="T14" fmla="*/ 280 w 4182"/>
                  <a:gd name="T15" fmla="*/ 1211 h 4106"/>
                  <a:gd name="T16" fmla="*/ 567 w 4182"/>
                  <a:gd name="T17" fmla="*/ 769 h 4106"/>
                  <a:gd name="T18" fmla="*/ 630 w 4182"/>
                  <a:gd name="T19" fmla="*/ 713 h 4106"/>
                  <a:gd name="T20" fmla="*/ 953 w 4182"/>
                  <a:gd name="T21" fmla="*/ 427 h 4106"/>
                  <a:gd name="T22" fmla="*/ 2075 w 4182"/>
                  <a:gd name="T23" fmla="*/ 85 h 4106"/>
                  <a:gd name="T24" fmla="*/ 2939 w 4182"/>
                  <a:gd name="T25" fmla="*/ 288 h 4106"/>
                  <a:gd name="T26" fmla="*/ 3360 w 4182"/>
                  <a:gd name="T27" fmla="*/ 578 h 4106"/>
                  <a:gd name="T28" fmla="*/ 3483 w 4182"/>
                  <a:gd name="T29" fmla="*/ 700 h 4106"/>
                  <a:gd name="T30" fmla="*/ 3647 w 4182"/>
                  <a:gd name="T31" fmla="*/ 893 h 4106"/>
                  <a:gd name="T32" fmla="*/ 4023 w 4182"/>
                  <a:gd name="T33" fmla="*/ 1947 h 4106"/>
                  <a:gd name="T34" fmla="*/ 3777 w 4182"/>
                  <a:gd name="T35" fmla="*/ 3014 h 4106"/>
                  <a:gd name="T36" fmla="*/ 3473 w 4182"/>
                  <a:gd name="T37" fmla="*/ 3429 h 4106"/>
                  <a:gd name="T38" fmla="*/ 3077 w 4182"/>
                  <a:gd name="T39" fmla="*/ 3745 h 4106"/>
                  <a:gd name="T40" fmla="*/ 2914 w 4182"/>
                  <a:gd name="T41" fmla="*/ 3827 h 4106"/>
                  <a:gd name="T42" fmla="*/ 2567 w 4182"/>
                  <a:gd name="T43" fmla="*/ 3955 h 4106"/>
                  <a:gd name="T44" fmla="*/ 2152 w 4182"/>
                  <a:gd name="T45" fmla="*/ 4022 h 4106"/>
                  <a:gd name="T46" fmla="*/ 9 w 4182"/>
                  <a:gd name="T47" fmla="*/ 1880 h 4106"/>
                  <a:gd name="T48" fmla="*/ 62 w 4182"/>
                  <a:gd name="T49" fmla="*/ 2563 h 4106"/>
                  <a:gd name="T50" fmla="*/ 122 w 4182"/>
                  <a:gd name="T51" fmla="*/ 2749 h 4106"/>
                  <a:gd name="T52" fmla="*/ 480 w 4182"/>
                  <a:gd name="T53" fmla="*/ 3373 h 4106"/>
                  <a:gd name="T54" fmla="*/ 730 w 4182"/>
                  <a:gd name="T55" fmla="*/ 3623 h 4106"/>
                  <a:gd name="T56" fmla="*/ 868 w 4182"/>
                  <a:gd name="T57" fmla="*/ 3730 h 4106"/>
                  <a:gd name="T58" fmla="*/ 939 w 4182"/>
                  <a:gd name="T59" fmla="*/ 3778 h 4106"/>
                  <a:gd name="T60" fmla="*/ 1017 w 4182"/>
                  <a:gd name="T61" fmla="*/ 3827 h 4106"/>
                  <a:gd name="T62" fmla="*/ 1982 w 4182"/>
                  <a:gd name="T63" fmla="*/ 4106 h 4106"/>
                  <a:gd name="T64" fmla="*/ 2935 w 4182"/>
                  <a:gd name="T65" fmla="*/ 3917 h 4106"/>
                  <a:gd name="T66" fmla="*/ 3094 w 4182"/>
                  <a:gd name="T67" fmla="*/ 3830 h 4106"/>
                  <a:gd name="T68" fmla="*/ 3243 w 4182"/>
                  <a:gd name="T69" fmla="*/ 3733 h 4106"/>
                  <a:gd name="T70" fmla="*/ 3379 w 4182"/>
                  <a:gd name="T71" fmla="*/ 3624 h 4106"/>
                  <a:gd name="T72" fmla="*/ 3445 w 4182"/>
                  <a:gd name="T73" fmla="*/ 3571 h 4106"/>
                  <a:gd name="T74" fmla="*/ 3624 w 4182"/>
                  <a:gd name="T75" fmla="*/ 3377 h 4106"/>
                  <a:gd name="T76" fmla="*/ 3915 w 4182"/>
                  <a:gd name="T77" fmla="*/ 2932 h 4106"/>
                  <a:gd name="T78" fmla="*/ 3944 w 4182"/>
                  <a:gd name="T79" fmla="*/ 1247 h 4106"/>
                  <a:gd name="T80" fmla="*/ 3813 w 4182"/>
                  <a:gd name="T81" fmla="*/ 1006 h 4106"/>
                  <a:gd name="T82" fmla="*/ 3718 w 4182"/>
                  <a:gd name="T83" fmla="*/ 847 h 4106"/>
                  <a:gd name="T84" fmla="*/ 3470 w 4182"/>
                  <a:gd name="T85" fmla="*/ 595 h 4106"/>
                  <a:gd name="T86" fmla="*/ 3139 w 4182"/>
                  <a:gd name="T87" fmla="*/ 308 h 4106"/>
                  <a:gd name="T88" fmla="*/ 2067 w 4182"/>
                  <a:gd name="T89" fmla="*/ 0 h 4106"/>
                  <a:gd name="T90" fmla="*/ 787 w 4182"/>
                  <a:gd name="T91" fmla="*/ 439 h 4106"/>
                  <a:gd name="T92" fmla="*/ 89 w 4182"/>
                  <a:gd name="T93" fmla="*/ 1459 h 4106"/>
                  <a:gd name="T94" fmla="*/ 9 w 4182"/>
                  <a:gd name="T95" fmla="*/ 1880 h 4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82" h="4106">
                    <a:moveTo>
                      <a:pt x="2152" y="4022"/>
                    </a:moveTo>
                    <a:cubicBezTo>
                      <a:pt x="1818" y="4022"/>
                      <a:pt x="1527" y="3989"/>
                      <a:pt x="1282" y="3867"/>
                    </a:cubicBezTo>
                    <a:cubicBezTo>
                      <a:pt x="1123" y="3787"/>
                      <a:pt x="973" y="3712"/>
                      <a:pt x="834" y="3603"/>
                    </a:cubicBezTo>
                    <a:cubicBezTo>
                      <a:pt x="808" y="3583"/>
                      <a:pt x="797" y="3565"/>
                      <a:pt x="773" y="3546"/>
                    </a:cubicBezTo>
                    <a:cubicBezTo>
                      <a:pt x="711" y="3497"/>
                      <a:pt x="693" y="3468"/>
                      <a:pt x="646" y="3427"/>
                    </a:cubicBezTo>
                    <a:cubicBezTo>
                      <a:pt x="560" y="3351"/>
                      <a:pt x="442" y="3197"/>
                      <a:pt x="382" y="3098"/>
                    </a:cubicBezTo>
                    <a:cubicBezTo>
                      <a:pt x="250" y="2879"/>
                      <a:pt x="94" y="2473"/>
                      <a:pt x="94" y="2184"/>
                    </a:cubicBezTo>
                    <a:cubicBezTo>
                      <a:pt x="94" y="1799"/>
                      <a:pt x="106" y="1560"/>
                      <a:pt x="280" y="1211"/>
                    </a:cubicBezTo>
                    <a:cubicBezTo>
                      <a:pt x="334" y="1105"/>
                      <a:pt x="478" y="840"/>
                      <a:pt x="567" y="769"/>
                    </a:cubicBezTo>
                    <a:cubicBezTo>
                      <a:pt x="595" y="747"/>
                      <a:pt x="604" y="739"/>
                      <a:pt x="630" y="713"/>
                    </a:cubicBezTo>
                    <a:lnTo>
                      <a:pt x="953" y="427"/>
                    </a:lnTo>
                    <a:cubicBezTo>
                      <a:pt x="1277" y="213"/>
                      <a:pt x="1674" y="85"/>
                      <a:pt x="2075" y="85"/>
                    </a:cubicBezTo>
                    <a:cubicBezTo>
                      <a:pt x="2385" y="85"/>
                      <a:pt x="2717" y="174"/>
                      <a:pt x="2939" y="288"/>
                    </a:cubicBezTo>
                    <a:lnTo>
                      <a:pt x="3360" y="578"/>
                    </a:lnTo>
                    <a:cubicBezTo>
                      <a:pt x="3430" y="647"/>
                      <a:pt x="3408" y="610"/>
                      <a:pt x="3483" y="700"/>
                    </a:cubicBezTo>
                    <a:cubicBezTo>
                      <a:pt x="3541" y="769"/>
                      <a:pt x="3569" y="789"/>
                      <a:pt x="3647" y="893"/>
                    </a:cubicBezTo>
                    <a:cubicBezTo>
                      <a:pt x="3850" y="1164"/>
                      <a:pt x="4023" y="1591"/>
                      <a:pt x="4023" y="1947"/>
                    </a:cubicBezTo>
                    <a:cubicBezTo>
                      <a:pt x="4023" y="2470"/>
                      <a:pt x="3975" y="2614"/>
                      <a:pt x="3777" y="3014"/>
                    </a:cubicBezTo>
                    <a:cubicBezTo>
                      <a:pt x="3733" y="3103"/>
                      <a:pt x="3548" y="3369"/>
                      <a:pt x="3473" y="3429"/>
                    </a:cubicBezTo>
                    <a:cubicBezTo>
                      <a:pt x="3340" y="3534"/>
                      <a:pt x="3274" y="3636"/>
                      <a:pt x="3077" y="3745"/>
                    </a:cubicBezTo>
                    <a:cubicBezTo>
                      <a:pt x="3019" y="3777"/>
                      <a:pt x="2974" y="3800"/>
                      <a:pt x="2914" y="3827"/>
                    </a:cubicBezTo>
                    <a:cubicBezTo>
                      <a:pt x="2776" y="3889"/>
                      <a:pt x="2714" y="3912"/>
                      <a:pt x="2567" y="3955"/>
                    </a:cubicBezTo>
                    <a:cubicBezTo>
                      <a:pt x="2455" y="3988"/>
                      <a:pt x="2297" y="4022"/>
                      <a:pt x="2152" y="4022"/>
                    </a:cubicBezTo>
                    <a:close/>
                    <a:moveTo>
                      <a:pt x="9" y="1880"/>
                    </a:moveTo>
                    <a:cubicBezTo>
                      <a:pt x="9" y="2149"/>
                      <a:pt x="0" y="2296"/>
                      <a:pt x="62" y="2563"/>
                    </a:cubicBezTo>
                    <a:cubicBezTo>
                      <a:pt x="76" y="2621"/>
                      <a:pt x="99" y="2693"/>
                      <a:pt x="122" y="2749"/>
                    </a:cubicBezTo>
                    <a:cubicBezTo>
                      <a:pt x="207" y="2959"/>
                      <a:pt x="341" y="3194"/>
                      <a:pt x="480" y="3373"/>
                    </a:cubicBezTo>
                    <a:cubicBezTo>
                      <a:pt x="543" y="3455"/>
                      <a:pt x="651" y="3558"/>
                      <a:pt x="730" y="3623"/>
                    </a:cubicBezTo>
                    <a:lnTo>
                      <a:pt x="868" y="3730"/>
                    </a:lnTo>
                    <a:cubicBezTo>
                      <a:pt x="893" y="3748"/>
                      <a:pt x="914" y="3762"/>
                      <a:pt x="939" y="3778"/>
                    </a:cubicBezTo>
                    <a:cubicBezTo>
                      <a:pt x="966" y="3795"/>
                      <a:pt x="993" y="3812"/>
                      <a:pt x="1017" y="3827"/>
                    </a:cubicBezTo>
                    <a:cubicBezTo>
                      <a:pt x="1283" y="3980"/>
                      <a:pt x="1622" y="4106"/>
                      <a:pt x="1982" y="4106"/>
                    </a:cubicBezTo>
                    <a:cubicBezTo>
                      <a:pt x="2426" y="4106"/>
                      <a:pt x="2563" y="4069"/>
                      <a:pt x="2935" y="3917"/>
                    </a:cubicBezTo>
                    <a:lnTo>
                      <a:pt x="3094" y="3830"/>
                    </a:lnTo>
                    <a:cubicBezTo>
                      <a:pt x="3147" y="3801"/>
                      <a:pt x="3197" y="3767"/>
                      <a:pt x="3243" y="3733"/>
                    </a:cubicBezTo>
                    <a:lnTo>
                      <a:pt x="3379" y="3624"/>
                    </a:lnTo>
                    <a:cubicBezTo>
                      <a:pt x="3403" y="3605"/>
                      <a:pt x="3422" y="3594"/>
                      <a:pt x="3445" y="3571"/>
                    </a:cubicBezTo>
                    <a:lnTo>
                      <a:pt x="3624" y="3377"/>
                    </a:lnTo>
                    <a:cubicBezTo>
                      <a:pt x="3763" y="3205"/>
                      <a:pt x="3800" y="3163"/>
                      <a:pt x="3915" y="2932"/>
                    </a:cubicBezTo>
                    <a:cubicBezTo>
                      <a:pt x="4155" y="2453"/>
                      <a:pt x="4182" y="1744"/>
                      <a:pt x="3944" y="1247"/>
                    </a:cubicBezTo>
                    <a:lnTo>
                      <a:pt x="3813" y="1006"/>
                    </a:lnTo>
                    <a:cubicBezTo>
                      <a:pt x="3780" y="952"/>
                      <a:pt x="3753" y="896"/>
                      <a:pt x="3718" y="847"/>
                    </a:cubicBezTo>
                    <a:lnTo>
                      <a:pt x="3470" y="595"/>
                    </a:lnTo>
                    <a:cubicBezTo>
                      <a:pt x="3363" y="487"/>
                      <a:pt x="3265" y="393"/>
                      <a:pt x="3139" y="308"/>
                    </a:cubicBezTo>
                    <a:cubicBezTo>
                      <a:pt x="2870" y="127"/>
                      <a:pt x="2419" y="0"/>
                      <a:pt x="2067" y="0"/>
                    </a:cubicBezTo>
                    <a:cubicBezTo>
                      <a:pt x="1608" y="0"/>
                      <a:pt x="1130" y="165"/>
                      <a:pt x="787" y="439"/>
                    </a:cubicBezTo>
                    <a:cubicBezTo>
                      <a:pt x="457" y="703"/>
                      <a:pt x="223" y="1059"/>
                      <a:pt x="89" y="1459"/>
                    </a:cubicBezTo>
                    <a:cubicBezTo>
                      <a:pt x="52" y="1570"/>
                      <a:pt x="9" y="1739"/>
                      <a:pt x="9" y="18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6" name="Freeform 15">
                <a:extLst>
                  <a:ext uri="{FF2B5EF4-FFF2-40B4-BE49-F238E27FC236}">
                    <a16:creationId xmlns:a16="http://schemas.microsoft.com/office/drawing/2014/main" id="{0838BD95-098D-4CE8-9644-F62D15335355}"/>
                  </a:ext>
                </a:extLst>
              </p:cNvPr>
              <p:cNvSpPr>
                <a:spLocks noEditPoints="1"/>
              </p:cNvSpPr>
              <p:nvPr/>
            </p:nvSpPr>
            <p:spPr bwMode="auto">
              <a:xfrm>
                <a:off x="4570413" y="2382838"/>
                <a:ext cx="298450" cy="184150"/>
              </a:xfrm>
              <a:custGeom>
                <a:avLst/>
                <a:gdLst>
                  <a:gd name="T0" fmla="*/ 781 w 1287"/>
                  <a:gd name="T1" fmla="*/ 444 h 788"/>
                  <a:gd name="T2" fmla="*/ 1067 w 1287"/>
                  <a:gd name="T3" fmla="*/ 69 h 788"/>
                  <a:gd name="T4" fmla="*/ 1118 w 1287"/>
                  <a:gd name="T5" fmla="*/ 128 h 788"/>
                  <a:gd name="T6" fmla="*/ 1228 w 1287"/>
                  <a:gd name="T7" fmla="*/ 204 h 788"/>
                  <a:gd name="T8" fmla="*/ 1236 w 1287"/>
                  <a:gd name="T9" fmla="*/ 187 h 788"/>
                  <a:gd name="T10" fmla="*/ 1278 w 1287"/>
                  <a:gd name="T11" fmla="*/ 86 h 788"/>
                  <a:gd name="T12" fmla="*/ 1168 w 1287"/>
                  <a:gd name="T13" fmla="*/ 103 h 788"/>
                  <a:gd name="T14" fmla="*/ 997 w 1287"/>
                  <a:gd name="T15" fmla="*/ 101 h 788"/>
                  <a:gd name="T16" fmla="*/ 728 w 1287"/>
                  <a:gd name="T17" fmla="*/ 306 h 788"/>
                  <a:gd name="T18" fmla="*/ 779 w 1287"/>
                  <a:gd name="T19" fmla="*/ 433 h 788"/>
                  <a:gd name="T20" fmla="*/ 711 w 1287"/>
                  <a:gd name="T21" fmla="*/ 314 h 788"/>
                  <a:gd name="T22" fmla="*/ 398 w 1287"/>
                  <a:gd name="T23" fmla="*/ 450 h 788"/>
                  <a:gd name="T24" fmla="*/ 329 w 1287"/>
                  <a:gd name="T25" fmla="*/ 484 h 788"/>
                  <a:gd name="T26" fmla="*/ 152 w 1287"/>
                  <a:gd name="T27" fmla="*/ 534 h 788"/>
                  <a:gd name="T28" fmla="*/ 203 w 1287"/>
                  <a:gd name="T29" fmla="*/ 721 h 788"/>
                  <a:gd name="T30" fmla="*/ 102 w 1287"/>
                  <a:gd name="T31" fmla="*/ 543 h 788"/>
                  <a:gd name="T32" fmla="*/ 0 w 1287"/>
                  <a:gd name="T33" fmla="*/ 534 h 788"/>
                  <a:gd name="T34" fmla="*/ 42 w 1287"/>
                  <a:gd name="T35" fmla="*/ 560 h 788"/>
                  <a:gd name="T36" fmla="*/ 220 w 1287"/>
                  <a:gd name="T37" fmla="*/ 534 h 788"/>
                  <a:gd name="T38" fmla="*/ 313 w 1287"/>
                  <a:gd name="T39" fmla="*/ 729 h 788"/>
                  <a:gd name="T40" fmla="*/ 406 w 1287"/>
                  <a:gd name="T41" fmla="*/ 678 h 788"/>
                  <a:gd name="T42" fmla="*/ 421 w 1287"/>
                  <a:gd name="T43" fmla="*/ 630 h 788"/>
                  <a:gd name="T44" fmla="*/ 474 w 1287"/>
                  <a:gd name="T45" fmla="*/ 458 h 788"/>
                  <a:gd name="T46" fmla="*/ 584 w 1287"/>
                  <a:gd name="T47" fmla="*/ 628 h 788"/>
                  <a:gd name="T48" fmla="*/ 686 w 1287"/>
                  <a:gd name="T49" fmla="*/ 619 h 788"/>
                  <a:gd name="T50" fmla="*/ 609 w 1287"/>
                  <a:gd name="T51" fmla="*/ 501 h 788"/>
                  <a:gd name="T52" fmla="*/ 821 w 1287"/>
                  <a:gd name="T53" fmla="*/ 534 h 788"/>
                  <a:gd name="T54" fmla="*/ 838 w 1287"/>
                  <a:gd name="T55" fmla="*/ 271 h 788"/>
                  <a:gd name="T56" fmla="*/ 940 w 1287"/>
                  <a:gd name="T57" fmla="*/ 450 h 788"/>
                  <a:gd name="T58" fmla="*/ 1049 w 1287"/>
                  <a:gd name="T59" fmla="*/ 264 h 788"/>
                  <a:gd name="T60" fmla="*/ 957 w 1287"/>
                  <a:gd name="T61" fmla="*/ 297 h 788"/>
                  <a:gd name="T62" fmla="*/ 948 w 1287"/>
                  <a:gd name="T63" fmla="*/ 221 h 788"/>
                  <a:gd name="T64" fmla="*/ 897 w 1287"/>
                  <a:gd name="T65" fmla="*/ 213 h 788"/>
                  <a:gd name="T66" fmla="*/ 982 w 1287"/>
                  <a:gd name="T67" fmla="*/ 145 h 788"/>
                  <a:gd name="T68" fmla="*/ 1228 w 1287"/>
                  <a:gd name="T69" fmla="*/ 204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7" h="788">
                    <a:moveTo>
                      <a:pt x="779" y="441"/>
                    </a:moveTo>
                    <a:lnTo>
                      <a:pt x="781" y="444"/>
                    </a:lnTo>
                    <a:cubicBezTo>
                      <a:pt x="781" y="444"/>
                      <a:pt x="778" y="442"/>
                      <a:pt x="779" y="441"/>
                    </a:cubicBezTo>
                    <a:close/>
                    <a:moveTo>
                      <a:pt x="1067" y="69"/>
                    </a:moveTo>
                    <a:cubicBezTo>
                      <a:pt x="1103" y="70"/>
                      <a:pt x="1119" y="73"/>
                      <a:pt x="1134" y="94"/>
                    </a:cubicBezTo>
                    <a:cubicBezTo>
                      <a:pt x="1128" y="119"/>
                      <a:pt x="1131" y="108"/>
                      <a:pt x="1118" y="128"/>
                    </a:cubicBezTo>
                    <a:cubicBezTo>
                      <a:pt x="1087" y="120"/>
                      <a:pt x="1071" y="104"/>
                      <a:pt x="1067" y="69"/>
                    </a:cubicBezTo>
                    <a:close/>
                    <a:moveTo>
                      <a:pt x="1228" y="204"/>
                    </a:moveTo>
                    <a:cubicBezTo>
                      <a:pt x="1197" y="204"/>
                      <a:pt x="1151" y="208"/>
                      <a:pt x="1134" y="145"/>
                    </a:cubicBezTo>
                    <a:lnTo>
                      <a:pt x="1236" y="187"/>
                    </a:lnTo>
                    <a:cubicBezTo>
                      <a:pt x="1285" y="186"/>
                      <a:pt x="1287" y="147"/>
                      <a:pt x="1287" y="94"/>
                    </a:cubicBezTo>
                    <a:lnTo>
                      <a:pt x="1278" y="86"/>
                    </a:lnTo>
                    <a:cubicBezTo>
                      <a:pt x="1254" y="104"/>
                      <a:pt x="1262" y="85"/>
                      <a:pt x="1261" y="128"/>
                    </a:cubicBezTo>
                    <a:cubicBezTo>
                      <a:pt x="1227" y="110"/>
                      <a:pt x="1223" y="103"/>
                      <a:pt x="1168" y="103"/>
                    </a:cubicBezTo>
                    <a:cubicBezTo>
                      <a:pt x="1185" y="67"/>
                      <a:pt x="1186" y="58"/>
                      <a:pt x="1177" y="18"/>
                    </a:cubicBezTo>
                    <a:cubicBezTo>
                      <a:pt x="1101" y="0"/>
                      <a:pt x="1032" y="42"/>
                      <a:pt x="997" y="101"/>
                    </a:cubicBezTo>
                    <a:cubicBezTo>
                      <a:pt x="973" y="143"/>
                      <a:pt x="994" y="128"/>
                      <a:pt x="952" y="149"/>
                    </a:cubicBezTo>
                    <a:cubicBezTo>
                      <a:pt x="891" y="179"/>
                      <a:pt x="764" y="296"/>
                      <a:pt x="728" y="306"/>
                    </a:cubicBezTo>
                    <a:lnTo>
                      <a:pt x="762" y="323"/>
                    </a:lnTo>
                    <a:cubicBezTo>
                      <a:pt x="765" y="356"/>
                      <a:pt x="776" y="400"/>
                      <a:pt x="779" y="433"/>
                    </a:cubicBezTo>
                    <a:cubicBezTo>
                      <a:pt x="741" y="413"/>
                      <a:pt x="721" y="392"/>
                      <a:pt x="686" y="374"/>
                    </a:cubicBezTo>
                    <a:cubicBezTo>
                      <a:pt x="696" y="354"/>
                      <a:pt x="705" y="339"/>
                      <a:pt x="711" y="314"/>
                    </a:cubicBezTo>
                    <a:cubicBezTo>
                      <a:pt x="687" y="327"/>
                      <a:pt x="665" y="337"/>
                      <a:pt x="638" y="351"/>
                    </a:cubicBezTo>
                    <a:cubicBezTo>
                      <a:pt x="545" y="401"/>
                      <a:pt x="522" y="421"/>
                      <a:pt x="398" y="450"/>
                    </a:cubicBezTo>
                    <a:cubicBezTo>
                      <a:pt x="405" y="534"/>
                      <a:pt x="425" y="404"/>
                      <a:pt x="466" y="577"/>
                    </a:cubicBezTo>
                    <a:cubicBezTo>
                      <a:pt x="379" y="531"/>
                      <a:pt x="382" y="491"/>
                      <a:pt x="329" y="484"/>
                    </a:cubicBezTo>
                    <a:cubicBezTo>
                      <a:pt x="287" y="478"/>
                      <a:pt x="268" y="491"/>
                      <a:pt x="233" y="497"/>
                    </a:cubicBezTo>
                    <a:cubicBezTo>
                      <a:pt x="181" y="506"/>
                      <a:pt x="165" y="486"/>
                      <a:pt x="152" y="534"/>
                    </a:cubicBezTo>
                    <a:cubicBezTo>
                      <a:pt x="181" y="537"/>
                      <a:pt x="183" y="541"/>
                      <a:pt x="203" y="551"/>
                    </a:cubicBezTo>
                    <a:cubicBezTo>
                      <a:pt x="203" y="623"/>
                      <a:pt x="216" y="664"/>
                      <a:pt x="203" y="721"/>
                    </a:cubicBezTo>
                    <a:cubicBezTo>
                      <a:pt x="173" y="728"/>
                      <a:pt x="175" y="729"/>
                      <a:pt x="135" y="729"/>
                    </a:cubicBezTo>
                    <a:cubicBezTo>
                      <a:pt x="121" y="700"/>
                      <a:pt x="102" y="589"/>
                      <a:pt x="102" y="543"/>
                    </a:cubicBezTo>
                    <a:cubicBezTo>
                      <a:pt x="142" y="539"/>
                      <a:pt x="116" y="555"/>
                      <a:pt x="135" y="518"/>
                    </a:cubicBezTo>
                    <a:cubicBezTo>
                      <a:pt x="103" y="518"/>
                      <a:pt x="28" y="528"/>
                      <a:pt x="0" y="534"/>
                    </a:cubicBezTo>
                    <a:lnTo>
                      <a:pt x="0" y="560"/>
                    </a:lnTo>
                    <a:lnTo>
                      <a:pt x="42" y="560"/>
                    </a:lnTo>
                    <a:cubicBezTo>
                      <a:pt x="42" y="675"/>
                      <a:pt x="45" y="788"/>
                      <a:pt x="166" y="760"/>
                    </a:cubicBezTo>
                    <a:cubicBezTo>
                      <a:pt x="291" y="731"/>
                      <a:pt x="222" y="614"/>
                      <a:pt x="220" y="534"/>
                    </a:cubicBezTo>
                    <a:cubicBezTo>
                      <a:pt x="250" y="528"/>
                      <a:pt x="248" y="526"/>
                      <a:pt x="288" y="526"/>
                    </a:cubicBezTo>
                    <a:cubicBezTo>
                      <a:pt x="318" y="657"/>
                      <a:pt x="328" y="555"/>
                      <a:pt x="313" y="729"/>
                    </a:cubicBezTo>
                    <a:cubicBezTo>
                      <a:pt x="354" y="720"/>
                      <a:pt x="351" y="712"/>
                      <a:pt x="406" y="712"/>
                    </a:cubicBezTo>
                    <a:lnTo>
                      <a:pt x="406" y="678"/>
                    </a:lnTo>
                    <a:cubicBezTo>
                      <a:pt x="354" y="677"/>
                      <a:pt x="338" y="656"/>
                      <a:pt x="330" y="560"/>
                    </a:cubicBezTo>
                    <a:cubicBezTo>
                      <a:pt x="364" y="578"/>
                      <a:pt x="392" y="604"/>
                      <a:pt x="421" y="630"/>
                    </a:cubicBezTo>
                    <a:cubicBezTo>
                      <a:pt x="494" y="693"/>
                      <a:pt x="484" y="673"/>
                      <a:pt x="525" y="670"/>
                    </a:cubicBezTo>
                    <a:cubicBezTo>
                      <a:pt x="518" y="589"/>
                      <a:pt x="474" y="546"/>
                      <a:pt x="474" y="458"/>
                    </a:cubicBezTo>
                    <a:cubicBezTo>
                      <a:pt x="491" y="450"/>
                      <a:pt x="504" y="446"/>
                      <a:pt x="525" y="441"/>
                    </a:cubicBezTo>
                    <a:cubicBezTo>
                      <a:pt x="531" y="514"/>
                      <a:pt x="584" y="547"/>
                      <a:pt x="584" y="628"/>
                    </a:cubicBezTo>
                    <a:cubicBezTo>
                      <a:pt x="556" y="638"/>
                      <a:pt x="578" y="617"/>
                      <a:pt x="559" y="653"/>
                    </a:cubicBezTo>
                    <a:cubicBezTo>
                      <a:pt x="621" y="648"/>
                      <a:pt x="618" y="619"/>
                      <a:pt x="686" y="619"/>
                    </a:cubicBezTo>
                    <a:lnTo>
                      <a:pt x="686" y="585"/>
                    </a:lnTo>
                    <a:cubicBezTo>
                      <a:pt x="641" y="584"/>
                      <a:pt x="647" y="581"/>
                      <a:pt x="609" y="501"/>
                    </a:cubicBezTo>
                    <a:cubicBezTo>
                      <a:pt x="599" y="478"/>
                      <a:pt x="564" y="384"/>
                      <a:pt x="628" y="403"/>
                    </a:cubicBezTo>
                    <a:cubicBezTo>
                      <a:pt x="686" y="420"/>
                      <a:pt x="739" y="533"/>
                      <a:pt x="821" y="534"/>
                    </a:cubicBezTo>
                    <a:cubicBezTo>
                      <a:pt x="821" y="435"/>
                      <a:pt x="782" y="377"/>
                      <a:pt x="804" y="280"/>
                    </a:cubicBezTo>
                    <a:lnTo>
                      <a:pt x="838" y="271"/>
                    </a:lnTo>
                    <a:lnTo>
                      <a:pt x="938" y="393"/>
                    </a:lnTo>
                    <a:cubicBezTo>
                      <a:pt x="955" y="421"/>
                      <a:pt x="941" y="401"/>
                      <a:pt x="940" y="450"/>
                    </a:cubicBezTo>
                    <a:cubicBezTo>
                      <a:pt x="1024" y="405"/>
                      <a:pt x="1066" y="358"/>
                      <a:pt x="1118" y="323"/>
                    </a:cubicBezTo>
                    <a:cubicBezTo>
                      <a:pt x="1114" y="316"/>
                      <a:pt x="1049" y="209"/>
                      <a:pt x="1049" y="264"/>
                    </a:cubicBezTo>
                    <a:cubicBezTo>
                      <a:pt x="1048" y="315"/>
                      <a:pt x="1063" y="359"/>
                      <a:pt x="991" y="365"/>
                    </a:cubicBezTo>
                    <a:cubicBezTo>
                      <a:pt x="979" y="317"/>
                      <a:pt x="967" y="336"/>
                      <a:pt x="957" y="297"/>
                    </a:cubicBezTo>
                    <a:cubicBezTo>
                      <a:pt x="990" y="297"/>
                      <a:pt x="991" y="300"/>
                      <a:pt x="1016" y="306"/>
                    </a:cubicBezTo>
                    <a:cubicBezTo>
                      <a:pt x="1015" y="253"/>
                      <a:pt x="991" y="231"/>
                      <a:pt x="948" y="221"/>
                    </a:cubicBezTo>
                    <a:lnTo>
                      <a:pt x="948" y="272"/>
                    </a:lnTo>
                    <a:cubicBezTo>
                      <a:pt x="909" y="263"/>
                      <a:pt x="898" y="258"/>
                      <a:pt x="897" y="213"/>
                    </a:cubicBezTo>
                    <a:cubicBezTo>
                      <a:pt x="962" y="198"/>
                      <a:pt x="958" y="208"/>
                      <a:pt x="1016" y="213"/>
                    </a:cubicBezTo>
                    <a:cubicBezTo>
                      <a:pt x="1015" y="161"/>
                      <a:pt x="1005" y="179"/>
                      <a:pt x="982" y="145"/>
                    </a:cubicBezTo>
                    <a:cubicBezTo>
                      <a:pt x="1051" y="112"/>
                      <a:pt x="1133" y="224"/>
                      <a:pt x="1134" y="289"/>
                    </a:cubicBezTo>
                    <a:cubicBezTo>
                      <a:pt x="1164" y="281"/>
                      <a:pt x="1211" y="229"/>
                      <a:pt x="1228"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7" name="Freeform 16">
                <a:extLst>
                  <a:ext uri="{FF2B5EF4-FFF2-40B4-BE49-F238E27FC236}">
                    <a16:creationId xmlns:a16="http://schemas.microsoft.com/office/drawing/2014/main" id="{C3DE9F38-CE3B-430F-8398-0E22F860A09B}"/>
                  </a:ext>
                </a:extLst>
              </p:cNvPr>
              <p:cNvSpPr>
                <a:spLocks noEditPoints="1"/>
              </p:cNvSpPr>
              <p:nvPr/>
            </p:nvSpPr>
            <p:spPr bwMode="auto">
              <a:xfrm>
                <a:off x="4165600" y="2305051"/>
                <a:ext cx="212725" cy="219075"/>
              </a:xfrm>
              <a:custGeom>
                <a:avLst/>
                <a:gdLst>
                  <a:gd name="T0" fmla="*/ 770 w 914"/>
                  <a:gd name="T1" fmla="*/ 779 h 937"/>
                  <a:gd name="T2" fmla="*/ 796 w 914"/>
                  <a:gd name="T3" fmla="*/ 686 h 937"/>
                  <a:gd name="T4" fmla="*/ 855 w 914"/>
                  <a:gd name="T5" fmla="*/ 720 h 937"/>
                  <a:gd name="T6" fmla="*/ 770 w 914"/>
                  <a:gd name="T7" fmla="*/ 779 h 937"/>
                  <a:gd name="T8" fmla="*/ 677 w 914"/>
                  <a:gd name="T9" fmla="*/ 712 h 937"/>
                  <a:gd name="T10" fmla="*/ 728 w 914"/>
                  <a:gd name="T11" fmla="*/ 618 h 937"/>
                  <a:gd name="T12" fmla="*/ 677 w 914"/>
                  <a:gd name="T13" fmla="*/ 712 h 937"/>
                  <a:gd name="T14" fmla="*/ 421 w 914"/>
                  <a:gd name="T15" fmla="*/ 642 h 937"/>
                  <a:gd name="T16" fmla="*/ 381 w 914"/>
                  <a:gd name="T17" fmla="*/ 618 h 937"/>
                  <a:gd name="T18" fmla="*/ 388 w 914"/>
                  <a:gd name="T19" fmla="*/ 600 h 937"/>
                  <a:gd name="T20" fmla="*/ 415 w 914"/>
                  <a:gd name="T21" fmla="*/ 542 h 937"/>
                  <a:gd name="T22" fmla="*/ 482 w 914"/>
                  <a:gd name="T23" fmla="*/ 576 h 937"/>
                  <a:gd name="T24" fmla="*/ 421 w 914"/>
                  <a:gd name="T25" fmla="*/ 642 h 937"/>
                  <a:gd name="T26" fmla="*/ 447 w 914"/>
                  <a:gd name="T27" fmla="*/ 510 h 937"/>
                  <a:gd name="T28" fmla="*/ 533 w 914"/>
                  <a:gd name="T29" fmla="*/ 500 h 937"/>
                  <a:gd name="T30" fmla="*/ 499 w 914"/>
                  <a:gd name="T31" fmla="*/ 559 h 937"/>
                  <a:gd name="T32" fmla="*/ 447 w 914"/>
                  <a:gd name="T33" fmla="*/ 510 h 937"/>
                  <a:gd name="T34" fmla="*/ 0 w 914"/>
                  <a:gd name="T35" fmla="*/ 136 h 937"/>
                  <a:gd name="T36" fmla="*/ 180 w 914"/>
                  <a:gd name="T37" fmla="*/ 231 h 937"/>
                  <a:gd name="T38" fmla="*/ 279 w 914"/>
                  <a:gd name="T39" fmla="*/ 212 h 937"/>
                  <a:gd name="T40" fmla="*/ 228 w 914"/>
                  <a:gd name="T41" fmla="*/ 280 h 937"/>
                  <a:gd name="T42" fmla="*/ 322 w 914"/>
                  <a:gd name="T43" fmla="*/ 271 h 937"/>
                  <a:gd name="T44" fmla="*/ 247 w 914"/>
                  <a:gd name="T45" fmla="*/ 350 h 937"/>
                  <a:gd name="T46" fmla="*/ 152 w 914"/>
                  <a:gd name="T47" fmla="*/ 390 h 937"/>
                  <a:gd name="T48" fmla="*/ 245 w 914"/>
                  <a:gd name="T49" fmla="*/ 491 h 937"/>
                  <a:gd name="T50" fmla="*/ 290 w 914"/>
                  <a:gd name="T51" fmla="*/ 409 h 937"/>
                  <a:gd name="T52" fmla="*/ 372 w 914"/>
                  <a:gd name="T53" fmla="*/ 339 h 937"/>
                  <a:gd name="T54" fmla="*/ 364 w 914"/>
                  <a:gd name="T55" fmla="*/ 432 h 937"/>
                  <a:gd name="T56" fmla="*/ 440 w 914"/>
                  <a:gd name="T57" fmla="*/ 398 h 937"/>
                  <a:gd name="T58" fmla="*/ 346 w 914"/>
                  <a:gd name="T59" fmla="*/ 532 h 937"/>
                  <a:gd name="T60" fmla="*/ 288 w 914"/>
                  <a:gd name="T61" fmla="*/ 551 h 937"/>
                  <a:gd name="T62" fmla="*/ 491 w 914"/>
                  <a:gd name="T63" fmla="*/ 720 h 937"/>
                  <a:gd name="T64" fmla="*/ 474 w 914"/>
                  <a:gd name="T65" fmla="*/ 678 h 937"/>
                  <a:gd name="T66" fmla="*/ 584 w 914"/>
                  <a:gd name="T67" fmla="*/ 551 h 937"/>
                  <a:gd name="T68" fmla="*/ 643 w 914"/>
                  <a:gd name="T69" fmla="*/ 576 h 937"/>
                  <a:gd name="T70" fmla="*/ 601 w 914"/>
                  <a:gd name="T71" fmla="*/ 813 h 937"/>
                  <a:gd name="T72" fmla="*/ 711 w 914"/>
                  <a:gd name="T73" fmla="*/ 745 h 937"/>
                  <a:gd name="T74" fmla="*/ 688 w 914"/>
                  <a:gd name="T75" fmla="*/ 850 h 937"/>
                  <a:gd name="T76" fmla="*/ 914 w 914"/>
                  <a:gd name="T77" fmla="*/ 737 h 937"/>
                  <a:gd name="T78" fmla="*/ 830 w 914"/>
                  <a:gd name="T79" fmla="*/ 678 h 937"/>
                  <a:gd name="T80" fmla="*/ 747 w 914"/>
                  <a:gd name="T81" fmla="*/ 617 h 937"/>
                  <a:gd name="T82" fmla="*/ 661 w 914"/>
                  <a:gd name="T83" fmla="*/ 559 h 937"/>
                  <a:gd name="T84" fmla="*/ 539 w 914"/>
                  <a:gd name="T85" fmla="*/ 468 h 937"/>
                  <a:gd name="T86" fmla="*/ 505 w 914"/>
                  <a:gd name="T87" fmla="*/ 427 h 937"/>
                  <a:gd name="T88" fmla="*/ 464 w 914"/>
                  <a:gd name="T89" fmla="*/ 400 h 937"/>
                  <a:gd name="T90" fmla="*/ 332 w 914"/>
                  <a:gd name="T91" fmla="*/ 244 h 937"/>
                  <a:gd name="T92" fmla="*/ 291 w 914"/>
                  <a:gd name="T93" fmla="*/ 208 h 937"/>
                  <a:gd name="T94" fmla="*/ 228 w 914"/>
                  <a:gd name="T95" fmla="*/ 119 h 937"/>
                  <a:gd name="T96" fmla="*/ 175 w 914"/>
                  <a:gd name="T97" fmla="*/ 201 h 937"/>
                  <a:gd name="T98" fmla="*/ 76 w 914"/>
                  <a:gd name="T99" fmla="*/ 237 h 937"/>
                  <a:gd name="T100" fmla="*/ 39 w 914"/>
                  <a:gd name="T101" fmla="*/ 191 h 937"/>
                  <a:gd name="T102" fmla="*/ 228 w 914"/>
                  <a:gd name="T103" fmla="*/ 110 h 937"/>
                  <a:gd name="T104" fmla="*/ 169 w 914"/>
                  <a:gd name="T105" fmla="*/ 0 h 937"/>
                  <a:gd name="T106" fmla="*/ 134 w 914"/>
                  <a:gd name="T107" fmla="*/ 41 h 937"/>
                  <a:gd name="T108" fmla="*/ 117 w 914"/>
                  <a:gd name="T109" fmla="*/ 58 h 937"/>
                  <a:gd name="T110" fmla="*/ 0 w 914"/>
                  <a:gd name="T111" fmla="*/ 136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937">
                    <a:moveTo>
                      <a:pt x="770" y="779"/>
                    </a:moveTo>
                    <a:cubicBezTo>
                      <a:pt x="781" y="756"/>
                      <a:pt x="795" y="719"/>
                      <a:pt x="796" y="686"/>
                    </a:cubicBezTo>
                    <a:cubicBezTo>
                      <a:pt x="852" y="686"/>
                      <a:pt x="838" y="687"/>
                      <a:pt x="855" y="720"/>
                    </a:cubicBezTo>
                    <a:lnTo>
                      <a:pt x="770" y="779"/>
                    </a:lnTo>
                    <a:close/>
                    <a:moveTo>
                      <a:pt x="677" y="712"/>
                    </a:moveTo>
                    <a:cubicBezTo>
                      <a:pt x="684" y="634"/>
                      <a:pt x="696" y="626"/>
                      <a:pt x="728" y="618"/>
                    </a:cubicBezTo>
                    <a:cubicBezTo>
                      <a:pt x="734" y="646"/>
                      <a:pt x="758" y="693"/>
                      <a:pt x="677" y="712"/>
                    </a:cubicBezTo>
                    <a:close/>
                    <a:moveTo>
                      <a:pt x="421" y="642"/>
                    </a:moveTo>
                    <a:cubicBezTo>
                      <a:pt x="399" y="627"/>
                      <a:pt x="412" y="627"/>
                      <a:pt x="381" y="618"/>
                    </a:cubicBezTo>
                    <a:cubicBezTo>
                      <a:pt x="383" y="614"/>
                      <a:pt x="387" y="603"/>
                      <a:pt x="388" y="600"/>
                    </a:cubicBezTo>
                    <a:cubicBezTo>
                      <a:pt x="416" y="544"/>
                      <a:pt x="411" y="591"/>
                      <a:pt x="415" y="542"/>
                    </a:cubicBezTo>
                    <a:cubicBezTo>
                      <a:pt x="466" y="543"/>
                      <a:pt x="448" y="553"/>
                      <a:pt x="482" y="576"/>
                    </a:cubicBezTo>
                    <a:lnTo>
                      <a:pt x="421" y="642"/>
                    </a:lnTo>
                    <a:close/>
                    <a:moveTo>
                      <a:pt x="447" y="510"/>
                    </a:moveTo>
                    <a:cubicBezTo>
                      <a:pt x="449" y="508"/>
                      <a:pt x="533" y="433"/>
                      <a:pt x="533" y="500"/>
                    </a:cubicBezTo>
                    <a:cubicBezTo>
                      <a:pt x="533" y="515"/>
                      <a:pt x="508" y="547"/>
                      <a:pt x="499" y="559"/>
                    </a:cubicBezTo>
                    <a:lnTo>
                      <a:pt x="447" y="510"/>
                    </a:lnTo>
                    <a:close/>
                    <a:moveTo>
                      <a:pt x="0" y="136"/>
                    </a:moveTo>
                    <a:cubicBezTo>
                      <a:pt x="0" y="253"/>
                      <a:pt x="70" y="313"/>
                      <a:pt x="180" y="231"/>
                    </a:cubicBezTo>
                    <a:cubicBezTo>
                      <a:pt x="215" y="204"/>
                      <a:pt x="223" y="212"/>
                      <a:pt x="279" y="212"/>
                    </a:cubicBezTo>
                    <a:cubicBezTo>
                      <a:pt x="255" y="246"/>
                      <a:pt x="242" y="223"/>
                      <a:pt x="228" y="280"/>
                    </a:cubicBezTo>
                    <a:cubicBezTo>
                      <a:pt x="265" y="279"/>
                      <a:pt x="275" y="271"/>
                      <a:pt x="322" y="271"/>
                    </a:cubicBezTo>
                    <a:cubicBezTo>
                      <a:pt x="310" y="321"/>
                      <a:pt x="280" y="319"/>
                      <a:pt x="247" y="350"/>
                    </a:cubicBezTo>
                    <a:cubicBezTo>
                      <a:pt x="174" y="419"/>
                      <a:pt x="221" y="391"/>
                      <a:pt x="152" y="390"/>
                    </a:cubicBezTo>
                    <a:cubicBezTo>
                      <a:pt x="156" y="432"/>
                      <a:pt x="224" y="486"/>
                      <a:pt x="245" y="491"/>
                    </a:cubicBezTo>
                    <a:cubicBezTo>
                      <a:pt x="232" y="433"/>
                      <a:pt x="252" y="442"/>
                      <a:pt x="290" y="409"/>
                    </a:cubicBezTo>
                    <a:cubicBezTo>
                      <a:pt x="326" y="378"/>
                      <a:pt x="327" y="363"/>
                      <a:pt x="372" y="339"/>
                    </a:cubicBezTo>
                    <a:cubicBezTo>
                      <a:pt x="372" y="386"/>
                      <a:pt x="367" y="397"/>
                      <a:pt x="364" y="432"/>
                    </a:cubicBezTo>
                    <a:cubicBezTo>
                      <a:pt x="438" y="397"/>
                      <a:pt x="398" y="402"/>
                      <a:pt x="440" y="398"/>
                    </a:cubicBezTo>
                    <a:cubicBezTo>
                      <a:pt x="436" y="449"/>
                      <a:pt x="387" y="495"/>
                      <a:pt x="346" y="532"/>
                    </a:cubicBezTo>
                    <a:cubicBezTo>
                      <a:pt x="322" y="554"/>
                      <a:pt x="330" y="551"/>
                      <a:pt x="288" y="551"/>
                    </a:cubicBezTo>
                    <a:cubicBezTo>
                      <a:pt x="316" y="593"/>
                      <a:pt x="445" y="709"/>
                      <a:pt x="491" y="720"/>
                    </a:cubicBezTo>
                    <a:cubicBezTo>
                      <a:pt x="488" y="684"/>
                      <a:pt x="492" y="705"/>
                      <a:pt x="474" y="678"/>
                    </a:cubicBezTo>
                    <a:cubicBezTo>
                      <a:pt x="513" y="667"/>
                      <a:pt x="565" y="586"/>
                      <a:pt x="584" y="551"/>
                    </a:cubicBezTo>
                    <a:cubicBezTo>
                      <a:pt x="604" y="561"/>
                      <a:pt x="623" y="565"/>
                      <a:pt x="643" y="576"/>
                    </a:cubicBezTo>
                    <a:cubicBezTo>
                      <a:pt x="615" y="696"/>
                      <a:pt x="591" y="697"/>
                      <a:pt x="601" y="813"/>
                    </a:cubicBezTo>
                    <a:cubicBezTo>
                      <a:pt x="655" y="800"/>
                      <a:pt x="658" y="760"/>
                      <a:pt x="711" y="745"/>
                    </a:cubicBezTo>
                    <a:cubicBezTo>
                      <a:pt x="707" y="763"/>
                      <a:pt x="687" y="838"/>
                      <a:pt x="688" y="850"/>
                    </a:cubicBezTo>
                    <a:cubicBezTo>
                      <a:pt x="695" y="937"/>
                      <a:pt x="793" y="765"/>
                      <a:pt x="914" y="737"/>
                    </a:cubicBezTo>
                    <a:cubicBezTo>
                      <a:pt x="910" y="689"/>
                      <a:pt x="877" y="682"/>
                      <a:pt x="830" y="678"/>
                    </a:cubicBezTo>
                    <a:cubicBezTo>
                      <a:pt x="826" y="643"/>
                      <a:pt x="828" y="647"/>
                      <a:pt x="747" y="617"/>
                    </a:cubicBezTo>
                    <a:cubicBezTo>
                      <a:pt x="696" y="598"/>
                      <a:pt x="754" y="617"/>
                      <a:pt x="661" y="559"/>
                    </a:cubicBezTo>
                    <a:lnTo>
                      <a:pt x="539" y="468"/>
                    </a:lnTo>
                    <a:cubicBezTo>
                      <a:pt x="518" y="450"/>
                      <a:pt x="528" y="447"/>
                      <a:pt x="505" y="427"/>
                    </a:cubicBezTo>
                    <a:cubicBezTo>
                      <a:pt x="493" y="418"/>
                      <a:pt x="474" y="409"/>
                      <a:pt x="464" y="400"/>
                    </a:cubicBezTo>
                    <a:cubicBezTo>
                      <a:pt x="442" y="380"/>
                      <a:pt x="389" y="297"/>
                      <a:pt x="332" y="244"/>
                    </a:cubicBezTo>
                    <a:cubicBezTo>
                      <a:pt x="319" y="231"/>
                      <a:pt x="300" y="219"/>
                      <a:pt x="291" y="208"/>
                    </a:cubicBezTo>
                    <a:cubicBezTo>
                      <a:pt x="261" y="168"/>
                      <a:pt x="287" y="158"/>
                      <a:pt x="228" y="119"/>
                    </a:cubicBezTo>
                    <a:cubicBezTo>
                      <a:pt x="228" y="186"/>
                      <a:pt x="225" y="176"/>
                      <a:pt x="175" y="201"/>
                    </a:cubicBezTo>
                    <a:cubicBezTo>
                      <a:pt x="140" y="218"/>
                      <a:pt x="125" y="237"/>
                      <a:pt x="76" y="237"/>
                    </a:cubicBezTo>
                    <a:cubicBezTo>
                      <a:pt x="50" y="237"/>
                      <a:pt x="35" y="210"/>
                      <a:pt x="39" y="191"/>
                    </a:cubicBezTo>
                    <a:cubicBezTo>
                      <a:pt x="48" y="156"/>
                      <a:pt x="162" y="79"/>
                      <a:pt x="228" y="110"/>
                    </a:cubicBezTo>
                    <a:cubicBezTo>
                      <a:pt x="223" y="86"/>
                      <a:pt x="185" y="12"/>
                      <a:pt x="169" y="0"/>
                    </a:cubicBezTo>
                    <a:cubicBezTo>
                      <a:pt x="125" y="12"/>
                      <a:pt x="158" y="6"/>
                      <a:pt x="134" y="41"/>
                    </a:cubicBezTo>
                    <a:cubicBezTo>
                      <a:pt x="126" y="54"/>
                      <a:pt x="133" y="47"/>
                      <a:pt x="117" y="58"/>
                    </a:cubicBezTo>
                    <a:cubicBezTo>
                      <a:pt x="84" y="84"/>
                      <a:pt x="0" y="102"/>
                      <a:pt x="0" y="1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8" name="Freeform 17">
                <a:extLst>
                  <a:ext uri="{FF2B5EF4-FFF2-40B4-BE49-F238E27FC236}">
                    <a16:creationId xmlns:a16="http://schemas.microsoft.com/office/drawing/2014/main" id="{0421F86F-230F-4054-9CD2-0439F52F82D3}"/>
                  </a:ext>
                </a:extLst>
              </p:cNvPr>
              <p:cNvSpPr>
                <a:spLocks noEditPoints="1"/>
              </p:cNvSpPr>
              <p:nvPr/>
            </p:nvSpPr>
            <p:spPr bwMode="auto">
              <a:xfrm>
                <a:off x="4154488" y="1903413"/>
                <a:ext cx="77788" cy="103188"/>
              </a:xfrm>
              <a:custGeom>
                <a:avLst/>
                <a:gdLst>
                  <a:gd name="T0" fmla="*/ 169 w 339"/>
                  <a:gd name="T1" fmla="*/ 304 h 445"/>
                  <a:gd name="T2" fmla="*/ 172 w 339"/>
                  <a:gd name="T3" fmla="*/ 307 h 445"/>
                  <a:gd name="T4" fmla="*/ 169 w 339"/>
                  <a:gd name="T5" fmla="*/ 304 h 445"/>
                  <a:gd name="T6" fmla="*/ 195 w 339"/>
                  <a:gd name="T7" fmla="*/ 228 h 445"/>
                  <a:gd name="T8" fmla="*/ 254 w 339"/>
                  <a:gd name="T9" fmla="*/ 245 h 445"/>
                  <a:gd name="T10" fmla="*/ 195 w 339"/>
                  <a:gd name="T11" fmla="*/ 304 h 445"/>
                  <a:gd name="T12" fmla="*/ 222 w 339"/>
                  <a:gd name="T13" fmla="*/ 272 h 445"/>
                  <a:gd name="T14" fmla="*/ 195 w 339"/>
                  <a:gd name="T15" fmla="*/ 228 h 445"/>
                  <a:gd name="T16" fmla="*/ 119 w 339"/>
                  <a:gd name="T17" fmla="*/ 144 h 445"/>
                  <a:gd name="T18" fmla="*/ 152 w 339"/>
                  <a:gd name="T19" fmla="*/ 177 h 445"/>
                  <a:gd name="T20" fmla="*/ 119 w 339"/>
                  <a:gd name="T21" fmla="*/ 144 h 445"/>
                  <a:gd name="T22" fmla="*/ 271 w 339"/>
                  <a:gd name="T23" fmla="*/ 203 h 445"/>
                  <a:gd name="T24" fmla="*/ 246 w 339"/>
                  <a:gd name="T25" fmla="*/ 203 h 445"/>
                  <a:gd name="T26" fmla="*/ 262 w 339"/>
                  <a:gd name="T27" fmla="*/ 59 h 445"/>
                  <a:gd name="T28" fmla="*/ 271 w 339"/>
                  <a:gd name="T29" fmla="*/ 203 h 445"/>
                  <a:gd name="T30" fmla="*/ 0 w 339"/>
                  <a:gd name="T31" fmla="*/ 220 h 445"/>
                  <a:gd name="T32" fmla="*/ 59 w 339"/>
                  <a:gd name="T33" fmla="*/ 211 h 445"/>
                  <a:gd name="T34" fmla="*/ 117 w 339"/>
                  <a:gd name="T35" fmla="*/ 264 h 445"/>
                  <a:gd name="T36" fmla="*/ 93 w 339"/>
                  <a:gd name="T37" fmla="*/ 338 h 445"/>
                  <a:gd name="T38" fmla="*/ 25 w 339"/>
                  <a:gd name="T39" fmla="*/ 313 h 445"/>
                  <a:gd name="T40" fmla="*/ 19 w 339"/>
                  <a:gd name="T41" fmla="*/ 386 h 445"/>
                  <a:gd name="T42" fmla="*/ 263 w 339"/>
                  <a:gd name="T43" fmla="*/ 339 h 445"/>
                  <a:gd name="T44" fmla="*/ 300 w 339"/>
                  <a:gd name="T45" fmla="*/ 266 h 445"/>
                  <a:gd name="T46" fmla="*/ 339 w 339"/>
                  <a:gd name="T47" fmla="*/ 194 h 445"/>
                  <a:gd name="T48" fmla="*/ 296 w 339"/>
                  <a:gd name="T49" fmla="*/ 194 h 445"/>
                  <a:gd name="T50" fmla="*/ 322 w 339"/>
                  <a:gd name="T51" fmla="*/ 67 h 445"/>
                  <a:gd name="T52" fmla="*/ 296 w 339"/>
                  <a:gd name="T53" fmla="*/ 25 h 445"/>
                  <a:gd name="T54" fmla="*/ 161 w 339"/>
                  <a:gd name="T55" fmla="*/ 93 h 445"/>
                  <a:gd name="T56" fmla="*/ 161 w 339"/>
                  <a:gd name="T57" fmla="*/ 0 h 445"/>
                  <a:gd name="T58" fmla="*/ 54 w 339"/>
                  <a:gd name="T59" fmla="*/ 104 h 445"/>
                  <a:gd name="T60" fmla="*/ 0 w 339"/>
                  <a:gd name="T61" fmla="*/ 22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39" h="445">
                    <a:moveTo>
                      <a:pt x="169" y="304"/>
                    </a:moveTo>
                    <a:lnTo>
                      <a:pt x="172" y="307"/>
                    </a:lnTo>
                    <a:cubicBezTo>
                      <a:pt x="172" y="307"/>
                      <a:pt x="169" y="305"/>
                      <a:pt x="169" y="304"/>
                    </a:cubicBezTo>
                    <a:close/>
                    <a:moveTo>
                      <a:pt x="195" y="228"/>
                    </a:moveTo>
                    <a:cubicBezTo>
                      <a:pt x="220" y="245"/>
                      <a:pt x="212" y="245"/>
                      <a:pt x="254" y="245"/>
                    </a:cubicBezTo>
                    <a:cubicBezTo>
                      <a:pt x="236" y="279"/>
                      <a:pt x="240" y="301"/>
                      <a:pt x="195" y="304"/>
                    </a:cubicBezTo>
                    <a:lnTo>
                      <a:pt x="222" y="272"/>
                    </a:lnTo>
                    <a:cubicBezTo>
                      <a:pt x="194" y="242"/>
                      <a:pt x="201" y="241"/>
                      <a:pt x="195" y="228"/>
                    </a:cubicBezTo>
                    <a:close/>
                    <a:moveTo>
                      <a:pt x="119" y="144"/>
                    </a:moveTo>
                    <a:cubicBezTo>
                      <a:pt x="148" y="151"/>
                      <a:pt x="145" y="148"/>
                      <a:pt x="152" y="177"/>
                    </a:cubicBezTo>
                    <a:cubicBezTo>
                      <a:pt x="110" y="167"/>
                      <a:pt x="124" y="175"/>
                      <a:pt x="119" y="144"/>
                    </a:cubicBezTo>
                    <a:close/>
                    <a:moveTo>
                      <a:pt x="271" y="203"/>
                    </a:moveTo>
                    <a:lnTo>
                      <a:pt x="246" y="203"/>
                    </a:lnTo>
                    <a:cubicBezTo>
                      <a:pt x="245" y="200"/>
                      <a:pt x="159" y="87"/>
                      <a:pt x="262" y="59"/>
                    </a:cubicBezTo>
                    <a:cubicBezTo>
                      <a:pt x="304" y="90"/>
                      <a:pt x="271" y="129"/>
                      <a:pt x="271" y="203"/>
                    </a:cubicBezTo>
                    <a:close/>
                    <a:moveTo>
                      <a:pt x="0" y="220"/>
                    </a:moveTo>
                    <a:cubicBezTo>
                      <a:pt x="0" y="273"/>
                      <a:pt x="21" y="221"/>
                      <a:pt x="59" y="211"/>
                    </a:cubicBezTo>
                    <a:lnTo>
                      <a:pt x="117" y="264"/>
                    </a:lnTo>
                    <a:cubicBezTo>
                      <a:pt x="113" y="286"/>
                      <a:pt x="103" y="318"/>
                      <a:pt x="93" y="338"/>
                    </a:cubicBezTo>
                    <a:cubicBezTo>
                      <a:pt x="77" y="331"/>
                      <a:pt x="44" y="317"/>
                      <a:pt x="25" y="313"/>
                    </a:cubicBezTo>
                    <a:cubicBezTo>
                      <a:pt x="14" y="338"/>
                      <a:pt x="3" y="359"/>
                      <a:pt x="19" y="386"/>
                    </a:cubicBezTo>
                    <a:cubicBezTo>
                      <a:pt x="55" y="445"/>
                      <a:pt x="210" y="443"/>
                      <a:pt x="263" y="339"/>
                    </a:cubicBezTo>
                    <a:cubicBezTo>
                      <a:pt x="273" y="318"/>
                      <a:pt x="286" y="286"/>
                      <a:pt x="300" y="266"/>
                    </a:cubicBezTo>
                    <a:cubicBezTo>
                      <a:pt x="325" y="229"/>
                      <a:pt x="338" y="248"/>
                      <a:pt x="339" y="194"/>
                    </a:cubicBezTo>
                    <a:lnTo>
                      <a:pt x="296" y="194"/>
                    </a:lnTo>
                    <a:lnTo>
                      <a:pt x="322" y="67"/>
                    </a:lnTo>
                    <a:cubicBezTo>
                      <a:pt x="322" y="47"/>
                      <a:pt x="308" y="43"/>
                      <a:pt x="296" y="25"/>
                    </a:cubicBezTo>
                    <a:cubicBezTo>
                      <a:pt x="194" y="27"/>
                      <a:pt x="219" y="77"/>
                      <a:pt x="161" y="93"/>
                    </a:cubicBezTo>
                    <a:lnTo>
                      <a:pt x="161" y="0"/>
                    </a:lnTo>
                    <a:cubicBezTo>
                      <a:pt x="62" y="0"/>
                      <a:pt x="96" y="14"/>
                      <a:pt x="54" y="104"/>
                    </a:cubicBezTo>
                    <a:cubicBezTo>
                      <a:pt x="38" y="138"/>
                      <a:pt x="0" y="185"/>
                      <a:pt x="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9" name="Freeform 18">
                <a:extLst>
                  <a:ext uri="{FF2B5EF4-FFF2-40B4-BE49-F238E27FC236}">
                    <a16:creationId xmlns:a16="http://schemas.microsoft.com/office/drawing/2014/main" id="{BE963CF4-58C0-49D7-85E3-06FAAAC61DC4}"/>
                  </a:ext>
                </a:extLst>
              </p:cNvPr>
              <p:cNvSpPr>
                <a:spLocks noEditPoints="1"/>
              </p:cNvSpPr>
              <p:nvPr/>
            </p:nvSpPr>
            <p:spPr bwMode="auto">
              <a:xfrm>
                <a:off x="4343400" y="1709738"/>
                <a:ext cx="93663" cy="111125"/>
              </a:xfrm>
              <a:custGeom>
                <a:avLst/>
                <a:gdLst>
                  <a:gd name="T0" fmla="*/ 182 w 401"/>
                  <a:gd name="T1" fmla="*/ 347 h 474"/>
                  <a:gd name="T2" fmla="*/ 185 w 401"/>
                  <a:gd name="T3" fmla="*/ 350 h 474"/>
                  <a:gd name="T4" fmla="*/ 182 w 401"/>
                  <a:gd name="T5" fmla="*/ 347 h 474"/>
                  <a:gd name="T6" fmla="*/ 114 w 401"/>
                  <a:gd name="T7" fmla="*/ 305 h 474"/>
                  <a:gd name="T8" fmla="*/ 140 w 401"/>
                  <a:gd name="T9" fmla="*/ 339 h 474"/>
                  <a:gd name="T10" fmla="*/ 114 w 401"/>
                  <a:gd name="T11" fmla="*/ 339 h 474"/>
                  <a:gd name="T12" fmla="*/ 114 w 401"/>
                  <a:gd name="T13" fmla="*/ 305 h 474"/>
                  <a:gd name="T14" fmla="*/ 165 w 401"/>
                  <a:gd name="T15" fmla="*/ 305 h 474"/>
                  <a:gd name="T16" fmla="*/ 173 w 401"/>
                  <a:gd name="T17" fmla="*/ 306 h 474"/>
                  <a:gd name="T18" fmla="*/ 165 w 401"/>
                  <a:gd name="T19" fmla="*/ 305 h 474"/>
                  <a:gd name="T20" fmla="*/ 182 w 401"/>
                  <a:gd name="T21" fmla="*/ 203 h 474"/>
                  <a:gd name="T22" fmla="*/ 148 w 401"/>
                  <a:gd name="T23" fmla="*/ 254 h 474"/>
                  <a:gd name="T24" fmla="*/ 182 w 401"/>
                  <a:gd name="T25" fmla="*/ 203 h 474"/>
                  <a:gd name="T26" fmla="*/ 182 w 401"/>
                  <a:gd name="T27" fmla="*/ 203 h 474"/>
                  <a:gd name="T28" fmla="*/ 228 w 401"/>
                  <a:gd name="T29" fmla="*/ 165 h 474"/>
                  <a:gd name="T30" fmla="*/ 259 w 401"/>
                  <a:gd name="T31" fmla="*/ 152 h 474"/>
                  <a:gd name="T32" fmla="*/ 277 w 401"/>
                  <a:gd name="T33" fmla="*/ 149 h 474"/>
                  <a:gd name="T34" fmla="*/ 323 w 401"/>
                  <a:gd name="T35" fmla="*/ 189 h 474"/>
                  <a:gd name="T36" fmla="*/ 318 w 401"/>
                  <a:gd name="T37" fmla="*/ 313 h 474"/>
                  <a:gd name="T38" fmla="*/ 275 w 401"/>
                  <a:gd name="T39" fmla="*/ 347 h 474"/>
                  <a:gd name="T40" fmla="*/ 241 w 401"/>
                  <a:gd name="T41" fmla="*/ 203 h 474"/>
                  <a:gd name="T42" fmla="*/ 182 w 401"/>
                  <a:gd name="T43" fmla="*/ 203 h 474"/>
                  <a:gd name="T44" fmla="*/ 89 w 401"/>
                  <a:gd name="T45" fmla="*/ 17 h 474"/>
                  <a:gd name="T46" fmla="*/ 80 w 401"/>
                  <a:gd name="T47" fmla="*/ 68 h 474"/>
                  <a:gd name="T48" fmla="*/ 30 w 401"/>
                  <a:gd name="T49" fmla="*/ 118 h 474"/>
                  <a:gd name="T50" fmla="*/ 114 w 401"/>
                  <a:gd name="T51" fmla="*/ 195 h 474"/>
                  <a:gd name="T52" fmla="*/ 97 w 401"/>
                  <a:gd name="T53" fmla="*/ 254 h 474"/>
                  <a:gd name="T54" fmla="*/ 21 w 401"/>
                  <a:gd name="T55" fmla="*/ 254 h 474"/>
                  <a:gd name="T56" fmla="*/ 123 w 401"/>
                  <a:gd name="T57" fmla="*/ 423 h 474"/>
                  <a:gd name="T58" fmla="*/ 123 w 401"/>
                  <a:gd name="T59" fmla="*/ 372 h 474"/>
                  <a:gd name="T60" fmla="*/ 157 w 401"/>
                  <a:gd name="T61" fmla="*/ 372 h 474"/>
                  <a:gd name="T62" fmla="*/ 216 w 401"/>
                  <a:gd name="T63" fmla="*/ 423 h 474"/>
                  <a:gd name="T64" fmla="*/ 224 w 401"/>
                  <a:gd name="T65" fmla="*/ 474 h 474"/>
                  <a:gd name="T66" fmla="*/ 275 w 401"/>
                  <a:gd name="T67" fmla="*/ 389 h 474"/>
                  <a:gd name="T68" fmla="*/ 351 w 401"/>
                  <a:gd name="T69" fmla="*/ 135 h 474"/>
                  <a:gd name="T70" fmla="*/ 213 w 401"/>
                  <a:gd name="T71" fmla="*/ 141 h 474"/>
                  <a:gd name="T72" fmla="*/ 165 w 401"/>
                  <a:gd name="T73" fmla="*/ 161 h 474"/>
                  <a:gd name="T74" fmla="*/ 148 w 401"/>
                  <a:gd name="T75" fmla="*/ 0 h 474"/>
                  <a:gd name="T76" fmla="*/ 140 w 401"/>
                  <a:gd name="T77" fmla="*/ 63 h 474"/>
                  <a:gd name="T78" fmla="*/ 89 w 401"/>
                  <a:gd name="T79" fmla="*/ 17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1" h="474">
                    <a:moveTo>
                      <a:pt x="182" y="347"/>
                    </a:moveTo>
                    <a:lnTo>
                      <a:pt x="185" y="350"/>
                    </a:lnTo>
                    <a:cubicBezTo>
                      <a:pt x="184" y="349"/>
                      <a:pt x="181" y="348"/>
                      <a:pt x="182" y="347"/>
                    </a:cubicBezTo>
                    <a:close/>
                    <a:moveTo>
                      <a:pt x="114" y="305"/>
                    </a:moveTo>
                    <a:cubicBezTo>
                      <a:pt x="139" y="323"/>
                      <a:pt x="125" y="310"/>
                      <a:pt x="140" y="339"/>
                    </a:cubicBezTo>
                    <a:lnTo>
                      <a:pt x="114" y="339"/>
                    </a:lnTo>
                    <a:lnTo>
                      <a:pt x="114" y="305"/>
                    </a:lnTo>
                    <a:close/>
                    <a:moveTo>
                      <a:pt x="165" y="305"/>
                    </a:moveTo>
                    <a:cubicBezTo>
                      <a:pt x="167" y="287"/>
                      <a:pt x="210" y="307"/>
                      <a:pt x="173" y="306"/>
                    </a:cubicBezTo>
                    <a:cubicBezTo>
                      <a:pt x="170" y="305"/>
                      <a:pt x="163" y="324"/>
                      <a:pt x="165" y="305"/>
                    </a:cubicBezTo>
                    <a:close/>
                    <a:moveTo>
                      <a:pt x="182" y="203"/>
                    </a:moveTo>
                    <a:cubicBezTo>
                      <a:pt x="181" y="244"/>
                      <a:pt x="183" y="250"/>
                      <a:pt x="148" y="254"/>
                    </a:cubicBezTo>
                    <a:cubicBezTo>
                      <a:pt x="162" y="228"/>
                      <a:pt x="159" y="220"/>
                      <a:pt x="182" y="203"/>
                    </a:cubicBezTo>
                    <a:close/>
                    <a:moveTo>
                      <a:pt x="182" y="203"/>
                    </a:moveTo>
                    <a:cubicBezTo>
                      <a:pt x="194" y="185"/>
                      <a:pt x="206" y="176"/>
                      <a:pt x="228" y="165"/>
                    </a:cubicBezTo>
                    <a:cubicBezTo>
                      <a:pt x="233" y="163"/>
                      <a:pt x="259" y="152"/>
                      <a:pt x="259" y="152"/>
                    </a:cubicBezTo>
                    <a:cubicBezTo>
                      <a:pt x="262" y="152"/>
                      <a:pt x="277" y="149"/>
                      <a:pt x="277" y="149"/>
                    </a:cubicBezTo>
                    <a:cubicBezTo>
                      <a:pt x="303" y="149"/>
                      <a:pt x="316" y="164"/>
                      <a:pt x="323" y="189"/>
                    </a:cubicBezTo>
                    <a:cubicBezTo>
                      <a:pt x="331" y="219"/>
                      <a:pt x="326" y="285"/>
                      <a:pt x="318" y="313"/>
                    </a:cubicBezTo>
                    <a:cubicBezTo>
                      <a:pt x="309" y="343"/>
                      <a:pt x="309" y="344"/>
                      <a:pt x="275" y="347"/>
                    </a:cubicBezTo>
                    <a:cubicBezTo>
                      <a:pt x="260" y="283"/>
                      <a:pt x="241" y="296"/>
                      <a:pt x="241" y="203"/>
                    </a:cubicBezTo>
                    <a:lnTo>
                      <a:pt x="182" y="203"/>
                    </a:lnTo>
                    <a:close/>
                    <a:moveTo>
                      <a:pt x="89" y="17"/>
                    </a:moveTo>
                    <a:cubicBezTo>
                      <a:pt x="86" y="52"/>
                      <a:pt x="80" y="36"/>
                      <a:pt x="80" y="68"/>
                    </a:cubicBezTo>
                    <a:cubicBezTo>
                      <a:pt x="80" y="112"/>
                      <a:pt x="114" y="118"/>
                      <a:pt x="30" y="118"/>
                    </a:cubicBezTo>
                    <a:cubicBezTo>
                      <a:pt x="31" y="187"/>
                      <a:pt x="62" y="167"/>
                      <a:pt x="114" y="195"/>
                    </a:cubicBezTo>
                    <a:cubicBezTo>
                      <a:pt x="107" y="226"/>
                      <a:pt x="100" y="218"/>
                      <a:pt x="97" y="254"/>
                    </a:cubicBezTo>
                    <a:cubicBezTo>
                      <a:pt x="45" y="253"/>
                      <a:pt x="74" y="242"/>
                      <a:pt x="21" y="254"/>
                    </a:cubicBezTo>
                    <a:cubicBezTo>
                      <a:pt x="0" y="345"/>
                      <a:pt x="9" y="414"/>
                      <a:pt x="123" y="423"/>
                    </a:cubicBezTo>
                    <a:lnTo>
                      <a:pt x="123" y="372"/>
                    </a:lnTo>
                    <a:lnTo>
                      <a:pt x="157" y="372"/>
                    </a:lnTo>
                    <a:cubicBezTo>
                      <a:pt x="157" y="429"/>
                      <a:pt x="157" y="423"/>
                      <a:pt x="216" y="423"/>
                    </a:cubicBezTo>
                    <a:cubicBezTo>
                      <a:pt x="221" y="443"/>
                      <a:pt x="224" y="448"/>
                      <a:pt x="224" y="474"/>
                    </a:cubicBezTo>
                    <a:cubicBezTo>
                      <a:pt x="265" y="453"/>
                      <a:pt x="271" y="445"/>
                      <a:pt x="275" y="389"/>
                    </a:cubicBezTo>
                    <a:cubicBezTo>
                      <a:pt x="401" y="389"/>
                      <a:pt x="351" y="263"/>
                      <a:pt x="351" y="135"/>
                    </a:cubicBezTo>
                    <a:cubicBezTo>
                      <a:pt x="231" y="107"/>
                      <a:pt x="263" y="115"/>
                      <a:pt x="213" y="141"/>
                    </a:cubicBezTo>
                    <a:cubicBezTo>
                      <a:pt x="194" y="152"/>
                      <a:pt x="187" y="156"/>
                      <a:pt x="165" y="161"/>
                    </a:cubicBezTo>
                    <a:cubicBezTo>
                      <a:pt x="191" y="50"/>
                      <a:pt x="280" y="70"/>
                      <a:pt x="148" y="0"/>
                    </a:cubicBezTo>
                    <a:cubicBezTo>
                      <a:pt x="150" y="27"/>
                      <a:pt x="173" y="61"/>
                      <a:pt x="140" y="63"/>
                    </a:cubicBezTo>
                    <a:cubicBezTo>
                      <a:pt x="106" y="65"/>
                      <a:pt x="142" y="53"/>
                      <a:pt x="8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0" name="Freeform 19">
                <a:extLst>
                  <a:ext uri="{FF2B5EF4-FFF2-40B4-BE49-F238E27FC236}">
                    <a16:creationId xmlns:a16="http://schemas.microsoft.com/office/drawing/2014/main" id="{54BDC2CE-4D4C-423D-8129-AB8DB1A24AAD}"/>
                  </a:ext>
                </a:extLst>
              </p:cNvPr>
              <p:cNvSpPr>
                <a:spLocks noEditPoints="1"/>
              </p:cNvSpPr>
              <p:nvPr/>
            </p:nvSpPr>
            <p:spPr bwMode="auto">
              <a:xfrm>
                <a:off x="4846638" y="1912938"/>
                <a:ext cx="114300" cy="84138"/>
              </a:xfrm>
              <a:custGeom>
                <a:avLst/>
                <a:gdLst>
                  <a:gd name="T0" fmla="*/ 279 w 491"/>
                  <a:gd name="T1" fmla="*/ 240 h 360"/>
                  <a:gd name="T2" fmla="*/ 313 w 491"/>
                  <a:gd name="T3" fmla="*/ 282 h 360"/>
                  <a:gd name="T4" fmla="*/ 294 w 491"/>
                  <a:gd name="T5" fmla="*/ 268 h 360"/>
                  <a:gd name="T6" fmla="*/ 279 w 491"/>
                  <a:gd name="T7" fmla="*/ 240 h 360"/>
                  <a:gd name="T8" fmla="*/ 279 w 491"/>
                  <a:gd name="T9" fmla="*/ 181 h 360"/>
                  <a:gd name="T10" fmla="*/ 282 w 491"/>
                  <a:gd name="T11" fmla="*/ 183 h 360"/>
                  <a:gd name="T12" fmla="*/ 279 w 491"/>
                  <a:gd name="T13" fmla="*/ 181 h 360"/>
                  <a:gd name="T14" fmla="*/ 237 w 491"/>
                  <a:gd name="T15" fmla="*/ 130 h 360"/>
                  <a:gd name="T16" fmla="*/ 247 w 491"/>
                  <a:gd name="T17" fmla="*/ 138 h 360"/>
                  <a:gd name="T18" fmla="*/ 237 w 491"/>
                  <a:gd name="T19" fmla="*/ 130 h 360"/>
                  <a:gd name="T20" fmla="*/ 321 w 491"/>
                  <a:gd name="T21" fmla="*/ 113 h 360"/>
                  <a:gd name="T22" fmla="*/ 372 w 491"/>
                  <a:gd name="T23" fmla="*/ 113 h 360"/>
                  <a:gd name="T24" fmla="*/ 372 w 491"/>
                  <a:gd name="T25" fmla="*/ 122 h 360"/>
                  <a:gd name="T26" fmla="*/ 321 w 491"/>
                  <a:gd name="T27" fmla="*/ 122 h 360"/>
                  <a:gd name="T28" fmla="*/ 321 w 491"/>
                  <a:gd name="T29" fmla="*/ 113 h 360"/>
                  <a:gd name="T30" fmla="*/ 279 w 491"/>
                  <a:gd name="T31" fmla="*/ 113 h 360"/>
                  <a:gd name="T32" fmla="*/ 293 w 491"/>
                  <a:gd name="T33" fmla="*/ 117 h 360"/>
                  <a:gd name="T34" fmla="*/ 279 w 491"/>
                  <a:gd name="T35" fmla="*/ 113 h 360"/>
                  <a:gd name="T36" fmla="*/ 0 w 491"/>
                  <a:gd name="T37" fmla="*/ 54 h 360"/>
                  <a:gd name="T38" fmla="*/ 243 w 491"/>
                  <a:gd name="T39" fmla="*/ 184 h 360"/>
                  <a:gd name="T40" fmla="*/ 299 w 491"/>
                  <a:gd name="T41" fmla="*/ 339 h 360"/>
                  <a:gd name="T42" fmla="*/ 333 w 491"/>
                  <a:gd name="T43" fmla="*/ 355 h 360"/>
                  <a:gd name="T44" fmla="*/ 330 w 491"/>
                  <a:gd name="T45" fmla="*/ 215 h 360"/>
                  <a:gd name="T46" fmla="*/ 491 w 491"/>
                  <a:gd name="T47" fmla="*/ 147 h 360"/>
                  <a:gd name="T48" fmla="*/ 398 w 491"/>
                  <a:gd name="T49" fmla="*/ 155 h 360"/>
                  <a:gd name="T50" fmla="*/ 398 w 491"/>
                  <a:gd name="T51" fmla="*/ 138 h 360"/>
                  <a:gd name="T52" fmla="*/ 465 w 491"/>
                  <a:gd name="T53" fmla="*/ 96 h 360"/>
                  <a:gd name="T54" fmla="*/ 355 w 491"/>
                  <a:gd name="T55" fmla="*/ 88 h 360"/>
                  <a:gd name="T56" fmla="*/ 389 w 491"/>
                  <a:gd name="T57" fmla="*/ 20 h 360"/>
                  <a:gd name="T58" fmla="*/ 296 w 491"/>
                  <a:gd name="T59" fmla="*/ 62 h 360"/>
                  <a:gd name="T60" fmla="*/ 279 w 491"/>
                  <a:gd name="T61" fmla="*/ 71 h 360"/>
                  <a:gd name="T62" fmla="*/ 262 w 491"/>
                  <a:gd name="T63" fmla="*/ 45 h 360"/>
                  <a:gd name="T64" fmla="*/ 194 w 491"/>
                  <a:gd name="T65" fmla="*/ 79 h 360"/>
                  <a:gd name="T66" fmla="*/ 220 w 491"/>
                  <a:gd name="T67" fmla="*/ 122 h 360"/>
                  <a:gd name="T68" fmla="*/ 101 w 491"/>
                  <a:gd name="T69" fmla="*/ 62 h 360"/>
                  <a:gd name="T70" fmla="*/ 110 w 491"/>
                  <a:gd name="T71" fmla="*/ 3 h 360"/>
                  <a:gd name="T72" fmla="*/ 39 w 491"/>
                  <a:gd name="T73" fmla="*/ 8 h 360"/>
                  <a:gd name="T74" fmla="*/ 0 w 491"/>
                  <a:gd name="T75" fmla="*/ 54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1" h="360">
                    <a:moveTo>
                      <a:pt x="279" y="240"/>
                    </a:moveTo>
                    <a:cubicBezTo>
                      <a:pt x="309" y="248"/>
                      <a:pt x="310" y="248"/>
                      <a:pt x="313" y="282"/>
                    </a:cubicBezTo>
                    <a:cubicBezTo>
                      <a:pt x="306" y="278"/>
                      <a:pt x="302" y="277"/>
                      <a:pt x="294" y="268"/>
                    </a:cubicBezTo>
                    <a:cubicBezTo>
                      <a:pt x="272" y="243"/>
                      <a:pt x="287" y="255"/>
                      <a:pt x="279" y="240"/>
                    </a:cubicBezTo>
                    <a:close/>
                    <a:moveTo>
                      <a:pt x="279" y="181"/>
                    </a:moveTo>
                    <a:lnTo>
                      <a:pt x="282" y="183"/>
                    </a:lnTo>
                    <a:cubicBezTo>
                      <a:pt x="282" y="183"/>
                      <a:pt x="278" y="182"/>
                      <a:pt x="279" y="181"/>
                    </a:cubicBezTo>
                    <a:close/>
                    <a:moveTo>
                      <a:pt x="237" y="130"/>
                    </a:moveTo>
                    <a:cubicBezTo>
                      <a:pt x="251" y="116"/>
                      <a:pt x="264" y="151"/>
                      <a:pt x="247" y="138"/>
                    </a:cubicBezTo>
                    <a:cubicBezTo>
                      <a:pt x="241" y="134"/>
                      <a:pt x="225" y="142"/>
                      <a:pt x="237" y="130"/>
                    </a:cubicBezTo>
                    <a:close/>
                    <a:moveTo>
                      <a:pt x="321" y="113"/>
                    </a:moveTo>
                    <a:lnTo>
                      <a:pt x="372" y="113"/>
                    </a:lnTo>
                    <a:lnTo>
                      <a:pt x="372" y="122"/>
                    </a:lnTo>
                    <a:lnTo>
                      <a:pt x="321" y="122"/>
                    </a:lnTo>
                    <a:lnTo>
                      <a:pt x="321" y="113"/>
                    </a:lnTo>
                    <a:close/>
                    <a:moveTo>
                      <a:pt x="279" y="113"/>
                    </a:moveTo>
                    <a:cubicBezTo>
                      <a:pt x="288" y="104"/>
                      <a:pt x="325" y="126"/>
                      <a:pt x="293" y="117"/>
                    </a:cubicBezTo>
                    <a:cubicBezTo>
                      <a:pt x="286" y="116"/>
                      <a:pt x="265" y="127"/>
                      <a:pt x="279" y="113"/>
                    </a:cubicBezTo>
                    <a:close/>
                    <a:moveTo>
                      <a:pt x="0" y="54"/>
                    </a:moveTo>
                    <a:cubicBezTo>
                      <a:pt x="0" y="153"/>
                      <a:pt x="138" y="47"/>
                      <a:pt x="243" y="184"/>
                    </a:cubicBezTo>
                    <a:cubicBezTo>
                      <a:pt x="285" y="239"/>
                      <a:pt x="216" y="280"/>
                      <a:pt x="299" y="339"/>
                    </a:cubicBezTo>
                    <a:cubicBezTo>
                      <a:pt x="303" y="341"/>
                      <a:pt x="331" y="355"/>
                      <a:pt x="333" y="355"/>
                    </a:cubicBezTo>
                    <a:cubicBezTo>
                      <a:pt x="402" y="360"/>
                      <a:pt x="333" y="255"/>
                      <a:pt x="330" y="215"/>
                    </a:cubicBezTo>
                    <a:cubicBezTo>
                      <a:pt x="466" y="183"/>
                      <a:pt x="489" y="225"/>
                      <a:pt x="491" y="147"/>
                    </a:cubicBezTo>
                    <a:cubicBezTo>
                      <a:pt x="446" y="151"/>
                      <a:pt x="438" y="164"/>
                      <a:pt x="398" y="155"/>
                    </a:cubicBezTo>
                    <a:lnTo>
                      <a:pt x="398" y="138"/>
                    </a:lnTo>
                    <a:cubicBezTo>
                      <a:pt x="445" y="140"/>
                      <a:pt x="464" y="159"/>
                      <a:pt x="465" y="96"/>
                    </a:cubicBezTo>
                    <a:cubicBezTo>
                      <a:pt x="398" y="96"/>
                      <a:pt x="412" y="101"/>
                      <a:pt x="355" y="88"/>
                    </a:cubicBezTo>
                    <a:cubicBezTo>
                      <a:pt x="374" y="59"/>
                      <a:pt x="385" y="65"/>
                      <a:pt x="389" y="20"/>
                    </a:cubicBezTo>
                    <a:cubicBezTo>
                      <a:pt x="351" y="23"/>
                      <a:pt x="337" y="40"/>
                      <a:pt x="296" y="62"/>
                    </a:cubicBezTo>
                    <a:lnTo>
                      <a:pt x="279" y="71"/>
                    </a:lnTo>
                    <a:cubicBezTo>
                      <a:pt x="260" y="58"/>
                      <a:pt x="269" y="69"/>
                      <a:pt x="262" y="45"/>
                    </a:cubicBezTo>
                    <a:cubicBezTo>
                      <a:pt x="233" y="48"/>
                      <a:pt x="194" y="49"/>
                      <a:pt x="194" y="79"/>
                    </a:cubicBezTo>
                    <a:cubicBezTo>
                      <a:pt x="194" y="115"/>
                      <a:pt x="203" y="75"/>
                      <a:pt x="220" y="122"/>
                    </a:cubicBezTo>
                    <a:lnTo>
                      <a:pt x="101" y="62"/>
                    </a:lnTo>
                    <a:cubicBezTo>
                      <a:pt x="102" y="25"/>
                      <a:pt x="107" y="36"/>
                      <a:pt x="110" y="3"/>
                    </a:cubicBezTo>
                    <a:cubicBezTo>
                      <a:pt x="83" y="3"/>
                      <a:pt x="62" y="0"/>
                      <a:pt x="39" y="8"/>
                    </a:cubicBezTo>
                    <a:cubicBezTo>
                      <a:pt x="22" y="15"/>
                      <a:pt x="0" y="34"/>
                      <a:pt x="0"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1" name="Freeform 20">
                <a:extLst>
                  <a:ext uri="{FF2B5EF4-FFF2-40B4-BE49-F238E27FC236}">
                    <a16:creationId xmlns:a16="http://schemas.microsoft.com/office/drawing/2014/main" id="{2B1323AF-6F39-43EE-A816-2E8709D21251}"/>
                  </a:ext>
                </a:extLst>
              </p:cNvPr>
              <p:cNvSpPr>
                <a:spLocks noEditPoints="1"/>
              </p:cNvSpPr>
              <p:nvPr/>
            </p:nvSpPr>
            <p:spPr bwMode="auto">
              <a:xfrm>
                <a:off x="4837113" y="2320926"/>
                <a:ext cx="80963" cy="87313"/>
              </a:xfrm>
              <a:custGeom>
                <a:avLst/>
                <a:gdLst>
                  <a:gd name="T0" fmla="*/ 153 w 348"/>
                  <a:gd name="T1" fmla="*/ 178 h 373"/>
                  <a:gd name="T2" fmla="*/ 45 w 348"/>
                  <a:gd name="T3" fmla="*/ 212 h 373"/>
                  <a:gd name="T4" fmla="*/ 68 w 348"/>
                  <a:gd name="T5" fmla="*/ 169 h 373"/>
                  <a:gd name="T6" fmla="*/ 153 w 348"/>
                  <a:gd name="T7" fmla="*/ 178 h 373"/>
                  <a:gd name="T8" fmla="*/ 127 w 348"/>
                  <a:gd name="T9" fmla="*/ 356 h 373"/>
                  <a:gd name="T10" fmla="*/ 136 w 348"/>
                  <a:gd name="T11" fmla="*/ 364 h 373"/>
                  <a:gd name="T12" fmla="*/ 195 w 348"/>
                  <a:gd name="T13" fmla="*/ 373 h 373"/>
                  <a:gd name="T14" fmla="*/ 221 w 348"/>
                  <a:gd name="T15" fmla="*/ 186 h 373"/>
                  <a:gd name="T16" fmla="*/ 153 w 348"/>
                  <a:gd name="T17" fmla="*/ 178 h 373"/>
                  <a:gd name="T18" fmla="*/ 153 w 348"/>
                  <a:gd name="T19" fmla="*/ 144 h 373"/>
                  <a:gd name="T20" fmla="*/ 94 w 348"/>
                  <a:gd name="T21" fmla="*/ 126 h 373"/>
                  <a:gd name="T22" fmla="*/ 94 w 348"/>
                  <a:gd name="T23" fmla="*/ 102 h 373"/>
                  <a:gd name="T24" fmla="*/ 204 w 348"/>
                  <a:gd name="T25" fmla="*/ 135 h 373"/>
                  <a:gd name="T26" fmla="*/ 280 w 348"/>
                  <a:gd name="T27" fmla="*/ 212 h 373"/>
                  <a:gd name="T28" fmla="*/ 324 w 348"/>
                  <a:gd name="T29" fmla="*/ 172 h 373"/>
                  <a:gd name="T30" fmla="*/ 348 w 348"/>
                  <a:gd name="T31" fmla="*/ 102 h 373"/>
                  <a:gd name="T32" fmla="*/ 194 w 348"/>
                  <a:gd name="T33" fmla="*/ 52 h 373"/>
                  <a:gd name="T34" fmla="*/ 170 w 348"/>
                  <a:gd name="T35" fmla="*/ 0 h 373"/>
                  <a:gd name="T36" fmla="*/ 127 w 348"/>
                  <a:gd name="T37" fmla="*/ 0 h 373"/>
                  <a:gd name="T38" fmla="*/ 0 w 348"/>
                  <a:gd name="T39" fmla="*/ 229 h 373"/>
                  <a:gd name="T40" fmla="*/ 68 w 348"/>
                  <a:gd name="T41" fmla="*/ 305 h 373"/>
                  <a:gd name="T42" fmla="*/ 212 w 348"/>
                  <a:gd name="T43" fmla="*/ 246 h 373"/>
                  <a:gd name="T44" fmla="*/ 110 w 348"/>
                  <a:gd name="T45" fmla="*/ 305 h 373"/>
                  <a:gd name="T46" fmla="*/ 127 w 348"/>
                  <a:gd name="T47" fmla="*/ 35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8" h="373">
                    <a:moveTo>
                      <a:pt x="153" y="178"/>
                    </a:moveTo>
                    <a:cubicBezTo>
                      <a:pt x="137" y="192"/>
                      <a:pt x="55" y="260"/>
                      <a:pt x="45" y="212"/>
                    </a:cubicBezTo>
                    <a:cubicBezTo>
                      <a:pt x="41" y="191"/>
                      <a:pt x="56" y="188"/>
                      <a:pt x="68" y="169"/>
                    </a:cubicBezTo>
                    <a:cubicBezTo>
                      <a:pt x="113" y="169"/>
                      <a:pt x="118" y="170"/>
                      <a:pt x="153" y="178"/>
                    </a:cubicBezTo>
                    <a:close/>
                    <a:moveTo>
                      <a:pt x="127" y="356"/>
                    </a:moveTo>
                    <a:lnTo>
                      <a:pt x="136" y="364"/>
                    </a:lnTo>
                    <a:cubicBezTo>
                      <a:pt x="169" y="367"/>
                      <a:pt x="158" y="372"/>
                      <a:pt x="195" y="373"/>
                    </a:cubicBezTo>
                    <a:cubicBezTo>
                      <a:pt x="206" y="325"/>
                      <a:pt x="307" y="240"/>
                      <a:pt x="221" y="186"/>
                    </a:cubicBezTo>
                    <a:cubicBezTo>
                      <a:pt x="190" y="166"/>
                      <a:pt x="191" y="175"/>
                      <a:pt x="153" y="178"/>
                    </a:cubicBezTo>
                    <a:lnTo>
                      <a:pt x="153" y="144"/>
                    </a:lnTo>
                    <a:lnTo>
                      <a:pt x="94" y="126"/>
                    </a:lnTo>
                    <a:lnTo>
                      <a:pt x="94" y="102"/>
                    </a:lnTo>
                    <a:cubicBezTo>
                      <a:pt x="178" y="102"/>
                      <a:pt x="152" y="105"/>
                      <a:pt x="204" y="135"/>
                    </a:cubicBezTo>
                    <a:cubicBezTo>
                      <a:pt x="244" y="159"/>
                      <a:pt x="267" y="158"/>
                      <a:pt x="280" y="212"/>
                    </a:cubicBezTo>
                    <a:cubicBezTo>
                      <a:pt x="308" y="204"/>
                      <a:pt x="310" y="195"/>
                      <a:pt x="324" y="172"/>
                    </a:cubicBezTo>
                    <a:cubicBezTo>
                      <a:pt x="339" y="148"/>
                      <a:pt x="347" y="137"/>
                      <a:pt x="348" y="102"/>
                    </a:cubicBezTo>
                    <a:cubicBezTo>
                      <a:pt x="289" y="115"/>
                      <a:pt x="240" y="87"/>
                      <a:pt x="194" y="52"/>
                    </a:cubicBezTo>
                    <a:cubicBezTo>
                      <a:pt x="171" y="33"/>
                      <a:pt x="171" y="39"/>
                      <a:pt x="170" y="0"/>
                    </a:cubicBezTo>
                    <a:lnTo>
                      <a:pt x="127" y="0"/>
                    </a:lnTo>
                    <a:cubicBezTo>
                      <a:pt x="125" y="87"/>
                      <a:pt x="18" y="154"/>
                      <a:pt x="0" y="229"/>
                    </a:cubicBezTo>
                    <a:cubicBezTo>
                      <a:pt x="14" y="249"/>
                      <a:pt x="48" y="291"/>
                      <a:pt x="68" y="305"/>
                    </a:cubicBezTo>
                    <a:cubicBezTo>
                      <a:pt x="177" y="280"/>
                      <a:pt x="137" y="247"/>
                      <a:pt x="212" y="246"/>
                    </a:cubicBezTo>
                    <a:cubicBezTo>
                      <a:pt x="210" y="327"/>
                      <a:pt x="171" y="334"/>
                      <a:pt x="110" y="305"/>
                    </a:cubicBezTo>
                    <a:cubicBezTo>
                      <a:pt x="113" y="334"/>
                      <a:pt x="117" y="336"/>
                      <a:pt x="127" y="3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2" name="Freeform 21">
                <a:extLst>
                  <a:ext uri="{FF2B5EF4-FFF2-40B4-BE49-F238E27FC236}">
                    <a16:creationId xmlns:a16="http://schemas.microsoft.com/office/drawing/2014/main" id="{D3D66590-3B79-48BB-A629-0CE4F0206521}"/>
                  </a:ext>
                </a:extLst>
              </p:cNvPr>
              <p:cNvSpPr>
                <a:spLocks/>
              </p:cNvSpPr>
              <p:nvPr/>
            </p:nvSpPr>
            <p:spPr bwMode="auto">
              <a:xfrm>
                <a:off x="4656138" y="1728788"/>
                <a:ext cx="77788" cy="79375"/>
              </a:xfrm>
              <a:custGeom>
                <a:avLst/>
                <a:gdLst>
                  <a:gd name="T0" fmla="*/ 161 w 331"/>
                  <a:gd name="T1" fmla="*/ 127 h 339"/>
                  <a:gd name="T2" fmla="*/ 43 w 331"/>
                  <a:gd name="T3" fmla="*/ 144 h 339"/>
                  <a:gd name="T4" fmla="*/ 136 w 331"/>
                  <a:gd name="T5" fmla="*/ 186 h 339"/>
                  <a:gd name="T6" fmla="*/ 0 w 331"/>
                  <a:gd name="T7" fmla="*/ 279 h 339"/>
                  <a:gd name="T8" fmla="*/ 181 w 331"/>
                  <a:gd name="T9" fmla="*/ 231 h 339"/>
                  <a:gd name="T10" fmla="*/ 331 w 331"/>
                  <a:gd name="T11" fmla="*/ 186 h 339"/>
                  <a:gd name="T12" fmla="*/ 263 w 331"/>
                  <a:gd name="T13" fmla="*/ 127 h 339"/>
                  <a:gd name="T14" fmla="*/ 212 w 331"/>
                  <a:gd name="T15" fmla="*/ 0 h 339"/>
                  <a:gd name="T16" fmla="*/ 195 w 331"/>
                  <a:gd name="T17" fmla="*/ 67 h 339"/>
                  <a:gd name="T18" fmla="*/ 161 w 331"/>
                  <a:gd name="T19" fmla="*/ 127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1" h="339">
                    <a:moveTo>
                      <a:pt x="161" y="127"/>
                    </a:moveTo>
                    <a:cubicBezTo>
                      <a:pt x="68" y="127"/>
                      <a:pt x="43" y="51"/>
                      <a:pt x="43" y="144"/>
                    </a:cubicBezTo>
                    <a:cubicBezTo>
                      <a:pt x="43" y="189"/>
                      <a:pt x="91" y="186"/>
                      <a:pt x="136" y="186"/>
                    </a:cubicBezTo>
                    <a:cubicBezTo>
                      <a:pt x="73" y="280"/>
                      <a:pt x="0" y="206"/>
                      <a:pt x="0" y="279"/>
                    </a:cubicBezTo>
                    <a:cubicBezTo>
                      <a:pt x="0" y="321"/>
                      <a:pt x="93" y="339"/>
                      <a:pt x="181" y="231"/>
                    </a:cubicBezTo>
                    <a:cubicBezTo>
                      <a:pt x="233" y="167"/>
                      <a:pt x="252" y="186"/>
                      <a:pt x="331" y="186"/>
                    </a:cubicBezTo>
                    <a:cubicBezTo>
                      <a:pt x="320" y="140"/>
                      <a:pt x="319" y="128"/>
                      <a:pt x="263" y="127"/>
                    </a:cubicBezTo>
                    <a:cubicBezTo>
                      <a:pt x="264" y="75"/>
                      <a:pt x="301" y="20"/>
                      <a:pt x="212" y="0"/>
                    </a:cubicBezTo>
                    <a:cubicBezTo>
                      <a:pt x="210" y="29"/>
                      <a:pt x="202" y="41"/>
                      <a:pt x="195" y="67"/>
                    </a:cubicBezTo>
                    <a:cubicBezTo>
                      <a:pt x="188" y="96"/>
                      <a:pt x="192" y="127"/>
                      <a:pt x="161"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3" name="Freeform 22">
                <a:extLst>
                  <a:ext uri="{FF2B5EF4-FFF2-40B4-BE49-F238E27FC236}">
                    <a16:creationId xmlns:a16="http://schemas.microsoft.com/office/drawing/2014/main" id="{84F46921-639B-4EB5-A1B7-A5B629190A2E}"/>
                  </a:ext>
                </a:extLst>
              </p:cNvPr>
              <p:cNvSpPr>
                <a:spLocks/>
              </p:cNvSpPr>
              <p:nvPr/>
            </p:nvSpPr>
            <p:spPr bwMode="auto">
              <a:xfrm>
                <a:off x="4362450" y="2473326"/>
                <a:ext cx="66675" cy="68263"/>
              </a:xfrm>
              <a:custGeom>
                <a:avLst/>
                <a:gdLst>
                  <a:gd name="T0" fmla="*/ 0 w 293"/>
                  <a:gd name="T1" fmla="*/ 203 h 296"/>
                  <a:gd name="T2" fmla="*/ 0 w 293"/>
                  <a:gd name="T3" fmla="*/ 237 h 296"/>
                  <a:gd name="T4" fmla="*/ 212 w 293"/>
                  <a:gd name="T5" fmla="*/ 296 h 296"/>
                  <a:gd name="T6" fmla="*/ 237 w 293"/>
                  <a:gd name="T7" fmla="*/ 237 h 296"/>
                  <a:gd name="T8" fmla="*/ 224 w 293"/>
                  <a:gd name="T9" fmla="*/ 219 h 296"/>
                  <a:gd name="T10" fmla="*/ 208 w 293"/>
                  <a:gd name="T11" fmla="*/ 223 h 296"/>
                  <a:gd name="T12" fmla="*/ 173 w 293"/>
                  <a:gd name="T13" fmla="*/ 242 h 296"/>
                  <a:gd name="T14" fmla="*/ 102 w 293"/>
                  <a:gd name="T15" fmla="*/ 229 h 296"/>
                  <a:gd name="T16" fmla="*/ 119 w 293"/>
                  <a:gd name="T17" fmla="*/ 169 h 296"/>
                  <a:gd name="T18" fmla="*/ 161 w 293"/>
                  <a:gd name="T19" fmla="*/ 220 h 296"/>
                  <a:gd name="T20" fmla="*/ 212 w 293"/>
                  <a:gd name="T21" fmla="*/ 119 h 296"/>
                  <a:gd name="T22" fmla="*/ 144 w 293"/>
                  <a:gd name="T23" fmla="*/ 136 h 296"/>
                  <a:gd name="T24" fmla="*/ 229 w 293"/>
                  <a:gd name="T25" fmla="*/ 161 h 296"/>
                  <a:gd name="T26" fmla="*/ 288 w 293"/>
                  <a:gd name="T27" fmla="*/ 85 h 296"/>
                  <a:gd name="T28" fmla="*/ 85 w 293"/>
                  <a:gd name="T29" fmla="*/ 0 h 296"/>
                  <a:gd name="T30" fmla="*/ 97 w 293"/>
                  <a:gd name="T31" fmla="*/ 58 h 296"/>
                  <a:gd name="T32" fmla="*/ 55 w 293"/>
                  <a:gd name="T33" fmla="*/ 173 h 296"/>
                  <a:gd name="T34" fmla="*/ 0 w 293"/>
                  <a:gd name="T35" fmla="*/ 20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96">
                    <a:moveTo>
                      <a:pt x="0" y="203"/>
                    </a:moveTo>
                    <a:lnTo>
                      <a:pt x="0" y="237"/>
                    </a:lnTo>
                    <a:cubicBezTo>
                      <a:pt x="83" y="244"/>
                      <a:pt x="103" y="296"/>
                      <a:pt x="212" y="296"/>
                    </a:cubicBezTo>
                    <a:cubicBezTo>
                      <a:pt x="220" y="263"/>
                      <a:pt x="231" y="258"/>
                      <a:pt x="237" y="237"/>
                    </a:cubicBezTo>
                    <a:cubicBezTo>
                      <a:pt x="240" y="227"/>
                      <a:pt x="250" y="215"/>
                      <a:pt x="224" y="219"/>
                    </a:cubicBezTo>
                    <a:cubicBezTo>
                      <a:pt x="217" y="220"/>
                      <a:pt x="214" y="220"/>
                      <a:pt x="208" y="223"/>
                    </a:cubicBezTo>
                    <a:cubicBezTo>
                      <a:pt x="192" y="229"/>
                      <a:pt x="188" y="234"/>
                      <a:pt x="173" y="242"/>
                    </a:cubicBezTo>
                    <a:cubicBezTo>
                      <a:pt x="135" y="263"/>
                      <a:pt x="135" y="251"/>
                      <a:pt x="102" y="229"/>
                    </a:cubicBezTo>
                    <a:cubicBezTo>
                      <a:pt x="109" y="197"/>
                      <a:pt x="116" y="205"/>
                      <a:pt x="119" y="169"/>
                    </a:cubicBezTo>
                    <a:cubicBezTo>
                      <a:pt x="167" y="170"/>
                      <a:pt x="161" y="173"/>
                      <a:pt x="161" y="220"/>
                    </a:cubicBezTo>
                    <a:cubicBezTo>
                      <a:pt x="191" y="201"/>
                      <a:pt x="208" y="163"/>
                      <a:pt x="212" y="119"/>
                    </a:cubicBezTo>
                    <a:cubicBezTo>
                      <a:pt x="195" y="127"/>
                      <a:pt x="166" y="131"/>
                      <a:pt x="144" y="136"/>
                    </a:cubicBezTo>
                    <a:cubicBezTo>
                      <a:pt x="152" y="42"/>
                      <a:pt x="229" y="60"/>
                      <a:pt x="229" y="161"/>
                    </a:cubicBezTo>
                    <a:cubicBezTo>
                      <a:pt x="293" y="156"/>
                      <a:pt x="266" y="132"/>
                      <a:pt x="288" y="85"/>
                    </a:cubicBezTo>
                    <a:cubicBezTo>
                      <a:pt x="186" y="31"/>
                      <a:pt x="142" y="28"/>
                      <a:pt x="85" y="0"/>
                    </a:cubicBezTo>
                    <a:cubicBezTo>
                      <a:pt x="88" y="29"/>
                      <a:pt x="98" y="39"/>
                      <a:pt x="97" y="58"/>
                    </a:cubicBezTo>
                    <a:lnTo>
                      <a:pt x="55" y="173"/>
                    </a:lnTo>
                    <a:cubicBezTo>
                      <a:pt x="39" y="206"/>
                      <a:pt x="44" y="203"/>
                      <a:pt x="0" y="2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4" name="Freeform 23">
                <a:extLst>
                  <a:ext uri="{FF2B5EF4-FFF2-40B4-BE49-F238E27FC236}">
                    <a16:creationId xmlns:a16="http://schemas.microsoft.com/office/drawing/2014/main" id="{3BE5DA22-752E-4248-83B2-2CF2FAEAB6D4}"/>
                  </a:ext>
                </a:extLst>
              </p:cNvPr>
              <p:cNvSpPr>
                <a:spLocks noEditPoints="1"/>
              </p:cNvSpPr>
              <p:nvPr/>
            </p:nvSpPr>
            <p:spPr bwMode="auto">
              <a:xfrm>
                <a:off x="4141788" y="2263776"/>
                <a:ext cx="57150" cy="57150"/>
              </a:xfrm>
              <a:custGeom>
                <a:avLst/>
                <a:gdLst>
                  <a:gd name="T0" fmla="*/ 36 w 248"/>
                  <a:gd name="T1" fmla="*/ 186 h 245"/>
                  <a:gd name="T2" fmla="*/ 28 w 248"/>
                  <a:gd name="T3" fmla="*/ 152 h 245"/>
                  <a:gd name="T4" fmla="*/ 211 w 248"/>
                  <a:gd name="T5" fmla="*/ 106 h 245"/>
                  <a:gd name="T6" fmla="*/ 173 w 248"/>
                  <a:gd name="T7" fmla="*/ 154 h 245"/>
                  <a:gd name="T8" fmla="*/ 36 w 248"/>
                  <a:gd name="T9" fmla="*/ 186 h 245"/>
                  <a:gd name="T10" fmla="*/ 2 w 248"/>
                  <a:gd name="T11" fmla="*/ 101 h 245"/>
                  <a:gd name="T12" fmla="*/ 104 w 248"/>
                  <a:gd name="T13" fmla="*/ 245 h 245"/>
                  <a:gd name="T14" fmla="*/ 248 w 248"/>
                  <a:gd name="T15" fmla="*/ 110 h 245"/>
                  <a:gd name="T16" fmla="*/ 121 w 248"/>
                  <a:gd name="T17" fmla="*/ 0 h 245"/>
                  <a:gd name="T18" fmla="*/ 2 w 248"/>
                  <a:gd name="T19" fmla="*/ 10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 h="245">
                    <a:moveTo>
                      <a:pt x="36" y="186"/>
                    </a:moveTo>
                    <a:cubicBezTo>
                      <a:pt x="31" y="163"/>
                      <a:pt x="28" y="170"/>
                      <a:pt x="28" y="152"/>
                    </a:cubicBezTo>
                    <a:cubicBezTo>
                      <a:pt x="28" y="83"/>
                      <a:pt x="227" y="25"/>
                      <a:pt x="211" y="106"/>
                    </a:cubicBezTo>
                    <a:cubicBezTo>
                      <a:pt x="208" y="123"/>
                      <a:pt x="185" y="145"/>
                      <a:pt x="173" y="154"/>
                    </a:cubicBezTo>
                    <a:cubicBezTo>
                      <a:pt x="134" y="183"/>
                      <a:pt x="102" y="186"/>
                      <a:pt x="36" y="186"/>
                    </a:cubicBezTo>
                    <a:close/>
                    <a:moveTo>
                      <a:pt x="2" y="101"/>
                    </a:moveTo>
                    <a:cubicBezTo>
                      <a:pt x="2" y="165"/>
                      <a:pt x="0" y="245"/>
                      <a:pt x="104" y="245"/>
                    </a:cubicBezTo>
                    <a:cubicBezTo>
                      <a:pt x="171" y="245"/>
                      <a:pt x="248" y="201"/>
                      <a:pt x="248" y="110"/>
                    </a:cubicBezTo>
                    <a:cubicBezTo>
                      <a:pt x="248" y="57"/>
                      <a:pt x="168" y="0"/>
                      <a:pt x="121" y="0"/>
                    </a:cubicBezTo>
                    <a:cubicBezTo>
                      <a:pt x="68" y="0"/>
                      <a:pt x="2" y="49"/>
                      <a:pt x="2"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5" name="Freeform 24">
                <a:extLst>
                  <a:ext uri="{FF2B5EF4-FFF2-40B4-BE49-F238E27FC236}">
                    <a16:creationId xmlns:a16="http://schemas.microsoft.com/office/drawing/2014/main" id="{04013F17-4FAE-4C70-85DD-F5F398CDDE9E}"/>
                  </a:ext>
                </a:extLst>
              </p:cNvPr>
              <p:cNvSpPr>
                <a:spLocks/>
              </p:cNvSpPr>
              <p:nvPr/>
            </p:nvSpPr>
            <p:spPr bwMode="auto">
              <a:xfrm>
                <a:off x="4416425" y="2482851"/>
                <a:ext cx="52388" cy="73025"/>
              </a:xfrm>
              <a:custGeom>
                <a:avLst/>
                <a:gdLst>
                  <a:gd name="T0" fmla="*/ 33 w 220"/>
                  <a:gd name="T1" fmla="*/ 132 h 310"/>
                  <a:gd name="T2" fmla="*/ 128 w 220"/>
                  <a:gd name="T3" fmla="*/ 242 h 310"/>
                  <a:gd name="T4" fmla="*/ 50 w 220"/>
                  <a:gd name="T5" fmla="*/ 183 h 310"/>
                  <a:gd name="T6" fmla="*/ 16 w 220"/>
                  <a:gd name="T7" fmla="*/ 183 h 310"/>
                  <a:gd name="T8" fmla="*/ 0 w 220"/>
                  <a:gd name="T9" fmla="*/ 267 h 310"/>
                  <a:gd name="T10" fmla="*/ 110 w 220"/>
                  <a:gd name="T11" fmla="*/ 310 h 310"/>
                  <a:gd name="T12" fmla="*/ 194 w 220"/>
                  <a:gd name="T13" fmla="*/ 250 h 310"/>
                  <a:gd name="T14" fmla="*/ 127 w 220"/>
                  <a:gd name="T15" fmla="*/ 81 h 310"/>
                  <a:gd name="T16" fmla="*/ 177 w 220"/>
                  <a:gd name="T17" fmla="*/ 174 h 310"/>
                  <a:gd name="T18" fmla="*/ 211 w 220"/>
                  <a:gd name="T19" fmla="*/ 174 h 310"/>
                  <a:gd name="T20" fmla="*/ 220 w 220"/>
                  <a:gd name="T21" fmla="*/ 73 h 310"/>
                  <a:gd name="T22" fmla="*/ 66 w 220"/>
                  <a:gd name="T23" fmla="*/ 72 h 310"/>
                  <a:gd name="T24" fmla="*/ 33 w 220"/>
                  <a:gd name="T25" fmla="*/ 132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0" h="310">
                    <a:moveTo>
                      <a:pt x="33" y="132"/>
                    </a:moveTo>
                    <a:cubicBezTo>
                      <a:pt x="33" y="182"/>
                      <a:pt x="114" y="205"/>
                      <a:pt x="128" y="242"/>
                    </a:cubicBezTo>
                    <a:cubicBezTo>
                      <a:pt x="149" y="292"/>
                      <a:pt x="50" y="309"/>
                      <a:pt x="50" y="183"/>
                    </a:cubicBezTo>
                    <a:lnTo>
                      <a:pt x="16" y="183"/>
                    </a:lnTo>
                    <a:cubicBezTo>
                      <a:pt x="11" y="207"/>
                      <a:pt x="2" y="240"/>
                      <a:pt x="0" y="267"/>
                    </a:cubicBezTo>
                    <a:cubicBezTo>
                      <a:pt x="27" y="274"/>
                      <a:pt x="96" y="310"/>
                      <a:pt x="110" y="310"/>
                    </a:cubicBezTo>
                    <a:cubicBezTo>
                      <a:pt x="130" y="310"/>
                      <a:pt x="194" y="278"/>
                      <a:pt x="194" y="250"/>
                    </a:cubicBezTo>
                    <a:cubicBezTo>
                      <a:pt x="194" y="125"/>
                      <a:pt x="35" y="142"/>
                      <a:pt x="127" y="81"/>
                    </a:cubicBezTo>
                    <a:cubicBezTo>
                      <a:pt x="165" y="91"/>
                      <a:pt x="176" y="128"/>
                      <a:pt x="177" y="174"/>
                    </a:cubicBezTo>
                    <a:lnTo>
                      <a:pt x="211" y="174"/>
                    </a:lnTo>
                    <a:cubicBezTo>
                      <a:pt x="211" y="125"/>
                      <a:pt x="220" y="115"/>
                      <a:pt x="220" y="73"/>
                    </a:cubicBezTo>
                    <a:cubicBezTo>
                      <a:pt x="155" y="104"/>
                      <a:pt x="141" y="0"/>
                      <a:pt x="66" y="72"/>
                    </a:cubicBezTo>
                    <a:cubicBezTo>
                      <a:pt x="57" y="81"/>
                      <a:pt x="33" y="115"/>
                      <a:pt x="33" y="1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6" name="Freeform 25">
                <a:extLst>
                  <a:ext uri="{FF2B5EF4-FFF2-40B4-BE49-F238E27FC236}">
                    <a16:creationId xmlns:a16="http://schemas.microsoft.com/office/drawing/2014/main" id="{46A52D51-1297-4EDC-8B60-C5285A7CFDE9}"/>
                  </a:ext>
                </a:extLst>
              </p:cNvPr>
              <p:cNvSpPr>
                <a:spLocks/>
              </p:cNvSpPr>
              <p:nvPr/>
            </p:nvSpPr>
            <p:spPr bwMode="auto">
              <a:xfrm>
                <a:off x="4468813" y="2500313"/>
                <a:ext cx="58738" cy="63500"/>
              </a:xfrm>
              <a:custGeom>
                <a:avLst/>
                <a:gdLst>
                  <a:gd name="T0" fmla="*/ 6 w 252"/>
                  <a:gd name="T1" fmla="*/ 101 h 271"/>
                  <a:gd name="T2" fmla="*/ 99 w 252"/>
                  <a:gd name="T3" fmla="*/ 50 h 271"/>
                  <a:gd name="T4" fmla="*/ 74 w 252"/>
                  <a:gd name="T5" fmla="*/ 228 h 271"/>
                  <a:gd name="T6" fmla="*/ 40 w 252"/>
                  <a:gd name="T7" fmla="*/ 228 h 271"/>
                  <a:gd name="T8" fmla="*/ 40 w 252"/>
                  <a:gd name="T9" fmla="*/ 262 h 271"/>
                  <a:gd name="T10" fmla="*/ 175 w 252"/>
                  <a:gd name="T11" fmla="*/ 271 h 271"/>
                  <a:gd name="T12" fmla="*/ 160 w 252"/>
                  <a:gd name="T13" fmla="*/ 59 h 271"/>
                  <a:gd name="T14" fmla="*/ 209 w 252"/>
                  <a:gd name="T15" fmla="*/ 127 h 271"/>
                  <a:gd name="T16" fmla="*/ 243 w 252"/>
                  <a:gd name="T17" fmla="*/ 127 h 271"/>
                  <a:gd name="T18" fmla="*/ 252 w 252"/>
                  <a:gd name="T19" fmla="*/ 42 h 271"/>
                  <a:gd name="T20" fmla="*/ 23 w 252"/>
                  <a:gd name="T21" fmla="*/ 0 h 271"/>
                  <a:gd name="T22" fmla="*/ 6 w 252"/>
                  <a:gd name="T23" fmla="*/ 10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271">
                    <a:moveTo>
                      <a:pt x="6" y="101"/>
                    </a:moveTo>
                    <a:cubicBezTo>
                      <a:pt x="94" y="81"/>
                      <a:pt x="0" y="50"/>
                      <a:pt x="99" y="50"/>
                    </a:cubicBezTo>
                    <a:cubicBezTo>
                      <a:pt x="90" y="92"/>
                      <a:pt x="74" y="181"/>
                      <a:pt x="74" y="228"/>
                    </a:cubicBezTo>
                    <a:lnTo>
                      <a:pt x="40" y="228"/>
                    </a:lnTo>
                    <a:lnTo>
                      <a:pt x="40" y="262"/>
                    </a:lnTo>
                    <a:lnTo>
                      <a:pt x="175" y="271"/>
                    </a:lnTo>
                    <a:cubicBezTo>
                      <a:pt x="136" y="196"/>
                      <a:pt x="149" y="238"/>
                      <a:pt x="160" y="59"/>
                    </a:cubicBezTo>
                    <a:cubicBezTo>
                      <a:pt x="208" y="60"/>
                      <a:pt x="205" y="74"/>
                      <a:pt x="209" y="127"/>
                    </a:cubicBezTo>
                    <a:lnTo>
                      <a:pt x="243" y="127"/>
                    </a:lnTo>
                    <a:lnTo>
                      <a:pt x="252" y="42"/>
                    </a:lnTo>
                    <a:cubicBezTo>
                      <a:pt x="191" y="13"/>
                      <a:pt x="70" y="22"/>
                      <a:pt x="23" y="0"/>
                    </a:cubicBezTo>
                    <a:cubicBezTo>
                      <a:pt x="20" y="41"/>
                      <a:pt x="6" y="53"/>
                      <a:pt x="6"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7" name="Freeform 26">
                <a:extLst>
                  <a:ext uri="{FF2B5EF4-FFF2-40B4-BE49-F238E27FC236}">
                    <a16:creationId xmlns:a16="http://schemas.microsoft.com/office/drawing/2014/main" id="{A606A8E9-593C-4B60-B4A9-FBA9187E8D22}"/>
                  </a:ext>
                </a:extLst>
              </p:cNvPr>
              <p:cNvSpPr>
                <a:spLocks/>
              </p:cNvSpPr>
              <p:nvPr/>
            </p:nvSpPr>
            <p:spPr bwMode="auto">
              <a:xfrm>
                <a:off x="4119563" y="2219326"/>
                <a:ext cx="63500" cy="47625"/>
              </a:xfrm>
              <a:custGeom>
                <a:avLst/>
                <a:gdLst>
                  <a:gd name="T0" fmla="*/ 93 w 271"/>
                  <a:gd name="T1" fmla="*/ 161 h 204"/>
                  <a:gd name="T2" fmla="*/ 34 w 271"/>
                  <a:gd name="T3" fmla="*/ 136 h 204"/>
                  <a:gd name="T4" fmla="*/ 93 w 271"/>
                  <a:gd name="T5" fmla="*/ 26 h 204"/>
                  <a:gd name="T6" fmla="*/ 0 w 271"/>
                  <a:gd name="T7" fmla="*/ 51 h 204"/>
                  <a:gd name="T8" fmla="*/ 68 w 271"/>
                  <a:gd name="T9" fmla="*/ 204 h 204"/>
                  <a:gd name="T10" fmla="*/ 119 w 271"/>
                  <a:gd name="T11" fmla="*/ 204 h 204"/>
                  <a:gd name="T12" fmla="*/ 169 w 271"/>
                  <a:gd name="T13" fmla="*/ 68 h 204"/>
                  <a:gd name="T14" fmla="*/ 202 w 271"/>
                  <a:gd name="T15" fmla="*/ 41 h 204"/>
                  <a:gd name="T16" fmla="*/ 186 w 271"/>
                  <a:gd name="T17" fmla="*/ 161 h 204"/>
                  <a:gd name="T18" fmla="*/ 271 w 271"/>
                  <a:gd name="T19" fmla="*/ 153 h 204"/>
                  <a:gd name="T20" fmla="*/ 251 w 271"/>
                  <a:gd name="T21" fmla="*/ 71 h 204"/>
                  <a:gd name="T22" fmla="*/ 220 w 271"/>
                  <a:gd name="T23" fmla="*/ 0 h 204"/>
                  <a:gd name="T24" fmla="*/ 127 w 271"/>
                  <a:gd name="T25" fmla="*/ 0 h 204"/>
                  <a:gd name="T26" fmla="*/ 105 w 271"/>
                  <a:gd name="T27" fmla="*/ 71 h 204"/>
                  <a:gd name="T28" fmla="*/ 93 w 271"/>
                  <a:gd name="T29" fmla="*/ 16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1" h="204">
                    <a:moveTo>
                      <a:pt x="93" y="161"/>
                    </a:moveTo>
                    <a:cubicBezTo>
                      <a:pt x="61" y="159"/>
                      <a:pt x="54" y="149"/>
                      <a:pt x="34" y="136"/>
                    </a:cubicBezTo>
                    <a:cubicBezTo>
                      <a:pt x="47" y="82"/>
                      <a:pt x="67" y="65"/>
                      <a:pt x="93" y="26"/>
                    </a:cubicBezTo>
                    <a:cubicBezTo>
                      <a:pt x="69" y="26"/>
                      <a:pt x="0" y="31"/>
                      <a:pt x="0" y="51"/>
                    </a:cubicBezTo>
                    <a:cubicBezTo>
                      <a:pt x="0" y="94"/>
                      <a:pt x="32" y="204"/>
                      <a:pt x="68" y="204"/>
                    </a:cubicBezTo>
                    <a:lnTo>
                      <a:pt x="119" y="204"/>
                    </a:lnTo>
                    <a:cubicBezTo>
                      <a:pt x="134" y="204"/>
                      <a:pt x="191" y="161"/>
                      <a:pt x="169" y="68"/>
                    </a:cubicBezTo>
                    <a:lnTo>
                      <a:pt x="202" y="41"/>
                    </a:lnTo>
                    <a:cubicBezTo>
                      <a:pt x="248" y="109"/>
                      <a:pt x="219" y="100"/>
                      <a:pt x="186" y="161"/>
                    </a:cubicBezTo>
                    <a:cubicBezTo>
                      <a:pt x="231" y="161"/>
                      <a:pt x="238" y="156"/>
                      <a:pt x="271" y="153"/>
                    </a:cubicBezTo>
                    <a:cubicBezTo>
                      <a:pt x="260" y="130"/>
                      <a:pt x="260" y="100"/>
                      <a:pt x="251" y="71"/>
                    </a:cubicBezTo>
                    <a:cubicBezTo>
                      <a:pt x="239" y="31"/>
                      <a:pt x="229" y="38"/>
                      <a:pt x="220" y="0"/>
                    </a:cubicBezTo>
                    <a:lnTo>
                      <a:pt x="127" y="0"/>
                    </a:lnTo>
                    <a:cubicBezTo>
                      <a:pt x="121" y="28"/>
                      <a:pt x="112" y="36"/>
                      <a:pt x="105" y="71"/>
                    </a:cubicBezTo>
                    <a:cubicBezTo>
                      <a:pt x="99" y="102"/>
                      <a:pt x="93" y="132"/>
                      <a:pt x="93"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8" name="Freeform 27">
                <a:extLst>
                  <a:ext uri="{FF2B5EF4-FFF2-40B4-BE49-F238E27FC236}">
                    <a16:creationId xmlns:a16="http://schemas.microsoft.com/office/drawing/2014/main" id="{A035D208-016F-489C-90C3-55EDFB30C170}"/>
                  </a:ext>
                </a:extLst>
              </p:cNvPr>
              <p:cNvSpPr>
                <a:spLocks/>
              </p:cNvSpPr>
              <p:nvPr/>
            </p:nvSpPr>
            <p:spPr bwMode="auto">
              <a:xfrm>
                <a:off x="4875213" y="2268538"/>
                <a:ext cx="66675" cy="61913"/>
              </a:xfrm>
              <a:custGeom>
                <a:avLst/>
                <a:gdLst>
                  <a:gd name="T0" fmla="*/ 0 w 288"/>
                  <a:gd name="T1" fmla="*/ 212 h 262"/>
                  <a:gd name="T2" fmla="*/ 85 w 288"/>
                  <a:gd name="T3" fmla="*/ 229 h 262"/>
                  <a:gd name="T4" fmla="*/ 60 w 288"/>
                  <a:gd name="T5" fmla="*/ 144 h 262"/>
                  <a:gd name="T6" fmla="*/ 212 w 288"/>
                  <a:gd name="T7" fmla="*/ 262 h 262"/>
                  <a:gd name="T8" fmla="*/ 246 w 288"/>
                  <a:gd name="T9" fmla="*/ 262 h 262"/>
                  <a:gd name="T10" fmla="*/ 288 w 288"/>
                  <a:gd name="T11" fmla="*/ 135 h 262"/>
                  <a:gd name="T12" fmla="*/ 246 w 288"/>
                  <a:gd name="T13" fmla="*/ 144 h 262"/>
                  <a:gd name="T14" fmla="*/ 85 w 288"/>
                  <a:gd name="T15" fmla="*/ 85 h 262"/>
                  <a:gd name="T16" fmla="*/ 178 w 288"/>
                  <a:gd name="T17" fmla="*/ 25 h 262"/>
                  <a:gd name="T18" fmla="*/ 85 w 288"/>
                  <a:gd name="T19" fmla="*/ 0 h 262"/>
                  <a:gd name="T20" fmla="*/ 0 w 288"/>
                  <a:gd name="T21" fmla="*/ 21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 h="262">
                    <a:moveTo>
                      <a:pt x="0" y="212"/>
                    </a:moveTo>
                    <a:cubicBezTo>
                      <a:pt x="40" y="215"/>
                      <a:pt x="41" y="228"/>
                      <a:pt x="85" y="229"/>
                    </a:cubicBezTo>
                    <a:cubicBezTo>
                      <a:pt x="70" y="200"/>
                      <a:pt x="60" y="189"/>
                      <a:pt x="60" y="144"/>
                    </a:cubicBezTo>
                    <a:cubicBezTo>
                      <a:pt x="215" y="226"/>
                      <a:pt x="232" y="177"/>
                      <a:pt x="212" y="262"/>
                    </a:cubicBezTo>
                    <a:lnTo>
                      <a:pt x="246" y="262"/>
                    </a:lnTo>
                    <a:cubicBezTo>
                      <a:pt x="251" y="203"/>
                      <a:pt x="284" y="187"/>
                      <a:pt x="288" y="135"/>
                    </a:cubicBezTo>
                    <a:cubicBezTo>
                      <a:pt x="255" y="138"/>
                      <a:pt x="268" y="144"/>
                      <a:pt x="246" y="144"/>
                    </a:cubicBezTo>
                    <a:cubicBezTo>
                      <a:pt x="200" y="144"/>
                      <a:pt x="140" y="97"/>
                      <a:pt x="85" y="85"/>
                    </a:cubicBezTo>
                    <a:cubicBezTo>
                      <a:pt x="129" y="19"/>
                      <a:pt x="136" y="104"/>
                      <a:pt x="178" y="25"/>
                    </a:cubicBezTo>
                    <a:cubicBezTo>
                      <a:pt x="142" y="22"/>
                      <a:pt x="119" y="8"/>
                      <a:pt x="85" y="0"/>
                    </a:cubicBezTo>
                    <a:cubicBezTo>
                      <a:pt x="69" y="33"/>
                      <a:pt x="3" y="184"/>
                      <a:pt x="0" y="2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9" name="Freeform 28">
                <a:extLst>
                  <a:ext uri="{FF2B5EF4-FFF2-40B4-BE49-F238E27FC236}">
                    <a16:creationId xmlns:a16="http://schemas.microsoft.com/office/drawing/2014/main" id="{2F7BB994-C714-4287-AACD-40AFFDEA4C7B}"/>
                  </a:ext>
                </a:extLst>
              </p:cNvPr>
              <p:cNvSpPr>
                <a:spLocks/>
              </p:cNvSpPr>
              <p:nvPr/>
            </p:nvSpPr>
            <p:spPr bwMode="auto">
              <a:xfrm>
                <a:off x="4840288" y="1944688"/>
                <a:ext cx="66675" cy="44450"/>
              </a:xfrm>
              <a:custGeom>
                <a:avLst/>
                <a:gdLst>
                  <a:gd name="T0" fmla="*/ 82 w 291"/>
                  <a:gd name="T1" fmla="*/ 43 h 187"/>
                  <a:gd name="T2" fmla="*/ 115 w 291"/>
                  <a:gd name="T3" fmla="*/ 102 h 187"/>
                  <a:gd name="T4" fmla="*/ 56 w 291"/>
                  <a:gd name="T5" fmla="*/ 102 h 187"/>
                  <a:gd name="T6" fmla="*/ 22 w 291"/>
                  <a:gd name="T7" fmla="*/ 34 h 187"/>
                  <a:gd name="T8" fmla="*/ 90 w 291"/>
                  <a:gd name="T9" fmla="*/ 161 h 187"/>
                  <a:gd name="T10" fmla="*/ 170 w 291"/>
                  <a:gd name="T11" fmla="*/ 157 h 187"/>
                  <a:gd name="T12" fmla="*/ 234 w 291"/>
                  <a:gd name="T13" fmla="*/ 187 h 187"/>
                  <a:gd name="T14" fmla="*/ 251 w 291"/>
                  <a:gd name="T15" fmla="*/ 144 h 187"/>
                  <a:gd name="T16" fmla="*/ 209 w 291"/>
                  <a:gd name="T17" fmla="*/ 102 h 187"/>
                  <a:gd name="T18" fmla="*/ 257 w 291"/>
                  <a:gd name="T19" fmla="*/ 55 h 187"/>
                  <a:gd name="T20" fmla="*/ 166 w 291"/>
                  <a:gd name="T21" fmla="*/ 0 h 187"/>
                  <a:gd name="T22" fmla="*/ 192 w 291"/>
                  <a:gd name="T23" fmla="*/ 60 h 187"/>
                  <a:gd name="T24" fmla="*/ 149 w 291"/>
                  <a:gd name="T25" fmla="*/ 68 h 187"/>
                  <a:gd name="T26" fmla="*/ 90 w 291"/>
                  <a:gd name="T27" fmla="*/ 0 h 187"/>
                  <a:gd name="T28" fmla="*/ 82 w 291"/>
                  <a:gd name="T29" fmla="*/ 4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1" h="187">
                    <a:moveTo>
                      <a:pt x="82" y="43"/>
                    </a:moveTo>
                    <a:cubicBezTo>
                      <a:pt x="82" y="68"/>
                      <a:pt x="104" y="85"/>
                      <a:pt x="115" y="102"/>
                    </a:cubicBezTo>
                    <a:lnTo>
                      <a:pt x="56" y="102"/>
                    </a:lnTo>
                    <a:cubicBezTo>
                      <a:pt x="56" y="59"/>
                      <a:pt x="56" y="43"/>
                      <a:pt x="22" y="34"/>
                    </a:cubicBezTo>
                    <a:cubicBezTo>
                      <a:pt x="0" y="80"/>
                      <a:pt x="40" y="161"/>
                      <a:pt x="90" y="161"/>
                    </a:cubicBezTo>
                    <a:cubicBezTo>
                      <a:pt x="128" y="161"/>
                      <a:pt x="144" y="148"/>
                      <a:pt x="170" y="157"/>
                    </a:cubicBezTo>
                    <a:cubicBezTo>
                      <a:pt x="198" y="168"/>
                      <a:pt x="183" y="182"/>
                      <a:pt x="234" y="187"/>
                    </a:cubicBezTo>
                    <a:cubicBezTo>
                      <a:pt x="243" y="169"/>
                      <a:pt x="246" y="167"/>
                      <a:pt x="251" y="144"/>
                    </a:cubicBezTo>
                    <a:cubicBezTo>
                      <a:pt x="220" y="103"/>
                      <a:pt x="223" y="155"/>
                      <a:pt x="209" y="102"/>
                    </a:cubicBezTo>
                    <a:cubicBezTo>
                      <a:pt x="268" y="102"/>
                      <a:pt x="291" y="103"/>
                      <a:pt x="257" y="55"/>
                    </a:cubicBezTo>
                    <a:cubicBezTo>
                      <a:pt x="232" y="20"/>
                      <a:pt x="211" y="11"/>
                      <a:pt x="166" y="0"/>
                    </a:cubicBezTo>
                    <a:cubicBezTo>
                      <a:pt x="175" y="38"/>
                      <a:pt x="183" y="28"/>
                      <a:pt x="192" y="60"/>
                    </a:cubicBezTo>
                    <a:cubicBezTo>
                      <a:pt x="158" y="60"/>
                      <a:pt x="172" y="57"/>
                      <a:pt x="149" y="68"/>
                    </a:cubicBezTo>
                    <a:cubicBezTo>
                      <a:pt x="141" y="32"/>
                      <a:pt x="131" y="4"/>
                      <a:pt x="90" y="0"/>
                    </a:cubicBezTo>
                    <a:cubicBezTo>
                      <a:pt x="87" y="34"/>
                      <a:pt x="82" y="21"/>
                      <a:pt x="82"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40" name="Freeform 29">
                <a:extLst>
                  <a:ext uri="{FF2B5EF4-FFF2-40B4-BE49-F238E27FC236}">
                    <a16:creationId xmlns:a16="http://schemas.microsoft.com/office/drawing/2014/main" id="{2F48DA7D-4EC3-4995-B51D-D0051F534446}"/>
                  </a:ext>
                </a:extLst>
              </p:cNvPr>
              <p:cNvSpPr>
                <a:spLocks/>
              </p:cNvSpPr>
              <p:nvPr/>
            </p:nvSpPr>
            <p:spPr bwMode="auto">
              <a:xfrm>
                <a:off x="4900613" y="2216151"/>
                <a:ext cx="61913" cy="57150"/>
              </a:xfrm>
              <a:custGeom>
                <a:avLst/>
                <a:gdLst>
                  <a:gd name="T0" fmla="*/ 34 w 271"/>
                  <a:gd name="T1" fmla="*/ 102 h 246"/>
                  <a:gd name="T2" fmla="*/ 93 w 271"/>
                  <a:gd name="T3" fmla="*/ 85 h 246"/>
                  <a:gd name="T4" fmla="*/ 110 w 271"/>
                  <a:gd name="T5" fmla="*/ 127 h 246"/>
                  <a:gd name="T6" fmla="*/ 26 w 271"/>
                  <a:gd name="T7" fmla="*/ 110 h 246"/>
                  <a:gd name="T8" fmla="*/ 0 w 271"/>
                  <a:gd name="T9" fmla="*/ 221 h 246"/>
                  <a:gd name="T10" fmla="*/ 212 w 271"/>
                  <a:gd name="T11" fmla="*/ 246 h 246"/>
                  <a:gd name="T12" fmla="*/ 246 w 271"/>
                  <a:gd name="T13" fmla="*/ 246 h 246"/>
                  <a:gd name="T14" fmla="*/ 271 w 271"/>
                  <a:gd name="T15" fmla="*/ 110 h 246"/>
                  <a:gd name="T16" fmla="*/ 121 w 271"/>
                  <a:gd name="T17" fmla="*/ 83 h 246"/>
                  <a:gd name="T18" fmla="*/ 51 w 271"/>
                  <a:gd name="T19" fmla="*/ 0 h 246"/>
                  <a:gd name="T20" fmla="*/ 34 w 271"/>
                  <a:gd name="T21" fmla="*/ 10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46">
                    <a:moveTo>
                      <a:pt x="34" y="102"/>
                    </a:moveTo>
                    <a:cubicBezTo>
                      <a:pt x="57" y="90"/>
                      <a:pt x="59" y="86"/>
                      <a:pt x="93" y="85"/>
                    </a:cubicBezTo>
                    <a:cubicBezTo>
                      <a:pt x="102" y="116"/>
                      <a:pt x="102" y="96"/>
                      <a:pt x="110" y="127"/>
                    </a:cubicBezTo>
                    <a:cubicBezTo>
                      <a:pt x="37" y="134"/>
                      <a:pt x="92" y="155"/>
                      <a:pt x="26" y="110"/>
                    </a:cubicBezTo>
                    <a:cubicBezTo>
                      <a:pt x="8" y="144"/>
                      <a:pt x="0" y="169"/>
                      <a:pt x="0" y="221"/>
                    </a:cubicBezTo>
                    <a:cubicBezTo>
                      <a:pt x="95" y="213"/>
                      <a:pt x="185" y="129"/>
                      <a:pt x="212" y="246"/>
                    </a:cubicBezTo>
                    <a:lnTo>
                      <a:pt x="246" y="246"/>
                    </a:lnTo>
                    <a:cubicBezTo>
                      <a:pt x="246" y="188"/>
                      <a:pt x="270" y="167"/>
                      <a:pt x="271" y="110"/>
                    </a:cubicBezTo>
                    <a:cubicBezTo>
                      <a:pt x="215" y="140"/>
                      <a:pt x="204" y="160"/>
                      <a:pt x="121" y="83"/>
                    </a:cubicBezTo>
                    <a:cubicBezTo>
                      <a:pt x="56" y="24"/>
                      <a:pt x="114" y="6"/>
                      <a:pt x="51" y="0"/>
                    </a:cubicBezTo>
                    <a:cubicBezTo>
                      <a:pt x="48" y="37"/>
                      <a:pt x="35" y="63"/>
                      <a:pt x="34"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41" name="Freeform 30">
                <a:extLst>
                  <a:ext uri="{FF2B5EF4-FFF2-40B4-BE49-F238E27FC236}">
                    <a16:creationId xmlns:a16="http://schemas.microsoft.com/office/drawing/2014/main" id="{1D3CE55A-60CE-44D8-A556-6BBAF677D6EE}"/>
                  </a:ext>
                </a:extLst>
              </p:cNvPr>
              <p:cNvSpPr>
                <a:spLocks/>
              </p:cNvSpPr>
              <p:nvPr/>
            </p:nvSpPr>
            <p:spPr bwMode="auto">
              <a:xfrm>
                <a:off x="4700588" y="1784351"/>
                <a:ext cx="17463" cy="30163"/>
              </a:xfrm>
              <a:custGeom>
                <a:avLst/>
                <a:gdLst>
                  <a:gd name="T0" fmla="*/ 0 w 76"/>
                  <a:gd name="T1" fmla="*/ 52 h 129"/>
                  <a:gd name="T2" fmla="*/ 59 w 76"/>
                  <a:gd name="T3" fmla="*/ 129 h 129"/>
                  <a:gd name="T4" fmla="*/ 76 w 76"/>
                  <a:gd name="T5" fmla="*/ 95 h 129"/>
                  <a:gd name="T6" fmla="*/ 0 w 76"/>
                  <a:gd name="T7" fmla="*/ 52 h 129"/>
                </a:gdLst>
                <a:ahLst/>
                <a:cxnLst>
                  <a:cxn ang="0">
                    <a:pos x="T0" y="T1"/>
                  </a:cxn>
                  <a:cxn ang="0">
                    <a:pos x="T2" y="T3"/>
                  </a:cxn>
                  <a:cxn ang="0">
                    <a:pos x="T4" y="T5"/>
                  </a:cxn>
                  <a:cxn ang="0">
                    <a:pos x="T6" y="T7"/>
                  </a:cxn>
                </a:cxnLst>
                <a:rect l="0" t="0" r="r" b="b"/>
                <a:pathLst>
                  <a:path w="76" h="129">
                    <a:moveTo>
                      <a:pt x="0" y="52"/>
                    </a:moveTo>
                    <a:cubicBezTo>
                      <a:pt x="0" y="115"/>
                      <a:pt x="19" y="109"/>
                      <a:pt x="59" y="129"/>
                    </a:cubicBezTo>
                    <a:cubicBezTo>
                      <a:pt x="61" y="125"/>
                      <a:pt x="76" y="96"/>
                      <a:pt x="76" y="95"/>
                    </a:cubicBezTo>
                    <a:cubicBezTo>
                      <a:pt x="76" y="57"/>
                      <a:pt x="0" y="0"/>
                      <a:pt x="0"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42" name="Freeform 31">
                <a:extLst>
                  <a:ext uri="{FF2B5EF4-FFF2-40B4-BE49-F238E27FC236}">
                    <a16:creationId xmlns:a16="http://schemas.microsoft.com/office/drawing/2014/main" id="{3F33EE76-C2FE-4671-B0B1-A93AA360F107}"/>
                  </a:ext>
                </a:extLst>
              </p:cNvPr>
              <p:cNvSpPr>
                <a:spLocks/>
              </p:cNvSpPr>
              <p:nvPr/>
            </p:nvSpPr>
            <p:spPr bwMode="auto">
              <a:xfrm>
                <a:off x="4854575" y="2428876"/>
                <a:ext cx="3175" cy="1588"/>
              </a:xfrm>
              <a:custGeom>
                <a:avLst/>
                <a:gdLst>
                  <a:gd name="T0" fmla="*/ 0 w 8"/>
                  <a:gd name="T1" fmla="*/ 10 h 10"/>
                  <a:gd name="T2" fmla="*/ 8 w 8"/>
                  <a:gd name="T3" fmla="*/ 10 h 10"/>
                  <a:gd name="T4" fmla="*/ 1 w 8"/>
                  <a:gd name="T5" fmla="*/ 0 h 10"/>
                  <a:gd name="T6" fmla="*/ 0 w 8"/>
                  <a:gd name="T7" fmla="*/ 10 h 10"/>
                </a:gdLst>
                <a:ahLst/>
                <a:cxnLst>
                  <a:cxn ang="0">
                    <a:pos x="T0" y="T1"/>
                  </a:cxn>
                  <a:cxn ang="0">
                    <a:pos x="T2" y="T3"/>
                  </a:cxn>
                  <a:cxn ang="0">
                    <a:pos x="T4" y="T5"/>
                  </a:cxn>
                  <a:cxn ang="0">
                    <a:pos x="T6" y="T7"/>
                  </a:cxn>
                </a:cxnLst>
                <a:rect l="0" t="0" r="r" b="b"/>
                <a:pathLst>
                  <a:path w="8" h="10">
                    <a:moveTo>
                      <a:pt x="0" y="10"/>
                    </a:moveTo>
                    <a:lnTo>
                      <a:pt x="8" y="10"/>
                    </a:lnTo>
                    <a:lnTo>
                      <a:pt x="1" y="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43" name="Freeform 38">
                <a:extLst>
                  <a:ext uri="{FF2B5EF4-FFF2-40B4-BE49-F238E27FC236}">
                    <a16:creationId xmlns:a16="http://schemas.microsoft.com/office/drawing/2014/main" id="{4C24A69B-B148-4D7C-A059-FF840E1B9A6D}"/>
                  </a:ext>
                </a:extLst>
              </p:cNvPr>
              <p:cNvSpPr>
                <a:spLocks/>
              </p:cNvSpPr>
              <p:nvPr/>
            </p:nvSpPr>
            <p:spPr bwMode="auto">
              <a:xfrm>
                <a:off x="4529138" y="2244726"/>
                <a:ext cx="14288" cy="31750"/>
              </a:xfrm>
              <a:custGeom>
                <a:avLst/>
                <a:gdLst>
                  <a:gd name="T0" fmla="*/ 6 w 58"/>
                  <a:gd name="T1" fmla="*/ 7 h 134"/>
                  <a:gd name="T2" fmla="*/ 57 w 58"/>
                  <a:gd name="T3" fmla="*/ 134 h 134"/>
                  <a:gd name="T4" fmla="*/ 43 w 58"/>
                  <a:gd name="T5" fmla="*/ 0 h 134"/>
                  <a:gd name="T6" fmla="*/ 6 w 58"/>
                  <a:gd name="T7" fmla="*/ 7 h 134"/>
                </a:gdLst>
                <a:ahLst/>
                <a:cxnLst>
                  <a:cxn ang="0">
                    <a:pos x="T0" y="T1"/>
                  </a:cxn>
                  <a:cxn ang="0">
                    <a:pos x="T2" y="T3"/>
                  </a:cxn>
                  <a:cxn ang="0">
                    <a:pos x="T4" y="T5"/>
                  </a:cxn>
                  <a:cxn ang="0">
                    <a:pos x="T6" y="T7"/>
                  </a:cxn>
                </a:cxnLst>
                <a:rect l="0" t="0" r="r" b="b"/>
                <a:pathLst>
                  <a:path w="58" h="134">
                    <a:moveTo>
                      <a:pt x="6" y="7"/>
                    </a:moveTo>
                    <a:cubicBezTo>
                      <a:pt x="2" y="72"/>
                      <a:pt x="0" y="116"/>
                      <a:pt x="57" y="134"/>
                    </a:cubicBezTo>
                    <a:cubicBezTo>
                      <a:pt x="58" y="85"/>
                      <a:pt x="57" y="40"/>
                      <a:pt x="43" y="0"/>
                    </a:cubicBezTo>
                    <a:lnTo>
                      <a:pt x="6"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grpSp>
      </p:grpSp>
      <p:grpSp>
        <p:nvGrpSpPr>
          <p:cNvPr id="52" name="组合 51">
            <a:extLst>
              <a:ext uri="{FF2B5EF4-FFF2-40B4-BE49-F238E27FC236}">
                <a16:creationId xmlns:a16="http://schemas.microsoft.com/office/drawing/2014/main" id="{48F133C0-B38D-4FEE-A46B-9DE8F84A4FBF}"/>
              </a:ext>
            </a:extLst>
          </p:cNvPr>
          <p:cNvGrpSpPr/>
          <p:nvPr userDrawn="1"/>
        </p:nvGrpSpPr>
        <p:grpSpPr>
          <a:xfrm>
            <a:off x="0" y="226669"/>
            <a:ext cx="542919" cy="571561"/>
            <a:chOff x="0" y="226669"/>
            <a:chExt cx="542919" cy="617541"/>
          </a:xfrm>
          <a:solidFill>
            <a:schemeClr val="accent1"/>
          </a:solidFill>
        </p:grpSpPr>
        <p:sp>
          <p:nvSpPr>
            <p:cNvPr id="53" name="矩形 52">
              <a:extLst>
                <a:ext uri="{FF2B5EF4-FFF2-40B4-BE49-F238E27FC236}">
                  <a16:creationId xmlns:a16="http://schemas.microsoft.com/office/drawing/2014/main" id="{E85DD546-71AC-4639-AC4F-79691F1C6638}"/>
                </a:ext>
              </a:extLst>
            </p:cNvPr>
            <p:cNvSpPr/>
            <p:nvPr userDrawn="1"/>
          </p:nvSpPr>
          <p:spPr>
            <a:xfrm>
              <a:off x="397776" y="226669"/>
              <a:ext cx="145143" cy="6175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a:extLst>
                <a:ext uri="{FF2B5EF4-FFF2-40B4-BE49-F238E27FC236}">
                  <a16:creationId xmlns:a16="http://schemas.microsoft.com/office/drawing/2014/main" id="{F34522D2-84E9-44C0-A770-EDA5CDDC0D2E}"/>
                </a:ext>
              </a:extLst>
            </p:cNvPr>
            <p:cNvSpPr/>
            <p:nvPr userDrawn="1"/>
          </p:nvSpPr>
          <p:spPr>
            <a:xfrm>
              <a:off x="0" y="226669"/>
              <a:ext cx="324630" cy="6175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5" name="日期占位符 1">
            <a:extLst>
              <a:ext uri="{FF2B5EF4-FFF2-40B4-BE49-F238E27FC236}">
                <a16:creationId xmlns:a16="http://schemas.microsoft.com/office/drawing/2014/main" id="{09166D28-CC6D-4657-BDAE-44371EBFFBC8}"/>
              </a:ext>
            </a:extLst>
          </p:cNvPr>
          <p:cNvSpPr>
            <a:spLocks noGrp="1"/>
          </p:cNvSpPr>
          <p:nvPr>
            <p:ph type="dt" sz="half" idx="10"/>
          </p:nvPr>
        </p:nvSpPr>
        <p:spPr>
          <a:xfrm>
            <a:off x="660400" y="6235700"/>
            <a:ext cx="2921000" cy="365125"/>
          </a:xfrm>
        </p:spPr>
        <p:txBody>
          <a:bodyPr/>
          <a:lstStyle/>
          <a:p>
            <a:fld id="{C2C51B60-E85A-49FB-82D0-828A9D1C67E2}" type="datetime1">
              <a:rPr lang="zh-CN" altLang="en-US" smtClean="0"/>
              <a:t>2022/9/16</a:t>
            </a:fld>
            <a:endParaRPr lang="zh-CN" altLang="en-US"/>
          </a:p>
        </p:txBody>
      </p:sp>
      <p:sp>
        <p:nvSpPr>
          <p:cNvPr id="56" name="页脚占位符 2">
            <a:extLst>
              <a:ext uri="{FF2B5EF4-FFF2-40B4-BE49-F238E27FC236}">
                <a16:creationId xmlns:a16="http://schemas.microsoft.com/office/drawing/2014/main" id="{0D974F31-3BFF-47C2-AAA3-44EC7BF118E9}"/>
              </a:ext>
            </a:extLst>
          </p:cNvPr>
          <p:cNvSpPr>
            <a:spLocks noGrp="1"/>
          </p:cNvSpPr>
          <p:nvPr>
            <p:ph type="ftr" sz="quarter" idx="11"/>
          </p:nvPr>
        </p:nvSpPr>
        <p:spPr>
          <a:xfrm>
            <a:off x="4038600" y="6269159"/>
            <a:ext cx="4114800" cy="365125"/>
          </a:xfrm>
        </p:spPr>
        <p:txBody>
          <a:bodyPr/>
          <a:lstStyle/>
          <a:p>
            <a:endParaRPr lang="zh-CN" altLang="en-US" dirty="0"/>
          </a:p>
        </p:txBody>
      </p:sp>
      <p:sp>
        <p:nvSpPr>
          <p:cNvPr id="57" name="灯片编号占位符 3">
            <a:extLst>
              <a:ext uri="{FF2B5EF4-FFF2-40B4-BE49-F238E27FC236}">
                <a16:creationId xmlns:a16="http://schemas.microsoft.com/office/drawing/2014/main" id="{E2B877DC-E009-4DEF-8ABE-6171C9DE8808}"/>
              </a:ext>
            </a:extLst>
          </p:cNvPr>
          <p:cNvSpPr>
            <a:spLocks noGrp="1"/>
          </p:cNvSpPr>
          <p:nvPr>
            <p:ph type="sldNum" sz="quarter" idx="12"/>
          </p:nvPr>
        </p:nvSpPr>
        <p:spPr>
          <a:xfrm>
            <a:off x="8610599" y="6247634"/>
            <a:ext cx="2906125" cy="365125"/>
          </a:xfrm>
        </p:spPr>
        <p:txBody>
          <a:bodyPr/>
          <a:lstStyle/>
          <a:p>
            <a:fld id="{62882B55-B6B2-497F-8568-5D2D4C04CE38}" type="slidenum">
              <a:rPr lang="zh-CN" altLang="en-US" smtClean="0"/>
              <a:t>‹#›</a:t>
            </a:fld>
            <a:endParaRPr lang="zh-CN" altLang="en-US"/>
          </a:p>
        </p:txBody>
      </p:sp>
    </p:spTree>
    <p:extLst>
      <p:ext uri="{BB962C8B-B14F-4D97-AF65-F5344CB8AC3E}">
        <p14:creationId xmlns:p14="http://schemas.microsoft.com/office/powerpoint/2010/main" val="20802078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16.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4" name="平行四边形 53">
            <a:extLst>
              <a:ext uri="{FF2B5EF4-FFF2-40B4-BE49-F238E27FC236}">
                <a16:creationId xmlns:a16="http://schemas.microsoft.com/office/drawing/2014/main" id="{839629DA-8AB4-45E6-A357-F790EE1A42A8}"/>
              </a:ext>
            </a:extLst>
          </p:cNvPr>
          <p:cNvSpPr/>
          <p:nvPr userDrawn="1"/>
        </p:nvSpPr>
        <p:spPr>
          <a:xfrm>
            <a:off x="10133367" y="246277"/>
            <a:ext cx="2057016" cy="532344"/>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占位符 1">
            <a:extLst>
              <a:ext uri="{FF2B5EF4-FFF2-40B4-BE49-F238E27FC236}">
                <a16:creationId xmlns:a16="http://schemas.microsoft.com/office/drawing/2014/main" id="{91877B7B-B003-4B37-A2E0-DA4A07725ED1}"/>
              </a:ext>
            </a:extLst>
          </p:cNvPr>
          <p:cNvSpPr>
            <a:spLocks noGrp="1"/>
          </p:cNvSpPr>
          <p:nvPr>
            <p:ph type="title"/>
          </p:nvPr>
        </p:nvSpPr>
        <p:spPr>
          <a:xfrm>
            <a:off x="660400" y="191529"/>
            <a:ext cx="9679880" cy="687820"/>
          </a:xfrm>
          <a:prstGeom prst="rect">
            <a:avLst/>
          </a:prstGeom>
        </p:spPr>
        <p:txBody>
          <a:bodyPr vert="horz" lIns="7200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5778D51D-0AE6-4D6E-944B-9B37C5DC5830}"/>
              </a:ext>
            </a:extLst>
          </p:cNvPr>
          <p:cNvSpPr>
            <a:spLocks noGrp="1"/>
          </p:cNvSpPr>
          <p:nvPr>
            <p:ph type="body" idx="1"/>
          </p:nvPr>
        </p:nvSpPr>
        <p:spPr>
          <a:xfrm>
            <a:off x="663074" y="1130300"/>
            <a:ext cx="10855825" cy="5003800"/>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484920AA-4418-4352-A3F2-E72BB30AB7D2}"/>
              </a:ext>
            </a:extLst>
          </p:cNvPr>
          <p:cNvSpPr>
            <a:spLocks noGrp="1"/>
          </p:cNvSpPr>
          <p:nvPr>
            <p:ph type="dt" sz="half" idx="2"/>
          </p:nvPr>
        </p:nvSpPr>
        <p:spPr>
          <a:xfrm>
            <a:off x="660400" y="6235700"/>
            <a:ext cx="29210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1B6E46-A66D-4495-82B3-3C45193EB833}" type="datetime1">
              <a:rPr lang="zh-CN" altLang="en-US" smtClean="0"/>
              <a:t>2022/9/16</a:t>
            </a:fld>
            <a:endParaRPr lang="zh-CN" altLang="en-US"/>
          </a:p>
        </p:txBody>
      </p:sp>
      <p:sp>
        <p:nvSpPr>
          <p:cNvPr id="5" name="页脚占位符 4">
            <a:extLst>
              <a:ext uri="{FF2B5EF4-FFF2-40B4-BE49-F238E27FC236}">
                <a16:creationId xmlns:a16="http://schemas.microsoft.com/office/drawing/2014/main" id="{62F22C02-4D27-4DCE-B6F5-6BC1580C421C}"/>
              </a:ext>
            </a:extLst>
          </p:cNvPr>
          <p:cNvSpPr>
            <a:spLocks noGrp="1"/>
          </p:cNvSpPr>
          <p:nvPr>
            <p:ph type="ftr" sz="quarter" idx="3"/>
          </p:nvPr>
        </p:nvSpPr>
        <p:spPr>
          <a:xfrm>
            <a:off x="4038600" y="6269159"/>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灯片编号占位符 5">
            <a:extLst>
              <a:ext uri="{FF2B5EF4-FFF2-40B4-BE49-F238E27FC236}">
                <a16:creationId xmlns:a16="http://schemas.microsoft.com/office/drawing/2014/main" id="{32AC6C96-6A67-4302-B2DA-567B4F54BBCA}"/>
              </a:ext>
            </a:extLst>
          </p:cNvPr>
          <p:cNvSpPr>
            <a:spLocks noGrp="1"/>
          </p:cNvSpPr>
          <p:nvPr>
            <p:ph type="sldNum" sz="quarter" idx="4"/>
          </p:nvPr>
        </p:nvSpPr>
        <p:spPr>
          <a:xfrm>
            <a:off x="8610599" y="6247634"/>
            <a:ext cx="290612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882B55-B6B2-497F-8568-5D2D4C04CE38}" type="slidenum">
              <a:rPr lang="zh-CN" altLang="en-US" smtClean="0"/>
              <a:t>‹#›</a:t>
            </a:fld>
            <a:endParaRPr lang="zh-CN" altLang="en-US"/>
          </a:p>
        </p:txBody>
      </p:sp>
      <p:grpSp>
        <p:nvGrpSpPr>
          <p:cNvPr id="8" name="组合 7">
            <a:extLst>
              <a:ext uri="{FF2B5EF4-FFF2-40B4-BE49-F238E27FC236}">
                <a16:creationId xmlns:a16="http://schemas.microsoft.com/office/drawing/2014/main" id="{EA74F715-3C6E-4E26-B2F7-1146E3395FFC}"/>
              </a:ext>
            </a:extLst>
          </p:cNvPr>
          <p:cNvGrpSpPr/>
          <p:nvPr userDrawn="1"/>
        </p:nvGrpSpPr>
        <p:grpSpPr>
          <a:xfrm>
            <a:off x="10417219" y="344809"/>
            <a:ext cx="1468924" cy="335280"/>
            <a:chOff x="335077" y="270942"/>
            <a:chExt cx="1827552" cy="417136"/>
          </a:xfrm>
          <a:solidFill>
            <a:schemeClr val="bg1"/>
          </a:solidFill>
        </p:grpSpPr>
        <p:grpSp>
          <p:nvGrpSpPr>
            <p:cNvPr id="9" name="组合 8">
              <a:extLst>
                <a:ext uri="{FF2B5EF4-FFF2-40B4-BE49-F238E27FC236}">
                  <a16:creationId xmlns:a16="http://schemas.microsoft.com/office/drawing/2014/main" id="{D548C77F-00C1-4FCE-BB35-75B88B871D80}"/>
                </a:ext>
              </a:extLst>
            </p:cNvPr>
            <p:cNvGrpSpPr/>
            <p:nvPr/>
          </p:nvGrpSpPr>
          <p:grpSpPr>
            <a:xfrm>
              <a:off x="831799" y="288037"/>
              <a:ext cx="1330830" cy="363588"/>
              <a:chOff x="5402262" y="5211762"/>
              <a:chExt cx="3059113" cy="835761"/>
            </a:xfrm>
            <a:grpFill/>
          </p:grpSpPr>
          <p:sp>
            <p:nvSpPr>
              <p:cNvPr id="39" name="Freeform 32">
                <a:extLst>
                  <a:ext uri="{FF2B5EF4-FFF2-40B4-BE49-F238E27FC236}">
                    <a16:creationId xmlns:a16="http://schemas.microsoft.com/office/drawing/2014/main" id="{0D213759-1682-4122-8518-FCAE3C5F7022}"/>
                  </a:ext>
                </a:extLst>
              </p:cNvPr>
              <p:cNvSpPr>
                <a:spLocks noEditPoints="1"/>
              </p:cNvSpPr>
              <p:nvPr/>
            </p:nvSpPr>
            <p:spPr bwMode="auto">
              <a:xfrm>
                <a:off x="5402262" y="5347186"/>
                <a:ext cx="814480" cy="570716"/>
              </a:xfrm>
              <a:custGeom>
                <a:avLst/>
                <a:gdLst>
                  <a:gd name="T0" fmla="*/ 1607 w 2875"/>
                  <a:gd name="T1" fmla="*/ 1769 h 2008"/>
                  <a:gd name="T2" fmla="*/ 1683 w 2875"/>
                  <a:gd name="T3" fmla="*/ 1769 h 2008"/>
                  <a:gd name="T4" fmla="*/ 1494 w 2875"/>
                  <a:gd name="T5" fmla="*/ 1579 h 2008"/>
                  <a:gd name="T6" fmla="*/ 1223 w 2875"/>
                  <a:gd name="T7" fmla="*/ 1628 h 2008"/>
                  <a:gd name="T8" fmla="*/ 1178 w 2875"/>
                  <a:gd name="T9" fmla="*/ 1615 h 2008"/>
                  <a:gd name="T10" fmla="*/ 1065 w 2875"/>
                  <a:gd name="T11" fmla="*/ 1371 h 2008"/>
                  <a:gd name="T12" fmla="*/ 1454 w 2875"/>
                  <a:gd name="T13" fmla="*/ 1219 h 2008"/>
                  <a:gd name="T14" fmla="*/ 1537 w 2875"/>
                  <a:gd name="T15" fmla="*/ 1242 h 2008"/>
                  <a:gd name="T16" fmla="*/ 1480 w 2875"/>
                  <a:gd name="T17" fmla="*/ 1524 h 2008"/>
                  <a:gd name="T18" fmla="*/ 1734 w 2875"/>
                  <a:gd name="T19" fmla="*/ 1515 h 2008"/>
                  <a:gd name="T20" fmla="*/ 1824 w 2875"/>
                  <a:gd name="T21" fmla="*/ 1300 h 2008"/>
                  <a:gd name="T22" fmla="*/ 2079 w 2875"/>
                  <a:gd name="T23" fmla="*/ 946 h 2008"/>
                  <a:gd name="T24" fmla="*/ 2340 w 2875"/>
                  <a:gd name="T25" fmla="*/ 1258 h 2008"/>
                  <a:gd name="T26" fmla="*/ 2055 w 2875"/>
                  <a:gd name="T27" fmla="*/ 1396 h 2008"/>
                  <a:gd name="T28" fmla="*/ 1497 w 2875"/>
                  <a:gd name="T29" fmla="*/ 643 h 2008"/>
                  <a:gd name="T30" fmla="*/ 1494 w 2875"/>
                  <a:gd name="T31" fmla="*/ 722 h 2008"/>
                  <a:gd name="T32" fmla="*/ 1336 w 2875"/>
                  <a:gd name="T33" fmla="*/ 279 h 2008"/>
                  <a:gd name="T34" fmla="*/ 844 w 2875"/>
                  <a:gd name="T35" fmla="*/ 337 h 2008"/>
                  <a:gd name="T36" fmla="*/ 752 w 2875"/>
                  <a:gd name="T37" fmla="*/ 499 h 2008"/>
                  <a:gd name="T38" fmla="*/ 1074 w 2875"/>
                  <a:gd name="T39" fmla="*/ 559 h 2008"/>
                  <a:gd name="T40" fmla="*/ 1074 w 2875"/>
                  <a:gd name="T41" fmla="*/ 855 h 2008"/>
                  <a:gd name="T42" fmla="*/ 625 w 2875"/>
                  <a:gd name="T43" fmla="*/ 1219 h 2008"/>
                  <a:gd name="T44" fmla="*/ 447 w 2875"/>
                  <a:gd name="T45" fmla="*/ 1058 h 2008"/>
                  <a:gd name="T46" fmla="*/ 532 w 2875"/>
                  <a:gd name="T47" fmla="*/ 830 h 2008"/>
                  <a:gd name="T48" fmla="*/ 107 w 2875"/>
                  <a:gd name="T49" fmla="*/ 1057 h 2008"/>
                  <a:gd name="T50" fmla="*/ 455 w 2875"/>
                  <a:gd name="T51" fmla="*/ 1786 h 2008"/>
                  <a:gd name="T52" fmla="*/ 665 w 2875"/>
                  <a:gd name="T53" fmla="*/ 1941 h 2008"/>
                  <a:gd name="T54" fmla="*/ 988 w 2875"/>
                  <a:gd name="T55" fmla="*/ 1988 h 2008"/>
                  <a:gd name="T56" fmla="*/ 1124 w 2875"/>
                  <a:gd name="T57" fmla="*/ 1963 h 2008"/>
                  <a:gd name="T58" fmla="*/ 1162 w 2875"/>
                  <a:gd name="T59" fmla="*/ 1951 h 2008"/>
                  <a:gd name="T60" fmla="*/ 1404 w 2875"/>
                  <a:gd name="T61" fmla="*/ 1914 h 2008"/>
                  <a:gd name="T62" fmla="*/ 1672 w 2875"/>
                  <a:gd name="T63" fmla="*/ 1902 h 2008"/>
                  <a:gd name="T64" fmla="*/ 2014 w 2875"/>
                  <a:gd name="T65" fmla="*/ 1888 h 2008"/>
                  <a:gd name="T66" fmla="*/ 1987 w 2875"/>
                  <a:gd name="T67" fmla="*/ 1668 h 2008"/>
                  <a:gd name="T68" fmla="*/ 1986 w 2875"/>
                  <a:gd name="T69" fmla="*/ 1607 h 2008"/>
                  <a:gd name="T70" fmla="*/ 2307 w 2875"/>
                  <a:gd name="T71" fmla="*/ 1488 h 2008"/>
                  <a:gd name="T72" fmla="*/ 2774 w 2875"/>
                  <a:gd name="T73" fmla="*/ 1000 h 2008"/>
                  <a:gd name="T74" fmla="*/ 2594 w 2875"/>
                  <a:gd name="T75" fmla="*/ 833 h 2008"/>
                  <a:gd name="T76" fmla="*/ 2394 w 2875"/>
                  <a:gd name="T77" fmla="*/ 728 h 2008"/>
                  <a:gd name="T78" fmla="*/ 2038 w 2875"/>
                  <a:gd name="T79" fmla="*/ 737 h 2008"/>
                  <a:gd name="T80" fmla="*/ 2116 w 2875"/>
                  <a:gd name="T81" fmla="*/ 560 h 2008"/>
                  <a:gd name="T82" fmla="*/ 2380 w 2875"/>
                  <a:gd name="T83" fmla="*/ 358 h 2008"/>
                  <a:gd name="T84" fmla="*/ 2359 w 2875"/>
                  <a:gd name="T85" fmla="*/ 103 h 2008"/>
                  <a:gd name="T86" fmla="*/ 1756 w 2875"/>
                  <a:gd name="T87" fmla="*/ 166 h 2008"/>
                  <a:gd name="T88" fmla="*/ 1403 w 2875"/>
                  <a:gd name="T89" fmla="*/ 290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75" h="2008">
                    <a:moveTo>
                      <a:pt x="1683" y="1769"/>
                    </a:moveTo>
                    <a:lnTo>
                      <a:pt x="1607" y="1769"/>
                    </a:lnTo>
                    <a:cubicBezTo>
                      <a:pt x="1613" y="1747"/>
                      <a:pt x="1619" y="1739"/>
                      <a:pt x="1642" y="1737"/>
                    </a:cubicBezTo>
                    <a:cubicBezTo>
                      <a:pt x="1670" y="1735"/>
                      <a:pt x="1673" y="1751"/>
                      <a:pt x="1683" y="1769"/>
                    </a:cubicBezTo>
                    <a:close/>
                    <a:moveTo>
                      <a:pt x="1480" y="1524"/>
                    </a:moveTo>
                    <a:cubicBezTo>
                      <a:pt x="1480" y="1558"/>
                      <a:pt x="1482" y="1552"/>
                      <a:pt x="1494" y="1579"/>
                    </a:cubicBezTo>
                    <a:cubicBezTo>
                      <a:pt x="1507" y="1611"/>
                      <a:pt x="1537" y="1644"/>
                      <a:pt x="1426" y="1656"/>
                    </a:cubicBezTo>
                    <a:cubicBezTo>
                      <a:pt x="1391" y="1660"/>
                      <a:pt x="1255" y="1641"/>
                      <a:pt x="1223" y="1628"/>
                    </a:cubicBezTo>
                    <a:cubicBezTo>
                      <a:pt x="1221" y="1627"/>
                      <a:pt x="1219" y="1626"/>
                      <a:pt x="1218" y="1626"/>
                    </a:cubicBezTo>
                    <a:lnTo>
                      <a:pt x="1178" y="1615"/>
                    </a:lnTo>
                    <a:cubicBezTo>
                      <a:pt x="1146" y="1606"/>
                      <a:pt x="939" y="1503"/>
                      <a:pt x="985" y="1419"/>
                    </a:cubicBezTo>
                    <a:cubicBezTo>
                      <a:pt x="1003" y="1386"/>
                      <a:pt x="1023" y="1375"/>
                      <a:pt x="1065" y="1371"/>
                    </a:cubicBezTo>
                    <a:cubicBezTo>
                      <a:pt x="1070" y="1389"/>
                      <a:pt x="1133" y="1549"/>
                      <a:pt x="1209" y="1549"/>
                    </a:cubicBezTo>
                    <a:cubicBezTo>
                      <a:pt x="1343" y="1549"/>
                      <a:pt x="1431" y="1255"/>
                      <a:pt x="1454" y="1219"/>
                    </a:cubicBezTo>
                    <a:cubicBezTo>
                      <a:pt x="1478" y="1182"/>
                      <a:pt x="1506" y="1136"/>
                      <a:pt x="1565" y="1134"/>
                    </a:cubicBezTo>
                    <a:cubicBezTo>
                      <a:pt x="1565" y="1223"/>
                      <a:pt x="1557" y="1194"/>
                      <a:pt x="1537" y="1242"/>
                    </a:cubicBezTo>
                    <a:lnTo>
                      <a:pt x="1514" y="1329"/>
                    </a:lnTo>
                    <a:cubicBezTo>
                      <a:pt x="1506" y="1444"/>
                      <a:pt x="1480" y="1483"/>
                      <a:pt x="1480" y="1524"/>
                    </a:cubicBezTo>
                    <a:close/>
                    <a:moveTo>
                      <a:pt x="1768" y="1541"/>
                    </a:moveTo>
                    <a:cubicBezTo>
                      <a:pt x="1760" y="1510"/>
                      <a:pt x="1767" y="1518"/>
                      <a:pt x="1734" y="1515"/>
                    </a:cubicBezTo>
                    <a:cubicBezTo>
                      <a:pt x="1736" y="1450"/>
                      <a:pt x="1756" y="1449"/>
                      <a:pt x="1779" y="1408"/>
                    </a:cubicBezTo>
                    <a:cubicBezTo>
                      <a:pt x="1800" y="1371"/>
                      <a:pt x="1800" y="1336"/>
                      <a:pt x="1824" y="1300"/>
                    </a:cubicBezTo>
                    <a:cubicBezTo>
                      <a:pt x="1910" y="1168"/>
                      <a:pt x="1857" y="1222"/>
                      <a:pt x="1920" y="1092"/>
                    </a:cubicBezTo>
                    <a:cubicBezTo>
                      <a:pt x="1959" y="1013"/>
                      <a:pt x="1998" y="965"/>
                      <a:pt x="2079" y="946"/>
                    </a:cubicBezTo>
                    <a:cubicBezTo>
                      <a:pt x="2213" y="915"/>
                      <a:pt x="2535" y="852"/>
                      <a:pt x="2582" y="1031"/>
                    </a:cubicBezTo>
                    <a:cubicBezTo>
                      <a:pt x="2615" y="1155"/>
                      <a:pt x="2436" y="1229"/>
                      <a:pt x="2340" y="1258"/>
                    </a:cubicBezTo>
                    <a:cubicBezTo>
                      <a:pt x="2296" y="1271"/>
                      <a:pt x="2250" y="1314"/>
                      <a:pt x="2203" y="1333"/>
                    </a:cubicBezTo>
                    <a:cubicBezTo>
                      <a:pt x="2136" y="1360"/>
                      <a:pt x="2187" y="1351"/>
                      <a:pt x="2055" y="1396"/>
                    </a:cubicBezTo>
                    <a:cubicBezTo>
                      <a:pt x="1823" y="1474"/>
                      <a:pt x="1945" y="1422"/>
                      <a:pt x="1768" y="1541"/>
                    </a:cubicBezTo>
                    <a:close/>
                    <a:moveTo>
                      <a:pt x="1497" y="643"/>
                    </a:moveTo>
                    <a:cubicBezTo>
                      <a:pt x="1581" y="643"/>
                      <a:pt x="1701" y="635"/>
                      <a:pt x="1654" y="800"/>
                    </a:cubicBezTo>
                    <a:cubicBezTo>
                      <a:pt x="1625" y="904"/>
                      <a:pt x="1529" y="865"/>
                      <a:pt x="1494" y="722"/>
                    </a:cubicBezTo>
                    <a:cubicBezTo>
                      <a:pt x="1486" y="686"/>
                      <a:pt x="1496" y="684"/>
                      <a:pt x="1497" y="643"/>
                    </a:cubicBezTo>
                    <a:close/>
                    <a:moveTo>
                      <a:pt x="1336" y="279"/>
                    </a:moveTo>
                    <a:cubicBezTo>
                      <a:pt x="1171" y="279"/>
                      <a:pt x="1108" y="288"/>
                      <a:pt x="955" y="296"/>
                    </a:cubicBezTo>
                    <a:cubicBezTo>
                      <a:pt x="904" y="299"/>
                      <a:pt x="875" y="313"/>
                      <a:pt x="844" y="337"/>
                    </a:cubicBezTo>
                    <a:cubicBezTo>
                      <a:pt x="821" y="355"/>
                      <a:pt x="779" y="391"/>
                      <a:pt x="752" y="398"/>
                    </a:cubicBezTo>
                    <a:lnTo>
                      <a:pt x="752" y="499"/>
                    </a:lnTo>
                    <a:lnTo>
                      <a:pt x="870" y="508"/>
                    </a:lnTo>
                    <a:cubicBezTo>
                      <a:pt x="933" y="511"/>
                      <a:pt x="1023" y="527"/>
                      <a:pt x="1074" y="559"/>
                    </a:cubicBezTo>
                    <a:cubicBezTo>
                      <a:pt x="1093" y="571"/>
                      <a:pt x="1124" y="606"/>
                      <a:pt x="1124" y="635"/>
                    </a:cubicBezTo>
                    <a:cubicBezTo>
                      <a:pt x="1124" y="663"/>
                      <a:pt x="1073" y="719"/>
                      <a:pt x="1074" y="855"/>
                    </a:cubicBezTo>
                    <a:cubicBezTo>
                      <a:pt x="1074" y="992"/>
                      <a:pt x="1087" y="994"/>
                      <a:pt x="992" y="1044"/>
                    </a:cubicBezTo>
                    <a:cubicBezTo>
                      <a:pt x="916" y="1084"/>
                      <a:pt x="685" y="1219"/>
                      <a:pt x="625" y="1219"/>
                    </a:cubicBezTo>
                    <a:cubicBezTo>
                      <a:pt x="550" y="1219"/>
                      <a:pt x="606" y="1220"/>
                      <a:pt x="526" y="1141"/>
                    </a:cubicBezTo>
                    <a:cubicBezTo>
                      <a:pt x="497" y="1113"/>
                      <a:pt x="468" y="1090"/>
                      <a:pt x="447" y="1058"/>
                    </a:cubicBezTo>
                    <a:cubicBezTo>
                      <a:pt x="497" y="954"/>
                      <a:pt x="540" y="981"/>
                      <a:pt x="540" y="906"/>
                    </a:cubicBezTo>
                    <a:cubicBezTo>
                      <a:pt x="540" y="863"/>
                      <a:pt x="533" y="868"/>
                      <a:pt x="532" y="830"/>
                    </a:cubicBezTo>
                    <a:cubicBezTo>
                      <a:pt x="337" y="830"/>
                      <a:pt x="355" y="820"/>
                      <a:pt x="184" y="956"/>
                    </a:cubicBezTo>
                    <a:lnTo>
                      <a:pt x="107" y="1057"/>
                    </a:lnTo>
                    <a:cubicBezTo>
                      <a:pt x="0" y="1252"/>
                      <a:pt x="145" y="1411"/>
                      <a:pt x="268" y="1576"/>
                    </a:cubicBezTo>
                    <a:cubicBezTo>
                      <a:pt x="303" y="1623"/>
                      <a:pt x="418" y="1759"/>
                      <a:pt x="455" y="1786"/>
                    </a:cubicBezTo>
                    <a:cubicBezTo>
                      <a:pt x="495" y="1816"/>
                      <a:pt x="529" y="1843"/>
                      <a:pt x="571" y="1875"/>
                    </a:cubicBezTo>
                    <a:lnTo>
                      <a:pt x="665" y="1941"/>
                    </a:lnTo>
                    <a:cubicBezTo>
                      <a:pt x="709" y="1971"/>
                      <a:pt x="734" y="1969"/>
                      <a:pt x="764" y="1978"/>
                    </a:cubicBezTo>
                    <a:cubicBezTo>
                      <a:pt x="843" y="2001"/>
                      <a:pt x="879" y="2008"/>
                      <a:pt x="988" y="1988"/>
                    </a:cubicBezTo>
                    <a:cubicBezTo>
                      <a:pt x="1024" y="1981"/>
                      <a:pt x="997" y="1977"/>
                      <a:pt x="1040" y="1973"/>
                    </a:cubicBezTo>
                    <a:cubicBezTo>
                      <a:pt x="1087" y="1968"/>
                      <a:pt x="1074" y="1982"/>
                      <a:pt x="1124" y="1963"/>
                    </a:cubicBezTo>
                    <a:cubicBezTo>
                      <a:pt x="1126" y="1962"/>
                      <a:pt x="1124" y="1962"/>
                      <a:pt x="1142" y="1956"/>
                    </a:cubicBezTo>
                    <a:cubicBezTo>
                      <a:pt x="1143" y="1956"/>
                      <a:pt x="1162" y="1951"/>
                      <a:pt x="1162" y="1951"/>
                    </a:cubicBezTo>
                    <a:lnTo>
                      <a:pt x="1263" y="1925"/>
                    </a:lnTo>
                    <a:cubicBezTo>
                      <a:pt x="1339" y="1903"/>
                      <a:pt x="1309" y="1915"/>
                      <a:pt x="1404" y="1914"/>
                    </a:cubicBezTo>
                    <a:cubicBezTo>
                      <a:pt x="1448" y="1913"/>
                      <a:pt x="1451" y="1907"/>
                      <a:pt x="1489" y="1905"/>
                    </a:cubicBezTo>
                    <a:cubicBezTo>
                      <a:pt x="1549" y="1902"/>
                      <a:pt x="1613" y="1911"/>
                      <a:pt x="1672" y="1902"/>
                    </a:cubicBezTo>
                    <a:cubicBezTo>
                      <a:pt x="1839" y="1874"/>
                      <a:pt x="1760" y="1874"/>
                      <a:pt x="1921" y="1887"/>
                    </a:cubicBezTo>
                    <a:cubicBezTo>
                      <a:pt x="1951" y="1890"/>
                      <a:pt x="1984" y="1886"/>
                      <a:pt x="2014" y="1888"/>
                    </a:cubicBezTo>
                    <a:cubicBezTo>
                      <a:pt x="2181" y="1897"/>
                      <a:pt x="2334" y="1970"/>
                      <a:pt x="2267" y="1685"/>
                    </a:cubicBezTo>
                    <a:cubicBezTo>
                      <a:pt x="2134" y="1685"/>
                      <a:pt x="2220" y="1648"/>
                      <a:pt x="1987" y="1668"/>
                    </a:cubicBezTo>
                    <a:cubicBezTo>
                      <a:pt x="1935" y="1672"/>
                      <a:pt x="1932" y="1663"/>
                      <a:pt x="1912" y="1634"/>
                    </a:cubicBezTo>
                    <a:cubicBezTo>
                      <a:pt x="1948" y="1617"/>
                      <a:pt x="1934" y="1639"/>
                      <a:pt x="1986" y="1607"/>
                    </a:cubicBezTo>
                    <a:cubicBezTo>
                      <a:pt x="1992" y="1603"/>
                      <a:pt x="2001" y="1598"/>
                      <a:pt x="2008" y="1594"/>
                    </a:cubicBezTo>
                    <a:cubicBezTo>
                      <a:pt x="2048" y="1573"/>
                      <a:pt x="2216" y="1527"/>
                      <a:pt x="2307" y="1488"/>
                    </a:cubicBezTo>
                    <a:cubicBezTo>
                      <a:pt x="2384" y="1455"/>
                      <a:pt x="2600" y="1349"/>
                      <a:pt x="2659" y="1289"/>
                    </a:cubicBezTo>
                    <a:cubicBezTo>
                      <a:pt x="2716" y="1230"/>
                      <a:pt x="2875" y="1156"/>
                      <a:pt x="2774" y="1000"/>
                    </a:cubicBezTo>
                    <a:cubicBezTo>
                      <a:pt x="2730" y="932"/>
                      <a:pt x="2781" y="926"/>
                      <a:pt x="2667" y="895"/>
                    </a:cubicBezTo>
                    <a:cubicBezTo>
                      <a:pt x="2627" y="884"/>
                      <a:pt x="2620" y="864"/>
                      <a:pt x="2594" y="833"/>
                    </a:cubicBezTo>
                    <a:cubicBezTo>
                      <a:pt x="2566" y="798"/>
                      <a:pt x="2540" y="805"/>
                      <a:pt x="2512" y="780"/>
                    </a:cubicBezTo>
                    <a:cubicBezTo>
                      <a:pt x="2467" y="742"/>
                      <a:pt x="2503" y="728"/>
                      <a:pt x="2394" y="728"/>
                    </a:cubicBezTo>
                    <a:cubicBezTo>
                      <a:pt x="2319" y="728"/>
                      <a:pt x="2223" y="729"/>
                      <a:pt x="2153" y="740"/>
                    </a:cubicBezTo>
                    <a:cubicBezTo>
                      <a:pt x="2117" y="745"/>
                      <a:pt x="2066" y="751"/>
                      <a:pt x="2038" y="737"/>
                    </a:cubicBezTo>
                    <a:cubicBezTo>
                      <a:pt x="2015" y="725"/>
                      <a:pt x="1988" y="682"/>
                      <a:pt x="1988" y="635"/>
                    </a:cubicBezTo>
                    <a:cubicBezTo>
                      <a:pt x="1988" y="602"/>
                      <a:pt x="2089" y="571"/>
                      <a:pt x="2116" y="560"/>
                    </a:cubicBezTo>
                    <a:cubicBezTo>
                      <a:pt x="2173" y="537"/>
                      <a:pt x="2210" y="519"/>
                      <a:pt x="2259" y="491"/>
                    </a:cubicBezTo>
                    <a:cubicBezTo>
                      <a:pt x="2310" y="460"/>
                      <a:pt x="2356" y="413"/>
                      <a:pt x="2380" y="358"/>
                    </a:cubicBezTo>
                    <a:lnTo>
                      <a:pt x="2394" y="321"/>
                    </a:lnTo>
                    <a:cubicBezTo>
                      <a:pt x="2428" y="246"/>
                      <a:pt x="2439" y="184"/>
                      <a:pt x="2359" y="103"/>
                    </a:cubicBezTo>
                    <a:cubicBezTo>
                      <a:pt x="2257" y="0"/>
                      <a:pt x="2097" y="47"/>
                      <a:pt x="1968" y="90"/>
                    </a:cubicBezTo>
                    <a:cubicBezTo>
                      <a:pt x="1881" y="119"/>
                      <a:pt x="1887" y="128"/>
                      <a:pt x="1756" y="166"/>
                    </a:cubicBezTo>
                    <a:cubicBezTo>
                      <a:pt x="1626" y="205"/>
                      <a:pt x="1575" y="246"/>
                      <a:pt x="1452" y="294"/>
                    </a:cubicBezTo>
                    <a:cubicBezTo>
                      <a:pt x="1422" y="306"/>
                      <a:pt x="1436" y="301"/>
                      <a:pt x="1403" y="290"/>
                    </a:cubicBezTo>
                    <a:cubicBezTo>
                      <a:pt x="1377" y="282"/>
                      <a:pt x="1367" y="279"/>
                      <a:pt x="1336" y="2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40" name="Freeform 33">
                <a:extLst>
                  <a:ext uri="{FF2B5EF4-FFF2-40B4-BE49-F238E27FC236}">
                    <a16:creationId xmlns:a16="http://schemas.microsoft.com/office/drawing/2014/main" id="{66EDA968-AE18-4D52-839F-24DB3DE3195C}"/>
                  </a:ext>
                </a:extLst>
              </p:cNvPr>
              <p:cNvSpPr>
                <a:spLocks noEditPoints="1"/>
              </p:cNvSpPr>
              <p:nvPr/>
            </p:nvSpPr>
            <p:spPr bwMode="auto">
              <a:xfrm>
                <a:off x="6270909" y="5256259"/>
                <a:ext cx="650035" cy="791264"/>
              </a:xfrm>
              <a:custGeom>
                <a:avLst/>
                <a:gdLst>
                  <a:gd name="T0" fmla="*/ 943 w 2302"/>
                  <a:gd name="T1" fmla="*/ 2093 h 2775"/>
                  <a:gd name="T2" fmla="*/ 935 w 2302"/>
                  <a:gd name="T3" fmla="*/ 1957 h 2775"/>
                  <a:gd name="T4" fmla="*/ 1214 w 2302"/>
                  <a:gd name="T5" fmla="*/ 1898 h 2775"/>
                  <a:gd name="T6" fmla="*/ 1250 w 2302"/>
                  <a:gd name="T7" fmla="*/ 1993 h 2775"/>
                  <a:gd name="T8" fmla="*/ 923 w 2302"/>
                  <a:gd name="T9" fmla="*/ 1327 h 2775"/>
                  <a:gd name="T10" fmla="*/ 1019 w 2302"/>
                  <a:gd name="T11" fmla="*/ 1246 h 2775"/>
                  <a:gd name="T12" fmla="*/ 1517 w 2302"/>
                  <a:gd name="T13" fmla="*/ 1067 h 2775"/>
                  <a:gd name="T14" fmla="*/ 2022 w 2302"/>
                  <a:gd name="T15" fmla="*/ 1529 h 2775"/>
                  <a:gd name="T16" fmla="*/ 1975 w 2302"/>
                  <a:gd name="T17" fmla="*/ 1651 h 2775"/>
                  <a:gd name="T18" fmla="*/ 1638 w 2302"/>
                  <a:gd name="T19" fmla="*/ 2178 h 2775"/>
                  <a:gd name="T20" fmla="*/ 1392 w 2302"/>
                  <a:gd name="T21" fmla="*/ 1830 h 2775"/>
                  <a:gd name="T22" fmla="*/ 1392 w 2302"/>
                  <a:gd name="T23" fmla="*/ 1551 h 2775"/>
                  <a:gd name="T24" fmla="*/ 1534 w 2302"/>
                  <a:gd name="T25" fmla="*/ 1282 h 2775"/>
                  <a:gd name="T26" fmla="*/ 1211 w 2302"/>
                  <a:gd name="T27" fmla="*/ 1293 h 2775"/>
                  <a:gd name="T28" fmla="*/ 893 w 2302"/>
                  <a:gd name="T29" fmla="*/ 1466 h 2775"/>
                  <a:gd name="T30" fmla="*/ 1488 w 2302"/>
                  <a:gd name="T31" fmla="*/ 301 h 2775"/>
                  <a:gd name="T32" fmla="*/ 1307 w 2302"/>
                  <a:gd name="T33" fmla="*/ 391 h 2775"/>
                  <a:gd name="T34" fmla="*/ 1198 w 2302"/>
                  <a:gd name="T35" fmla="*/ 53 h 2775"/>
                  <a:gd name="T36" fmla="*/ 1169 w 2302"/>
                  <a:gd name="T37" fmla="*/ 75 h 2775"/>
                  <a:gd name="T38" fmla="*/ 989 w 2302"/>
                  <a:gd name="T39" fmla="*/ 420 h 2775"/>
                  <a:gd name="T40" fmla="*/ 571 w 2302"/>
                  <a:gd name="T41" fmla="*/ 603 h 2775"/>
                  <a:gd name="T42" fmla="*/ 696 w 2302"/>
                  <a:gd name="T43" fmla="*/ 800 h 2775"/>
                  <a:gd name="T44" fmla="*/ 901 w 2302"/>
                  <a:gd name="T45" fmla="*/ 1043 h 2775"/>
                  <a:gd name="T46" fmla="*/ 359 w 2302"/>
                  <a:gd name="T47" fmla="*/ 1111 h 2775"/>
                  <a:gd name="T48" fmla="*/ 80 w 2302"/>
                  <a:gd name="T49" fmla="*/ 1381 h 2775"/>
                  <a:gd name="T50" fmla="*/ 26 w 2302"/>
                  <a:gd name="T51" fmla="*/ 1834 h 2775"/>
                  <a:gd name="T52" fmla="*/ 317 w 2302"/>
                  <a:gd name="T53" fmla="*/ 2203 h 2775"/>
                  <a:gd name="T54" fmla="*/ 545 w 2302"/>
                  <a:gd name="T55" fmla="*/ 1839 h 2775"/>
                  <a:gd name="T56" fmla="*/ 684 w 2302"/>
                  <a:gd name="T57" fmla="*/ 1452 h 2775"/>
                  <a:gd name="T58" fmla="*/ 740 w 2302"/>
                  <a:gd name="T59" fmla="*/ 1754 h 2775"/>
                  <a:gd name="T60" fmla="*/ 930 w 2302"/>
                  <a:gd name="T61" fmla="*/ 1656 h 2775"/>
                  <a:gd name="T62" fmla="*/ 1265 w 2302"/>
                  <a:gd name="T63" fmla="*/ 1458 h 2775"/>
                  <a:gd name="T64" fmla="*/ 1049 w 2302"/>
                  <a:gd name="T65" fmla="*/ 1665 h 2775"/>
                  <a:gd name="T66" fmla="*/ 918 w 2302"/>
                  <a:gd name="T67" fmla="*/ 1746 h 2775"/>
                  <a:gd name="T68" fmla="*/ 579 w 2302"/>
                  <a:gd name="T69" fmla="*/ 1898 h 2775"/>
                  <a:gd name="T70" fmla="*/ 664 w 2302"/>
                  <a:gd name="T71" fmla="*/ 2237 h 2775"/>
                  <a:gd name="T72" fmla="*/ 848 w 2302"/>
                  <a:gd name="T73" fmla="*/ 2374 h 2775"/>
                  <a:gd name="T74" fmla="*/ 893 w 2302"/>
                  <a:gd name="T75" fmla="*/ 2677 h 2775"/>
                  <a:gd name="T76" fmla="*/ 1183 w 2302"/>
                  <a:gd name="T77" fmla="*/ 2604 h 2775"/>
                  <a:gd name="T78" fmla="*/ 1612 w 2302"/>
                  <a:gd name="T79" fmla="*/ 2482 h 2775"/>
                  <a:gd name="T80" fmla="*/ 2056 w 2302"/>
                  <a:gd name="T81" fmla="*/ 1894 h 2775"/>
                  <a:gd name="T82" fmla="*/ 2175 w 2302"/>
                  <a:gd name="T83" fmla="*/ 1529 h 2775"/>
                  <a:gd name="T84" fmla="*/ 2227 w 2302"/>
                  <a:gd name="T85" fmla="*/ 1277 h 2775"/>
                  <a:gd name="T86" fmla="*/ 2024 w 2302"/>
                  <a:gd name="T87" fmla="*/ 945 h 2775"/>
                  <a:gd name="T88" fmla="*/ 1731 w 2302"/>
                  <a:gd name="T89" fmla="*/ 899 h 2775"/>
                  <a:gd name="T90" fmla="*/ 1282 w 2302"/>
                  <a:gd name="T91" fmla="*/ 933 h 2775"/>
                  <a:gd name="T92" fmla="*/ 1553 w 2302"/>
                  <a:gd name="T93" fmla="*/ 636 h 2775"/>
                  <a:gd name="T94" fmla="*/ 1683 w 2302"/>
                  <a:gd name="T95" fmla="*/ 563 h 2775"/>
                  <a:gd name="T96" fmla="*/ 1633 w 2302"/>
                  <a:gd name="T97" fmla="*/ 40 h 2775"/>
                  <a:gd name="T98" fmla="*/ 1502 w 2302"/>
                  <a:gd name="T99" fmla="*/ 78 h 2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02" h="2775">
                    <a:moveTo>
                      <a:pt x="935" y="1957"/>
                    </a:moveTo>
                    <a:cubicBezTo>
                      <a:pt x="1034" y="2024"/>
                      <a:pt x="961" y="2093"/>
                      <a:pt x="943" y="2093"/>
                    </a:cubicBezTo>
                    <a:cubicBezTo>
                      <a:pt x="884" y="2093"/>
                      <a:pt x="897" y="2096"/>
                      <a:pt x="876" y="2067"/>
                    </a:cubicBezTo>
                    <a:cubicBezTo>
                      <a:pt x="838" y="2013"/>
                      <a:pt x="877" y="1971"/>
                      <a:pt x="935" y="1957"/>
                    </a:cubicBezTo>
                    <a:close/>
                    <a:moveTo>
                      <a:pt x="1250" y="1993"/>
                    </a:moveTo>
                    <a:cubicBezTo>
                      <a:pt x="1158" y="1970"/>
                      <a:pt x="1189" y="1946"/>
                      <a:pt x="1214" y="1898"/>
                    </a:cubicBezTo>
                    <a:cubicBezTo>
                      <a:pt x="1252" y="1907"/>
                      <a:pt x="1272" y="1930"/>
                      <a:pt x="1290" y="1957"/>
                    </a:cubicBezTo>
                    <a:lnTo>
                      <a:pt x="1250" y="1993"/>
                    </a:lnTo>
                    <a:close/>
                    <a:moveTo>
                      <a:pt x="893" y="1466"/>
                    </a:moveTo>
                    <a:lnTo>
                      <a:pt x="923" y="1327"/>
                    </a:lnTo>
                    <a:cubicBezTo>
                      <a:pt x="931" y="1299"/>
                      <a:pt x="934" y="1330"/>
                      <a:pt x="935" y="1280"/>
                    </a:cubicBezTo>
                    <a:cubicBezTo>
                      <a:pt x="998" y="1280"/>
                      <a:pt x="970" y="1269"/>
                      <a:pt x="1019" y="1246"/>
                    </a:cubicBezTo>
                    <a:cubicBezTo>
                      <a:pt x="1040" y="1236"/>
                      <a:pt x="1067" y="1229"/>
                      <a:pt x="1088" y="1222"/>
                    </a:cubicBezTo>
                    <a:cubicBezTo>
                      <a:pt x="1209" y="1179"/>
                      <a:pt x="1402" y="1081"/>
                      <a:pt x="1517" y="1067"/>
                    </a:cubicBezTo>
                    <a:cubicBezTo>
                      <a:pt x="1653" y="1050"/>
                      <a:pt x="1887" y="1045"/>
                      <a:pt x="2002" y="1127"/>
                    </a:cubicBezTo>
                    <a:cubicBezTo>
                      <a:pt x="2130" y="1220"/>
                      <a:pt x="2068" y="1347"/>
                      <a:pt x="2022" y="1529"/>
                    </a:cubicBezTo>
                    <a:cubicBezTo>
                      <a:pt x="2015" y="1556"/>
                      <a:pt x="2011" y="1575"/>
                      <a:pt x="2003" y="1595"/>
                    </a:cubicBezTo>
                    <a:cubicBezTo>
                      <a:pt x="1991" y="1626"/>
                      <a:pt x="1985" y="1625"/>
                      <a:pt x="1975" y="1651"/>
                    </a:cubicBezTo>
                    <a:cubicBezTo>
                      <a:pt x="1964" y="1681"/>
                      <a:pt x="1962" y="1716"/>
                      <a:pt x="1934" y="1788"/>
                    </a:cubicBezTo>
                    <a:cubicBezTo>
                      <a:pt x="1898" y="1880"/>
                      <a:pt x="1725" y="2178"/>
                      <a:pt x="1638" y="2178"/>
                    </a:cubicBezTo>
                    <a:cubicBezTo>
                      <a:pt x="1506" y="2178"/>
                      <a:pt x="1485" y="2185"/>
                      <a:pt x="1417" y="2084"/>
                    </a:cubicBezTo>
                    <a:cubicBezTo>
                      <a:pt x="1527" y="2011"/>
                      <a:pt x="1551" y="1867"/>
                      <a:pt x="1392" y="1830"/>
                    </a:cubicBezTo>
                    <a:cubicBezTo>
                      <a:pt x="1414" y="1735"/>
                      <a:pt x="1468" y="1850"/>
                      <a:pt x="1468" y="1678"/>
                    </a:cubicBezTo>
                    <a:cubicBezTo>
                      <a:pt x="1468" y="1651"/>
                      <a:pt x="1408" y="1618"/>
                      <a:pt x="1392" y="1551"/>
                    </a:cubicBezTo>
                    <a:cubicBezTo>
                      <a:pt x="1465" y="1502"/>
                      <a:pt x="1467" y="1491"/>
                      <a:pt x="1556" y="1444"/>
                    </a:cubicBezTo>
                    <a:cubicBezTo>
                      <a:pt x="1666" y="1385"/>
                      <a:pt x="1571" y="1315"/>
                      <a:pt x="1534" y="1282"/>
                    </a:cubicBezTo>
                    <a:cubicBezTo>
                      <a:pt x="1448" y="1206"/>
                      <a:pt x="1434" y="1221"/>
                      <a:pt x="1299" y="1221"/>
                    </a:cubicBezTo>
                    <a:cubicBezTo>
                      <a:pt x="1270" y="1221"/>
                      <a:pt x="1236" y="1276"/>
                      <a:pt x="1211" y="1293"/>
                    </a:cubicBezTo>
                    <a:cubicBezTo>
                      <a:pt x="1158" y="1330"/>
                      <a:pt x="1104" y="1349"/>
                      <a:pt x="1011" y="1416"/>
                    </a:cubicBezTo>
                    <a:cubicBezTo>
                      <a:pt x="978" y="1439"/>
                      <a:pt x="944" y="1462"/>
                      <a:pt x="893" y="1466"/>
                    </a:cubicBezTo>
                    <a:close/>
                    <a:moveTo>
                      <a:pt x="1502" y="78"/>
                    </a:moveTo>
                    <a:cubicBezTo>
                      <a:pt x="1502" y="179"/>
                      <a:pt x="1543" y="206"/>
                      <a:pt x="1488" y="301"/>
                    </a:cubicBezTo>
                    <a:cubicBezTo>
                      <a:pt x="1474" y="325"/>
                      <a:pt x="1462" y="338"/>
                      <a:pt x="1439" y="354"/>
                    </a:cubicBezTo>
                    <a:cubicBezTo>
                      <a:pt x="1395" y="384"/>
                      <a:pt x="1363" y="418"/>
                      <a:pt x="1307" y="391"/>
                    </a:cubicBezTo>
                    <a:cubicBezTo>
                      <a:pt x="1327" y="306"/>
                      <a:pt x="1350" y="200"/>
                      <a:pt x="1350" y="112"/>
                    </a:cubicBezTo>
                    <a:cubicBezTo>
                      <a:pt x="1350" y="14"/>
                      <a:pt x="1261" y="17"/>
                      <a:pt x="1198" y="53"/>
                    </a:cubicBezTo>
                    <a:lnTo>
                      <a:pt x="1187" y="59"/>
                    </a:lnTo>
                    <a:cubicBezTo>
                      <a:pt x="1173" y="69"/>
                      <a:pt x="1180" y="62"/>
                      <a:pt x="1169" y="75"/>
                    </a:cubicBezTo>
                    <a:cubicBezTo>
                      <a:pt x="1162" y="85"/>
                      <a:pt x="1164" y="85"/>
                      <a:pt x="1157" y="97"/>
                    </a:cubicBezTo>
                    <a:lnTo>
                      <a:pt x="989" y="420"/>
                    </a:lnTo>
                    <a:cubicBezTo>
                      <a:pt x="932" y="571"/>
                      <a:pt x="876" y="450"/>
                      <a:pt x="698" y="450"/>
                    </a:cubicBezTo>
                    <a:cubicBezTo>
                      <a:pt x="577" y="450"/>
                      <a:pt x="571" y="457"/>
                      <a:pt x="571" y="603"/>
                    </a:cubicBezTo>
                    <a:cubicBezTo>
                      <a:pt x="571" y="613"/>
                      <a:pt x="618" y="689"/>
                      <a:pt x="627" y="707"/>
                    </a:cubicBezTo>
                    <a:cubicBezTo>
                      <a:pt x="647" y="743"/>
                      <a:pt x="668" y="772"/>
                      <a:pt x="696" y="800"/>
                    </a:cubicBezTo>
                    <a:cubicBezTo>
                      <a:pt x="749" y="853"/>
                      <a:pt x="825" y="898"/>
                      <a:pt x="901" y="916"/>
                    </a:cubicBezTo>
                    <a:lnTo>
                      <a:pt x="901" y="1043"/>
                    </a:lnTo>
                    <a:cubicBezTo>
                      <a:pt x="825" y="1083"/>
                      <a:pt x="633" y="1238"/>
                      <a:pt x="571" y="1238"/>
                    </a:cubicBezTo>
                    <a:cubicBezTo>
                      <a:pt x="497" y="1238"/>
                      <a:pt x="453" y="1111"/>
                      <a:pt x="359" y="1111"/>
                    </a:cubicBezTo>
                    <a:cubicBezTo>
                      <a:pt x="257" y="1111"/>
                      <a:pt x="166" y="1245"/>
                      <a:pt x="115" y="1307"/>
                    </a:cubicBezTo>
                    <a:cubicBezTo>
                      <a:pt x="90" y="1338"/>
                      <a:pt x="95" y="1346"/>
                      <a:pt x="80" y="1381"/>
                    </a:cubicBezTo>
                    <a:cubicBezTo>
                      <a:pt x="35" y="1484"/>
                      <a:pt x="49" y="1554"/>
                      <a:pt x="25" y="1658"/>
                    </a:cubicBezTo>
                    <a:cubicBezTo>
                      <a:pt x="3" y="1755"/>
                      <a:pt x="0" y="1733"/>
                      <a:pt x="26" y="1834"/>
                    </a:cubicBezTo>
                    <a:cubicBezTo>
                      <a:pt x="49" y="1925"/>
                      <a:pt x="47" y="1918"/>
                      <a:pt x="89" y="1991"/>
                    </a:cubicBezTo>
                    <a:cubicBezTo>
                      <a:pt x="124" y="2053"/>
                      <a:pt x="229" y="2203"/>
                      <a:pt x="317" y="2203"/>
                    </a:cubicBezTo>
                    <a:cubicBezTo>
                      <a:pt x="436" y="2203"/>
                      <a:pt x="477" y="2208"/>
                      <a:pt x="507" y="2088"/>
                    </a:cubicBezTo>
                    <a:cubicBezTo>
                      <a:pt x="526" y="2011"/>
                      <a:pt x="545" y="1926"/>
                      <a:pt x="545" y="1839"/>
                    </a:cubicBezTo>
                    <a:cubicBezTo>
                      <a:pt x="545" y="1720"/>
                      <a:pt x="477" y="1710"/>
                      <a:pt x="551" y="1599"/>
                    </a:cubicBezTo>
                    <a:lnTo>
                      <a:pt x="684" y="1452"/>
                    </a:lnTo>
                    <a:cubicBezTo>
                      <a:pt x="784" y="1375"/>
                      <a:pt x="689" y="1568"/>
                      <a:pt x="689" y="1653"/>
                    </a:cubicBezTo>
                    <a:cubicBezTo>
                      <a:pt x="689" y="1702"/>
                      <a:pt x="727" y="1706"/>
                      <a:pt x="740" y="1754"/>
                    </a:cubicBezTo>
                    <a:lnTo>
                      <a:pt x="850" y="1754"/>
                    </a:lnTo>
                    <a:cubicBezTo>
                      <a:pt x="880" y="1709"/>
                      <a:pt x="883" y="1692"/>
                      <a:pt x="930" y="1656"/>
                    </a:cubicBezTo>
                    <a:cubicBezTo>
                      <a:pt x="1000" y="1602"/>
                      <a:pt x="1081" y="1572"/>
                      <a:pt x="1150" y="1521"/>
                    </a:cubicBezTo>
                    <a:cubicBezTo>
                      <a:pt x="1181" y="1498"/>
                      <a:pt x="1226" y="1467"/>
                      <a:pt x="1265" y="1458"/>
                    </a:cubicBezTo>
                    <a:cubicBezTo>
                      <a:pt x="1214" y="1554"/>
                      <a:pt x="1214" y="1572"/>
                      <a:pt x="1122" y="1628"/>
                    </a:cubicBezTo>
                    <a:lnTo>
                      <a:pt x="1049" y="1665"/>
                    </a:lnTo>
                    <a:cubicBezTo>
                      <a:pt x="1027" y="1678"/>
                      <a:pt x="1014" y="1691"/>
                      <a:pt x="988" y="1706"/>
                    </a:cubicBezTo>
                    <a:cubicBezTo>
                      <a:pt x="962" y="1722"/>
                      <a:pt x="943" y="1732"/>
                      <a:pt x="918" y="1746"/>
                    </a:cubicBezTo>
                    <a:cubicBezTo>
                      <a:pt x="744" y="1848"/>
                      <a:pt x="769" y="1780"/>
                      <a:pt x="658" y="1798"/>
                    </a:cubicBezTo>
                    <a:cubicBezTo>
                      <a:pt x="583" y="1810"/>
                      <a:pt x="579" y="1836"/>
                      <a:pt x="579" y="1898"/>
                    </a:cubicBezTo>
                    <a:cubicBezTo>
                      <a:pt x="579" y="1928"/>
                      <a:pt x="671" y="1995"/>
                      <a:pt x="692" y="2023"/>
                    </a:cubicBezTo>
                    <a:cubicBezTo>
                      <a:pt x="718" y="2059"/>
                      <a:pt x="664" y="2123"/>
                      <a:pt x="664" y="2237"/>
                    </a:cubicBezTo>
                    <a:cubicBezTo>
                      <a:pt x="664" y="2262"/>
                      <a:pt x="739" y="2337"/>
                      <a:pt x="762" y="2350"/>
                    </a:cubicBezTo>
                    <a:cubicBezTo>
                      <a:pt x="795" y="2368"/>
                      <a:pt x="812" y="2364"/>
                      <a:pt x="848" y="2374"/>
                    </a:cubicBezTo>
                    <a:cubicBezTo>
                      <a:pt x="895" y="2387"/>
                      <a:pt x="877" y="2404"/>
                      <a:pt x="918" y="2415"/>
                    </a:cubicBezTo>
                    <a:cubicBezTo>
                      <a:pt x="918" y="2482"/>
                      <a:pt x="893" y="2510"/>
                      <a:pt x="893" y="2677"/>
                    </a:cubicBezTo>
                    <a:cubicBezTo>
                      <a:pt x="893" y="2707"/>
                      <a:pt x="963" y="2775"/>
                      <a:pt x="1103" y="2684"/>
                    </a:cubicBezTo>
                    <a:cubicBezTo>
                      <a:pt x="1126" y="2669"/>
                      <a:pt x="1171" y="2629"/>
                      <a:pt x="1183" y="2604"/>
                    </a:cubicBezTo>
                    <a:cubicBezTo>
                      <a:pt x="1212" y="2540"/>
                      <a:pt x="1174" y="2425"/>
                      <a:pt x="1207" y="2339"/>
                    </a:cubicBezTo>
                    <a:cubicBezTo>
                      <a:pt x="1276" y="2153"/>
                      <a:pt x="1454" y="2482"/>
                      <a:pt x="1612" y="2482"/>
                    </a:cubicBezTo>
                    <a:cubicBezTo>
                      <a:pt x="1720" y="2482"/>
                      <a:pt x="1833" y="2340"/>
                      <a:pt x="1877" y="2265"/>
                    </a:cubicBezTo>
                    <a:cubicBezTo>
                      <a:pt x="1929" y="2179"/>
                      <a:pt x="2023" y="1992"/>
                      <a:pt x="2056" y="1894"/>
                    </a:cubicBezTo>
                    <a:cubicBezTo>
                      <a:pt x="2086" y="1807"/>
                      <a:pt x="2115" y="1781"/>
                      <a:pt x="2149" y="1630"/>
                    </a:cubicBezTo>
                    <a:lnTo>
                      <a:pt x="2175" y="1529"/>
                    </a:lnTo>
                    <a:cubicBezTo>
                      <a:pt x="2179" y="1510"/>
                      <a:pt x="2184" y="1501"/>
                      <a:pt x="2189" y="1484"/>
                    </a:cubicBezTo>
                    <a:cubicBezTo>
                      <a:pt x="2208" y="1426"/>
                      <a:pt x="2202" y="1341"/>
                      <a:pt x="2227" y="1277"/>
                    </a:cubicBezTo>
                    <a:cubicBezTo>
                      <a:pt x="2260" y="1189"/>
                      <a:pt x="2302" y="1157"/>
                      <a:pt x="2199" y="1058"/>
                    </a:cubicBezTo>
                    <a:cubicBezTo>
                      <a:pt x="2177" y="1036"/>
                      <a:pt x="2048" y="950"/>
                      <a:pt x="2024" y="945"/>
                    </a:cubicBezTo>
                    <a:cubicBezTo>
                      <a:pt x="1993" y="938"/>
                      <a:pt x="1965" y="939"/>
                      <a:pt x="1934" y="932"/>
                    </a:cubicBezTo>
                    <a:cubicBezTo>
                      <a:pt x="1873" y="919"/>
                      <a:pt x="1805" y="899"/>
                      <a:pt x="1731" y="899"/>
                    </a:cubicBezTo>
                    <a:cubicBezTo>
                      <a:pt x="1626" y="899"/>
                      <a:pt x="1547" y="941"/>
                      <a:pt x="1358" y="941"/>
                    </a:cubicBezTo>
                    <a:cubicBezTo>
                      <a:pt x="1316" y="941"/>
                      <a:pt x="1320" y="934"/>
                      <a:pt x="1282" y="933"/>
                    </a:cubicBezTo>
                    <a:cubicBezTo>
                      <a:pt x="1282" y="859"/>
                      <a:pt x="1262" y="813"/>
                      <a:pt x="1351" y="757"/>
                    </a:cubicBezTo>
                    <a:lnTo>
                      <a:pt x="1553" y="636"/>
                    </a:lnTo>
                    <a:cubicBezTo>
                      <a:pt x="1593" y="610"/>
                      <a:pt x="1589" y="605"/>
                      <a:pt x="1637" y="586"/>
                    </a:cubicBezTo>
                    <a:cubicBezTo>
                      <a:pt x="1650" y="580"/>
                      <a:pt x="1668" y="571"/>
                      <a:pt x="1683" y="563"/>
                    </a:cubicBezTo>
                    <a:cubicBezTo>
                      <a:pt x="1786" y="506"/>
                      <a:pt x="1790" y="441"/>
                      <a:pt x="1790" y="332"/>
                    </a:cubicBezTo>
                    <a:cubicBezTo>
                      <a:pt x="1790" y="213"/>
                      <a:pt x="1724" y="96"/>
                      <a:pt x="1633" y="40"/>
                    </a:cubicBezTo>
                    <a:lnTo>
                      <a:pt x="1617" y="30"/>
                    </a:lnTo>
                    <a:cubicBezTo>
                      <a:pt x="1567" y="0"/>
                      <a:pt x="1502" y="18"/>
                      <a:pt x="1502"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grpSp>
            <p:nvGrpSpPr>
              <p:cNvPr id="41" name="组合 40">
                <a:extLst>
                  <a:ext uri="{FF2B5EF4-FFF2-40B4-BE49-F238E27FC236}">
                    <a16:creationId xmlns:a16="http://schemas.microsoft.com/office/drawing/2014/main" id="{2CD27008-F12C-49CD-926F-8B17F16849EA}"/>
                  </a:ext>
                </a:extLst>
              </p:cNvPr>
              <p:cNvGrpSpPr/>
              <p:nvPr/>
            </p:nvGrpSpPr>
            <p:grpSpPr>
              <a:xfrm>
                <a:off x="7683654" y="5211762"/>
                <a:ext cx="777721" cy="795133"/>
                <a:chOff x="8128154" y="5211762"/>
                <a:chExt cx="777721" cy="795133"/>
              </a:xfrm>
              <a:grpFill/>
            </p:grpSpPr>
            <p:sp>
              <p:nvSpPr>
                <p:cNvPr id="45" name="Freeform 34">
                  <a:extLst>
                    <a:ext uri="{FF2B5EF4-FFF2-40B4-BE49-F238E27FC236}">
                      <a16:creationId xmlns:a16="http://schemas.microsoft.com/office/drawing/2014/main" id="{119579CB-6ACC-4FB0-83DA-45A1B280C22B}"/>
                    </a:ext>
                  </a:extLst>
                </p:cNvPr>
                <p:cNvSpPr>
                  <a:spLocks noEditPoints="1"/>
                </p:cNvSpPr>
                <p:nvPr/>
              </p:nvSpPr>
              <p:spPr bwMode="auto">
                <a:xfrm>
                  <a:off x="8128154" y="5211762"/>
                  <a:ext cx="777721" cy="644232"/>
                </a:xfrm>
                <a:custGeom>
                  <a:avLst/>
                  <a:gdLst>
                    <a:gd name="T0" fmla="*/ 1651 w 2752"/>
                    <a:gd name="T1" fmla="*/ 1193 h 2259"/>
                    <a:gd name="T2" fmla="*/ 1795 w 2752"/>
                    <a:gd name="T3" fmla="*/ 939 h 2259"/>
                    <a:gd name="T4" fmla="*/ 1758 w 2752"/>
                    <a:gd name="T5" fmla="*/ 1045 h 2259"/>
                    <a:gd name="T6" fmla="*/ 1728 w 2752"/>
                    <a:gd name="T7" fmla="*/ 1184 h 2259"/>
                    <a:gd name="T8" fmla="*/ 2752 w 2752"/>
                    <a:gd name="T9" fmla="*/ 1370 h 2259"/>
                    <a:gd name="T10" fmla="*/ 2252 w 2752"/>
                    <a:gd name="T11" fmla="*/ 1498 h 2259"/>
                    <a:gd name="T12" fmla="*/ 1965 w 2752"/>
                    <a:gd name="T13" fmla="*/ 1396 h 2259"/>
                    <a:gd name="T14" fmla="*/ 2405 w 2752"/>
                    <a:gd name="T15" fmla="*/ 1303 h 2259"/>
                    <a:gd name="T16" fmla="*/ 1880 w 2752"/>
                    <a:gd name="T17" fmla="*/ 1286 h 2259"/>
                    <a:gd name="T18" fmla="*/ 1753 w 2752"/>
                    <a:gd name="T19" fmla="*/ 1430 h 2259"/>
                    <a:gd name="T20" fmla="*/ 1448 w 2752"/>
                    <a:gd name="T21" fmla="*/ 1429 h 2259"/>
                    <a:gd name="T22" fmla="*/ 1169 w 2752"/>
                    <a:gd name="T23" fmla="*/ 1480 h 2259"/>
                    <a:gd name="T24" fmla="*/ 911 w 2752"/>
                    <a:gd name="T25" fmla="*/ 1646 h 2259"/>
                    <a:gd name="T26" fmla="*/ 780 w 2752"/>
                    <a:gd name="T27" fmla="*/ 1726 h 2259"/>
                    <a:gd name="T28" fmla="*/ 518 w 2752"/>
                    <a:gd name="T29" fmla="*/ 1998 h 2259"/>
                    <a:gd name="T30" fmla="*/ 263 w 2752"/>
                    <a:gd name="T31" fmla="*/ 2259 h 2259"/>
                    <a:gd name="T32" fmla="*/ 0 w 2752"/>
                    <a:gd name="T33" fmla="*/ 2031 h 2259"/>
                    <a:gd name="T34" fmla="*/ 81 w 2752"/>
                    <a:gd name="T35" fmla="*/ 1781 h 2259"/>
                    <a:gd name="T36" fmla="*/ 314 w 2752"/>
                    <a:gd name="T37" fmla="*/ 1599 h 2259"/>
                    <a:gd name="T38" fmla="*/ 544 w 2752"/>
                    <a:gd name="T39" fmla="*/ 1685 h 2259"/>
                    <a:gd name="T40" fmla="*/ 763 w 2752"/>
                    <a:gd name="T41" fmla="*/ 1548 h 2259"/>
                    <a:gd name="T42" fmla="*/ 931 w 2752"/>
                    <a:gd name="T43" fmla="*/ 1480 h 2259"/>
                    <a:gd name="T44" fmla="*/ 1135 w 2752"/>
                    <a:gd name="T45" fmla="*/ 1447 h 2259"/>
                    <a:gd name="T46" fmla="*/ 1262 w 2752"/>
                    <a:gd name="T47" fmla="*/ 1396 h 2259"/>
                    <a:gd name="T48" fmla="*/ 1381 w 2752"/>
                    <a:gd name="T49" fmla="*/ 1345 h 2259"/>
                    <a:gd name="T50" fmla="*/ 1482 w 2752"/>
                    <a:gd name="T51" fmla="*/ 1133 h 2259"/>
                    <a:gd name="T52" fmla="*/ 1423 w 2752"/>
                    <a:gd name="T53" fmla="*/ 1226 h 2259"/>
                    <a:gd name="T54" fmla="*/ 1326 w 2752"/>
                    <a:gd name="T55" fmla="*/ 1151 h 2259"/>
                    <a:gd name="T56" fmla="*/ 1351 w 2752"/>
                    <a:gd name="T57" fmla="*/ 866 h 2259"/>
                    <a:gd name="T58" fmla="*/ 1541 w 2752"/>
                    <a:gd name="T59" fmla="*/ 845 h 2259"/>
                    <a:gd name="T60" fmla="*/ 1635 w 2752"/>
                    <a:gd name="T61" fmla="*/ 727 h 2259"/>
                    <a:gd name="T62" fmla="*/ 1582 w 2752"/>
                    <a:gd name="T63" fmla="*/ 538 h 2259"/>
                    <a:gd name="T64" fmla="*/ 1406 w 2752"/>
                    <a:gd name="T65" fmla="*/ 685 h 2259"/>
                    <a:gd name="T66" fmla="*/ 1262 w 2752"/>
                    <a:gd name="T67" fmla="*/ 1134 h 2259"/>
                    <a:gd name="T68" fmla="*/ 1177 w 2752"/>
                    <a:gd name="T69" fmla="*/ 1311 h 2259"/>
                    <a:gd name="T70" fmla="*/ 1135 w 2752"/>
                    <a:gd name="T71" fmla="*/ 1133 h 2259"/>
                    <a:gd name="T72" fmla="*/ 1008 w 2752"/>
                    <a:gd name="T73" fmla="*/ 1387 h 2259"/>
                    <a:gd name="T74" fmla="*/ 788 w 2752"/>
                    <a:gd name="T75" fmla="*/ 1218 h 2259"/>
                    <a:gd name="T76" fmla="*/ 915 w 2752"/>
                    <a:gd name="T77" fmla="*/ 888 h 2259"/>
                    <a:gd name="T78" fmla="*/ 1101 w 2752"/>
                    <a:gd name="T79" fmla="*/ 659 h 2259"/>
                    <a:gd name="T80" fmla="*/ 1067 w 2752"/>
                    <a:gd name="T81" fmla="*/ 337 h 2259"/>
                    <a:gd name="T82" fmla="*/ 1389 w 2752"/>
                    <a:gd name="T83" fmla="*/ 617 h 2259"/>
                    <a:gd name="T84" fmla="*/ 1618 w 2752"/>
                    <a:gd name="T85" fmla="*/ 337 h 2259"/>
                    <a:gd name="T86" fmla="*/ 1767 w 2752"/>
                    <a:gd name="T87" fmla="*/ 21 h 2259"/>
                    <a:gd name="T88" fmla="*/ 1814 w 2752"/>
                    <a:gd name="T89" fmla="*/ 331 h 2259"/>
                    <a:gd name="T90" fmla="*/ 1849 w 2752"/>
                    <a:gd name="T91" fmla="*/ 552 h 2259"/>
                    <a:gd name="T92" fmla="*/ 1990 w 2752"/>
                    <a:gd name="T93" fmla="*/ 329 h 2259"/>
                    <a:gd name="T94" fmla="*/ 2192 w 2752"/>
                    <a:gd name="T95" fmla="*/ 211 h 2259"/>
                    <a:gd name="T96" fmla="*/ 2021 w 2752"/>
                    <a:gd name="T97" fmla="*/ 783 h 2259"/>
                    <a:gd name="T98" fmla="*/ 1922 w 2752"/>
                    <a:gd name="T99" fmla="*/ 1057 h 2259"/>
                    <a:gd name="T100" fmla="*/ 2372 w 2752"/>
                    <a:gd name="T101" fmla="*/ 1115 h 2259"/>
                    <a:gd name="T102" fmla="*/ 2491 w 2752"/>
                    <a:gd name="T103" fmla="*/ 1152 h 2259"/>
                    <a:gd name="T104" fmla="*/ 2615 w 2752"/>
                    <a:gd name="T105" fmla="*/ 1178 h 2259"/>
                    <a:gd name="T106" fmla="*/ 2752 w 2752"/>
                    <a:gd name="T107" fmla="*/ 1349 h 2259"/>
                    <a:gd name="T108" fmla="*/ 1592 w 2752"/>
                    <a:gd name="T109" fmla="*/ 1049 h 2259"/>
                    <a:gd name="T110" fmla="*/ 1540 w 2752"/>
                    <a:gd name="T111" fmla="*/ 954 h 2259"/>
                    <a:gd name="T112" fmla="*/ 1609 w 2752"/>
                    <a:gd name="T113" fmla="*/ 922 h 2259"/>
                    <a:gd name="T114" fmla="*/ 1863 w 2752"/>
                    <a:gd name="T115" fmla="*/ 820 h 2259"/>
                    <a:gd name="T116" fmla="*/ 1838 w 2752"/>
                    <a:gd name="T117" fmla="*/ 693 h 2259"/>
                    <a:gd name="T118" fmla="*/ 1863 w 2752"/>
                    <a:gd name="T119" fmla="*/ 820 h 2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52" h="2259">
                      <a:moveTo>
                        <a:pt x="1728" y="1184"/>
                      </a:moveTo>
                      <a:cubicBezTo>
                        <a:pt x="1690" y="1184"/>
                        <a:pt x="1678" y="1180"/>
                        <a:pt x="1651" y="1193"/>
                      </a:cubicBezTo>
                      <a:cubicBezTo>
                        <a:pt x="1651" y="1141"/>
                        <a:pt x="1646" y="1151"/>
                        <a:pt x="1674" y="1122"/>
                      </a:cubicBezTo>
                      <a:cubicBezTo>
                        <a:pt x="1794" y="1002"/>
                        <a:pt x="1745" y="952"/>
                        <a:pt x="1795" y="939"/>
                      </a:cubicBezTo>
                      <a:cubicBezTo>
                        <a:pt x="1796" y="972"/>
                        <a:pt x="1809" y="981"/>
                        <a:pt x="1799" y="1002"/>
                      </a:cubicBezTo>
                      <a:cubicBezTo>
                        <a:pt x="1788" y="1025"/>
                        <a:pt x="1773" y="1009"/>
                        <a:pt x="1758" y="1045"/>
                      </a:cubicBezTo>
                      <a:cubicBezTo>
                        <a:pt x="1747" y="1073"/>
                        <a:pt x="1756" y="1095"/>
                        <a:pt x="1753" y="1125"/>
                      </a:cubicBezTo>
                      <a:cubicBezTo>
                        <a:pt x="1748" y="1177"/>
                        <a:pt x="1740" y="1139"/>
                        <a:pt x="1728" y="1184"/>
                      </a:cubicBezTo>
                      <a:close/>
                      <a:moveTo>
                        <a:pt x="2752" y="1349"/>
                      </a:moveTo>
                      <a:lnTo>
                        <a:pt x="2752" y="1370"/>
                      </a:lnTo>
                      <a:cubicBezTo>
                        <a:pt x="2749" y="1398"/>
                        <a:pt x="2729" y="1424"/>
                        <a:pt x="2686" y="1448"/>
                      </a:cubicBezTo>
                      <a:cubicBezTo>
                        <a:pt x="2529" y="1535"/>
                        <a:pt x="2421" y="1512"/>
                        <a:pt x="2252" y="1498"/>
                      </a:cubicBezTo>
                      <a:cubicBezTo>
                        <a:pt x="2153" y="1489"/>
                        <a:pt x="2076" y="1534"/>
                        <a:pt x="1965" y="1480"/>
                      </a:cubicBezTo>
                      <a:lnTo>
                        <a:pt x="1965" y="1396"/>
                      </a:lnTo>
                      <a:cubicBezTo>
                        <a:pt x="2044" y="1389"/>
                        <a:pt x="2121" y="1370"/>
                        <a:pt x="2210" y="1370"/>
                      </a:cubicBezTo>
                      <a:cubicBezTo>
                        <a:pt x="2286" y="1371"/>
                        <a:pt x="2369" y="1371"/>
                        <a:pt x="2405" y="1303"/>
                      </a:cubicBezTo>
                      <a:cubicBezTo>
                        <a:pt x="2343" y="1210"/>
                        <a:pt x="2133" y="1231"/>
                        <a:pt x="2029" y="1248"/>
                      </a:cubicBezTo>
                      <a:cubicBezTo>
                        <a:pt x="1977" y="1256"/>
                        <a:pt x="1916" y="1283"/>
                        <a:pt x="1880" y="1286"/>
                      </a:cubicBezTo>
                      <a:cubicBezTo>
                        <a:pt x="1874" y="1364"/>
                        <a:pt x="1860" y="1372"/>
                        <a:pt x="1829" y="1430"/>
                      </a:cubicBezTo>
                      <a:lnTo>
                        <a:pt x="1753" y="1430"/>
                      </a:lnTo>
                      <a:cubicBezTo>
                        <a:pt x="1740" y="1380"/>
                        <a:pt x="1634" y="1350"/>
                        <a:pt x="1561" y="1398"/>
                      </a:cubicBezTo>
                      <a:cubicBezTo>
                        <a:pt x="1532" y="1417"/>
                        <a:pt x="1512" y="1410"/>
                        <a:pt x="1448" y="1429"/>
                      </a:cubicBezTo>
                      <a:cubicBezTo>
                        <a:pt x="1402" y="1442"/>
                        <a:pt x="1359" y="1438"/>
                        <a:pt x="1313" y="1438"/>
                      </a:cubicBezTo>
                      <a:cubicBezTo>
                        <a:pt x="1298" y="1495"/>
                        <a:pt x="1239" y="1480"/>
                        <a:pt x="1169" y="1480"/>
                      </a:cubicBezTo>
                      <a:cubicBezTo>
                        <a:pt x="1150" y="1562"/>
                        <a:pt x="1109" y="1526"/>
                        <a:pt x="1042" y="1565"/>
                      </a:cubicBezTo>
                      <a:cubicBezTo>
                        <a:pt x="998" y="1591"/>
                        <a:pt x="957" y="1618"/>
                        <a:pt x="911" y="1646"/>
                      </a:cubicBezTo>
                      <a:cubicBezTo>
                        <a:pt x="885" y="1662"/>
                        <a:pt x="869" y="1671"/>
                        <a:pt x="842" y="1687"/>
                      </a:cubicBezTo>
                      <a:cubicBezTo>
                        <a:pt x="817" y="1703"/>
                        <a:pt x="805" y="1713"/>
                        <a:pt x="780" y="1726"/>
                      </a:cubicBezTo>
                      <a:cubicBezTo>
                        <a:pt x="727" y="1753"/>
                        <a:pt x="696" y="1770"/>
                        <a:pt x="648" y="1807"/>
                      </a:cubicBezTo>
                      <a:cubicBezTo>
                        <a:pt x="586" y="1854"/>
                        <a:pt x="564" y="1937"/>
                        <a:pt x="518" y="1998"/>
                      </a:cubicBezTo>
                      <a:cubicBezTo>
                        <a:pt x="463" y="2072"/>
                        <a:pt x="490" y="2060"/>
                        <a:pt x="464" y="2105"/>
                      </a:cubicBezTo>
                      <a:cubicBezTo>
                        <a:pt x="418" y="2185"/>
                        <a:pt x="374" y="2259"/>
                        <a:pt x="263" y="2259"/>
                      </a:cubicBezTo>
                      <a:cubicBezTo>
                        <a:pt x="171" y="2259"/>
                        <a:pt x="130" y="2237"/>
                        <a:pt x="90" y="2170"/>
                      </a:cubicBezTo>
                      <a:cubicBezTo>
                        <a:pt x="66" y="2129"/>
                        <a:pt x="0" y="2071"/>
                        <a:pt x="0" y="2031"/>
                      </a:cubicBezTo>
                      <a:cubicBezTo>
                        <a:pt x="0" y="1981"/>
                        <a:pt x="7" y="1918"/>
                        <a:pt x="23" y="1876"/>
                      </a:cubicBezTo>
                      <a:cubicBezTo>
                        <a:pt x="37" y="1839"/>
                        <a:pt x="61" y="1811"/>
                        <a:pt x="81" y="1781"/>
                      </a:cubicBezTo>
                      <a:lnTo>
                        <a:pt x="195" y="1599"/>
                      </a:lnTo>
                      <a:lnTo>
                        <a:pt x="314" y="1599"/>
                      </a:lnTo>
                      <a:cubicBezTo>
                        <a:pt x="320" y="1622"/>
                        <a:pt x="344" y="1660"/>
                        <a:pt x="359" y="1680"/>
                      </a:cubicBezTo>
                      <a:cubicBezTo>
                        <a:pt x="404" y="1740"/>
                        <a:pt x="493" y="1742"/>
                        <a:pt x="544" y="1685"/>
                      </a:cubicBezTo>
                      <a:cubicBezTo>
                        <a:pt x="568" y="1658"/>
                        <a:pt x="563" y="1644"/>
                        <a:pt x="607" y="1629"/>
                      </a:cubicBezTo>
                      <a:cubicBezTo>
                        <a:pt x="666" y="1610"/>
                        <a:pt x="710" y="1576"/>
                        <a:pt x="763" y="1548"/>
                      </a:cubicBezTo>
                      <a:cubicBezTo>
                        <a:pt x="795" y="1531"/>
                        <a:pt x="820" y="1536"/>
                        <a:pt x="853" y="1520"/>
                      </a:cubicBezTo>
                      <a:cubicBezTo>
                        <a:pt x="886" y="1505"/>
                        <a:pt x="890" y="1491"/>
                        <a:pt x="931" y="1480"/>
                      </a:cubicBezTo>
                      <a:cubicBezTo>
                        <a:pt x="951" y="1474"/>
                        <a:pt x="958" y="1475"/>
                        <a:pt x="983" y="1472"/>
                      </a:cubicBezTo>
                      <a:cubicBezTo>
                        <a:pt x="1057" y="1464"/>
                        <a:pt x="1021" y="1447"/>
                        <a:pt x="1135" y="1447"/>
                      </a:cubicBezTo>
                      <a:cubicBezTo>
                        <a:pt x="1137" y="1418"/>
                        <a:pt x="1141" y="1416"/>
                        <a:pt x="1152" y="1396"/>
                      </a:cubicBezTo>
                      <a:lnTo>
                        <a:pt x="1262" y="1396"/>
                      </a:lnTo>
                      <a:cubicBezTo>
                        <a:pt x="1264" y="1367"/>
                        <a:pt x="1268" y="1365"/>
                        <a:pt x="1279" y="1345"/>
                      </a:cubicBezTo>
                      <a:lnTo>
                        <a:pt x="1381" y="1345"/>
                      </a:lnTo>
                      <a:cubicBezTo>
                        <a:pt x="1414" y="1282"/>
                        <a:pt x="1429" y="1260"/>
                        <a:pt x="1524" y="1260"/>
                      </a:cubicBezTo>
                      <a:cubicBezTo>
                        <a:pt x="1498" y="1210"/>
                        <a:pt x="1496" y="1195"/>
                        <a:pt x="1482" y="1133"/>
                      </a:cubicBezTo>
                      <a:lnTo>
                        <a:pt x="1423" y="1133"/>
                      </a:lnTo>
                      <a:lnTo>
                        <a:pt x="1423" y="1226"/>
                      </a:lnTo>
                      <a:lnTo>
                        <a:pt x="1338" y="1226"/>
                      </a:lnTo>
                      <a:cubicBezTo>
                        <a:pt x="1336" y="1201"/>
                        <a:pt x="1324" y="1169"/>
                        <a:pt x="1326" y="1151"/>
                      </a:cubicBezTo>
                      <a:cubicBezTo>
                        <a:pt x="1333" y="1083"/>
                        <a:pt x="1345" y="1194"/>
                        <a:pt x="1346" y="913"/>
                      </a:cubicBezTo>
                      <a:cubicBezTo>
                        <a:pt x="1346" y="892"/>
                        <a:pt x="1345" y="885"/>
                        <a:pt x="1351" y="866"/>
                      </a:cubicBezTo>
                      <a:lnTo>
                        <a:pt x="1364" y="838"/>
                      </a:lnTo>
                      <a:cubicBezTo>
                        <a:pt x="1414" y="762"/>
                        <a:pt x="1489" y="841"/>
                        <a:pt x="1541" y="845"/>
                      </a:cubicBezTo>
                      <a:cubicBezTo>
                        <a:pt x="1543" y="795"/>
                        <a:pt x="1565" y="773"/>
                        <a:pt x="1575" y="727"/>
                      </a:cubicBezTo>
                      <a:lnTo>
                        <a:pt x="1635" y="727"/>
                      </a:lnTo>
                      <a:lnTo>
                        <a:pt x="1636" y="618"/>
                      </a:lnTo>
                      <a:cubicBezTo>
                        <a:pt x="1642" y="566"/>
                        <a:pt x="1666" y="484"/>
                        <a:pt x="1582" y="538"/>
                      </a:cubicBezTo>
                      <a:cubicBezTo>
                        <a:pt x="1512" y="584"/>
                        <a:pt x="1495" y="651"/>
                        <a:pt x="1406" y="651"/>
                      </a:cubicBezTo>
                      <a:lnTo>
                        <a:pt x="1406" y="685"/>
                      </a:lnTo>
                      <a:cubicBezTo>
                        <a:pt x="1406" y="754"/>
                        <a:pt x="1270" y="828"/>
                        <a:pt x="1262" y="939"/>
                      </a:cubicBezTo>
                      <a:cubicBezTo>
                        <a:pt x="1258" y="1000"/>
                        <a:pt x="1264" y="1071"/>
                        <a:pt x="1262" y="1134"/>
                      </a:cubicBezTo>
                      <a:cubicBezTo>
                        <a:pt x="1261" y="1186"/>
                        <a:pt x="1246" y="1261"/>
                        <a:pt x="1245" y="1311"/>
                      </a:cubicBezTo>
                      <a:lnTo>
                        <a:pt x="1177" y="1311"/>
                      </a:lnTo>
                      <a:cubicBezTo>
                        <a:pt x="1169" y="1274"/>
                        <a:pt x="1159" y="1265"/>
                        <a:pt x="1152" y="1227"/>
                      </a:cubicBezTo>
                      <a:cubicBezTo>
                        <a:pt x="1146" y="1194"/>
                        <a:pt x="1142" y="1164"/>
                        <a:pt x="1135" y="1133"/>
                      </a:cubicBezTo>
                      <a:cubicBezTo>
                        <a:pt x="1097" y="1154"/>
                        <a:pt x="1106" y="1143"/>
                        <a:pt x="1089" y="1189"/>
                      </a:cubicBezTo>
                      <a:cubicBezTo>
                        <a:pt x="1064" y="1254"/>
                        <a:pt x="1023" y="1321"/>
                        <a:pt x="1008" y="1387"/>
                      </a:cubicBezTo>
                      <a:cubicBezTo>
                        <a:pt x="946" y="1387"/>
                        <a:pt x="897" y="1393"/>
                        <a:pt x="857" y="1344"/>
                      </a:cubicBezTo>
                      <a:cubicBezTo>
                        <a:pt x="838" y="1321"/>
                        <a:pt x="788" y="1254"/>
                        <a:pt x="788" y="1218"/>
                      </a:cubicBezTo>
                      <a:cubicBezTo>
                        <a:pt x="788" y="1082"/>
                        <a:pt x="852" y="1144"/>
                        <a:pt x="863" y="1039"/>
                      </a:cubicBezTo>
                      <a:cubicBezTo>
                        <a:pt x="870" y="984"/>
                        <a:pt x="855" y="888"/>
                        <a:pt x="915" y="888"/>
                      </a:cubicBezTo>
                      <a:cubicBezTo>
                        <a:pt x="970" y="888"/>
                        <a:pt x="998" y="911"/>
                        <a:pt x="1042" y="922"/>
                      </a:cubicBezTo>
                      <a:cubicBezTo>
                        <a:pt x="1151" y="849"/>
                        <a:pt x="1110" y="799"/>
                        <a:pt x="1101" y="659"/>
                      </a:cubicBezTo>
                      <a:cubicBezTo>
                        <a:pt x="1098" y="606"/>
                        <a:pt x="1089" y="550"/>
                        <a:pt x="1084" y="498"/>
                      </a:cubicBezTo>
                      <a:cubicBezTo>
                        <a:pt x="1080" y="449"/>
                        <a:pt x="1068" y="383"/>
                        <a:pt x="1067" y="337"/>
                      </a:cubicBezTo>
                      <a:cubicBezTo>
                        <a:pt x="1105" y="317"/>
                        <a:pt x="1264" y="143"/>
                        <a:pt x="1313" y="430"/>
                      </a:cubicBezTo>
                      <a:cubicBezTo>
                        <a:pt x="1326" y="509"/>
                        <a:pt x="1307" y="615"/>
                        <a:pt x="1389" y="617"/>
                      </a:cubicBezTo>
                      <a:cubicBezTo>
                        <a:pt x="1394" y="555"/>
                        <a:pt x="1433" y="500"/>
                        <a:pt x="1499" y="498"/>
                      </a:cubicBezTo>
                      <a:cubicBezTo>
                        <a:pt x="1516" y="426"/>
                        <a:pt x="1540" y="356"/>
                        <a:pt x="1618" y="337"/>
                      </a:cubicBezTo>
                      <a:cubicBezTo>
                        <a:pt x="1618" y="193"/>
                        <a:pt x="1655" y="196"/>
                        <a:pt x="1722" y="111"/>
                      </a:cubicBezTo>
                      <a:cubicBezTo>
                        <a:pt x="1750" y="75"/>
                        <a:pt x="1714" y="35"/>
                        <a:pt x="1767" y="21"/>
                      </a:cubicBezTo>
                      <a:cubicBezTo>
                        <a:pt x="1843" y="0"/>
                        <a:pt x="1885" y="50"/>
                        <a:pt x="1948" y="83"/>
                      </a:cubicBezTo>
                      <a:cubicBezTo>
                        <a:pt x="1944" y="240"/>
                        <a:pt x="1908" y="245"/>
                        <a:pt x="1814" y="331"/>
                      </a:cubicBezTo>
                      <a:cubicBezTo>
                        <a:pt x="1697" y="439"/>
                        <a:pt x="1770" y="464"/>
                        <a:pt x="1770" y="617"/>
                      </a:cubicBezTo>
                      <a:lnTo>
                        <a:pt x="1849" y="552"/>
                      </a:lnTo>
                      <a:cubicBezTo>
                        <a:pt x="1878" y="516"/>
                        <a:pt x="1907" y="498"/>
                        <a:pt x="1956" y="498"/>
                      </a:cubicBezTo>
                      <a:cubicBezTo>
                        <a:pt x="1956" y="393"/>
                        <a:pt x="1944" y="418"/>
                        <a:pt x="1990" y="329"/>
                      </a:cubicBezTo>
                      <a:cubicBezTo>
                        <a:pt x="2025" y="262"/>
                        <a:pt x="2031" y="206"/>
                        <a:pt x="2123" y="190"/>
                      </a:cubicBezTo>
                      <a:cubicBezTo>
                        <a:pt x="2162" y="183"/>
                        <a:pt x="2171" y="190"/>
                        <a:pt x="2192" y="211"/>
                      </a:cubicBezTo>
                      <a:cubicBezTo>
                        <a:pt x="2251" y="271"/>
                        <a:pt x="2325" y="422"/>
                        <a:pt x="2216" y="479"/>
                      </a:cubicBezTo>
                      <a:cubicBezTo>
                        <a:pt x="1964" y="611"/>
                        <a:pt x="2076" y="697"/>
                        <a:pt x="2021" y="783"/>
                      </a:cubicBezTo>
                      <a:cubicBezTo>
                        <a:pt x="1988" y="835"/>
                        <a:pt x="1988" y="782"/>
                        <a:pt x="1981" y="870"/>
                      </a:cubicBezTo>
                      <a:cubicBezTo>
                        <a:pt x="1975" y="942"/>
                        <a:pt x="1922" y="981"/>
                        <a:pt x="1922" y="1057"/>
                      </a:cubicBezTo>
                      <a:cubicBezTo>
                        <a:pt x="1922" y="1133"/>
                        <a:pt x="2037" y="1099"/>
                        <a:pt x="2109" y="1099"/>
                      </a:cubicBezTo>
                      <a:cubicBezTo>
                        <a:pt x="2195" y="1099"/>
                        <a:pt x="2292" y="1102"/>
                        <a:pt x="2372" y="1115"/>
                      </a:cubicBezTo>
                      <a:cubicBezTo>
                        <a:pt x="2401" y="1120"/>
                        <a:pt x="2417" y="1121"/>
                        <a:pt x="2441" y="1131"/>
                      </a:cubicBezTo>
                      <a:cubicBezTo>
                        <a:pt x="2459" y="1138"/>
                        <a:pt x="2474" y="1150"/>
                        <a:pt x="2491" y="1152"/>
                      </a:cubicBezTo>
                      <a:cubicBezTo>
                        <a:pt x="2518" y="1156"/>
                        <a:pt x="2511" y="1144"/>
                        <a:pt x="2555" y="1161"/>
                      </a:cubicBezTo>
                      <a:cubicBezTo>
                        <a:pt x="2583" y="1171"/>
                        <a:pt x="2583" y="1170"/>
                        <a:pt x="2615" y="1178"/>
                      </a:cubicBezTo>
                      <a:cubicBezTo>
                        <a:pt x="2657" y="1189"/>
                        <a:pt x="2675" y="1211"/>
                        <a:pt x="2700" y="1244"/>
                      </a:cubicBezTo>
                      <a:cubicBezTo>
                        <a:pt x="2728" y="1281"/>
                        <a:pt x="2748" y="1317"/>
                        <a:pt x="2752" y="1349"/>
                      </a:cubicBezTo>
                      <a:close/>
                      <a:moveTo>
                        <a:pt x="1592" y="998"/>
                      </a:moveTo>
                      <a:lnTo>
                        <a:pt x="1592" y="1049"/>
                      </a:lnTo>
                      <a:cubicBezTo>
                        <a:pt x="1548" y="1048"/>
                        <a:pt x="1508" y="1033"/>
                        <a:pt x="1508" y="989"/>
                      </a:cubicBezTo>
                      <a:cubicBezTo>
                        <a:pt x="1508" y="962"/>
                        <a:pt x="1526" y="969"/>
                        <a:pt x="1540" y="954"/>
                      </a:cubicBezTo>
                      <a:cubicBezTo>
                        <a:pt x="1554" y="939"/>
                        <a:pt x="1552" y="932"/>
                        <a:pt x="1558" y="905"/>
                      </a:cubicBezTo>
                      <a:cubicBezTo>
                        <a:pt x="1575" y="913"/>
                        <a:pt x="1589" y="917"/>
                        <a:pt x="1609" y="922"/>
                      </a:cubicBezTo>
                      <a:cubicBezTo>
                        <a:pt x="1602" y="952"/>
                        <a:pt x="1592" y="961"/>
                        <a:pt x="1592" y="998"/>
                      </a:cubicBezTo>
                      <a:close/>
                      <a:moveTo>
                        <a:pt x="1863" y="820"/>
                      </a:moveTo>
                      <a:cubicBezTo>
                        <a:pt x="1814" y="820"/>
                        <a:pt x="1798" y="815"/>
                        <a:pt x="1762" y="812"/>
                      </a:cubicBezTo>
                      <a:cubicBezTo>
                        <a:pt x="1764" y="719"/>
                        <a:pt x="1836" y="782"/>
                        <a:pt x="1838" y="693"/>
                      </a:cubicBezTo>
                      <a:cubicBezTo>
                        <a:pt x="1854" y="701"/>
                        <a:pt x="1883" y="708"/>
                        <a:pt x="1905" y="710"/>
                      </a:cubicBezTo>
                      <a:cubicBezTo>
                        <a:pt x="1902" y="756"/>
                        <a:pt x="1874" y="775"/>
                        <a:pt x="1863" y="8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46" name="Freeform 36">
                  <a:extLst>
                    <a:ext uri="{FF2B5EF4-FFF2-40B4-BE49-F238E27FC236}">
                      <a16:creationId xmlns:a16="http://schemas.microsoft.com/office/drawing/2014/main" id="{794D8679-86AC-40CD-B3C7-153D8897E67D}"/>
                    </a:ext>
                  </a:extLst>
                </p:cNvPr>
                <p:cNvSpPr>
                  <a:spLocks/>
                </p:cNvSpPr>
                <p:nvPr/>
              </p:nvSpPr>
              <p:spPr bwMode="auto">
                <a:xfrm>
                  <a:off x="8364179" y="5627708"/>
                  <a:ext cx="381123" cy="379187"/>
                </a:xfrm>
                <a:custGeom>
                  <a:avLst/>
                  <a:gdLst>
                    <a:gd name="T0" fmla="*/ 224 w 1353"/>
                    <a:gd name="T1" fmla="*/ 424 h 1330"/>
                    <a:gd name="T2" fmla="*/ 406 w 1353"/>
                    <a:gd name="T3" fmla="*/ 335 h 1330"/>
                    <a:gd name="T4" fmla="*/ 491 w 1353"/>
                    <a:gd name="T5" fmla="*/ 285 h 1330"/>
                    <a:gd name="T6" fmla="*/ 656 w 1353"/>
                    <a:gd name="T7" fmla="*/ 254 h 1330"/>
                    <a:gd name="T8" fmla="*/ 552 w 1353"/>
                    <a:gd name="T9" fmla="*/ 320 h 1330"/>
                    <a:gd name="T10" fmla="*/ 497 w 1353"/>
                    <a:gd name="T11" fmla="*/ 383 h 1330"/>
                    <a:gd name="T12" fmla="*/ 496 w 1353"/>
                    <a:gd name="T13" fmla="*/ 542 h 1330"/>
                    <a:gd name="T14" fmla="*/ 313 w 1353"/>
                    <a:gd name="T15" fmla="*/ 597 h 1330"/>
                    <a:gd name="T16" fmla="*/ 97 w 1353"/>
                    <a:gd name="T17" fmla="*/ 551 h 1330"/>
                    <a:gd name="T18" fmla="*/ 78 w 1353"/>
                    <a:gd name="T19" fmla="*/ 747 h 1330"/>
                    <a:gd name="T20" fmla="*/ 266 w 1353"/>
                    <a:gd name="T21" fmla="*/ 898 h 1330"/>
                    <a:gd name="T22" fmla="*/ 586 w 1353"/>
                    <a:gd name="T23" fmla="*/ 860 h 1330"/>
                    <a:gd name="T24" fmla="*/ 527 w 1353"/>
                    <a:gd name="T25" fmla="*/ 1006 h 1330"/>
                    <a:gd name="T26" fmla="*/ 269 w 1353"/>
                    <a:gd name="T27" fmla="*/ 1133 h 1330"/>
                    <a:gd name="T28" fmla="*/ 4 w 1353"/>
                    <a:gd name="T29" fmla="*/ 1127 h 1330"/>
                    <a:gd name="T30" fmla="*/ 92 w 1353"/>
                    <a:gd name="T31" fmla="*/ 1216 h 1330"/>
                    <a:gd name="T32" fmla="*/ 162 w 1353"/>
                    <a:gd name="T33" fmla="*/ 1239 h 1330"/>
                    <a:gd name="T34" fmla="*/ 191 w 1353"/>
                    <a:gd name="T35" fmla="*/ 1253 h 1330"/>
                    <a:gd name="T36" fmla="*/ 272 w 1353"/>
                    <a:gd name="T37" fmla="*/ 1273 h 1330"/>
                    <a:gd name="T38" fmla="*/ 373 w 1353"/>
                    <a:gd name="T39" fmla="*/ 1298 h 1330"/>
                    <a:gd name="T40" fmla="*/ 588 w 1353"/>
                    <a:gd name="T41" fmla="*/ 1330 h 1330"/>
                    <a:gd name="T42" fmla="*/ 701 w 1353"/>
                    <a:gd name="T43" fmla="*/ 1282 h 1330"/>
                    <a:gd name="T44" fmla="*/ 771 w 1353"/>
                    <a:gd name="T45" fmla="*/ 1175 h 1330"/>
                    <a:gd name="T46" fmla="*/ 848 w 1353"/>
                    <a:gd name="T47" fmla="*/ 980 h 1330"/>
                    <a:gd name="T48" fmla="*/ 867 w 1353"/>
                    <a:gd name="T49" fmla="*/ 906 h 1330"/>
                    <a:gd name="T50" fmla="*/ 1104 w 1353"/>
                    <a:gd name="T51" fmla="*/ 635 h 1330"/>
                    <a:gd name="T52" fmla="*/ 1236 w 1353"/>
                    <a:gd name="T53" fmla="*/ 650 h 1330"/>
                    <a:gd name="T54" fmla="*/ 1301 w 1353"/>
                    <a:gd name="T55" fmla="*/ 464 h 1330"/>
                    <a:gd name="T56" fmla="*/ 1045 w 1353"/>
                    <a:gd name="T57" fmla="*/ 348 h 1330"/>
                    <a:gd name="T58" fmla="*/ 801 w 1353"/>
                    <a:gd name="T59" fmla="*/ 426 h 1330"/>
                    <a:gd name="T60" fmla="*/ 789 w 1353"/>
                    <a:gd name="T61" fmla="*/ 328 h 1330"/>
                    <a:gd name="T62" fmla="*/ 865 w 1353"/>
                    <a:gd name="T63" fmla="*/ 278 h 1330"/>
                    <a:gd name="T64" fmla="*/ 928 w 1353"/>
                    <a:gd name="T65" fmla="*/ 222 h 1330"/>
                    <a:gd name="T66" fmla="*/ 910 w 1353"/>
                    <a:gd name="T67" fmla="*/ 51 h 1330"/>
                    <a:gd name="T68" fmla="*/ 791 w 1353"/>
                    <a:gd name="T69" fmla="*/ 0 h 1330"/>
                    <a:gd name="T70" fmla="*/ 537 w 1353"/>
                    <a:gd name="T71" fmla="*/ 51 h 1330"/>
                    <a:gd name="T72" fmla="*/ 290 w 1353"/>
                    <a:gd name="T73" fmla="*/ 177 h 1330"/>
                    <a:gd name="T74" fmla="*/ 192 w 1353"/>
                    <a:gd name="T75" fmla="*/ 332 h 1330"/>
                    <a:gd name="T76" fmla="*/ 224 w 1353"/>
                    <a:gd name="T77" fmla="*/ 424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53" h="1330">
                      <a:moveTo>
                        <a:pt x="224" y="424"/>
                      </a:moveTo>
                      <a:cubicBezTo>
                        <a:pt x="314" y="416"/>
                        <a:pt x="324" y="385"/>
                        <a:pt x="406" y="335"/>
                      </a:cubicBezTo>
                      <a:cubicBezTo>
                        <a:pt x="438" y="317"/>
                        <a:pt x="459" y="304"/>
                        <a:pt x="491" y="285"/>
                      </a:cubicBezTo>
                      <a:cubicBezTo>
                        <a:pt x="588" y="225"/>
                        <a:pt x="614" y="254"/>
                        <a:pt x="656" y="254"/>
                      </a:cubicBezTo>
                      <a:cubicBezTo>
                        <a:pt x="654" y="323"/>
                        <a:pt x="646" y="286"/>
                        <a:pt x="552" y="320"/>
                      </a:cubicBezTo>
                      <a:cubicBezTo>
                        <a:pt x="516" y="333"/>
                        <a:pt x="506" y="337"/>
                        <a:pt x="497" y="383"/>
                      </a:cubicBezTo>
                      <a:cubicBezTo>
                        <a:pt x="480" y="466"/>
                        <a:pt x="485" y="467"/>
                        <a:pt x="496" y="542"/>
                      </a:cubicBezTo>
                      <a:cubicBezTo>
                        <a:pt x="428" y="558"/>
                        <a:pt x="395" y="589"/>
                        <a:pt x="313" y="597"/>
                      </a:cubicBezTo>
                      <a:cubicBezTo>
                        <a:pt x="220" y="605"/>
                        <a:pt x="234" y="551"/>
                        <a:pt x="97" y="551"/>
                      </a:cubicBezTo>
                      <a:cubicBezTo>
                        <a:pt x="10" y="551"/>
                        <a:pt x="0" y="649"/>
                        <a:pt x="78" y="747"/>
                      </a:cubicBezTo>
                      <a:cubicBezTo>
                        <a:pt x="103" y="778"/>
                        <a:pt x="226" y="898"/>
                        <a:pt x="266" y="898"/>
                      </a:cubicBezTo>
                      <a:cubicBezTo>
                        <a:pt x="408" y="898"/>
                        <a:pt x="597" y="749"/>
                        <a:pt x="586" y="860"/>
                      </a:cubicBezTo>
                      <a:cubicBezTo>
                        <a:pt x="575" y="968"/>
                        <a:pt x="564" y="969"/>
                        <a:pt x="527" y="1006"/>
                      </a:cubicBezTo>
                      <a:cubicBezTo>
                        <a:pt x="470" y="1062"/>
                        <a:pt x="381" y="1175"/>
                        <a:pt x="269" y="1133"/>
                      </a:cubicBezTo>
                      <a:cubicBezTo>
                        <a:pt x="243" y="1123"/>
                        <a:pt x="4" y="963"/>
                        <a:pt x="4" y="1127"/>
                      </a:cubicBezTo>
                      <a:cubicBezTo>
                        <a:pt x="4" y="1179"/>
                        <a:pt x="51" y="1201"/>
                        <a:pt x="92" y="1216"/>
                      </a:cubicBezTo>
                      <a:cubicBezTo>
                        <a:pt x="120" y="1227"/>
                        <a:pt x="136" y="1227"/>
                        <a:pt x="162" y="1239"/>
                      </a:cubicBezTo>
                      <a:lnTo>
                        <a:pt x="191" y="1253"/>
                      </a:lnTo>
                      <a:cubicBezTo>
                        <a:pt x="223" y="1263"/>
                        <a:pt x="218" y="1253"/>
                        <a:pt x="272" y="1273"/>
                      </a:cubicBezTo>
                      <a:lnTo>
                        <a:pt x="373" y="1298"/>
                      </a:lnTo>
                      <a:cubicBezTo>
                        <a:pt x="489" y="1319"/>
                        <a:pt x="418" y="1330"/>
                        <a:pt x="588" y="1330"/>
                      </a:cubicBezTo>
                      <a:cubicBezTo>
                        <a:pt x="604" y="1330"/>
                        <a:pt x="684" y="1300"/>
                        <a:pt x="701" y="1282"/>
                      </a:cubicBezTo>
                      <a:cubicBezTo>
                        <a:pt x="743" y="1238"/>
                        <a:pt x="743" y="1231"/>
                        <a:pt x="771" y="1175"/>
                      </a:cubicBezTo>
                      <a:cubicBezTo>
                        <a:pt x="802" y="1114"/>
                        <a:pt x="832" y="1048"/>
                        <a:pt x="848" y="980"/>
                      </a:cubicBezTo>
                      <a:cubicBezTo>
                        <a:pt x="858" y="939"/>
                        <a:pt x="867" y="930"/>
                        <a:pt x="867" y="906"/>
                      </a:cubicBezTo>
                      <a:cubicBezTo>
                        <a:pt x="867" y="706"/>
                        <a:pt x="786" y="635"/>
                        <a:pt x="1104" y="635"/>
                      </a:cubicBezTo>
                      <a:cubicBezTo>
                        <a:pt x="1156" y="635"/>
                        <a:pt x="1200" y="656"/>
                        <a:pt x="1236" y="650"/>
                      </a:cubicBezTo>
                      <a:cubicBezTo>
                        <a:pt x="1353" y="628"/>
                        <a:pt x="1334" y="509"/>
                        <a:pt x="1301" y="464"/>
                      </a:cubicBezTo>
                      <a:cubicBezTo>
                        <a:pt x="1262" y="410"/>
                        <a:pt x="1126" y="348"/>
                        <a:pt x="1045" y="348"/>
                      </a:cubicBezTo>
                      <a:cubicBezTo>
                        <a:pt x="796" y="348"/>
                        <a:pt x="865" y="402"/>
                        <a:pt x="801" y="426"/>
                      </a:cubicBezTo>
                      <a:cubicBezTo>
                        <a:pt x="745" y="447"/>
                        <a:pt x="723" y="391"/>
                        <a:pt x="789" y="328"/>
                      </a:cubicBezTo>
                      <a:cubicBezTo>
                        <a:pt x="820" y="298"/>
                        <a:pt x="836" y="302"/>
                        <a:pt x="865" y="278"/>
                      </a:cubicBezTo>
                      <a:cubicBezTo>
                        <a:pt x="890" y="257"/>
                        <a:pt x="900" y="244"/>
                        <a:pt x="928" y="222"/>
                      </a:cubicBezTo>
                      <a:cubicBezTo>
                        <a:pt x="1010" y="158"/>
                        <a:pt x="975" y="91"/>
                        <a:pt x="910" y="51"/>
                      </a:cubicBezTo>
                      <a:lnTo>
                        <a:pt x="791" y="0"/>
                      </a:lnTo>
                      <a:lnTo>
                        <a:pt x="537" y="51"/>
                      </a:lnTo>
                      <a:cubicBezTo>
                        <a:pt x="477" y="68"/>
                        <a:pt x="325" y="151"/>
                        <a:pt x="290" y="177"/>
                      </a:cubicBezTo>
                      <a:cubicBezTo>
                        <a:pt x="241" y="214"/>
                        <a:pt x="196" y="269"/>
                        <a:pt x="192" y="332"/>
                      </a:cubicBezTo>
                      <a:cubicBezTo>
                        <a:pt x="190" y="364"/>
                        <a:pt x="212" y="401"/>
                        <a:pt x="224" y="4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grpSp>
          <p:grpSp>
            <p:nvGrpSpPr>
              <p:cNvPr id="42" name="组合 41">
                <a:extLst>
                  <a:ext uri="{FF2B5EF4-FFF2-40B4-BE49-F238E27FC236}">
                    <a16:creationId xmlns:a16="http://schemas.microsoft.com/office/drawing/2014/main" id="{4DD9D0A9-E61D-4568-901C-07078F7D47DC}"/>
                  </a:ext>
                </a:extLst>
              </p:cNvPr>
              <p:cNvGrpSpPr/>
              <p:nvPr/>
            </p:nvGrpSpPr>
            <p:grpSpPr>
              <a:xfrm>
                <a:off x="7088496" y="5329775"/>
                <a:ext cx="487527" cy="574585"/>
                <a:chOff x="7333022" y="5329775"/>
                <a:chExt cx="487527" cy="574585"/>
              </a:xfrm>
              <a:grpFill/>
            </p:grpSpPr>
            <p:sp>
              <p:nvSpPr>
                <p:cNvPr id="43" name="Freeform 35">
                  <a:extLst>
                    <a:ext uri="{FF2B5EF4-FFF2-40B4-BE49-F238E27FC236}">
                      <a16:creationId xmlns:a16="http://schemas.microsoft.com/office/drawing/2014/main" id="{2AC37FD9-9C30-4E98-9DB6-93973373AB67}"/>
                    </a:ext>
                  </a:extLst>
                </p:cNvPr>
                <p:cNvSpPr>
                  <a:spLocks/>
                </p:cNvSpPr>
                <p:nvPr/>
              </p:nvSpPr>
              <p:spPr bwMode="auto">
                <a:xfrm>
                  <a:off x="7333022" y="5329775"/>
                  <a:ext cx="487527" cy="574585"/>
                </a:xfrm>
                <a:custGeom>
                  <a:avLst/>
                  <a:gdLst>
                    <a:gd name="T0" fmla="*/ 730 w 1729"/>
                    <a:gd name="T1" fmla="*/ 127 h 2015"/>
                    <a:gd name="T2" fmla="*/ 750 w 1729"/>
                    <a:gd name="T3" fmla="*/ 200 h 2015"/>
                    <a:gd name="T4" fmla="*/ 772 w 1729"/>
                    <a:gd name="T5" fmla="*/ 627 h 2015"/>
                    <a:gd name="T6" fmla="*/ 771 w 1729"/>
                    <a:gd name="T7" fmla="*/ 718 h 2015"/>
                    <a:gd name="T8" fmla="*/ 341 w 1729"/>
                    <a:gd name="T9" fmla="*/ 914 h 2015"/>
                    <a:gd name="T10" fmla="*/ 162 w 1729"/>
                    <a:gd name="T11" fmla="*/ 813 h 2015"/>
                    <a:gd name="T12" fmla="*/ 80 w 1729"/>
                    <a:gd name="T13" fmla="*/ 806 h 2015"/>
                    <a:gd name="T14" fmla="*/ 10 w 1729"/>
                    <a:gd name="T15" fmla="*/ 1024 h 2015"/>
                    <a:gd name="T16" fmla="*/ 122 w 1729"/>
                    <a:gd name="T17" fmla="*/ 1208 h 2015"/>
                    <a:gd name="T18" fmla="*/ 569 w 1729"/>
                    <a:gd name="T19" fmla="*/ 1227 h 2015"/>
                    <a:gd name="T20" fmla="*/ 637 w 1729"/>
                    <a:gd name="T21" fmla="*/ 1193 h 2015"/>
                    <a:gd name="T22" fmla="*/ 395 w 1729"/>
                    <a:gd name="T23" fmla="*/ 1536 h 2015"/>
                    <a:gd name="T24" fmla="*/ 312 w 1729"/>
                    <a:gd name="T25" fmla="*/ 1597 h 2015"/>
                    <a:gd name="T26" fmla="*/ 263 w 1729"/>
                    <a:gd name="T27" fmla="*/ 1624 h 2015"/>
                    <a:gd name="T28" fmla="*/ 61 w 1729"/>
                    <a:gd name="T29" fmla="*/ 1795 h 2015"/>
                    <a:gd name="T30" fmla="*/ 256 w 1729"/>
                    <a:gd name="T31" fmla="*/ 2015 h 2015"/>
                    <a:gd name="T32" fmla="*/ 438 w 1729"/>
                    <a:gd name="T33" fmla="*/ 1986 h 2015"/>
                    <a:gd name="T34" fmla="*/ 560 w 1729"/>
                    <a:gd name="T35" fmla="*/ 1938 h 2015"/>
                    <a:gd name="T36" fmla="*/ 609 w 1729"/>
                    <a:gd name="T37" fmla="*/ 1903 h 2015"/>
                    <a:gd name="T38" fmla="*/ 667 w 1729"/>
                    <a:gd name="T39" fmla="*/ 1876 h 2015"/>
                    <a:gd name="T40" fmla="*/ 822 w 1729"/>
                    <a:gd name="T41" fmla="*/ 1692 h 2015"/>
                    <a:gd name="T42" fmla="*/ 891 w 1729"/>
                    <a:gd name="T43" fmla="*/ 1591 h 2015"/>
                    <a:gd name="T44" fmla="*/ 1006 w 1729"/>
                    <a:gd name="T45" fmla="*/ 1360 h 2015"/>
                    <a:gd name="T46" fmla="*/ 1037 w 1729"/>
                    <a:gd name="T47" fmla="*/ 1306 h 2015"/>
                    <a:gd name="T48" fmla="*/ 1132 w 1729"/>
                    <a:gd name="T49" fmla="*/ 1063 h 2015"/>
                    <a:gd name="T50" fmla="*/ 1155 w 1729"/>
                    <a:gd name="T51" fmla="*/ 1001 h 2015"/>
                    <a:gd name="T52" fmla="*/ 1236 w 1729"/>
                    <a:gd name="T53" fmla="*/ 912 h 2015"/>
                    <a:gd name="T54" fmla="*/ 1729 w 1729"/>
                    <a:gd name="T55" fmla="*/ 694 h 2015"/>
                    <a:gd name="T56" fmla="*/ 1378 w 1729"/>
                    <a:gd name="T57" fmla="*/ 564 h 2015"/>
                    <a:gd name="T58" fmla="*/ 1187 w 1729"/>
                    <a:gd name="T59" fmla="*/ 575 h 2015"/>
                    <a:gd name="T60" fmla="*/ 1151 w 1729"/>
                    <a:gd name="T61" fmla="*/ 247 h 2015"/>
                    <a:gd name="T62" fmla="*/ 978 w 1729"/>
                    <a:gd name="T63" fmla="*/ 65 h 2015"/>
                    <a:gd name="T64" fmla="*/ 857 w 1729"/>
                    <a:gd name="T65" fmla="*/ 0 h 2015"/>
                    <a:gd name="T66" fmla="*/ 767 w 1729"/>
                    <a:gd name="T67" fmla="*/ 36 h 2015"/>
                    <a:gd name="T68" fmla="*/ 730 w 1729"/>
                    <a:gd name="T69" fmla="*/ 127 h 2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29" h="2015">
                      <a:moveTo>
                        <a:pt x="730" y="127"/>
                      </a:moveTo>
                      <a:cubicBezTo>
                        <a:pt x="730" y="151"/>
                        <a:pt x="742" y="175"/>
                        <a:pt x="750" y="200"/>
                      </a:cubicBezTo>
                      <a:cubicBezTo>
                        <a:pt x="790" y="330"/>
                        <a:pt x="783" y="495"/>
                        <a:pt x="772" y="627"/>
                      </a:cubicBezTo>
                      <a:cubicBezTo>
                        <a:pt x="770" y="654"/>
                        <a:pt x="775" y="693"/>
                        <a:pt x="771" y="718"/>
                      </a:cubicBezTo>
                      <a:cubicBezTo>
                        <a:pt x="751" y="835"/>
                        <a:pt x="454" y="939"/>
                        <a:pt x="341" y="914"/>
                      </a:cubicBezTo>
                      <a:cubicBezTo>
                        <a:pt x="234" y="890"/>
                        <a:pt x="244" y="821"/>
                        <a:pt x="162" y="813"/>
                      </a:cubicBezTo>
                      <a:cubicBezTo>
                        <a:pt x="144" y="811"/>
                        <a:pt x="86" y="804"/>
                        <a:pt x="80" y="806"/>
                      </a:cubicBezTo>
                      <a:cubicBezTo>
                        <a:pt x="0" y="824"/>
                        <a:pt x="10" y="958"/>
                        <a:pt x="10" y="1024"/>
                      </a:cubicBezTo>
                      <a:cubicBezTo>
                        <a:pt x="10" y="1052"/>
                        <a:pt x="72" y="1166"/>
                        <a:pt x="122" y="1208"/>
                      </a:cubicBezTo>
                      <a:cubicBezTo>
                        <a:pt x="256" y="1320"/>
                        <a:pt x="426" y="1342"/>
                        <a:pt x="569" y="1227"/>
                      </a:cubicBezTo>
                      <a:cubicBezTo>
                        <a:pt x="598" y="1204"/>
                        <a:pt x="591" y="1194"/>
                        <a:pt x="637" y="1193"/>
                      </a:cubicBezTo>
                      <a:cubicBezTo>
                        <a:pt x="630" y="1276"/>
                        <a:pt x="466" y="1480"/>
                        <a:pt x="395" y="1536"/>
                      </a:cubicBezTo>
                      <a:cubicBezTo>
                        <a:pt x="361" y="1562"/>
                        <a:pt x="354" y="1575"/>
                        <a:pt x="312" y="1597"/>
                      </a:cubicBezTo>
                      <a:cubicBezTo>
                        <a:pt x="291" y="1608"/>
                        <a:pt x="281" y="1612"/>
                        <a:pt x="263" y="1624"/>
                      </a:cubicBezTo>
                      <a:cubicBezTo>
                        <a:pt x="164" y="1684"/>
                        <a:pt x="61" y="1608"/>
                        <a:pt x="61" y="1795"/>
                      </a:cubicBezTo>
                      <a:cubicBezTo>
                        <a:pt x="61" y="1902"/>
                        <a:pt x="158" y="2015"/>
                        <a:pt x="256" y="2015"/>
                      </a:cubicBezTo>
                      <a:cubicBezTo>
                        <a:pt x="397" y="2015"/>
                        <a:pt x="317" y="2003"/>
                        <a:pt x="438" y="1986"/>
                      </a:cubicBezTo>
                      <a:lnTo>
                        <a:pt x="560" y="1938"/>
                      </a:lnTo>
                      <a:cubicBezTo>
                        <a:pt x="578" y="1927"/>
                        <a:pt x="588" y="1915"/>
                        <a:pt x="609" y="1903"/>
                      </a:cubicBezTo>
                      <a:cubicBezTo>
                        <a:pt x="633" y="1888"/>
                        <a:pt x="645" y="1890"/>
                        <a:pt x="667" y="1876"/>
                      </a:cubicBezTo>
                      <a:cubicBezTo>
                        <a:pt x="738" y="1831"/>
                        <a:pt x="790" y="1735"/>
                        <a:pt x="822" y="1692"/>
                      </a:cubicBezTo>
                      <a:cubicBezTo>
                        <a:pt x="851" y="1652"/>
                        <a:pt x="867" y="1640"/>
                        <a:pt x="891" y="1591"/>
                      </a:cubicBezTo>
                      <a:cubicBezTo>
                        <a:pt x="929" y="1514"/>
                        <a:pt x="966" y="1439"/>
                        <a:pt x="1006" y="1360"/>
                      </a:cubicBezTo>
                      <a:cubicBezTo>
                        <a:pt x="1019" y="1335"/>
                        <a:pt x="1026" y="1328"/>
                        <a:pt x="1037" y="1306"/>
                      </a:cubicBezTo>
                      <a:cubicBezTo>
                        <a:pt x="1073" y="1230"/>
                        <a:pt x="1111" y="1145"/>
                        <a:pt x="1132" y="1063"/>
                      </a:cubicBezTo>
                      <a:cubicBezTo>
                        <a:pt x="1144" y="1016"/>
                        <a:pt x="1135" y="1039"/>
                        <a:pt x="1155" y="1001"/>
                      </a:cubicBezTo>
                      <a:cubicBezTo>
                        <a:pt x="1178" y="959"/>
                        <a:pt x="1194" y="935"/>
                        <a:pt x="1236" y="912"/>
                      </a:cubicBezTo>
                      <a:cubicBezTo>
                        <a:pt x="1404" y="823"/>
                        <a:pt x="1729" y="909"/>
                        <a:pt x="1729" y="694"/>
                      </a:cubicBezTo>
                      <a:cubicBezTo>
                        <a:pt x="1729" y="591"/>
                        <a:pt x="1501" y="532"/>
                        <a:pt x="1378" y="564"/>
                      </a:cubicBezTo>
                      <a:cubicBezTo>
                        <a:pt x="1356" y="570"/>
                        <a:pt x="1187" y="640"/>
                        <a:pt x="1187" y="575"/>
                      </a:cubicBezTo>
                      <a:cubicBezTo>
                        <a:pt x="1187" y="414"/>
                        <a:pt x="1289" y="383"/>
                        <a:pt x="1151" y="247"/>
                      </a:cubicBezTo>
                      <a:cubicBezTo>
                        <a:pt x="1090" y="188"/>
                        <a:pt x="1075" y="147"/>
                        <a:pt x="978" y="65"/>
                      </a:cubicBezTo>
                      <a:cubicBezTo>
                        <a:pt x="941" y="34"/>
                        <a:pt x="921" y="0"/>
                        <a:pt x="857" y="0"/>
                      </a:cubicBezTo>
                      <a:cubicBezTo>
                        <a:pt x="817" y="0"/>
                        <a:pt x="786" y="12"/>
                        <a:pt x="767" y="36"/>
                      </a:cubicBezTo>
                      <a:cubicBezTo>
                        <a:pt x="751" y="56"/>
                        <a:pt x="730" y="95"/>
                        <a:pt x="730"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44" name="Freeform 37">
                  <a:extLst>
                    <a:ext uri="{FF2B5EF4-FFF2-40B4-BE49-F238E27FC236}">
                      <a16:creationId xmlns:a16="http://schemas.microsoft.com/office/drawing/2014/main" id="{726B50DC-8D25-4CED-AB3D-D872C9560FE4}"/>
                    </a:ext>
                  </a:extLst>
                </p:cNvPr>
                <p:cNvSpPr>
                  <a:spLocks/>
                </p:cNvSpPr>
                <p:nvPr/>
              </p:nvSpPr>
              <p:spPr bwMode="auto">
                <a:xfrm>
                  <a:off x="7654170" y="5739916"/>
                  <a:ext cx="154770" cy="147032"/>
                </a:xfrm>
                <a:custGeom>
                  <a:avLst/>
                  <a:gdLst>
                    <a:gd name="T0" fmla="*/ 363 w 550"/>
                    <a:gd name="T1" fmla="*/ 516 h 516"/>
                    <a:gd name="T2" fmla="*/ 524 w 550"/>
                    <a:gd name="T3" fmla="*/ 262 h 516"/>
                    <a:gd name="T4" fmla="*/ 450 w 550"/>
                    <a:gd name="T5" fmla="*/ 176 h 516"/>
                    <a:gd name="T6" fmla="*/ 67 w 550"/>
                    <a:gd name="T7" fmla="*/ 0 h 516"/>
                    <a:gd name="T8" fmla="*/ 20 w 550"/>
                    <a:gd name="T9" fmla="*/ 157 h 516"/>
                    <a:gd name="T10" fmla="*/ 63 w 550"/>
                    <a:gd name="T11" fmla="*/ 233 h 516"/>
                    <a:gd name="T12" fmla="*/ 99 w 550"/>
                    <a:gd name="T13" fmla="*/ 315 h 516"/>
                    <a:gd name="T14" fmla="*/ 363 w 550"/>
                    <a:gd name="T15" fmla="*/ 516 h 5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0" h="516">
                      <a:moveTo>
                        <a:pt x="363" y="516"/>
                      </a:moveTo>
                      <a:cubicBezTo>
                        <a:pt x="550" y="516"/>
                        <a:pt x="524" y="376"/>
                        <a:pt x="524" y="262"/>
                      </a:cubicBezTo>
                      <a:cubicBezTo>
                        <a:pt x="524" y="246"/>
                        <a:pt x="491" y="223"/>
                        <a:pt x="450" y="176"/>
                      </a:cubicBezTo>
                      <a:cubicBezTo>
                        <a:pt x="343" y="53"/>
                        <a:pt x="249" y="0"/>
                        <a:pt x="67" y="0"/>
                      </a:cubicBezTo>
                      <a:cubicBezTo>
                        <a:pt x="9" y="0"/>
                        <a:pt x="0" y="107"/>
                        <a:pt x="20" y="157"/>
                      </a:cubicBezTo>
                      <a:cubicBezTo>
                        <a:pt x="30" y="183"/>
                        <a:pt x="49" y="206"/>
                        <a:pt x="63" y="233"/>
                      </a:cubicBezTo>
                      <a:cubicBezTo>
                        <a:pt x="78" y="263"/>
                        <a:pt x="82" y="288"/>
                        <a:pt x="99" y="315"/>
                      </a:cubicBezTo>
                      <a:cubicBezTo>
                        <a:pt x="138" y="380"/>
                        <a:pt x="276" y="516"/>
                        <a:pt x="363" y="5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grpSp>
        </p:grpSp>
        <p:grpSp>
          <p:nvGrpSpPr>
            <p:cNvPr id="10" name="组合 9">
              <a:extLst>
                <a:ext uri="{FF2B5EF4-FFF2-40B4-BE49-F238E27FC236}">
                  <a16:creationId xmlns:a16="http://schemas.microsoft.com/office/drawing/2014/main" id="{07B886EA-4BA0-4D21-A559-A370117EACAB}"/>
                </a:ext>
              </a:extLst>
            </p:cNvPr>
            <p:cNvGrpSpPr/>
            <p:nvPr/>
          </p:nvGrpSpPr>
          <p:grpSpPr>
            <a:xfrm>
              <a:off x="335077" y="270942"/>
              <a:ext cx="421971" cy="417136"/>
              <a:chOff x="4065588" y="1646238"/>
              <a:chExt cx="969963" cy="958850"/>
            </a:xfrm>
            <a:grpFill/>
          </p:grpSpPr>
          <p:sp>
            <p:nvSpPr>
              <p:cNvPr id="11" name="Freeform 5">
                <a:extLst>
                  <a:ext uri="{FF2B5EF4-FFF2-40B4-BE49-F238E27FC236}">
                    <a16:creationId xmlns:a16="http://schemas.microsoft.com/office/drawing/2014/main" id="{9231893E-164E-497C-82AB-0869B59A4A36}"/>
                  </a:ext>
                </a:extLst>
              </p:cNvPr>
              <p:cNvSpPr>
                <a:spLocks/>
              </p:cNvSpPr>
              <p:nvPr/>
            </p:nvSpPr>
            <p:spPr bwMode="auto">
              <a:xfrm>
                <a:off x="4478338" y="1900238"/>
                <a:ext cx="134938" cy="63500"/>
              </a:xfrm>
              <a:custGeom>
                <a:avLst/>
                <a:gdLst>
                  <a:gd name="T0" fmla="*/ 0 w 584"/>
                  <a:gd name="T1" fmla="*/ 272 h 272"/>
                  <a:gd name="T2" fmla="*/ 122 w 584"/>
                  <a:gd name="T3" fmla="*/ 233 h 272"/>
                  <a:gd name="T4" fmla="*/ 584 w 584"/>
                  <a:gd name="T5" fmla="*/ 272 h 272"/>
                  <a:gd name="T6" fmla="*/ 471 w 584"/>
                  <a:gd name="T7" fmla="*/ 123 h 272"/>
                  <a:gd name="T8" fmla="*/ 116 w 584"/>
                  <a:gd name="T9" fmla="*/ 134 h 272"/>
                  <a:gd name="T10" fmla="*/ 0 w 584"/>
                  <a:gd name="T11" fmla="*/ 272 h 272"/>
                </a:gdLst>
                <a:ahLst/>
                <a:cxnLst>
                  <a:cxn ang="0">
                    <a:pos x="T0" y="T1"/>
                  </a:cxn>
                  <a:cxn ang="0">
                    <a:pos x="T2" y="T3"/>
                  </a:cxn>
                  <a:cxn ang="0">
                    <a:pos x="T4" y="T5"/>
                  </a:cxn>
                  <a:cxn ang="0">
                    <a:pos x="T6" y="T7"/>
                  </a:cxn>
                  <a:cxn ang="0">
                    <a:pos x="T8" y="T9"/>
                  </a:cxn>
                  <a:cxn ang="0">
                    <a:pos x="T10" y="T11"/>
                  </a:cxn>
                </a:cxnLst>
                <a:rect l="0" t="0" r="r" b="b"/>
                <a:pathLst>
                  <a:path w="584" h="272">
                    <a:moveTo>
                      <a:pt x="0" y="272"/>
                    </a:moveTo>
                    <a:lnTo>
                      <a:pt x="122" y="233"/>
                    </a:lnTo>
                    <a:cubicBezTo>
                      <a:pt x="349" y="156"/>
                      <a:pt x="436" y="269"/>
                      <a:pt x="584" y="272"/>
                    </a:cubicBezTo>
                    <a:cubicBezTo>
                      <a:pt x="584" y="179"/>
                      <a:pt x="535" y="154"/>
                      <a:pt x="471" y="123"/>
                    </a:cubicBezTo>
                    <a:cubicBezTo>
                      <a:pt x="224" y="0"/>
                      <a:pt x="315" y="35"/>
                      <a:pt x="116" y="134"/>
                    </a:cubicBezTo>
                    <a:cubicBezTo>
                      <a:pt x="51" y="166"/>
                      <a:pt x="7" y="183"/>
                      <a:pt x="0" y="2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12" name="Freeform 6">
                <a:extLst>
                  <a:ext uri="{FF2B5EF4-FFF2-40B4-BE49-F238E27FC236}">
                    <a16:creationId xmlns:a16="http://schemas.microsoft.com/office/drawing/2014/main" id="{32BEEFF5-36F7-4831-B0F9-F0933298D6C0}"/>
                  </a:ext>
                </a:extLst>
              </p:cNvPr>
              <p:cNvSpPr>
                <a:spLocks/>
              </p:cNvSpPr>
              <p:nvPr/>
            </p:nvSpPr>
            <p:spPr bwMode="auto">
              <a:xfrm>
                <a:off x="4413250" y="2001838"/>
                <a:ext cx="39688" cy="90488"/>
              </a:xfrm>
              <a:custGeom>
                <a:avLst/>
                <a:gdLst>
                  <a:gd name="T0" fmla="*/ 0 w 169"/>
                  <a:gd name="T1" fmla="*/ 389 h 389"/>
                  <a:gd name="T2" fmla="*/ 76 w 169"/>
                  <a:gd name="T3" fmla="*/ 330 h 389"/>
                  <a:gd name="T4" fmla="*/ 169 w 169"/>
                  <a:gd name="T5" fmla="*/ 279 h 389"/>
                  <a:gd name="T6" fmla="*/ 169 w 169"/>
                  <a:gd name="T7" fmla="*/ 0 h 389"/>
                  <a:gd name="T8" fmla="*/ 34 w 169"/>
                  <a:gd name="T9" fmla="*/ 145 h 389"/>
                  <a:gd name="T10" fmla="*/ 0 w 169"/>
                  <a:gd name="T11" fmla="*/ 389 h 389"/>
                </a:gdLst>
                <a:ahLst/>
                <a:cxnLst>
                  <a:cxn ang="0">
                    <a:pos x="T0" y="T1"/>
                  </a:cxn>
                  <a:cxn ang="0">
                    <a:pos x="T2" y="T3"/>
                  </a:cxn>
                  <a:cxn ang="0">
                    <a:pos x="T4" y="T5"/>
                  </a:cxn>
                  <a:cxn ang="0">
                    <a:pos x="T6" y="T7"/>
                  </a:cxn>
                  <a:cxn ang="0">
                    <a:pos x="T8" y="T9"/>
                  </a:cxn>
                  <a:cxn ang="0">
                    <a:pos x="T10" y="T11"/>
                  </a:cxn>
                </a:cxnLst>
                <a:rect l="0" t="0" r="r" b="b"/>
                <a:pathLst>
                  <a:path w="169" h="389">
                    <a:moveTo>
                      <a:pt x="0" y="389"/>
                    </a:moveTo>
                    <a:cubicBezTo>
                      <a:pt x="36" y="380"/>
                      <a:pt x="47" y="348"/>
                      <a:pt x="76" y="330"/>
                    </a:cubicBezTo>
                    <a:cubicBezTo>
                      <a:pt x="107" y="311"/>
                      <a:pt x="137" y="301"/>
                      <a:pt x="169" y="279"/>
                    </a:cubicBezTo>
                    <a:lnTo>
                      <a:pt x="169" y="0"/>
                    </a:lnTo>
                    <a:cubicBezTo>
                      <a:pt x="103" y="5"/>
                      <a:pt x="54" y="92"/>
                      <a:pt x="34" y="145"/>
                    </a:cubicBezTo>
                    <a:cubicBezTo>
                      <a:pt x="9" y="216"/>
                      <a:pt x="0" y="294"/>
                      <a:pt x="0" y="3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13" name="Freeform 7">
                <a:extLst>
                  <a:ext uri="{FF2B5EF4-FFF2-40B4-BE49-F238E27FC236}">
                    <a16:creationId xmlns:a16="http://schemas.microsoft.com/office/drawing/2014/main" id="{6AA8CEF8-33F6-4BB6-A098-87E03AF26B15}"/>
                  </a:ext>
                </a:extLst>
              </p:cNvPr>
              <p:cNvSpPr>
                <a:spLocks/>
              </p:cNvSpPr>
              <p:nvPr/>
            </p:nvSpPr>
            <p:spPr bwMode="auto">
              <a:xfrm>
                <a:off x="4637088" y="2001838"/>
                <a:ext cx="41275" cy="88900"/>
              </a:xfrm>
              <a:custGeom>
                <a:avLst/>
                <a:gdLst>
                  <a:gd name="T0" fmla="*/ 0 w 178"/>
                  <a:gd name="T1" fmla="*/ 279 h 381"/>
                  <a:gd name="T2" fmla="*/ 178 w 178"/>
                  <a:gd name="T3" fmla="*/ 381 h 381"/>
                  <a:gd name="T4" fmla="*/ 17 w 178"/>
                  <a:gd name="T5" fmla="*/ 0 h 381"/>
                  <a:gd name="T6" fmla="*/ 0 w 178"/>
                  <a:gd name="T7" fmla="*/ 279 h 381"/>
                </a:gdLst>
                <a:ahLst/>
                <a:cxnLst>
                  <a:cxn ang="0">
                    <a:pos x="T0" y="T1"/>
                  </a:cxn>
                  <a:cxn ang="0">
                    <a:pos x="T2" y="T3"/>
                  </a:cxn>
                  <a:cxn ang="0">
                    <a:pos x="T4" y="T5"/>
                  </a:cxn>
                  <a:cxn ang="0">
                    <a:pos x="T6" y="T7"/>
                  </a:cxn>
                </a:cxnLst>
                <a:rect l="0" t="0" r="r" b="b"/>
                <a:pathLst>
                  <a:path w="178" h="381">
                    <a:moveTo>
                      <a:pt x="0" y="279"/>
                    </a:moveTo>
                    <a:cubicBezTo>
                      <a:pt x="51" y="306"/>
                      <a:pt x="127" y="369"/>
                      <a:pt x="178" y="381"/>
                    </a:cubicBezTo>
                    <a:cubicBezTo>
                      <a:pt x="178" y="237"/>
                      <a:pt x="125" y="25"/>
                      <a:pt x="17" y="0"/>
                    </a:cubicBezTo>
                    <a:lnTo>
                      <a:pt x="0" y="2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14" name="Freeform 8">
                <a:extLst>
                  <a:ext uri="{FF2B5EF4-FFF2-40B4-BE49-F238E27FC236}">
                    <a16:creationId xmlns:a16="http://schemas.microsoft.com/office/drawing/2014/main" id="{5779CC78-9C7C-4B5A-ADD7-CE551065E7C1}"/>
                  </a:ext>
                </a:extLst>
              </p:cNvPr>
              <p:cNvSpPr>
                <a:spLocks/>
              </p:cNvSpPr>
              <p:nvPr/>
            </p:nvSpPr>
            <p:spPr bwMode="auto">
              <a:xfrm>
                <a:off x="4557713" y="2289176"/>
                <a:ext cx="12700" cy="46038"/>
              </a:xfrm>
              <a:custGeom>
                <a:avLst/>
                <a:gdLst>
                  <a:gd name="T0" fmla="*/ 0 w 54"/>
                  <a:gd name="T1" fmla="*/ 192 h 192"/>
                  <a:gd name="T2" fmla="*/ 47 w 54"/>
                  <a:gd name="T3" fmla="*/ 116 h 192"/>
                  <a:gd name="T4" fmla="*/ 53 w 54"/>
                  <a:gd name="T5" fmla="*/ 0 h 192"/>
                  <a:gd name="T6" fmla="*/ 2 w 54"/>
                  <a:gd name="T7" fmla="*/ 22 h 192"/>
                  <a:gd name="T8" fmla="*/ 0 w 54"/>
                  <a:gd name="T9" fmla="*/ 192 h 192"/>
                </a:gdLst>
                <a:ahLst/>
                <a:cxnLst>
                  <a:cxn ang="0">
                    <a:pos x="T0" y="T1"/>
                  </a:cxn>
                  <a:cxn ang="0">
                    <a:pos x="T2" y="T3"/>
                  </a:cxn>
                  <a:cxn ang="0">
                    <a:pos x="T4" y="T5"/>
                  </a:cxn>
                  <a:cxn ang="0">
                    <a:pos x="T6" y="T7"/>
                  </a:cxn>
                  <a:cxn ang="0">
                    <a:pos x="T8" y="T9"/>
                  </a:cxn>
                </a:cxnLst>
                <a:rect l="0" t="0" r="r" b="b"/>
                <a:pathLst>
                  <a:path w="54" h="192">
                    <a:moveTo>
                      <a:pt x="0" y="192"/>
                    </a:moveTo>
                    <a:cubicBezTo>
                      <a:pt x="37" y="174"/>
                      <a:pt x="40" y="164"/>
                      <a:pt x="47" y="116"/>
                    </a:cubicBezTo>
                    <a:cubicBezTo>
                      <a:pt x="53" y="75"/>
                      <a:pt x="54" y="46"/>
                      <a:pt x="53" y="0"/>
                    </a:cubicBezTo>
                    <a:lnTo>
                      <a:pt x="2" y="22"/>
                    </a:lnTo>
                    <a:lnTo>
                      <a:pt x="0"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15" name="Freeform 9">
                <a:extLst>
                  <a:ext uri="{FF2B5EF4-FFF2-40B4-BE49-F238E27FC236}">
                    <a16:creationId xmlns:a16="http://schemas.microsoft.com/office/drawing/2014/main" id="{06A73861-63E4-4AF4-810C-A7EC3B25CD70}"/>
                  </a:ext>
                </a:extLst>
              </p:cNvPr>
              <p:cNvSpPr>
                <a:spLocks/>
              </p:cNvSpPr>
              <p:nvPr/>
            </p:nvSpPr>
            <p:spPr bwMode="auto">
              <a:xfrm>
                <a:off x="4551363" y="2193926"/>
                <a:ext cx="20638" cy="17463"/>
              </a:xfrm>
              <a:custGeom>
                <a:avLst/>
                <a:gdLst>
                  <a:gd name="T0" fmla="*/ 0 w 84"/>
                  <a:gd name="T1" fmla="*/ 75 h 75"/>
                  <a:gd name="T2" fmla="*/ 84 w 84"/>
                  <a:gd name="T3" fmla="*/ 69 h 75"/>
                  <a:gd name="T4" fmla="*/ 0 w 84"/>
                  <a:gd name="T5" fmla="*/ 75 h 75"/>
                </a:gdLst>
                <a:ahLst/>
                <a:cxnLst>
                  <a:cxn ang="0">
                    <a:pos x="T0" y="T1"/>
                  </a:cxn>
                  <a:cxn ang="0">
                    <a:pos x="T2" y="T3"/>
                  </a:cxn>
                  <a:cxn ang="0">
                    <a:pos x="T4" y="T5"/>
                  </a:cxn>
                </a:cxnLst>
                <a:rect l="0" t="0" r="r" b="b"/>
                <a:pathLst>
                  <a:path w="84" h="75">
                    <a:moveTo>
                      <a:pt x="0" y="75"/>
                    </a:moveTo>
                    <a:lnTo>
                      <a:pt x="84" y="69"/>
                    </a:lnTo>
                    <a:cubicBezTo>
                      <a:pt x="56" y="13"/>
                      <a:pt x="15" y="0"/>
                      <a:pt x="0"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16" name="Freeform 10">
                <a:extLst>
                  <a:ext uri="{FF2B5EF4-FFF2-40B4-BE49-F238E27FC236}">
                    <a16:creationId xmlns:a16="http://schemas.microsoft.com/office/drawing/2014/main" id="{2BE7058D-6258-4E13-8E20-64978F69777F}"/>
                  </a:ext>
                </a:extLst>
              </p:cNvPr>
              <p:cNvSpPr>
                <a:spLocks/>
              </p:cNvSpPr>
              <p:nvPr/>
            </p:nvSpPr>
            <p:spPr bwMode="auto">
              <a:xfrm>
                <a:off x="4476750" y="1973263"/>
                <a:ext cx="146050" cy="93663"/>
              </a:xfrm>
              <a:custGeom>
                <a:avLst/>
                <a:gdLst>
                  <a:gd name="T0" fmla="*/ 0 w 631"/>
                  <a:gd name="T1" fmla="*/ 75 h 403"/>
                  <a:gd name="T2" fmla="*/ 0 w 631"/>
                  <a:gd name="T3" fmla="*/ 372 h 403"/>
                  <a:gd name="T4" fmla="*/ 330 w 631"/>
                  <a:gd name="T5" fmla="*/ 329 h 403"/>
                  <a:gd name="T6" fmla="*/ 592 w 631"/>
                  <a:gd name="T7" fmla="*/ 338 h 403"/>
                  <a:gd name="T8" fmla="*/ 469 w 631"/>
                  <a:gd name="T9" fmla="*/ 29 h 403"/>
                  <a:gd name="T10" fmla="*/ 65 w 631"/>
                  <a:gd name="T11" fmla="*/ 47 h 403"/>
                  <a:gd name="T12" fmla="*/ 0 w 631"/>
                  <a:gd name="T13" fmla="*/ 75 h 403"/>
                </a:gdLst>
                <a:ahLst/>
                <a:cxnLst>
                  <a:cxn ang="0">
                    <a:pos x="T0" y="T1"/>
                  </a:cxn>
                  <a:cxn ang="0">
                    <a:pos x="T2" y="T3"/>
                  </a:cxn>
                  <a:cxn ang="0">
                    <a:pos x="T4" y="T5"/>
                  </a:cxn>
                  <a:cxn ang="0">
                    <a:pos x="T6" y="T7"/>
                  </a:cxn>
                  <a:cxn ang="0">
                    <a:pos x="T8" y="T9"/>
                  </a:cxn>
                  <a:cxn ang="0">
                    <a:pos x="T10" y="T11"/>
                  </a:cxn>
                  <a:cxn ang="0">
                    <a:pos x="T12" y="T13"/>
                  </a:cxn>
                </a:cxnLst>
                <a:rect l="0" t="0" r="r" b="b"/>
                <a:pathLst>
                  <a:path w="631" h="403">
                    <a:moveTo>
                      <a:pt x="0" y="75"/>
                    </a:moveTo>
                    <a:lnTo>
                      <a:pt x="0" y="372"/>
                    </a:lnTo>
                    <a:cubicBezTo>
                      <a:pt x="68" y="372"/>
                      <a:pt x="180" y="329"/>
                      <a:pt x="330" y="329"/>
                    </a:cubicBezTo>
                    <a:cubicBezTo>
                      <a:pt x="435" y="329"/>
                      <a:pt x="592" y="403"/>
                      <a:pt x="592" y="338"/>
                    </a:cubicBezTo>
                    <a:cubicBezTo>
                      <a:pt x="592" y="31"/>
                      <a:pt x="631" y="64"/>
                      <a:pt x="469" y="29"/>
                    </a:cubicBezTo>
                    <a:cubicBezTo>
                      <a:pt x="360" y="6"/>
                      <a:pt x="174" y="0"/>
                      <a:pt x="65" y="47"/>
                    </a:cubicBezTo>
                    <a:cubicBezTo>
                      <a:pt x="37" y="59"/>
                      <a:pt x="29" y="68"/>
                      <a:pt x="0"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17" name="Freeform 11">
                <a:extLst>
                  <a:ext uri="{FF2B5EF4-FFF2-40B4-BE49-F238E27FC236}">
                    <a16:creationId xmlns:a16="http://schemas.microsoft.com/office/drawing/2014/main" id="{A671F17D-C52F-4929-B14F-0B004E0C6B7D}"/>
                  </a:ext>
                </a:extLst>
              </p:cNvPr>
              <p:cNvSpPr>
                <a:spLocks/>
              </p:cNvSpPr>
              <p:nvPr/>
            </p:nvSpPr>
            <p:spPr bwMode="auto">
              <a:xfrm>
                <a:off x="4486275" y="2066926"/>
                <a:ext cx="120650" cy="60325"/>
              </a:xfrm>
              <a:custGeom>
                <a:avLst/>
                <a:gdLst>
                  <a:gd name="T0" fmla="*/ 0 w 525"/>
                  <a:gd name="T1" fmla="*/ 80 h 257"/>
                  <a:gd name="T2" fmla="*/ 262 w 525"/>
                  <a:gd name="T3" fmla="*/ 257 h 257"/>
                  <a:gd name="T4" fmla="*/ 525 w 525"/>
                  <a:gd name="T5" fmla="*/ 54 h 257"/>
                  <a:gd name="T6" fmla="*/ 120 w 525"/>
                  <a:gd name="T7" fmla="*/ 30 h 257"/>
                  <a:gd name="T8" fmla="*/ 0 w 525"/>
                  <a:gd name="T9" fmla="*/ 80 h 257"/>
                </a:gdLst>
                <a:ahLst/>
                <a:cxnLst>
                  <a:cxn ang="0">
                    <a:pos x="T0" y="T1"/>
                  </a:cxn>
                  <a:cxn ang="0">
                    <a:pos x="T2" y="T3"/>
                  </a:cxn>
                  <a:cxn ang="0">
                    <a:pos x="T4" y="T5"/>
                  </a:cxn>
                  <a:cxn ang="0">
                    <a:pos x="T6" y="T7"/>
                  </a:cxn>
                  <a:cxn ang="0">
                    <a:pos x="T8" y="T9"/>
                  </a:cxn>
                </a:cxnLst>
                <a:rect l="0" t="0" r="r" b="b"/>
                <a:pathLst>
                  <a:path w="525" h="257">
                    <a:moveTo>
                      <a:pt x="0" y="80"/>
                    </a:moveTo>
                    <a:cubicBezTo>
                      <a:pt x="12" y="126"/>
                      <a:pt x="165" y="257"/>
                      <a:pt x="262" y="257"/>
                    </a:cubicBezTo>
                    <a:cubicBezTo>
                      <a:pt x="350" y="257"/>
                      <a:pt x="482" y="136"/>
                      <a:pt x="525" y="54"/>
                    </a:cubicBezTo>
                    <a:cubicBezTo>
                      <a:pt x="440" y="13"/>
                      <a:pt x="241" y="0"/>
                      <a:pt x="120" y="30"/>
                    </a:cubicBezTo>
                    <a:cubicBezTo>
                      <a:pt x="69" y="43"/>
                      <a:pt x="42" y="57"/>
                      <a:pt x="0"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18" name="Freeform 12">
                <a:extLst>
                  <a:ext uri="{FF2B5EF4-FFF2-40B4-BE49-F238E27FC236}">
                    <a16:creationId xmlns:a16="http://schemas.microsoft.com/office/drawing/2014/main" id="{5D9FB9FB-FED4-4BB7-BAD2-D5DAAEFDDCB2}"/>
                  </a:ext>
                </a:extLst>
              </p:cNvPr>
              <p:cNvSpPr>
                <a:spLocks/>
              </p:cNvSpPr>
              <p:nvPr/>
            </p:nvSpPr>
            <p:spPr bwMode="auto">
              <a:xfrm>
                <a:off x="4229100" y="1758951"/>
                <a:ext cx="622300" cy="609600"/>
              </a:xfrm>
              <a:custGeom>
                <a:avLst/>
                <a:gdLst>
                  <a:gd name="T0" fmla="*/ 532 w 2683"/>
                  <a:gd name="T1" fmla="*/ 2604 h 2604"/>
                  <a:gd name="T2" fmla="*/ 693 w 2683"/>
                  <a:gd name="T3" fmla="*/ 2071 h 2604"/>
                  <a:gd name="T4" fmla="*/ 775 w 2683"/>
                  <a:gd name="T5" fmla="*/ 1111 h 2604"/>
                  <a:gd name="T6" fmla="*/ 945 w 2683"/>
                  <a:gd name="T7" fmla="*/ 935 h 2604"/>
                  <a:gd name="T8" fmla="*/ 1062 w 2683"/>
                  <a:gd name="T9" fmla="*/ 704 h 2604"/>
                  <a:gd name="T10" fmla="*/ 1320 w 2683"/>
                  <a:gd name="T11" fmla="*/ 606 h 2604"/>
                  <a:gd name="T12" fmla="*/ 1320 w 2683"/>
                  <a:gd name="T13" fmla="*/ 589 h 2604"/>
                  <a:gd name="T14" fmla="*/ 1131 w 2683"/>
                  <a:gd name="T15" fmla="*/ 523 h 2604"/>
                  <a:gd name="T16" fmla="*/ 1015 w 2683"/>
                  <a:gd name="T17" fmla="*/ 344 h 2604"/>
                  <a:gd name="T18" fmla="*/ 1286 w 2683"/>
                  <a:gd name="T19" fmla="*/ 513 h 2604"/>
                  <a:gd name="T20" fmla="*/ 1316 w 2683"/>
                  <a:gd name="T21" fmla="*/ 408 h 2604"/>
                  <a:gd name="T22" fmla="*/ 1320 w 2683"/>
                  <a:gd name="T23" fmla="*/ 268 h 2604"/>
                  <a:gd name="T24" fmla="*/ 1362 w 2683"/>
                  <a:gd name="T25" fmla="*/ 259 h 2604"/>
                  <a:gd name="T26" fmla="*/ 1413 w 2683"/>
                  <a:gd name="T27" fmla="*/ 276 h 2604"/>
                  <a:gd name="T28" fmla="*/ 1420 w 2683"/>
                  <a:gd name="T29" fmla="*/ 430 h 2604"/>
                  <a:gd name="T30" fmla="*/ 1490 w 2683"/>
                  <a:gd name="T31" fmla="*/ 498 h 2604"/>
                  <a:gd name="T32" fmla="*/ 1675 w 2683"/>
                  <a:gd name="T33" fmla="*/ 344 h 2604"/>
                  <a:gd name="T34" fmla="*/ 1717 w 2683"/>
                  <a:gd name="T35" fmla="*/ 352 h 2604"/>
                  <a:gd name="T36" fmla="*/ 1631 w 2683"/>
                  <a:gd name="T37" fmla="*/ 503 h 2604"/>
                  <a:gd name="T38" fmla="*/ 1500 w 2683"/>
                  <a:gd name="T39" fmla="*/ 558 h 2604"/>
                  <a:gd name="T40" fmla="*/ 1447 w 2683"/>
                  <a:gd name="T41" fmla="*/ 572 h 2604"/>
                  <a:gd name="T42" fmla="*/ 1734 w 2683"/>
                  <a:gd name="T43" fmla="*/ 793 h 2604"/>
                  <a:gd name="T44" fmla="*/ 1788 w 2683"/>
                  <a:gd name="T45" fmla="*/ 916 h 2604"/>
                  <a:gd name="T46" fmla="*/ 1958 w 2683"/>
                  <a:gd name="T47" fmla="*/ 1094 h 2604"/>
                  <a:gd name="T48" fmla="*/ 2022 w 2683"/>
                  <a:gd name="T49" fmla="*/ 1377 h 2604"/>
                  <a:gd name="T50" fmla="*/ 2031 w 2683"/>
                  <a:gd name="T51" fmla="*/ 1538 h 2604"/>
                  <a:gd name="T52" fmla="*/ 2031 w 2683"/>
                  <a:gd name="T53" fmla="*/ 1969 h 2604"/>
                  <a:gd name="T54" fmla="*/ 2200 w 2683"/>
                  <a:gd name="T55" fmla="*/ 2587 h 2604"/>
                  <a:gd name="T56" fmla="*/ 2683 w 2683"/>
                  <a:gd name="T57" fmla="*/ 1597 h 2604"/>
                  <a:gd name="T58" fmla="*/ 2559 w 2683"/>
                  <a:gd name="T59" fmla="*/ 1018 h 2604"/>
                  <a:gd name="T60" fmla="*/ 2439 w 2683"/>
                  <a:gd name="T61" fmla="*/ 816 h 2604"/>
                  <a:gd name="T62" fmla="*/ 2329 w 2683"/>
                  <a:gd name="T63" fmla="*/ 680 h 2604"/>
                  <a:gd name="T64" fmla="*/ 2291 w 2683"/>
                  <a:gd name="T65" fmla="*/ 634 h 2604"/>
                  <a:gd name="T66" fmla="*/ 1909 w 2683"/>
                  <a:gd name="T67" fmla="*/ 363 h 2604"/>
                  <a:gd name="T68" fmla="*/ 51 w 2683"/>
                  <a:gd name="T69" fmla="*/ 1318 h 2604"/>
                  <a:gd name="T70" fmla="*/ 34 w 2683"/>
                  <a:gd name="T71" fmla="*/ 1429 h 2604"/>
                  <a:gd name="T72" fmla="*/ 273 w 2683"/>
                  <a:gd name="T73" fmla="*/ 2339 h 2604"/>
                  <a:gd name="T74" fmla="*/ 359 w 2683"/>
                  <a:gd name="T75" fmla="*/ 2447 h 2604"/>
                  <a:gd name="T76" fmla="*/ 532 w 2683"/>
                  <a:gd name="T77" fmla="*/ 2604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83" h="2604">
                    <a:moveTo>
                      <a:pt x="532" y="2604"/>
                    </a:moveTo>
                    <a:cubicBezTo>
                      <a:pt x="596" y="2558"/>
                      <a:pt x="692" y="2200"/>
                      <a:pt x="693" y="2071"/>
                    </a:cubicBezTo>
                    <a:cubicBezTo>
                      <a:pt x="696" y="1808"/>
                      <a:pt x="665" y="1336"/>
                      <a:pt x="775" y="1111"/>
                    </a:cubicBezTo>
                    <a:cubicBezTo>
                      <a:pt x="824" y="1010"/>
                      <a:pt x="891" y="987"/>
                      <a:pt x="945" y="935"/>
                    </a:cubicBezTo>
                    <a:cubicBezTo>
                      <a:pt x="1017" y="866"/>
                      <a:pt x="924" y="808"/>
                      <a:pt x="1062" y="704"/>
                    </a:cubicBezTo>
                    <a:cubicBezTo>
                      <a:pt x="1131" y="652"/>
                      <a:pt x="1203" y="606"/>
                      <a:pt x="1320" y="606"/>
                    </a:cubicBezTo>
                    <a:lnTo>
                      <a:pt x="1320" y="589"/>
                    </a:lnTo>
                    <a:cubicBezTo>
                      <a:pt x="1241" y="571"/>
                      <a:pt x="1192" y="564"/>
                      <a:pt x="1131" y="523"/>
                    </a:cubicBezTo>
                    <a:cubicBezTo>
                      <a:pt x="1049" y="468"/>
                      <a:pt x="1015" y="428"/>
                      <a:pt x="1015" y="344"/>
                    </a:cubicBezTo>
                    <a:cubicBezTo>
                      <a:pt x="1144" y="344"/>
                      <a:pt x="1115" y="513"/>
                      <a:pt x="1286" y="513"/>
                    </a:cubicBezTo>
                    <a:cubicBezTo>
                      <a:pt x="1324" y="513"/>
                      <a:pt x="1310" y="452"/>
                      <a:pt x="1316" y="408"/>
                    </a:cubicBezTo>
                    <a:cubicBezTo>
                      <a:pt x="1323" y="363"/>
                      <a:pt x="1320" y="314"/>
                      <a:pt x="1320" y="268"/>
                    </a:cubicBezTo>
                    <a:cubicBezTo>
                      <a:pt x="1353" y="265"/>
                      <a:pt x="1340" y="259"/>
                      <a:pt x="1362" y="259"/>
                    </a:cubicBezTo>
                    <a:cubicBezTo>
                      <a:pt x="1378" y="259"/>
                      <a:pt x="1389" y="271"/>
                      <a:pt x="1413" y="276"/>
                    </a:cubicBezTo>
                    <a:cubicBezTo>
                      <a:pt x="1413" y="336"/>
                      <a:pt x="1415" y="382"/>
                      <a:pt x="1420" y="430"/>
                    </a:cubicBezTo>
                    <a:cubicBezTo>
                      <a:pt x="1428" y="513"/>
                      <a:pt x="1410" y="526"/>
                      <a:pt x="1490" y="498"/>
                    </a:cubicBezTo>
                    <a:cubicBezTo>
                      <a:pt x="1608" y="456"/>
                      <a:pt x="1641" y="344"/>
                      <a:pt x="1675" y="344"/>
                    </a:cubicBezTo>
                    <a:cubicBezTo>
                      <a:pt x="1698" y="344"/>
                      <a:pt x="1699" y="348"/>
                      <a:pt x="1717" y="352"/>
                    </a:cubicBezTo>
                    <a:cubicBezTo>
                      <a:pt x="1733" y="417"/>
                      <a:pt x="1694" y="444"/>
                      <a:pt x="1631" y="503"/>
                    </a:cubicBezTo>
                    <a:cubicBezTo>
                      <a:pt x="1568" y="562"/>
                      <a:pt x="1544" y="551"/>
                      <a:pt x="1500" y="558"/>
                    </a:cubicBezTo>
                    <a:cubicBezTo>
                      <a:pt x="1483" y="560"/>
                      <a:pt x="1467" y="568"/>
                      <a:pt x="1447" y="572"/>
                    </a:cubicBezTo>
                    <a:cubicBezTo>
                      <a:pt x="1482" y="621"/>
                      <a:pt x="1689" y="653"/>
                      <a:pt x="1734" y="793"/>
                    </a:cubicBezTo>
                    <a:cubicBezTo>
                      <a:pt x="1750" y="846"/>
                      <a:pt x="1747" y="883"/>
                      <a:pt x="1788" y="916"/>
                    </a:cubicBezTo>
                    <a:cubicBezTo>
                      <a:pt x="1855" y="969"/>
                      <a:pt x="1897" y="974"/>
                      <a:pt x="1958" y="1094"/>
                    </a:cubicBezTo>
                    <a:cubicBezTo>
                      <a:pt x="1999" y="1177"/>
                      <a:pt x="2023" y="1255"/>
                      <a:pt x="2022" y="1377"/>
                    </a:cubicBezTo>
                    <a:cubicBezTo>
                      <a:pt x="2022" y="1434"/>
                      <a:pt x="2031" y="1471"/>
                      <a:pt x="2031" y="1538"/>
                    </a:cubicBezTo>
                    <a:lnTo>
                      <a:pt x="2031" y="1969"/>
                    </a:lnTo>
                    <a:cubicBezTo>
                      <a:pt x="2040" y="2142"/>
                      <a:pt x="2064" y="2496"/>
                      <a:pt x="2200" y="2587"/>
                    </a:cubicBezTo>
                    <a:cubicBezTo>
                      <a:pt x="2428" y="2435"/>
                      <a:pt x="2683" y="1983"/>
                      <a:pt x="2683" y="1597"/>
                    </a:cubicBezTo>
                    <a:cubicBezTo>
                      <a:pt x="2683" y="1366"/>
                      <a:pt x="2642" y="1192"/>
                      <a:pt x="2559" y="1018"/>
                    </a:cubicBezTo>
                    <a:cubicBezTo>
                      <a:pt x="2523" y="943"/>
                      <a:pt x="2483" y="882"/>
                      <a:pt x="2439" y="816"/>
                    </a:cubicBezTo>
                    <a:lnTo>
                      <a:pt x="2329" y="680"/>
                    </a:lnTo>
                    <a:cubicBezTo>
                      <a:pt x="2311" y="661"/>
                      <a:pt x="2309" y="653"/>
                      <a:pt x="2291" y="634"/>
                    </a:cubicBezTo>
                    <a:cubicBezTo>
                      <a:pt x="2202" y="536"/>
                      <a:pt x="2028" y="419"/>
                      <a:pt x="1909" y="363"/>
                    </a:cubicBezTo>
                    <a:cubicBezTo>
                      <a:pt x="1129" y="0"/>
                      <a:pt x="199" y="480"/>
                      <a:pt x="51" y="1318"/>
                    </a:cubicBezTo>
                    <a:cubicBezTo>
                      <a:pt x="44" y="1353"/>
                      <a:pt x="37" y="1398"/>
                      <a:pt x="34" y="1429"/>
                    </a:cubicBezTo>
                    <a:cubicBezTo>
                      <a:pt x="0" y="1758"/>
                      <a:pt x="90" y="2062"/>
                      <a:pt x="273" y="2339"/>
                    </a:cubicBezTo>
                    <a:cubicBezTo>
                      <a:pt x="309" y="2393"/>
                      <a:pt x="328" y="2407"/>
                      <a:pt x="359" y="2447"/>
                    </a:cubicBezTo>
                    <a:cubicBezTo>
                      <a:pt x="401" y="2501"/>
                      <a:pt x="474" y="2574"/>
                      <a:pt x="532" y="26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19" name="Freeform 13">
                <a:extLst>
                  <a:ext uri="{FF2B5EF4-FFF2-40B4-BE49-F238E27FC236}">
                    <a16:creationId xmlns:a16="http://schemas.microsoft.com/office/drawing/2014/main" id="{749AA88C-7A54-4766-A2FE-AA1BAA9835D2}"/>
                  </a:ext>
                </a:extLst>
              </p:cNvPr>
              <p:cNvSpPr>
                <a:spLocks noEditPoints="1"/>
              </p:cNvSpPr>
              <p:nvPr/>
            </p:nvSpPr>
            <p:spPr bwMode="auto">
              <a:xfrm>
                <a:off x="4208463" y="1784351"/>
                <a:ext cx="668338" cy="698500"/>
              </a:xfrm>
              <a:custGeom>
                <a:avLst/>
                <a:gdLst>
                  <a:gd name="T0" fmla="*/ 1575 w 2879"/>
                  <a:gd name="T1" fmla="*/ 2823 h 2992"/>
                  <a:gd name="T2" fmla="*/ 1761 w 2879"/>
                  <a:gd name="T3" fmla="*/ 2882 h 2992"/>
                  <a:gd name="T4" fmla="*/ 1321 w 2879"/>
                  <a:gd name="T5" fmla="*/ 2857 h 2992"/>
                  <a:gd name="T6" fmla="*/ 1355 w 2879"/>
                  <a:gd name="T7" fmla="*/ 2848 h 2992"/>
                  <a:gd name="T8" fmla="*/ 1524 w 2879"/>
                  <a:gd name="T9" fmla="*/ 2798 h 2992"/>
                  <a:gd name="T10" fmla="*/ 1363 w 2879"/>
                  <a:gd name="T11" fmla="*/ 2798 h 2992"/>
                  <a:gd name="T12" fmla="*/ 1316 w 2879"/>
                  <a:gd name="T13" fmla="*/ 2911 h 2992"/>
                  <a:gd name="T14" fmla="*/ 1160 w 2879"/>
                  <a:gd name="T15" fmla="*/ 2772 h 2992"/>
                  <a:gd name="T16" fmla="*/ 1084 w 2879"/>
                  <a:gd name="T17" fmla="*/ 2874 h 2992"/>
                  <a:gd name="T18" fmla="*/ 1143 w 2879"/>
                  <a:gd name="T19" fmla="*/ 2755 h 2992"/>
                  <a:gd name="T20" fmla="*/ 1084 w 2879"/>
                  <a:gd name="T21" fmla="*/ 2874 h 2992"/>
                  <a:gd name="T22" fmla="*/ 1599 w 2879"/>
                  <a:gd name="T23" fmla="*/ 2806 h 2992"/>
                  <a:gd name="T24" fmla="*/ 1837 w 2879"/>
                  <a:gd name="T25" fmla="*/ 2730 h 2992"/>
                  <a:gd name="T26" fmla="*/ 1803 w 2879"/>
                  <a:gd name="T27" fmla="*/ 2815 h 2992"/>
                  <a:gd name="T28" fmla="*/ 1710 w 2879"/>
                  <a:gd name="T29" fmla="*/ 2815 h 2992"/>
                  <a:gd name="T30" fmla="*/ 1427 w 2879"/>
                  <a:gd name="T31" fmla="*/ 2339 h 2992"/>
                  <a:gd name="T32" fmla="*/ 1311 w 2879"/>
                  <a:gd name="T33" fmla="*/ 1892 h 2992"/>
                  <a:gd name="T34" fmla="*/ 1346 w 2879"/>
                  <a:gd name="T35" fmla="*/ 1665 h 2992"/>
                  <a:gd name="T36" fmla="*/ 1457 w 2879"/>
                  <a:gd name="T37" fmla="*/ 1886 h 2992"/>
                  <a:gd name="T38" fmla="*/ 1511 w 2879"/>
                  <a:gd name="T39" fmla="*/ 2100 h 2992"/>
                  <a:gd name="T40" fmla="*/ 1627 w 2879"/>
                  <a:gd name="T41" fmla="*/ 2196 h 2992"/>
                  <a:gd name="T42" fmla="*/ 1479 w 2879"/>
                  <a:gd name="T43" fmla="*/ 2701 h 2992"/>
                  <a:gd name="T44" fmla="*/ 1353 w 2879"/>
                  <a:gd name="T45" fmla="*/ 2165 h 2992"/>
                  <a:gd name="T46" fmla="*/ 965 w 2879"/>
                  <a:gd name="T47" fmla="*/ 2696 h 2992"/>
                  <a:gd name="T48" fmla="*/ 329 w 2879"/>
                  <a:gd name="T49" fmla="*/ 2283 h 2992"/>
                  <a:gd name="T50" fmla="*/ 442 w 2879"/>
                  <a:gd name="T51" fmla="*/ 514 h 2992"/>
                  <a:gd name="T52" fmla="*/ 2390 w 2879"/>
                  <a:gd name="T53" fmla="*/ 467 h 2992"/>
                  <a:gd name="T54" fmla="*/ 2537 w 2879"/>
                  <a:gd name="T55" fmla="*/ 2304 h 2992"/>
                  <a:gd name="T56" fmla="*/ 1914 w 2879"/>
                  <a:gd name="T57" fmla="*/ 2696 h 2992"/>
                  <a:gd name="T58" fmla="*/ 2068 w 2879"/>
                  <a:gd name="T59" fmla="*/ 2270 h 2992"/>
                  <a:gd name="T60" fmla="*/ 1812 w 2879"/>
                  <a:gd name="T61" fmla="*/ 1308 h 2992"/>
                  <a:gd name="T62" fmla="*/ 1679 w 2879"/>
                  <a:gd name="T63" fmla="*/ 1601 h 2992"/>
                  <a:gd name="T64" fmla="*/ 1770 w 2879"/>
                  <a:gd name="T65" fmla="*/ 2095 h 2992"/>
                  <a:gd name="T66" fmla="*/ 1685 w 2879"/>
                  <a:gd name="T67" fmla="*/ 2493 h 2992"/>
                  <a:gd name="T68" fmla="*/ 1383 w 2879"/>
                  <a:gd name="T69" fmla="*/ 1607 h 2992"/>
                  <a:gd name="T70" fmla="*/ 1228 w 2879"/>
                  <a:gd name="T71" fmla="*/ 2442 h 2992"/>
                  <a:gd name="T72" fmla="*/ 1135 w 2879"/>
                  <a:gd name="T73" fmla="*/ 1849 h 2992"/>
                  <a:gd name="T74" fmla="*/ 958 w 2879"/>
                  <a:gd name="T75" fmla="*/ 1385 h 2992"/>
                  <a:gd name="T76" fmla="*/ 677 w 2879"/>
                  <a:gd name="T77" fmla="*/ 2535 h 2992"/>
                  <a:gd name="T78" fmla="*/ 914 w 2879"/>
                  <a:gd name="T79" fmla="*/ 2806 h 2992"/>
                  <a:gd name="T80" fmla="*/ 1934 w 2879"/>
                  <a:gd name="T81" fmla="*/ 2911 h 2992"/>
                  <a:gd name="T82" fmla="*/ 2320 w 2879"/>
                  <a:gd name="T83" fmla="*/ 2603 h 2992"/>
                  <a:gd name="T84" fmla="*/ 2523 w 2879"/>
                  <a:gd name="T85" fmla="*/ 520 h 2992"/>
                  <a:gd name="T86" fmla="*/ 1516 w 2879"/>
                  <a:gd name="T87" fmla="*/ 29 h 2992"/>
                  <a:gd name="T88" fmla="*/ 408 w 2879"/>
                  <a:gd name="T89" fmla="*/ 463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79" h="2992">
                    <a:moveTo>
                      <a:pt x="1549" y="2908"/>
                    </a:moveTo>
                    <a:lnTo>
                      <a:pt x="1549" y="2823"/>
                    </a:lnTo>
                    <a:lnTo>
                      <a:pt x="1575" y="2823"/>
                    </a:lnTo>
                    <a:cubicBezTo>
                      <a:pt x="1577" y="2850"/>
                      <a:pt x="1583" y="2853"/>
                      <a:pt x="1583" y="2882"/>
                    </a:cubicBezTo>
                    <a:cubicBezTo>
                      <a:pt x="1583" y="2908"/>
                      <a:pt x="1573" y="2905"/>
                      <a:pt x="1549" y="2908"/>
                    </a:cubicBezTo>
                    <a:close/>
                    <a:moveTo>
                      <a:pt x="1761" y="2882"/>
                    </a:moveTo>
                    <a:cubicBezTo>
                      <a:pt x="1750" y="2860"/>
                      <a:pt x="1753" y="2873"/>
                      <a:pt x="1753" y="2840"/>
                    </a:cubicBezTo>
                    <a:cubicBezTo>
                      <a:pt x="1813" y="2845"/>
                      <a:pt x="1781" y="2880"/>
                      <a:pt x="1761" y="2882"/>
                    </a:cubicBezTo>
                    <a:close/>
                    <a:moveTo>
                      <a:pt x="1321" y="2857"/>
                    </a:moveTo>
                    <a:lnTo>
                      <a:pt x="1321" y="2806"/>
                    </a:lnTo>
                    <a:lnTo>
                      <a:pt x="1346" y="2806"/>
                    </a:lnTo>
                    <a:cubicBezTo>
                      <a:pt x="1348" y="2829"/>
                      <a:pt x="1350" y="2829"/>
                      <a:pt x="1355" y="2848"/>
                    </a:cubicBezTo>
                    <a:cubicBezTo>
                      <a:pt x="1341" y="2850"/>
                      <a:pt x="1328" y="2848"/>
                      <a:pt x="1321" y="2857"/>
                    </a:cubicBezTo>
                    <a:close/>
                    <a:moveTo>
                      <a:pt x="1363" y="2798"/>
                    </a:moveTo>
                    <a:lnTo>
                      <a:pt x="1524" y="2798"/>
                    </a:lnTo>
                    <a:cubicBezTo>
                      <a:pt x="1504" y="2840"/>
                      <a:pt x="1521" y="2884"/>
                      <a:pt x="1524" y="2925"/>
                    </a:cubicBezTo>
                    <a:lnTo>
                      <a:pt x="1338" y="2925"/>
                    </a:lnTo>
                    <a:cubicBezTo>
                      <a:pt x="1376" y="2868"/>
                      <a:pt x="1399" y="2865"/>
                      <a:pt x="1363" y="2798"/>
                    </a:cubicBezTo>
                    <a:close/>
                    <a:moveTo>
                      <a:pt x="1287" y="2874"/>
                    </a:moveTo>
                    <a:cubicBezTo>
                      <a:pt x="1307" y="2879"/>
                      <a:pt x="1312" y="2882"/>
                      <a:pt x="1338" y="2882"/>
                    </a:cubicBezTo>
                    <a:cubicBezTo>
                      <a:pt x="1331" y="2906"/>
                      <a:pt x="1340" y="2897"/>
                      <a:pt x="1316" y="2911"/>
                    </a:cubicBezTo>
                    <a:cubicBezTo>
                      <a:pt x="1275" y="2934"/>
                      <a:pt x="1165" y="2927"/>
                      <a:pt x="1143" y="2882"/>
                    </a:cubicBezTo>
                    <a:cubicBezTo>
                      <a:pt x="1135" y="2866"/>
                      <a:pt x="1139" y="2855"/>
                      <a:pt x="1145" y="2835"/>
                    </a:cubicBezTo>
                    <a:cubicBezTo>
                      <a:pt x="1153" y="2811"/>
                      <a:pt x="1158" y="2797"/>
                      <a:pt x="1160" y="2772"/>
                    </a:cubicBezTo>
                    <a:lnTo>
                      <a:pt x="1312" y="2783"/>
                    </a:lnTo>
                    <a:cubicBezTo>
                      <a:pt x="1289" y="2816"/>
                      <a:pt x="1287" y="2814"/>
                      <a:pt x="1287" y="2874"/>
                    </a:cubicBezTo>
                    <a:close/>
                    <a:moveTo>
                      <a:pt x="1084" y="2874"/>
                    </a:moveTo>
                    <a:cubicBezTo>
                      <a:pt x="1021" y="2874"/>
                      <a:pt x="1025" y="2869"/>
                      <a:pt x="974" y="2857"/>
                    </a:cubicBezTo>
                    <a:lnTo>
                      <a:pt x="1036" y="2731"/>
                    </a:lnTo>
                    <a:cubicBezTo>
                      <a:pt x="1070" y="2739"/>
                      <a:pt x="1099" y="2754"/>
                      <a:pt x="1143" y="2755"/>
                    </a:cubicBezTo>
                    <a:cubicBezTo>
                      <a:pt x="1125" y="2800"/>
                      <a:pt x="1149" y="2744"/>
                      <a:pt x="1122" y="2776"/>
                    </a:cubicBezTo>
                    <a:cubicBezTo>
                      <a:pt x="1104" y="2798"/>
                      <a:pt x="1114" y="2769"/>
                      <a:pt x="1116" y="2807"/>
                    </a:cubicBezTo>
                    <a:cubicBezTo>
                      <a:pt x="1118" y="2844"/>
                      <a:pt x="1120" y="2874"/>
                      <a:pt x="1084" y="2874"/>
                    </a:cubicBezTo>
                    <a:close/>
                    <a:moveTo>
                      <a:pt x="1736" y="2899"/>
                    </a:moveTo>
                    <a:cubicBezTo>
                      <a:pt x="1699" y="2908"/>
                      <a:pt x="1632" y="2924"/>
                      <a:pt x="1592" y="2925"/>
                    </a:cubicBezTo>
                    <a:cubicBezTo>
                      <a:pt x="1607" y="2859"/>
                      <a:pt x="1616" y="2924"/>
                      <a:pt x="1599" y="2806"/>
                    </a:cubicBezTo>
                    <a:cubicBezTo>
                      <a:pt x="1592" y="2802"/>
                      <a:pt x="1584" y="2800"/>
                      <a:pt x="1581" y="2800"/>
                    </a:cubicBezTo>
                    <a:lnTo>
                      <a:pt x="1558" y="2789"/>
                    </a:lnTo>
                    <a:cubicBezTo>
                      <a:pt x="1664" y="2765"/>
                      <a:pt x="1744" y="2775"/>
                      <a:pt x="1837" y="2730"/>
                    </a:cubicBezTo>
                    <a:lnTo>
                      <a:pt x="1888" y="2857"/>
                    </a:lnTo>
                    <a:cubicBezTo>
                      <a:pt x="1864" y="2869"/>
                      <a:pt x="1833" y="2876"/>
                      <a:pt x="1803" y="2882"/>
                    </a:cubicBezTo>
                    <a:lnTo>
                      <a:pt x="1803" y="2815"/>
                    </a:lnTo>
                    <a:cubicBezTo>
                      <a:pt x="1759" y="2811"/>
                      <a:pt x="1788" y="2804"/>
                      <a:pt x="1744" y="2815"/>
                    </a:cubicBezTo>
                    <a:cubicBezTo>
                      <a:pt x="1756" y="2797"/>
                      <a:pt x="1767" y="2781"/>
                      <a:pt x="1778" y="2764"/>
                    </a:cubicBezTo>
                    <a:cubicBezTo>
                      <a:pt x="1738" y="2773"/>
                      <a:pt x="1722" y="2778"/>
                      <a:pt x="1710" y="2815"/>
                    </a:cubicBezTo>
                    <a:cubicBezTo>
                      <a:pt x="1701" y="2846"/>
                      <a:pt x="1719" y="2868"/>
                      <a:pt x="1736" y="2899"/>
                    </a:cubicBezTo>
                    <a:close/>
                    <a:moveTo>
                      <a:pt x="1353" y="2165"/>
                    </a:moveTo>
                    <a:cubicBezTo>
                      <a:pt x="1390" y="2221"/>
                      <a:pt x="1360" y="2325"/>
                      <a:pt x="1427" y="2339"/>
                    </a:cubicBezTo>
                    <a:cubicBezTo>
                      <a:pt x="1434" y="2077"/>
                      <a:pt x="1373" y="2191"/>
                      <a:pt x="1342" y="2121"/>
                    </a:cubicBezTo>
                    <a:cubicBezTo>
                      <a:pt x="1327" y="2045"/>
                      <a:pt x="1349" y="2044"/>
                      <a:pt x="1358" y="1989"/>
                    </a:cubicBezTo>
                    <a:cubicBezTo>
                      <a:pt x="1365" y="1942"/>
                      <a:pt x="1321" y="1950"/>
                      <a:pt x="1311" y="1892"/>
                    </a:cubicBezTo>
                    <a:cubicBezTo>
                      <a:pt x="1357" y="1820"/>
                      <a:pt x="1435" y="1869"/>
                      <a:pt x="1428" y="1793"/>
                    </a:cubicBezTo>
                    <a:cubicBezTo>
                      <a:pt x="1395" y="1772"/>
                      <a:pt x="1337" y="1792"/>
                      <a:pt x="1316" y="1759"/>
                    </a:cubicBezTo>
                    <a:cubicBezTo>
                      <a:pt x="1296" y="1727"/>
                      <a:pt x="1329" y="1682"/>
                      <a:pt x="1346" y="1665"/>
                    </a:cubicBezTo>
                    <a:cubicBezTo>
                      <a:pt x="1395" y="1679"/>
                      <a:pt x="1376" y="1680"/>
                      <a:pt x="1400" y="1719"/>
                    </a:cubicBezTo>
                    <a:cubicBezTo>
                      <a:pt x="1515" y="1731"/>
                      <a:pt x="1523" y="1715"/>
                      <a:pt x="1625" y="1757"/>
                    </a:cubicBezTo>
                    <a:cubicBezTo>
                      <a:pt x="1634" y="1916"/>
                      <a:pt x="1547" y="1882"/>
                      <a:pt x="1457" y="1886"/>
                    </a:cubicBezTo>
                    <a:cubicBezTo>
                      <a:pt x="1427" y="1888"/>
                      <a:pt x="1405" y="1892"/>
                      <a:pt x="1385" y="1909"/>
                    </a:cubicBezTo>
                    <a:cubicBezTo>
                      <a:pt x="1409" y="1929"/>
                      <a:pt x="1409" y="1927"/>
                      <a:pt x="1448" y="1935"/>
                    </a:cubicBezTo>
                    <a:cubicBezTo>
                      <a:pt x="1533" y="1952"/>
                      <a:pt x="1492" y="2005"/>
                      <a:pt x="1511" y="2100"/>
                    </a:cubicBezTo>
                    <a:cubicBezTo>
                      <a:pt x="1550" y="2041"/>
                      <a:pt x="1523" y="1991"/>
                      <a:pt x="1577" y="1967"/>
                    </a:cubicBezTo>
                    <a:cubicBezTo>
                      <a:pt x="1610" y="2042"/>
                      <a:pt x="1601" y="2076"/>
                      <a:pt x="1577" y="2149"/>
                    </a:cubicBezTo>
                    <a:cubicBezTo>
                      <a:pt x="1617" y="2174"/>
                      <a:pt x="1618" y="2137"/>
                      <a:pt x="1627" y="2196"/>
                    </a:cubicBezTo>
                    <a:cubicBezTo>
                      <a:pt x="1638" y="2274"/>
                      <a:pt x="1612" y="2358"/>
                      <a:pt x="1557" y="2407"/>
                    </a:cubicBezTo>
                    <a:cubicBezTo>
                      <a:pt x="1497" y="2459"/>
                      <a:pt x="1503" y="2425"/>
                      <a:pt x="1502" y="2535"/>
                    </a:cubicBezTo>
                    <a:cubicBezTo>
                      <a:pt x="1502" y="2594"/>
                      <a:pt x="1503" y="2655"/>
                      <a:pt x="1479" y="2701"/>
                    </a:cubicBezTo>
                    <a:cubicBezTo>
                      <a:pt x="1383" y="2681"/>
                      <a:pt x="1423" y="2605"/>
                      <a:pt x="1425" y="2434"/>
                    </a:cubicBezTo>
                    <a:cubicBezTo>
                      <a:pt x="1366" y="2389"/>
                      <a:pt x="1294" y="2369"/>
                      <a:pt x="1302" y="2221"/>
                    </a:cubicBezTo>
                    <a:cubicBezTo>
                      <a:pt x="1305" y="2178"/>
                      <a:pt x="1313" y="2169"/>
                      <a:pt x="1353" y="2165"/>
                    </a:cubicBezTo>
                    <a:close/>
                    <a:moveTo>
                      <a:pt x="677" y="2535"/>
                    </a:moveTo>
                    <a:cubicBezTo>
                      <a:pt x="685" y="2563"/>
                      <a:pt x="678" y="2547"/>
                      <a:pt x="699" y="2565"/>
                    </a:cubicBezTo>
                    <a:cubicBezTo>
                      <a:pt x="752" y="2611"/>
                      <a:pt x="903" y="2695"/>
                      <a:pt x="965" y="2696"/>
                    </a:cubicBezTo>
                    <a:cubicBezTo>
                      <a:pt x="959" y="2722"/>
                      <a:pt x="954" y="2721"/>
                      <a:pt x="948" y="2747"/>
                    </a:cubicBezTo>
                    <a:cubicBezTo>
                      <a:pt x="896" y="2746"/>
                      <a:pt x="791" y="2693"/>
                      <a:pt x="755" y="2669"/>
                    </a:cubicBezTo>
                    <a:cubicBezTo>
                      <a:pt x="589" y="2561"/>
                      <a:pt x="451" y="2449"/>
                      <a:pt x="329" y="2283"/>
                    </a:cubicBezTo>
                    <a:cubicBezTo>
                      <a:pt x="91" y="1958"/>
                      <a:pt x="5" y="1570"/>
                      <a:pt x="97" y="1150"/>
                    </a:cubicBezTo>
                    <a:cubicBezTo>
                      <a:pt x="143" y="940"/>
                      <a:pt x="268" y="687"/>
                      <a:pt x="421" y="535"/>
                    </a:cubicBezTo>
                    <a:cubicBezTo>
                      <a:pt x="430" y="526"/>
                      <a:pt x="434" y="523"/>
                      <a:pt x="442" y="514"/>
                    </a:cubicBezTo>
                    <a:cubicBezTo>
                      <a:pt x="504" y="446"/>
                      <a:pt x="576" y="385"/>
                      <a:pt x="652" y="334"/>
                    </a:cubicBezTo>
                    <a:cubicBezTo>
                      <a:pt x="1121" y="23"/>
                      <a:pt x="1735" y="0"/>
                      <a:pt x="2203" y="315"/>
                    </a:cubicBezTo>
                    <a:lnTo>
                      <a:pt x="2390" y="467"/>
                    </a:lnTo>
                    <a:cubicBezTo>
                      <a:pt x="2613" y="693"/>
                      <a:pt x="2811" y="1034"/>
                      <a:pt x="2811" y="1375"/>
                    </a:cubicBezTo>
                    <a:lnTo>
                      <a:pt x="2811" y="1528"/>
                    </a:lnTo>
                    <a:cubicBezTo>
                      <a:pt x="2811" y="1813"/>
                      <a:pt x="2667" y="2145"/>
                      <a:pt x="2537" y="2304"/>
                    </a:cubicBezTo>
                    <a:cubicBezTo>
                      <a:pt x="2493" y="2358"/>
                      <a:pt x="2460" y="2391"/>
                      <a:pt x="2411" y="2440"/>
                    </a:cubicBezTo>
                    <a:cubicBezTo>
                      <a:pt x="2306" y="2545"/>
                      <a:pt x="2055" y="2744"/>
                      <a:pt x="1922" y="2747"/>
                    </a:cubicBezTo>
                    <a:cubicBezTo>
                      <a:pt x="1917" y="2727"/>
                      <a:pt x="1914" y="2722"/>
                      <a:pt x="1914" y="2696"/>
                    </a:cubicBezTo>
                    <a:cubicBezTo>
                      <a:pt x="1995" y="2694"/>
                      <a:pt x="2114" y="2602"/>
                      <a:pt x="2176" y="2569"/>
                    </a:cubicBezTo>
                    <a:cubicBezTo>
                      <a:pt x="2169" y="2539"/>
                      <a:pt x="2155" y="2526"/>
                      <a:pt x="2142" y="2501"/>
                    </a:cubicBezTo>
                    <a:cubicBezTo>
                      <a:pt x="2102" y="2424"/>
                      <a:pt x="2080" y="2361"/>
                      <a:pt x="2068" y="2270"/>
                    </a:cubicBezTo>
                    <a:cubicBezTo>
                      <a:pt x="2051" y="2134"/>
                      <a:pt x="2024" y="1600"/>
                      <a:pt x="2024" y="1502"/>
                    </a:cubicBezTo>
                    <a:cubicBezTo>
                      <a:pt x="2024" y="1424"/>
                      <a:pt x="1992" y="1413"/>
                      <a:pt x="1945" y="1378"/>
                    </a:cubicBezTo>
                    <a:cubicBezTo>
                      <a:pt x="1914" y="1354"/>
                      <a:pt x="1853" y="1317"/>
                      <a:pt x="1812" y="1308"/>
                    </a:cubicBezTo>
                    <a:cubicBezTo>
                      <a:pt x="1769" y="1389"/>
                      <a:pt x="1656" y="1489"/>
                      <a:pt x="1575" y="1511"/>
                    </a:cubicBezTo>
                    <a:cubicBezTo>
                      <a:pt x="1583" y="1540"/>
                      <a:pt x="1596" y="1544"/>
                      <a:pt x="1621" y="1558"/>
                    </a:cubicBezTo>
                    <a:cubicBezTo>
                      <a:pt x="1654" y="1577"/>
                      <a:pt x="1652" y="1575"/>
                      <a:pt x="1679" y="1601"/>
                    </a:cubicBezTo>
                    <a:cubicBezTo>
                      <a:pt x="1722" y="1645"/>
                      <a:pt x="1728" y="1668"/>
                      <a:pt x="1742" y="1733"/>
                    </a:cubicBezTo>
                    <a:cubicBezTo>
                      <a:pt x="1753" y="1781"/>
                      <a:pt x="1762" y="1854"/>
                      <a:pt x="1761" y="1908"/>
                    </a:cubicBezTo>
                    <a:cubicBezTo>
                      <a:pt x="1761" y="1979"/>
                      <a:pt x="1770" y="2024"/>
                      <a:pt x="1770" y="2095"/>
                    </a:cubicBezTo>
                    <a:cubicBezTo>
                      <a:pt x="1770" y="2175"/>
                      <a:pt x="1761" y="2221"/>
                      <a:pt x="1761" y="2298"/>
                    </a:cubicBezTo>
                    <a:cubicBezTo>
                      <a:pt x="1762" y="2375"/>
                      <a:pt x="1746" y="2429"/>
                      <a:pt x="1744" y="2493"/>
                    </a:cubicBezTo>
                    <a:lnTo>
                      <a:pt x="1685" y="2493"/>
                    </a:lnTo>
                    <a:cubicBezTo>
                      <a:pt x="1681" y="2447"/>
                      <a:pt x="1668" y="2400"/>
                      <a:pt x="1668" y="2349"/>
                    </a:cubicBezTo>
                    <a:cubicBezTo>
                      <a:pt x="1668" y="2091"/>
                      <a:pt x="1708" y="1881"/>
                      <a:pt x="1609" y="1688"/>
                    </a:cubicBezTo>
                    <a:cubicBezTo>
                      <a:pt x="1566" y="1604"/>
                      <a:pt x="1470" y="1541"/>
                      <a:pt x="1383" y="1607"/>
                    </a:cubicBezTo>
                    <a:cubicBezTo>
                      <a:pt x="1200" y="1748"/>
                      <a:pt x="1245" y="1884"/>
                      <a:pt x="1223" y="2031"/>
                    </a:cubicBezTo>
                    <a:cubicBezTo>
                      <a:pt x="1217" y="2072"/>
                      <a:pt x="1218" y="2102"/>
                      <a:pt x="1224" y="2141"/>
                    </a:cubicBezTo>
                    <a:lnTo>
                      <a:pt x="1228" y="2442"/>
                    </a:lnTo>
                    <a:cubicBezTo>
                      <a:pt x="1228" y="2487"/>
                      <a:pt x="1205" y="2500"/>
                      <a:pt x="1160" y="2501"/>
                    </a:cubicBezTo>
                    <a:cubicBezTo>
                      <a:pt x="1159" y="2465"/>
                      <a:pt x="1152" y="2467"/>
                      <a:pt x="1151" y="2425"/>
                    </a:cubicBezTo>
                    <a:lnTo>
                      <a:pt x="1135" y="1849"/>
                    </a:lnTo>
                    <a:cubicBezTo>
                      <a:pt x="1135" y="1673"/>
                      <a:pt x="1215" y="1607"/>
                      <a:pt x="1321" y="1536"/>
                    </a:cubicBezTo>
                    <a:cubicBezTo>
                      <a:pt x="1259" y="1444"/>
                      <a:pt x="1243" y="1545"/>
                      <a:pt x="1084" y="1308"/>
                    </a:cubicBezTo>
                    <a:cubicBezTo>
                      <a:pt x="1032" y="1335"/>
                      <a:pt x="1004" y="1350"/>
                      <a:pt x="958" y="1385"/>
                    </a:cubicBezTo>
                    <a:cubicBezTo>
                      <a:pt x="891" y="1434"/>
                      <a:pt x="881" y="1445"/>
                      <a:pt x="880" y="1511"/>
                    </a:cubicBezTo>
                    <a:cubicBezTo>
                      <a:pt x="878" y="1674"/>
                      <a:pt x="851" y="2123"/>
                      <a:pt x="824" y="2266"/>
                    </a:cubicBezTo>
                    <a:cubicBezTo>
                      <a:pt x="805" y="2361"/>
                      <a:pt x="772" y="2527"/>
                      <a:pt x="677" y="2535"/>
                    </a:cubicBezTo>
                    <a:close/>
                    <a:moveTo>
                      <a:pt x="0" y="1426"/>
                    </a:moveTo>
                    <a:cubicBezTo>
                      <a:pt x="0" y="1915"/>
                      <a:pt x="185" y="2298"/>
                      <a:pt x="549" y="2596"/>
                    </a:cubicBezTo>
                    <a:cubicBezTo>
                      <a:pt x="716" y="2732"/>
                      <a:pt x="761" y="2732"/>
                      <a:pt x="914" y="2806"/>
                    </a:cubicBezTo>
                    <a:cubicBezTo>
                      <a:pt x="902" y="2825"/>
                      <a:pt x="889" y="2842"/>
                      <a:pt x="889" y="2874"/>
                    </a:cubicBezTo>
                    <a:cubicBezTo>
                      <a:pt x="889" y="2941"/>
                      <a:pt x="1344" y="2992"/>
                      <a:pt x="1482" y="2992"/>
                    </a:cubicBezTo>
                    <a:cubicBezTo>
                      <a:pt x="1595" y="2992"/>
                      <a:pt x="1822" y="2950"/>
                      <a:pt x="1934" y="2911"/>
                    </a:cubicBezTo>
                    <a:cubicBezTo>
                      <a:pt x="1961" y="2902"/>
                      <a:pt x="1965" y="2897"/>
                      <a:pt x="1990" y="2891"/>
                    </a:cubicBezTo>
                    <a:cubicBezTo>
                      <a:pt x="1987" y="2857"/>
                      <a:pt x="1972" y="2841"/>
                      <a:pt x="1964" y="2806"/>
                    </a:cubicBezTo>
                    <a:cubicBezTo>
                      <a:pt x="2149" y="2709"/>
                      <a:pt x="2126" y="2751"/>
                      <a:pt x="2320" y="2603"/>
                    </a:cubicBezTo>
                    <a:cubicBezTo>
                      <a:pt x="2642" y="2357"/>
                      <a:pt x="2879" y="1923"/>
                      <a:pt x="2879" y="1477"/>
                    </a:cubicBezTo>
                    <a:cubicBezTo>
                      <a:pt x="2879" y="1164"/>
                      <a:pt x="2759" y="794"/>
                      <a:pt x="2563" y="565"/>
                    </a:cubicBezTo>
                    <a:cubicBezTo>
                      <a:pt x="2547" y="546"/>
                      <a:pt x="2538" y="540"/>
                      <a:pt x="2523" y="520"/>
                    </a:cubicBezTo>
                    <a:cubicBezTo>
                      <a:pt x="2507" y="499"/>
                      <a:pt x="2498" y="491"/>
                      <a:pt x="2479" y="471"/>
                    </a:cubicBezTo>
                    <a:cubicBezTo>
                      <a:pt x="2361" y="355"/>
                      <a:pt x="2228" y="254"/>
                      <a:pt x="2072" y="176"/>
                    </a:cubicBezTo>
                    <a:cubicBezTo>
                      <a:pt x="1922" y="101"/>
                      <a:pt x="1735" y="29"/>
                      <a:pt x="1516" y="29"/>
                    </a:cubicBezTo>
                    <a:cubicBezTo>
                      <a:pt x="1101" y="29"/>
                      <a:pt x="857" y="107"/>
                      <a:pt x="552" y="335"/>
                    </a:cubicBezTo>
                    <a:cubicBezTo>
                      <a:pt x="527" y="353"/>
                      <a:pt x="523" y="359"/>
                      <a:pt x="502" y="378"/>
                    </a:cubicBezTo>
                    <a:lnTo>
                      <a:pt x="408" y="463"/>
                    </a:lnTo>
                    <a:cubicBezTo>
                      <a:pt x="388" y="484"/>
                      <a:pt x="384" y="493"/>
                      <a:pt x="366" y="514"/>
                    </a:cubicBezTo>
                    <a:cubicBezTo>
                      <a:pt x="152" y="755"/>
                      <a:pt x="0" y="1086"/>
                      <a:pt x="0" y="14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0" name="Freeform 14">
                <a:extLst>
                  <a:ext uri="{FF2B5EF4-FFF2-40B4-BE49-F238E27FC236}">
                    <a16:creationId xmlns:a16="http://schemas.microsoft.com/office/drawing/2014/main" id="{7449E155-CB81-44B1-90E2-CD68E6C4C04B}"/>
                  </a:ext>
                </a:extLst>
              </p:cNvPr>
              <p:cNvSpPr>
                <a:spLocks noEditPoints="1"/>
              </p:cNvSpPr>
              <p:nvPr/>
            </p:nvSpPr>
            <p:spPr bwMode="auto">
              <a:xfrm>
                <a:off x="4065588" y="1646238"/>
                <a:ext cx="969963" cy="958850"/>
              </a:xfrm>
              <a:custGeom>
                <a:avLst/>
                <a:gdLst>
                  <a:gd name="T0" fmla="*/ 2152 w 4182"/>
                  <a:gd name="T1" fmla="*/ 4022 h 4106"/>
                  <a:gd name="T2" fmla="*/ 1282 w 4182"/>
                  <a:gd name="T3" fmla="*/ 3867 h 4106"/>
                  <a:gd name="T4" fmla="*/ 834 w 4182"/>
                  <a:gd name="T5" fmla="*/ 3603 h 4106"/>
                  <a:gd name="T6" fmla="*/ 773 w 4182"/>
                  <a:gd name="T7" fmla="*/ 3546 h 4106"/>
                  <a:gd name="T8" fmla="*/ 646 w 4182"/>
                  <a:gd name="T9" fmla="*/ 3427 h 4106"/>
                  <a:gd name="T10" fmla="*/ 382 w 4182"/>
                  <a:gd name="T11" fmla="*/ 3098 h 4106"/>
                  <a:gd name="T12" fmla="*/ 94 w 4182"/>
                  <a:gd name="T13" fmla="*/ 2184 h 4106"/>
                  <a:gd name="T14" fmla="*/ 280 w 4182"/>
                  <a:gd name="T15" fmla="*/ 1211 h 4106"/>
                  <a:gd name="T16" fmla="*/ 567 w 4182"/>
                  <a:gd name="T17" fmla="*/ 769 h 4106"/>
                  <a:gd name="T18" fmla="*/ 630 w 4182"/>
                  <a:gd name="T19" fmla="*/ 713 h 4106"/>
                  <a:gd name="T20" fmla="*/ 953 w 4182"/>
                  <a:gd name="T21" fmla="*/ 427 h 4106"/>
                  <a:gd name="T22" fmla="*/ 2075 w 4182"/>
                  <a:gd name="T23" fmla="*/ 85 h 4106"/>
                  <a:gd name="T24" fmla="*/ 2939 w 4182"/>
                  <a:gd name="T25" fmla="*/ 288 h 4106"/>
                  <a:gd name="T26" fmla="*/ 3360 w 4182"/>
                  <a:gd name="T27" fmla="*/ 578 h 4106"/>
                  <a:gd name="T28" fmla="*/ 3483 w 4182"/>
                  <a:gd name="T29" fmla="*/ 700 h 4106"/>
                  <a:gd name="T30" fmla="*/ 3647 w 4182"/>
                  <a:gd name="T31" fmla="*/ 893 h 4106"/>
                  <a:gd name="T32" fmla="*/ 4023 w 4182"/>
                  <a:gd name="T33" fmla="*/ 1947 h 4106"/>
                  <a:gd name="T34" fmla="*/ 3777 w 4182"/>
                  <a:gd name="T35" fmla="*/ 3014 h 4106"/>
                  <a:gd name="T36" fmla="*/ 3473 w 4182"/>
                  <a:gd name="T37" fmla="*/ 3429 h 4106"/>
                  <a:gd name="T38" fmla="*/ 3077 w 4182"/>
                  <a:gd name="T39" fmla="*/ 3745 h 4106"/>
                  <a:gd name="T40" fmla="*/ 2914 w 4182"/>
                  <a:gd name="T41" fmla="*/ 3827 h 4106"/>
                  <a:gd name="T42" fmla="*/ 2567 w 4182"/>
                  <a:gd name="T43" fmla="*/ 3955 h 4106"/>
                  <a:gd name="T44" fmla="*/ 2152 w 4182"/>
                  <a:gd name="T45" fmla="*/ 4022 h 4106"/>
                  <a:gd name="T46" fmla="*/ 9 w 4182"/>
                  <a:gd name="T47" fmla="*/ 1880 h 4106"/>
                  <a:gd name="T48" fmla="*/ 62 w 4182"/>
                  <a:gd name="T49" fmla="*/ 2563 h 4106"/>
                  <a:gd name="T50" fmla="*/ 122 w 4182"/>
                  <a:gd name="T51" fmla="*/ 2749 h 4106"/>
                  <a:gd name="T52" fmla="*/ 480 w 4182"/>
                  <a:gd name="T53" fmla="*/ 3373 h 4106"/>
                  <a:gd name="T54" fmla="*/ 730 w 4182"/>
                  <a:gd name="T55" fmla="*/ 3623 h 4106"/>
                  <a:gd name="T56" fmla="*/ 868 w 4182"/>
                  <a:gd name="T57" fmla="*/ 3730 h 4106"/>
                  <a:gd name="T58" fmla="*/ 939 w 4182"/>
                  <a:gd name="T59" fmla="*/ 3778 h 4106"/>
                  <a:gd name="T60" fmla="*/ 1017 w 4182"/>
                  <a:gd name="T61" fmla="*/ 3827 h 4106"/>
                  <a:gd name="T62" fmla="*/ 1982 w 4182"/>
                  <a:gd name="T63" fmla="*/ 4106 h 4106"/>
                  <a:gd name="T64" fmla="*/ 2935 w 4182"/>
                  <a:gd name="T65" fmla="*/ 3917 h 4106"/>
                  <a:gd name="T66" fmla="*/ 3094 w 4182"/>
                  <a:gd name="T67" fmla="*/ 3830 h 4106"/>
                  <a:gd name="T68" fmla="*/ 3243 w 4182"/>
                  <a:gd name="T69" fmla="*/ 3733 h 4106"/>
                  <a:gd name="T70" fmla="*/ 3379 w 4182"/>
                  <a:gd name="T71" fmla="*/ 3624 h 4106"/>
                  <a:gd name="T72" fmla="*/ 3445 w 4182"/>
                  <a:gd name="T73" fmla="*/ 3571 h 4106"/>
                  <a:gd name="T74" fmla="*/ 3624 w 4182"/>
                  <a:gd name="T75" fmla="*/ 3377 h 4106"/>
                  <a:gd name="T76" fmla="*/ 3915 w 4182"/>
                  <a:gd name="T77" fmla="*/ 2932 h 4106"/>
                  <a:gd name="T78" fmla="*/ 3944 w 4182"/>
                  <a:gd name="T79" fmla="*/ 1247 h 4106"/>
                  <a:gd name="T80" fmla="*/ 3813 w 4182"/>
                  <a:gd name="T81" fmla="*/ 1006 h 4106"/>
                  <a:gd name="T82" fmla="*/ 3718 w 4182"/>
                  <a:gd name="T83" fmla="*/ 847 h 4106"/>
                  <a:gd name="T84" fmla="*/ 3470 w 4182"/>
                  <a:gd name="T85" fmla="*/ 595 h 4106"/>
                  <a:gd name="T86" fmla="*/ 3139 w 4182"/>
                  <a:gd name="T87" fmla="*/ 308 h 4106"/>
                  <a:gd name="T88" fmla="*/ 2067 w 4182"/>
                  <a:gd name="T89" fmla="*/ 0 h 4106"/>
                  <a:gd name="T90" fmla="*/ 787 w 4182"/>
                  <a:gd name="T91" fmla="*/ 439 h 4106"/>
                  <a:gd name="T92" fmla="*/ 89 w 4182"/>
                  <a:gd name="T93" fmla="*/ 1459 h 4106"/>
                  <a:gd name="T94" fmla="*/ 9 w 4182"/>
                  <a:gd name="T95" fmla="*/ 1880 h 4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82" h="4106">
                    <a:moveTo>
                      <a:pt x="2152" y="4022"/>
                    </a:moveTo>
                    <a:cubicBezTo>
                      <a:pt x="1818" y="4022"/>
                      <a:pt x="1527" y="3989"/>
                      <a:pt x="1282" y="3867"/>
                    </a:cubicBezTo>
                    <a:cubicBezTo>
                      <a:pt x="1123" y="3787"/>
                      <a:pt x="973" y="3712"/>
                      <a:pt x="834" y="3603"/>
                    </a:cubicBezTo>
                    <a:cubicBezTo>
                      <a:pt x="808" y="3583"/>
                      <a:pt x="797" y="3565"/>
                      <a:pt x="773" y="3546"/>
                    </a:cubicBezTo>
                    <a:cubicBezTo>
                      <a:pt x="711" y="3497"/>
                      <a:pt x="693" y="3468"/>
                      <a:pt x="646" y="3427"/>
                    </a:cubicBezTo>
                    <a:cubicBezTo>
                      <a:pt x="560" y="3351"/>
                      <a:pt x="442" y="3197"/>
                      <a:pt x="382" y="3098"/>
                    </a:cubicBezTo>
                    <a:cubicBezTo>
                      <a:pt x="250" y="2879"/>
                      <a:pt x="94" y="2473"/>
                      <a:pt x="94" y="2184"/>
                    </a:cubicBezTo>
                    <a:cubicBezTo>
                      <a:pt x="94" y="1799"/>
                      <a:pt x="106" y="1560"/>
                      <a:pt x="280" y="1211"/>
                    </a:cubicBezTo>
                    <a:cubicBezTo>
                      <a:pt x="334" y="1105"/>
                      <a:pt x="478" y="840"/>
                      <a:pt x="567" y="769"/>
                    </a:cubicBezTo>
                    <a:cubicBezTo>
                      <a:pt x="595" y="747"/>
                      <a:pt x="604" y="739"/>
                      <a:pt x="630" y="713"/>
                    </a:cubicBezTo>
                    <a:lnTo>
                      <a:pt x="953" y="427"/>
                    </a:lnTo>
                    <a:cubicBezTo>
                      <a:pt x="1277" y="213"/>
                      <a:pt x="1674" y="85"/>
                      <a:pt x="2075" y="85"/>
                    </a:cubicBezTo>
                    <a:cubicBezTo>
                      <a:pt x="2385" y="85"/>
                      <a:pt x="2717" y="174"/>
                      <a:pt x="2939" y="288"/>
                    </a:cubicBezTo>
                    <a:lnTo>
                      <a:pt x="3360" y="578"/>
                    </a:lnTo>
                    <a:cubicBezTo>
                      <a:pt x="3430" y="647"/>
                      <a:pt x="3408" y="610"/>
                      <a:pt x="3483" y="700"/>
                    </a:cubicBezTo>
                    <a:cubicBezTo>
                      <a:pt x="3541" y="769"/>
                      <a:pt x="3569" y="789"/>
                      <a:pt x="3647" y="893"/>
                    </a:cubicBezTo>
                    <a:cubicBezTo>
                      <a:pt x="3850" y="1164"/>
                      <a:pt x="4023" y="1591"/>
                      <a:pt x="4023" y="1947"/>
                    </a:cubicBezTo>
                    <a:cubicBezTo>
                      <a:pt x="4023" y="2470"/>
                      <a:pt x="3975" y="2614"/>
                      <a:pt x="3777" y="3014"/>
                    </a:cubicBezTo>
                    <a:cubicBezTo>
                      <a:pt x="3733" y="3103"/>
                      <a:pt x="3548" y="3369"/>
                      <a:pt x="3473" y="3429"/>
                    </a:cubicBezTo>
                    <a:cubicBezTo>
                      <a:pt x="3340" y="3534"/>
                      <a:pt x="3274" y="3636"/>
                      <a:pt x="3077" y="3745"/>
                    </a:cubicBezTo>
                    <a:cubicBezTo>
                      <a:pt x="3019" y="3777"/>
                      <a:pt x="2974" y="3800"/>
                      <a:pt x="2914" y="3827"/>
                    </a:cubicBezTo>
                    <a:cubicBezTo>
                      <a:pt x="2776" y="3889"/>
                      <a:pt x="2714" y="3912"/>
                      <a:pt x="2567" y="3955"/>
                    </a:cubicBezTo>
                    <a:cubicBezTo>
                      <a:pt x="2455" y="3988"/>
                      <a:pt x="2297" y="4022"/>
                      <a:pt x="2152" y="4022"/>
                    </a:cubicBezTo>
                    <a:close/>
                    <a:moveTo>
                      <a:pt x="9" y="1880"/>
                    </a:moveTo>
                    <a:cubicBezTo>
                      <a:pt x="9" y="2149"/>
                      <a:pt x="0" y="2296"/>
                      <a:pt x="62" y="2563"/>
                    </a:cubicBezTo>
                    <a:cubicBezTo>
                      <a:pt x="76" y="2621"/>
                      <a:pt x="99" y="2693"/>
                      <a:pt x="122" y="2749"/>
                    </a:cubicBezTo>
                    <a:cubicBezTo>
                      <a:pt x="207" y="2959"/>
                      <a:pt x="341" y="3194"/>
                      <a:pt x="480" y="3373"/>
                    </a:cubicBezTo>
                    <a:cubicBezTo>
                      <a:pt x="543" y="3455"/>
                      <a:pt x="651" y="3558"/>
                      <a:pt x="730" y="3623"/>
                    </a:cubicBezTo>
                    <a:lnTo>
                      <a:pt x="868" y="3730"/>
                    </a:lnTo>
                    <a:cubicBezTo>
                      <a:pt x="893" y="3748"/>
                      <a:pt x="914" y="3762"/>
                      <a:pt x="939" y="3778"/>
                    </a:cubicBezTo>
                    <a:cubicBezTo>
                      <a:pt x="966" y="3795"/>
                      <a:pt x="993" y="3812"/>
                      <a:pt x="1017" y="3827"/>
                    </a:cubicBezTo>
                    <a:cubicBezTo>
                      <a:pt x="1283" y="3980"/>
                      <a:pt x="1622" y="4106"/>
                      <a:pt x="1982" y="4106"/>
                    </a:cubicBezTo>
                    <a:cubicBezTo>
                      <a:pt x="2426" y="4106"/>
                      <a:pt x="2563" y="4069"/>
                      <a:pt x="2935" y="3917"/>
                    </a:cubicBezTo>
                    <a:lnTo>
                      <a:pt x="3094" y="3830"/>
                    </a:lnTo>
                    <a:cubicBezTo>
                      <a:pt x="3147" y="3801"/>
                      <a:pt x="3197" y="3767"/>
                      <a:pt x="3243" y="3733"/>
                    </a:cubicBezTo>
                    <a:lnTo>
                      <a:pt x="3379" y="3624"/>
                    </a:lnTo>
                    <a:cubicBezTo>
                      <a:pt x="3403" y="3605"/>
                      <a:pt x="3422" y="3594"/>
                      <a:pt x="3445" y="3571"/>
                    </a:cubicBezTo>
                    <a:lnTo>
                      <a:pt x="3624" y="3377"/>
                    </a:lnTo>
                    <a:cubicBezTo>
                      <a:pt x="3763" y="3205"/>
                      <a:pt x="3800" y="3163"/>
                      <a:pt x="3915" y="2932"/>
                    </a:cubicBezTo>
                    <a:cubicBezTo>
                      <a:pt x="4155" y="2453"/>
                      <a:pt x="4182" y="1744"/>
                      <a:pt x="3944" y="1247"/>
                    </a:cubicBezTo>
                    <a:lnTo>
                      <a:pt x="3813" y="1006"/>
                    </a:lnTo>
                    <a:cubicBezTo>
                      <a:pt x="3780" y="952"/>
                      <a:pt x="3753" y="896"/>
                      <a:pt x="3718" y="847"/>
                    </a:cubicBezTo>
                    <a:lnTo>
                      <a:pt x="3470" y="595"/>
                    </a:lnTo>
                    <a:cubicBezTo>
                      <a:pt x="3363" y="487"/>
                      <a:pt x="3265" y="393"/>
                      <a:pt x="3139" y="308"/>
                    </a:cubicBezTo>
                    <a:cubicBezTo>
                      <a:pt x="2870" y="127"/>
                      <a:pt x="2419" y="0"/>
                      <a:pt x="2067" y="0"/>
                    </a:cubicBezTo>
                    <a:cubicBezTo>
                      <a:pt x="1608" y="0"/>
                      <a:pt x="1130" y="165"/>
                      <a:pt x="787" y="439"/>
                    </a:cubicBezTo>
                    <a:cubicBezTo>
                      <a:pt x="457" y="703"/>
                      <a:pt x="223" y="1059"/>
                      <a:pt x="89" y="1459"/>
                    </a:cubicBezTo>
                    <a:cubicBezTo>
                      <a:pt x="52" y="1570"/>
                      <a:pt x="9" y="1739"/>
                      <a:pt x="9" y="18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1" name="Freeform 15">
                <a:extLst>
                  <a:ext uri="{FF2B5EF4-FFF2-40B4-BE49-F238E27FC236}">
                    <a16:creationId xmlns:a16="http://schemas.microsoft.com/office/drawing/2014/main" id="{588DEADD-27F0-45A6-85F3-BD3AB2C5504C}"/>
                  </a:ext>
                </a:extLst>
              </p:cNvPr>
              <p:cNvSpPr>
                <a:spLocks noEditPoints="1"/>
              </p:cNvSpPr>
              <p:nvPr/>
            </p:nvSpPr>
            <p:spPr bwMode="auto">
              <a:xfrm>
                <a:off x="4570413" y="2382838"/>
                <a:ext cx="298450" cy="184150"/>
              </a:xfrm>
              <a:custGeom>
                <a:avLst/>
                <a:gdLst>
                  <a:gd name="T0" fmla="*/ 781 w 1287"/>
                  <a:gd name="T1" fmla="*/ 444 h 788"/>
                  <a:gd name="T2" fmla="*/ 1067 w 1287"/>
                  <a:gd name="T3" fmla="*/ 69 h 788"/>
                  <a:gd name="T4" fmla="*/ 1118 w 1287"/>
                  <a:gd name="T5" fmla="*/ 128 h 788"/>
                  <a:gd name="T6" fmla="*/ 1228 w 1287"/>
                  <a:gd name="T7" fmla="*/ 204 h 788"/>
                  <a:gd name="T8" fmla="*/ 1236 w 1287"/>
                  <a:gd name="T9" fmla="*/ 187 h 788"/>
                  <a:gd name="T10" fmla="*/ 1278 w 1287"/>
                  <a:gd name="T11" fmla="*/ 86 h 788"/>
                  <a:gd name="T12" fmla="*/ 1168 w 1287"/>
                  <a:gd name="T13" fmla="*/ 103 h 788"/>
                  <a:gd name="T14" fmla="*/ 997 w 1287"/>
                  <a:gd name="T15" fmla="*/ 101 h 788"/>
                  <a:gd name="T16" fmla="*/ 728 w 1287"/>
                  <a:gd name="T17" fmla="*/ 306 h 788"/>
                  <a:gd name="T18" fmla="*/ 779 w 1287"/>
                  <a:gd name="T19" fmla="*/ 433 h 788"/>
                  <a:gd name="T20" fmla="*/ 711 w 1287"/>
                  <a:gd name="T21" fmla="*/ 314 h 788"/>
                  <a:gd name="T22" fmla="*/ 398 w 1287"/>
                  <a:gd name="T23" fmla="*/ 450 h 788"/>
                  <a:gd name="T24" fmla="*/ 329 w 1287"/>
                  <a:gd name="T25" fmla="*/ 484 h 788"/>
                  <a:gd name="T26" fmla="*/ 152 w 1287"/>
                  <a:gd name="T27" fmla="*/ 534 h 788"/>
                  <a:gd name="T28" fmla="*/ 203 w 1287"/>
                  <a:gd name="T29" fmla="*/ 721 h 788"/>
                  <a:gd name="T30" fmla="*/ 102 w 1287"/>
                  <a:gd name="T31" fmla="*/ 543 h 788"/>
                  <a:gd name="T32" fmla="*/ 0 w 1287"/>
                  <a:gd name="T33" fmla="*/ 534 h 788"/>
                  <a:gd name="T34" fmla="*/ 42 w 1287"/>
                  <a:gd name="T35" fmla="*/ 560 h 788"/>
                  <a:gd name="T36" fmla="*/ 220 w 1287"/>
                  <a:gd name="T37" fmla="*/ 534 h 788"/>
                  <a:gd name="T38" fmla="*/ 313 w 1287"/>
                  <a:gd name="T39" fmla="*/ 729 h 788"/>
                  <a:gd name="T40" fmla="*/ 406 w 1287"/>
                  <a:gd name="T41" fmla="*/ 678 h 788"/>
                  <a:gd name="T42" fmla="*/ 421 w 1287"/>
                  <a:gd name="T43" fmla="*/ 630 h 788"/>
                  <a:gd name="T44" fmla="*/ 474 w 1287"/>
                  <a:gd name="T45" fmla="*/ 458 h 788"/>
                  <a:gd name="T46" fmla="*/ 584 w 1287"/>
                  <a:gd name="T47" fmla="*/ 628 h 788"/>
                  <a:gd name="T48" fmla="*/ 686 w 1287"/>
                  <a:gd name="T49" fmla="*/ 619 h 788"/>
                  <a:gd name="T50" fmla="*/ 609 w 1287"/>
                  <a:gd name="T51" fmla="*/ 501 h 788"/>
                  <a:gd name="T52" fmla="*/ 821 w 1287"/>
                  <a:gd name="T53" fmla="*/ 534 h 788"/>
                  <a:gd name="T54" fmla="*/ 838 w 1287"/>
                  <a:gd name="T55" fmla="*/ 271 h 788"/>
                  <a:gd name="T56" fmla="*/ 940 w 1287"/>
                  <a:gd name="T57" fmla="*/ 450 h 788"/>
                  <a:gd name="T58" fmla="*/ 1049 w 1287"/>
                  <a:gd name="T59" fmla="*/ 264 h 788"/>
                  <a:gd name="T60" fmla="*/ 957 w 1287"/>
                  <a:gd name="T61" fmla="*/ 297 h 788"/>
                  <a:gd name="T62" fmla="*/ 948 w 1287"/>
                  <a:gd name="T63" fmla="*/ 221 h 788"/>
                  <a:gd name="T64" fmla="*/ 897 w 1287"/>
                  <a:gd name="T65" fmla="*/ 213 h 788"/>
                  <a:gd name="T66" fmla="*/ 982 w 1287"/>
                  <a:gd name="T67" fmla="*/ 145 h 788"/>
                  <a:gd name="T68" fmla="*/ 1228 w 1287"/>
                  <a:gd name="T69" fmla="*/ 204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7" h="788">
                    <a:moveTo>
                      <a:pt x="779" y="441"/>
                    </a:moveTo>
                    <a:lnTo>
                      <a:pt x="781" y="444"/>
                    </a:lnTo>
                    <a:cubicBezTo>
                      <a:pt x="781" y="444"/>
                      <a:pt x="778" y="442"/>
                      <a:pt x="779" y="441"/>
                    </a:cubicBezTo>
                    <a:close/>
                    <a:moveTo>
                      <a:pt x="1067" y="69"/>
                    </a:moveTo>
                    <a:cubicBezTo>
                      <a:pt x="1103" y="70"/>
                      <a:pt x="1119" y="73"/>
                      <a:pt x="1134" y="94"/>
                    </a:cubicBezTo>
                    <a:cubicBezTo>
                      <a:pt x="1128" y="119"/>
                      <a:pt x="1131" y="108"/>
                      <a:pt x="1118" y="128"/>
                    </a:cubicBezTo>
                    <a:cubicBezTo>
                      <a:pt x="1087" y="120"/>
                      <a:pt x="1071" y="104"/>
                      <a:pt x="1067" y="69"/>
                    </a:cubicBezTo>
                    <a:close/>
                    <a:moveTo>
                      <a:pt x="1228" y="204"/>
                    </a:moveTo>
                    <a:cubicBezTo>
                      <a:pt x="1197" y="204"/>
                      <a:pt x="1151" y="208"/>
                      <a:pt x="1134" y="145"/>
                    </a:cubicBezTo>
                    <a:lnTo>
                      <a:pt x="1236" y="187"/>
                    </a:lnTo>
                    <a:cubicBezTo>
                      <a:pt x="1285" y="186"/>
                      <a:pt x="1287" y="147"/>
                      <a:pt x="1287" y="94"/>
                    </a:cubicBezTo>
                    <a:lnTo>
                      <a:pt x="1278" y="86"/>
                    </a:lnTo>
                    <a:cubicBezTo>
                      <a:pt x="1254" y="104"/>
                      <a:pt x="1262" y="85"/>
                      <a:pt x="1261" y="128"/>
                    </a:cubicBezTo>
                    <a:cubicBezTo>
                      <a:pt x="1227" y="110"/>
                      <a:pt x="1223" y="103"/>
                      <a:pt x="1168" y="103"/>
                    </a:cubicBezTo>
                    <a:cubicBezTo>
                      <a:pt x="1185" y="67"/>
                      <a:pt x="1186" y="58"/>
                      <a:pt x="1177" y="18"/>
                    </a:cubicBezTo>
                    <a:cubicBezTo>
                      <a:pt x="1101" y="0"/>
                      <a:pt x="1032" y="42"/>
                      <a:pt x="997" y="101"/>
                    </a:cubicBezTo>
                    <a:cubicBezTo>
                      <a:pt x="973" y="143"/>
                      <a:pt x="994" y="128"/>
                      <a:pt x="952" y="149"/>
                    </a:cubicBezTo>
                    <a:cubicBezTo>
                      <a:pt x="891" y="179"/>
                      <a:pt x="764" y="296"/>
                      <a:pt x="728" y="306"/>
                    </a:cubicBezTo>
                    <a:lnTo>
                      <a:pt x="762" y="323"/>
                    </a:lnTo>
                    <a:cubicBezTo>
                      <a:pt x="765" y="356"/>
                      <a:pt x="776" y="400"/>
                      <a:pt x="779" y="433"/>
                    </a:cubicBezTo>
                    <a:cubicBezTo>
                      <a:pt x="741" y="413"/>
                      <a:pt x="721" y="392"/>
                      <a:pt x="686" y="374"/>
                    </a:cubicBezTo>
                    <a:cubicBezTo>
                      <a:pt x="696" y="354"/>
                      <a:pt x="705" y="339"/>
                      <a:pt x="711" y="314"/>
                    </a:cubicBezTo>
                    <a:cubicBezTo>
                      <a:pt x="687" y="327"/>
                      <a:pt x="665" y="337"/>
                      <a:pt x="638" y="351"/>
                    </a:cubicBezTo>
                    <a:cubicBezTo>
                      <a:pt x="545" y="401"/>
                      <a:pt x="522" y="421"/>
                      <a:pt x="398" y="450"/>
                    </a:cubicBezTo>
                    <a:cubicBezTo>
                      <a:pt x="405" y="534"/>
                      <a:pt x="425" y="404"/>
                      <a:pt x="466" y="577"/>
                    </a:cubicBezTo>
                    <a:cubicBezTo>
                      <a:pt x="379" y="531"/>
                      <a:pt x="382" y="491"/>
                      <a:pt x="329" y="484"/>
                    </a:cubicBezTo>
                    <a:cubicBezTo>
                      <a:pt x="287" y="478"/>
                      <a:pt x="268" y="491"/>
                      <a:pt x="233" y="497"/>
                    </a:cubicBezTo>
                    <a:cubicBezTo>
                      <a:pt x="181" y="506"/>
                      <a:pt x="165" y="486"/>
                      <a:pt x="152" y="534"/>
                    </a:cubicBezTo>
                    <a:cubicBezTo>
                      <a:pt x="181" y="537"/>
                      <a:pt x="183" y="541"/>
                      <a:pt x="203" y="551"/>
                    </a:cubicBezTo>
                    <a:cubicBezTo>
                      <a:pt x="203" y="623"/>
                      <a:pt x="216" y="664"/>
                      <a:pt x="203" y="721"/>
                    </a:cubicBezTo>
                    <a:cubicBezTo>
                      <a:pt x="173" y="728"/>
                      <a:pt x="175" y="729"/>
                      <a:pt x="135" y="729"/>
                    </a:cubicBezTo>
                    <a:cubicBezTo>
                      <a:pt x="121" y="700"/>
                      <a:pt x="102" y="589"/>
                      <a:pt x="102" y="543"/>
                    </a:cubicBezTo>
                    <a:cubicBezTo>
                      <a:pt x="142" y="539"/>
                      <a:pt x="116" y="555"/>
                      <a:pt x="135" y="518"/>
                    </a:cubicBezTo>
                    <a:cubicBezTo>
                      <a:pt x="103" y="518"/>
                      <a:pt x="28" y="528"/>
                      <a:pt x="0" y="534"/>
                    </a:cubicBezTo>
                    <a:lnTo>
                      <a:pt x="0" y="560"/>
                    </a:lnTo>
                    <a:lnTo>
                      <a:pt x="42" y="560"/>
                    </a:lnTo>
                    <a:cubicBezTo>
                      <a:pt x="42" y="675"/>
                      <a:pt x="45" y="788"/>
                      <a:pt x="166" y="760"/>
                    </a:cubicBezTo>
                    <a:cubicBezTo>
                      <a:pt x="291" y="731"/>
                      <a:pt x="222" y="614"/>
                      <a:pt x="220" y="534"/>
                    </a:cubicBezTo>
                    <a:cubicBezTo>
                      <a:pt x="250" y="528"/>
                      <a:pt x="248" y="526"/>
                      <a:pt x="288" y="526"/>
                    </a:cubicBezTo>
                    <a:cubicBezTo>
                      <a:pt x="318" y="657"/>
                      <a:pt x="328" y="555"/>
                      <a:pt x="313" y="729"/>
                    </a:cubicBezTo>
                    <a:cubicBezTo>
                      <a:pt x="354" y="720"/>
                      <a:pt x="351" y="712"/>
                      <a:pt x="406" y="712"/>
                    </a:cubicBezTo>
                    <a:lnTo>
                      <a:pt x="406" y="678"/>
                    </a:lnTo>
                    <a:cubicBezTo>
                      <a:pt x="354" y="677"/>
                      <a:pt x="338" y="656"/>
                      <a:pt x="330" y="560"/>
                    </a:cubicBezTo>
                    <a:cubicBezTo>
                      <a:pt x="364" y="578"/>
                      <a:pt x="392" y="604"/>
                      <a:pt x="421" y="630"/>
                    </a:cubicBezTo>
                    <a:cubicBezTo>
                      <a:pt x="494" y="693"/>
                      <a:pt x="484" y="673"/>
                      <a:pt x="525" y="670"/>
                    </a:cubicBezTo>
                    <a:cubicBezTo>
                      <a:pt x="518" y="589"/>
                      <a:pt x="474" y="546"/>
                      <a:pt x="474" y="458"/>
                    </a:cubicBezTo>
                    <a:cubicBezTo>
                      <a:pt x="491" y="450"/>
                      <a:pt x="504" y="446"/>
                      <a:pt x="525" y="441"/>
                    </a:cubicBezTo>
                    <a:cubicBezTo>
                      <a:pt x="531" y="514"/>
                      <a:pt x="584" y="547"/>
                      <a:pt x="584" y="628"/>
                    </a:cubicBezTo>
                    <a:cubicBezTo>
                      <a:pt x="556" y="638"/>
                      <a:pt x="578" y="617"/>
                      <a:pt x="559" y="653"/>
                    </a:cubicBezTo>
                    <a:cubicBezTo>
                      <a:pt x="621" y="648"/>
                      <a:pt x="618" y="619"/>
                      <a:pt x="686" y="619"/>
                    </a:cubicBezTo>
                    <a:lnTo>
                      <a:pt x="686" y="585"/>
                    </a:lnTo>
                    <a:cubicBezTo>
                      <a:pt x="641" y="584"/>
                      <a:pt x="647" y="581"/>
                      <a:pt x="609" y="501"/>
                    </a:cubicBezTo>
                    <a:cubicBezTo>
                      <a:pt x="599" y="478"/>
                      <a:pt x="564" y="384"/>
                      <a:pt x="628" y="403"/>
                    </a:cubicBezTo>
                    <a:cubicBezTo>
                      <a:pt x="686" y="420"/>
                      <a:pt x="739" y="533"/>
                      <a:pt x="821" y="534"/>
                    </a:cubicBezTo>
                    <a:cubicBezTo>
                      <a:pt x="821" y="435"/>
                      <a:pt x="782" y="377"/>
                      <a:pt x="804" y="280"/>
                    </a:cubicBezTo>
                    <a:lnTo>
                      <a:pt x="838" y="271"/>
                    </a:lnTo>
                    <a:lnTo>
                      <a:pt x="938" y="393"/>
                    </a:lnTo>
                    <a:cubicBezTo>
                      <a:pt x="955" y="421"/>
                      <a:pt x="941" y="401"/>
                      <a:pt x="940" y="450"/>
                    </a:cubicBezTo>
                    <a:cubicBezTo>
                      <a:pt x="1024" y="405"/>
                      <a:pt x="1066" y="358"/>
                      <a:pt x="1118" y="323"/>
                    </a:cubicBezTo>
                    <a:cubicBezTo>
                      <a:pt x="1114" y="316"/>
                      <a:pt x="1049" y="209"/>
                      <a:pt x="1049" y="264"/>
                    </a:cubicBezTo>
                    <a:cubicBezTo>
                      <a:pt x="1048" y="315"/>
                      <a:pt x="1063" y="359"/>
                      <a:pt x="991" y="365"/>
                    </a:cubicBezTo>
                    <a:cubicBezTo>
                      <a:pt x="979" y="317"/>
                      <a:pt x="967" y="336"/>
                      <a:pt x="957" y="297"/>
                    </a:cubicBezTo>
                    <a:cubicBezTo>
                      <a:pt x="990" y="297"/>
                      <a:pt x="991" y="300"/>
                      <a:pt x="1016" y="306"/>
                    </a:cubicBezTo>
                    <a:cubicBezTo>
                      <a:pt x="1015" y="253"/>
                      <a:pt x="991" y="231"/>
                      <a:pt x="948" y="221"/>
                    </a:cubicBezTo>
                    <a:lnTo>
                      <a:pt x="948" y="272"/>
                    </a:lnTo>
                    <a:cubicBezTo>
                      <a:pt x="909" y="263"/>
                      <a:pt x="898" y="258"/>
                      <a:pt x="897" y="213"/>
                    </a:cubicBezTo>
                    <a:cubicBezTo>
                      <a:pt x="962" y="198"/>
                      <a:pt x="958" y="208"/>
                      <a:pt x="1016" y="213"/>
                    </a:cubicBezTo>
                    <a:cubicBezTo>
                      <a:pt x="1015" y="161"/>
                      <a:pt x="1005" y="179"/>
                      <a:pt x="982" y="145"/>
                    </a:cubicBezTo>
                    <a:cubicBezTo>
                      <a:pt x="1051" y="112"/>
                      <a:pt x="1133" y="224"/>
                      <a:pt x="1134" y="289"/>
                    </a:cubicBezTo>
                    <a:cubicBezTo>
                      <a:pt x="1164" y="281"/>
                      <a:pt x="1211" y="229"/>
                      <a:pt x="1228"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2" name="Freeform 16">
                <a:extLst>
                  <a:ext uri="{FF2B5EF4-FFF2-40B4-BE49-F238E27FC236}">
                    <a16:creationId xmlns:a16="http://schemas.microsoft.com/office/drawing/2014/main" id="{34C93BB4-B5F6-4C24-B57B-756067166D19}"/>
                  </a:ext>
                </a:extLst>
              </p:cNvPr>
              <p:cNvSpPr>
                <a:spLocks noEditPoints="1"/>
              </p:cNvSpPr>
              <p:nvPr/>
            </p:nvSpPr>
            <p:spPr bwMode="auto">
              <a:xfrm>
                <a:off x="4165600" y="2305051"/>
                <a:ext cx="212725" cy="219075"/>
              </a:xfrm>
              <a:custGeom>
                <a:avLst/>
                <a:gdLst>
                  <a:gd name="T0" fmla="*/ 770 w 914"/>
                  <a:gd name="T1" fmla="*/ 779 h 937"/>
                  <a:gd name="T2" fmla="*/ 796 w 914"/>
                  <a:gd name="T3" fmla="*/ 686 h 937"/>
                  <a:gd name="T4" fmla="*/ 855 w 914"/>
                  <a:gd name="T5" fmla="*/ 720 h 937"/>
                  <a:gd name="T6" fmla="*/ 770 w 914"/>
                  <a:gd name="T7" fmla="*/ 779 h 937"/>
                  <a:gd name="T8" fmla="*/ 677 w 914"/>
                  <a:gd name="T9" fmla="*/ 712 h 937"/>
                  <a:gd name="T10" fmla="*/ 728 w 914"/>
                  <a:gd name="T11" fmla="*/ 618 h 937"/>
                  <a:gd name="T12" fmla="*/ 677 w 914"/>
                  <a:gd name="T13" fmla="*/ 712 h 937"/>
                  <a:gd name="T14" fmla="*/ 421 w 914"/>
                  <a:gd name="T15" fmla="*/ 642 h 937"/>
                  <a:gd name="T16" fmla="*/ 381 w 914"/>
                  <a:gd name="T17" fmla="*/ 618 h 937"/>
                  <a:gd name="T18" fmla="*/ 388 w 914"/>
                  <a:gd name="T19" fmla="*/ 600 h 937"/>
                  <a:gd name="T20" fmla="*/ 415 w 914"/>
                  <a:gd name="T21" fmla="*/ 542 h 937"/>
                  <a:gd name="T22" fmla="*/ 482 w 914"/>
                  <a:gd name="T23" fmla="*/ 576 h 937"/>
                  <a:gd name="T24" fmla="*/ 421 w 914"/>
                  <a:gd name="T25" fmla="*/ 642 h 937"/>
                  <a:gd name="T26" fmla="*/ 447 w 914"/>
                  <a:gd name="T27" fmla="*/ 510 h 937"/>
                  <a:gd name="T28" fmla="*/ 533 w 914"/>
                  <a:gd name="T29" fmla="*/ 500 h 937"/>
                  <a:gd name="T30" fmla="*/ 499 w 914"/>
                  <a:gd name="T31" fmla="*/ 559 h 937"/>
                  <a:gd name="T32" fmla="*/ 447 w 914"/>
                  <a:gd name="T33" fmla="*/ 510 h 937"/>
                  <a:gd name="T34" fmla="*/ 0 w 914"/>
                  <a:gd name="T35" fmla="*/ 136 h 937"/>
                  <a:gd name="T36" fmla="*/ 180 w 914"/>
                  <a:gd name="T37" fmla="*/ 231 h 937"/>
                  <a:gd name="T38" fmla="*/ 279 w 914"/>
                  <a:gd name="T39" fmla="*/ 212 h 937"/>
                  <a:gd name="T40" fmla="*/ 228 w 914"/>
                  <a:gd name="T41" fmla="*/ 280 h 937"/>
                  <a:gd name="T42" fmla="*/ 322 w 914"/>
                  <a:gd name="T43" fmla="*/ 271 h 937"/>
                  <a:gd name="T44" fmla="*/ 247 w 914"/>
                  <a:gd name="T45" fmla="*/ 350 h 937"/>
                  <a:gd name="T46" fmla="*/ 152 w 914"/>
                  <a:gd name="T47" fmla="*/ 390 h 937"/>
                  <a:gd name="T48" fmla="*/ 245 w 914"/>
                  <a:gd name="T49" fmla="*/ 491 h 937"/>
                  <a:gd name="T50" fmla="*/ 290 w 914"/>
                  <a:gd name="T51" fmla="*/ 409 h 937"/>
                  <a:gd name="T52" fmla="*/ 372 w 914"/>
                  <a:gd name="T53" fmla="*/ 339 h 937"/>
                  <a:gd name="T54" fmla="*/ 364 w 914"/>
                  <a:gd name="T55" fmla="*/ 432 h 937"/>
                  <a:gd name="T56" fmla="*/ 440 w 914"/>
                  <a:gd name="T57" fmla="*/ 398 h 937"/>
                  <a:gd name="T58" fmla="*/ 346 w 914"/>
                  <a:gd name="T59" fmla="*/ 532 h 937"/>
                  <a:gd name="T60" fmla="*/ 288 w 914"/>
                  <a:gd name="T61" fmla="*/ 551 h 937"/>
                  <a:gd name="T62" fmla="*/ 491 w 914"/>
                  <a:gd name="T63" fmla="*/ 720 h 937"/>
                  <a:gd name="T64" fmla="*/ 474 w 914"/>
                  <a:gd name="T65" fmla="*/ 678 h 937"/>
                  <a:gd name="T66" fmla="*/ 584 w 914"/>
                  <a:gd name="T67" fmla="*/ 551 h 937"/>
                  <a:gd name="T68" fmla="*/ 643 w 914"/>
                  <a:gd name="T69" fmla="*/ 576 h 937"/>
                  <a:gd name="T70" fmla="*/ 601 w 914"/>
                  <a:gd name="T71" fmla="*/ 813 h 937"/>
                  <a:gd name="T72" fmla="*/ 711 w 914"/>
                  <a:gd name="T73" fmla="*/ 745 h 937"/>
                  <a:gd name="T74" fmla="*/ 688 w 914"/>
                  <a:gd name="T75" fmla="*/ 850 h 937"/>
                  <a:gd name="T76" fmla="*/ 914 w 914"/>
                  <a:gd name="T77" fmla="*/ 737 h 937"/>
                  <a:gd name="T78" fmla="*/ 830 w 914"/>
                  <a:gd name="T79" fmla="*/ 678 h 937"/>
                  <a:gd name="T80" fmla="*/ 747 w 914"/>
                  <a:gd name="T81" fmla="*/ 617 h 937"/>
                  <a:gd name="T82" fmla="*/ 661 w 914"/>
                  <a:gd name="T83" fmla="*/ 559 h 937"/>
                  <a:gd name="T84" fmla="*/ 539 w 914"/>
                  <a:gd name="T85" fmla="*/ 468 h 937"/>
                  <a:gd name="T86" fmla="*/ 505 w 914"/>
                  <a:gd name="T87" fmla="*/ 427 h 937"/>
                  <a:gd name="T88" fmla="*/ 464 w 914"/>
                  <a:gd name="T89" fmla="*/ 400 h 937"/>
                  <a:gd name="T90" fmla="*/ 332 w 914"/>
                  <a:gd name="T91" fmla="*/ 244 h 937"/>
                  <a:gd name="T92" fmla="*/ 291 w 914"/>
                  <a:gd name="T93" fmla="*/ 208 h 937"/>
                  <a:gd name="T94" fmla="*/ 228 w 914"/>
                  <a:gd name="T95" fmla="*/ 119 h 937"/>
                  <a:gd name="T96" fmla="*/ 175 w 914"/>
                  <a:gd name="T97" fmla="*/ 201 h 937"/>
                  <a:gd name="T98" fmla="*/ 76 w 914"/>
                  <a:gd name="T99" fmla="*/ 237 h 937"/>
                  <a:gd name="T100" fmla="*/ 39 w 914"/>
                  <a:gd name="T101" fmla="*/ 191 h 937"/>
                  <a:gd name="T102" fmla="*/ 228 w 914"/>
                  <a:gd name="T103" fmla="*/ 110 h 937"/>
                  <a:gd name="T104" fmla="*/ 169 w 914"/>
                  <a:gd name="T105" fmla="*/ 0 h 937"/>
                  <a:gd name="T106" fmla="*/ 134 w 914"/>
                  <a:gd name="T107" fmla="*/ 41 h 937"/>
                  <a:gd name="T108" fmla="*/ 117 w 914"/>
                  <a:gd name="T109" fmla="*/ 58 h 937"/>
                  <a:gd name="T110" fmla="*/ 0 w 914"/>
                  <a:gd name="T111" fmla="*/ 136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937">
                    <a:moveTo>
                      <a:pt x="770" y="779"/>
                    </a:moveTo>
                    <a:cubicBezTo>
                      <a:pt x="781" y="756"/>
                      <a:pt x="795" y="719"/>
                      <a:pt x="796" y="686"/>
                    </a:cubicBezTo>
                    <a:cubicBezTo>
                      <a:pt x="852" y="686"/>
                      <a:pt x="838" y="687"/>
                      <a:pt x="855" y="720"/>
                    </a:cubicBezTo>
                    <a:lnTo>
                      <a:pt x="770" y="779"/>
                    </a:lnTo>
                    <a:close/>
                    <a:moveTo>
                      <a:pt x="677" y="712"/>
                    </a:moveTo>
                    <a:cubicBezTo>
                      <a:pt x="684" y="634"/>
                      <a:pt x="696" y="626"/>
                      <a:pt x="728" y="618"/>
                    </a:cubicBezTo>
                    <a:cubicBezTo>
                      <a:pt x="734" y="646"/>
                      <a:pt x="758" y="693"/>
                      <a:pt x="677" y="712"/>
                    </a:cubicBezTo>
                    <a:close/>
                    <a:moveTo>
                      <a:pt x="421" y="642"/>
                    </a:moveTo>
                    <a:cubicBezTo>
                      <a:pt x="399" y="627"/>
                      <a:pt x="412" y="627"/>
                      <a:pt x="381" y="618"/>
                    </a:cubicBezTo>
                    <a:cubicBezTo>
                      <a:pt x="383" y="614"/>
                      <a:pt x="387" y="603"/>
                      <a:pt x="388" y="600"/>
                    </a:cubicBezTo>
                    <a:cubicBezTo>
                      <a:pt x="416" y="544"/>
                      <a:pt x="411" y="591"/>
                      <a:pt x="415" y="542"/>
                    </a:cubicBezTo>
                    <a:cubicBezTo>
                      <a:pt x="466" y="543"/>
                      <a:pt x="448" y="553"/>
                      <a:pt x="482" y="576"/>
                    </a:cubicBezTo>
                    <a:lnTo>
                      <a:pt x="421" y="642"/>
                    </a:lnTo>
                    <a:close/>
                    <a:moveTo>
                      <a:pt x="447" y="510"/>
                    </a:moveTo>
                    <a:cubicBezTo>
                      <a:pt x="449" y="508"/>
                      <a:pt x="533" y="433"/>
                      <a:pt x="533" y="500"/>
                    </a:cubicBezTo>
                    <a:cubicBezTo>
                      <a:pt x="533" y="515"/>
                      <a:pt x="508" y="547"/>
                      <a:pt x="499" y="559"/>
                    </a:cubicBezTo>
                    <a:lnTo>
                      <a:pt x="447" y="510"/>
                    </a:lnTo>
                    <a:close/>
                    <a:moveTo>
                      <a:pt x="0" y="136"/>
                    </a:moveTo>
                    <a:cubicBezTo>
                      <a:pt x="0" y="253"/>
                      <a:pt x="70" y="313"/>
                      <a:pt x="180" y="231"/>
                    </a:cubicBezTo>
                    <a:cubicBezTo>
                      <a:pt x="215" y="204"/>
                      <a:pt x="223" y="212"/>
                      <a:pt x="279" y="212"/>
                    </a:cubicBezTo>
                    <a:cubicBezTo>
                      <a:pt x="255" y="246"/>
                      <a:pt x="242" y="223"/>
                      <a:pt x="228" y="280"/>
                    </a:cubicBezTo>
                    <a:cubicBezTo>
                      <a:pt x="265" y="279"/>
                      <a:pt x="275" y="271"/>
                      <a:pt x="322" y="271"/>
                    </a:cubicBezTo>
                    <a:cubicBezTo>
                      <a:pt x="310" y="321"/>
                      <a:pt x="280" y="319"/>
                      <a:pt x="247" y="350"/>
                    </a:cubicBezTo>
                    <a:cubicBezTo>
                      <a:pt x="174" y="419"/>
                      <a:pt x="221" y="391"/>
                      <a:pt x="152" y="390"/>
                    </a:cubicBezTo>
                    <a:cubicBezTo>
                      <a:pt x="156" y="432"/>
                      <a:pt x="224" y="486"/>
                      <a:pt x="245" y="491"/>
                    </a:cubicBezTo>
                    <a:cubicBezTo>
                      <a:pt x="232" y="433"/>
                      <a:pt x="252" y="442"/>
                      <a:pt x="290" y="409"/>
                    </a:cubicBezTo>
                    <a:cubicBezTo>
                      <a:pt x="326" y="378"/>
                      <a:pt x="327" y="363"/>
                      <a:pt x="372" y="339"/>
                    </a:cubicBezTo>
                    <a:cubicBezTo>
                      <a:pt x="372" y="386"/>
                      <a:pt x="367" y="397"/>
                      <a:pt x="364" y="432"/>
                    </a:cubicBezTo>
                    <a:cubicBezTo>
                      <a:pt x="438" y="397"/>
                      <a:pt x="398" y="402"/>
                      <a:pt x="440" y="398"/>
                    </a:cubicBezTo>
                    <a:cubicBezTo>
                      <a:pt x="436" y="449"/>
                      <a:pt x="387" y="495"/>
                      <a:pt x="346" y="532"/>
                    </a:cubicBezTo>
                    <a:cubicBezTo>
                      <a:pt x="322" y="554"/>
                      <a:pt x="330" y="551"/>
                      <a:pt x="288" y="551"/>
                    </a:cubicBezTo>
                    <a:cubicBezTo>
                      <a:pt x="316" y="593"/>
                      <a:pt x="445" y="709"/>
                      <a:pt x="491" y="720"/>
                    </a:cubicBezTo>
                    <a:cubicBezTo>
                      <a:pt x="488" y="684"/>
                      <a:pt x="492" y="705"/>
                      <a:pt x="474" y="678"/>
                    </a:cubicBezTo>
                    <a:cubicBezTo>
                      <a:pt x="513" y="667"/>
                      <a:pt x="565" y="586"/>
                      <a:pt x="584" y="551"/>
                    </a:cubicBezTo>
                    <a:cubicBezTo>
                      <a:pt x="604" y="561"/>
                      <a:pt x="623" y="565"/>
                      <a:pt x="643" y="576"/>
                    </a:cubicBezTo>
                    <a:cubicBezTo>
                      <a:pt x="615" y="696"/>
                      <a:pt x="591" y="697"/>
                      <a:pt x="601" y="813"/>
                    </a:cubicBezTo>
                    <a:cubicBezTo>
                      <a:pt x="655" y="800"/>
                      <a:pt x="658" y="760"/>
                      <a:pt x="711" y="745"/>
                    </a:cubicBezTo>
                    <a:cubicBezTo>
                      <a:pt x="707" y="763"/>
                      <a:pt x="687" y="838"/>
                      <a:pt x="688" y="850"/>
                    </a:cubicBezTo>
                    <a:cubicBezTo>
                      <a:pt x="695" y="937"/>
                      <a:pt x="793" y="765"/>
                      <a:pt x="914" y="737"/>
                    </a:cubicBezTo>
                    <a:cubicBezTo>
                      <a:pt x="910" y="689"/>
                      <a:pt x="877" y="682"/>
                      <a:pt x="830" y="678"/>
                    </a:cubicBezTo>
                    <a:cubicBezTo>
                      <a:pt x="826" y="643"/>
                      <a:pt x="828" y="647"/>
                      <a:pt x="747" y="617"/>
                    </a:cubicBezTo>
                    <a:cubicBezTo>
                      <a:pt x="696" y="598"/>
                      <a:pt x="754" y="617"/>
                      <a:pt x="661" y="559"/>
                    </a:cubicBezTo>
                    <a:lnTo>
                      <a:pt x="539" y="468"/>
                    </a:lnTo>
                    <a:cubicBezTo>
                      <a:pt x="518" y="450"/>
                      <a:pt x="528" y="447"/>
                      <a:pt x="505" y="427"/>
                    </a:cubicBezTo>
                    <a:cubicBezTo>
                      <a:pt x="493" y="418"/>
                      <a:pt x="474" y="409"/>
                      <a:pt x="464" y="400"/>
                    </a:cubicBezTo>
                    <a:cubicBezTo>
                      <a:pt x="442" y="380"/>
                      <a:pt x="389" y="297"/>
                      <a:pt x="332" y="244"/>
                    </a:cubicBezTo>
                    <a:cubicBezTo>
                      <a:pt x="319" y="231"/>
                      <a:pt x="300" y="219"/>
                      <a:pt x="291" y="208"/>
                    </a:cubicBezTo>
                    <a:cubicBezTo>
                      <a:pt x="261" y="168"/>
                      <a:pt x="287" y="158"/>
                      <a:pt x="228" y="119"/>
                    </a:cubicBezTo>
                    <a:cubicBezTo>
                      <a:pt x="228" y="186"/>
                      <a:pt x="225" y="176"/>
                      <a:pt x="175" y="201"/>
                    </a:cubicBezTo>
                    <a:cubicBezTo>
                      <a:pt x="140" y="218"/>
                      <a:pt x="125" y="237"/>
                      <a:pt x="76" y="237"/>
                    </a:cubicBezTo>
                    <a:cubicBezTo>
                      <a:pt x="50" y="237"/>
                      <a:pt x="35" y="210"/>
                      <a:pt x="39" y="191"/>
                    </a:cubicBezTo>
                    <a:cubicBezTo>
                      <a:pt x="48" y="156"/>
                      <a:pt x="162" y="79"/>
                      <a:pt x="228" y="110"/>
                    </a:cubicBezTo>
                    <a:cubicBezTo>
                      <a:pt x="223" y="86"/>
                      <a:pt x="185" y="12"/>
                      <a:pt x="169" y="0"/>
                    </a:cubicBezTo>
                    <a:cubicBezTo>
                      <a:pt x="125" y="12"/>
                      <a:pt x="158" y="6"/>
                      <a:pt x="134" y="41"/>
                    </a:cubicBezTo>
                    <a:cubicBezTo>
                      <a:pt x="126" y="54"/>
                      <a:pt x="133" y="47"/>
                      <a:pt x="117" y="58"/>
                    </a:cubicBezTo>
                    <a:cubicBezTo>
                      <a:pt x="84" y="84"/>
                      <a:pt x="0" y="102"/>
                      <a:pt x="0" y="1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3" name="Freeform 17">
                <a:extLst>
                  <a:ext uri="{FF2B5EF4-FFF2-40B4-BE49-F238E27FC236}">
                    <a16:creationId xmlns:a16="http://schemas.microsoft.com/office/drawing/2014/main" id="{07CAB73B-03F9-4137-B8D9-A0C03E1AE3AD}"/>
                  </a:ext>
                </a:extLst>
              </p:cNvPr>
              <p:cNvSpPr>
                <a:spLocks noEditPoints="1"/>
              </p:cNvSpPr>
              <p:nvPr/>
            </p:nvSpPr>
            <p:spPr bwMode="auto">
              <a:xfrm>
                <a:off x="4154488" y="1903413"/>
                <a:ext cx="77788" cy="103188"/>
              </a:xfrm>
              <a:custGeom>
                <a:avLst/>
                <a:gdLst>
                  <a:gd name="T0" fmla="*/ 169 w 339"/>
                  <a:gd name="T1" fmla="*/ 304 h 445"/>
                  <a:gd name="T2" fmla="*/ 172 w 339"/>
                  <a:gd name="T3" fmla="*/ 307 h 445"/>
                  <a:gd name="T4" fmla="*/ 169 w 339"/>
                  <a:gd name="T5" fmla="*/ 304 h 445"/>
                  <a:gd name="T6" fmla="*/ 195 w 339"/>
                  <a:gd name="T7" fmla="*/ 228 h 445"/>
                  <a:gd name="T8" fmla="*/ 254 w 339"/>
                  <a:gd name="T9" fmla="*/ 245 h 445"/>
                  <a:gd name="T10" fmla="*/ 195 w 339"/>
                  <a:gd name="T11" fmla="*/ 304 h 445"/>
                  <a:gd name="T12" fmla="*/ 222 w 339"/>
                  <a:gd name="T13" fmla="*/ 272 h 445"/>
                  <a:gd name="T14" fmla="*/ 195 w 339"/>
                  <a:gd name="T15" fmla="*/ 228 h 445"/>
                  <a:gd name="T16" fmla="*/ 119 w 339"/>
                  <a:gd name="T17" fmla="*/ 144 h 445"/>
                  <a:gd name="T18" fmla="*/ 152 w 339"/>
                  <a:gd name="T19" fmla="*/ 177 h 445"/>
                  <a:gd name="T20" fmla="*/ 119 w 339"/>
                  <a:gd name="T21" fmla="*/ 144 h 445"/>
                  <a:gd name="T22" fmla="*/ 271 w 339"/>
                  <a:gd name="T23" fmla="*/ 203 h 445"/>
                  <a:gd name="T24" fmla="*/ 246 w 339"/>
                  <a:gd name="T25" fmla="*/ 203 h 445"/>
                  <a:gd name="T26" fmla="*/ 262 w 339"/>
                  <a:gd name="T27" fmla="*/ 59 h 445"/>
                  <a:gd name="T28" fmla="*/ 271 w 339"/>
                  <a:gd name="T29" fmla="*/ 203 h 445"/>
                  <a:gd name="T30" fmla="*/ 0 w 339"/>
                  <a:gd name="T31" fmla="*/ 220 h 445"/>
                  <a:gd name="T32" fmla="*/ 59 w 339"/>
                  <a:gd name="T33" fmla="*/ 211 h 445"/>
                  <a:gd name="T34" fmla="*/ 117 w 339"/>
                  <a:gd name="T35" fmla="*/ 264 h 445"/>
                  <a:gd name="T36" fmla="*/ 93 w 339"/>
                  <a:gd name="T37" fmla="*/ 338 h 445"/>
                  <a:gd name="T38" fmla="*/ 25 w 339"/>
                  <a:gd name="T39" fmla="*/ 313 h 445"/>
                  <a:gd name="T40" fmla="*/ 19 w 339"/>
                  <a:gd name="T41" fmla="*/ 386 h 445"/>
                  <a:gd name="T42" fmla="*/ 263 w 339"/>
                  <a:gd name="T43" fmla="*/ 339 h 445"/>
                  <a:gd name="T44" fmla="*/ 300 w 339"/>
                  <a:gd name="T45" fmla="*/ 266 h 445"/>
                  <a:gd name="T46" fmla="*/ 339 w 339"/>
                  <a:gd name="T47" fmla="*/ 194 h 445"/>
                  <a:gd name="T48" fmla="*/ 296 w 339"/>
                  <a:gd name="T49" fmla="*/ 194 h 445"/>
                  <a:gd name="T50" fmla="*/ 322 w 339"/>
                  <a:gd name="T51" fmla="*/ 67 h 445"/>
                  <a:gd name="T52" fmla="*/ 296 w 339"/>
                  <a:gd name="T53" fmla="*/ 25 h 445"/>
                  <a:gd name="T54" fmla="*/ 161 w 339"/>
                  <a:gd name="T55" fmla="*/ 93 h 445"/>
                  <a:gd name="T56" fmla="*/ 161 w 339"/>
                  <a:gd name="T57" fmla="*/ 0 h 445"/>
                  <a:gd name="T58" fmla="*/ 54 w 339"/>
                  <a:gd name="T59" fmla="*/ 104 h 445"/>
                  <a:gd name="T60" fmla="*/ 0 w 339"/>
                  <a:gd name="T61" fmla="*/ 22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39" h="445">
                    <a:moveTo>
                      <a:pt x="169" y="304"/>
                    </a:moveTo>
                    <a:lnTo>
                      <a:pt x="172" y="307"/>
                    </a:lnTo>
                    <a:cubicBezTo>
                      <a:pt x="172" y="307"/>
                      <a:pt x="169" y="305"/>
                      <a:pt x="169" y="304"/>
                    </a:cubicBezTo>
                    <a:close/>
                    <a:moveTo>
                      <a:pt x="195" y="228"/>
                    </a:moveTo>
                    <a:cubicBezTo>
                      <a:pt x="220" y="245"/>
                      <a:pt x="212" y="245"/>
                      <a:pt x="254" y="245"/>
                    </a:cubicBezTo>
                    <a:cubicBezTo>
                      <a:pt x="236" y="279"/>
                      <a:pt x="240" y="301"/>
                      <a:pt x="195" y="304"/>
                    </a:cubicBezTo>
                    <a:lnTo>
                      <a:pt x="222" y="272"/>
                    </a:lnTo>
                    <a:cubicBezTo>
                      <a:pt x="194" y="242"/>
                      <a:pt x="201" y="241"/>
                      <a:pt x="195" y="228"/>
                    </a:cubicBezTo>
                    <a:close/>
                    <a:moveTo>
                      <a:pt x="119" y="144"/>
                    </a:moveTo>
                    <a:cubicBezTo>
                      <a:pt x="148" y="151"/>
                      <a:pt x="145" y="148"/>
                      <a:pt x="152" y="177"/>
                    </a:cubicBezTo>
                    <a:cubicBezTo>
                      <a:pt x="110" y="167"/>
                      <a:pt x="124" y="175"/>
                      <a:pt x="119" y="144"/>
                    </a:cubicBezTo>
                    <a:close/>
                    <a:moveTo>
                      <a:pt x="271" y="203"/>
                    </a:moveTo>
                    <a:lnTo>
                      <a:pt x="246" y="203"/>
                    </a:lnTo>
                    <a:cubicBezTo>
                      <a:pt x="245" y="200"/>
                      <a:pt x="159" y="87"/>
                      <a:pt x="262" y="59"/>
                    </a:cubicBezTo>
                    <a:cubicBezTo>
                      <a:pt x="304" y="90"/>
                      <a:pt x="271" y="129"/>
                      <a:pt x="271" y="203"/>
                    </a:cubicBezTo>
                    <a:close/>
                    <a:moveTo>
                      <a:pt x="0" y="220"/>
                    </a:moveTo>
                    <a:cubicBezTo>
                      <a:pt x="0" y="273"/>
                      <a:pt x="21" y="221"/>
                      <a:pt x="59" y="211"/>
                    </a:cubicBezTo>
                    <a:lnTo>
                      <a:pt x="117" y="264"/>
                    </a:lnTo>
                    <a:cubicBezTo>
                      <a:pt x="113" y="286"/>
                      <a:pt x="103" y="318"/>
                      <a:pt x="93" y="338"/>
                    </a:cubicBezTo>
                    <a:cubicBezTo>
                      <a:pt x="77" y="331"/>
                      <a:pt x="44" y="317"/>
                      <a:pt x="25" y="313"/>
                    </a:cubicBezTo>
                    <a:cubicBezTo>
                      <a:pt x="14" y="338"/>
                      <a:pt x="3" y="359"/>
                      <a:pt x="19" y="386"/>
                    </a:cubicBezTo>
                    <a:cubicBezTo>
                      <a:pt x="55" y="445"/>
                      <a:pt x="210" y="443"/>
                      <a:pt x="263" y="339"/>
                    </a:cubicBezTo>
                    <a:cubicBezTo>
                      <a:pt x="273" y="318"/>
                      <a:pt x="286" y="286"/>
                      <a:pt x="300" y="266"/>
                    </a:cubicBezTo>
                    <a:cubicBezTo>
                      <a:pt x="325" y="229"/>
                      <a:pt x="338" y="248"/>
                      <a:pt x="339" y="194"/>
                    </a:cubicBezTo>
                    <a:lnTo>
                      <a:pt x="296" y="194"/>
                    </a:lnTo>
                    <a:lnTo>
                      <a:pt x="322" y="67"/>
                    </a:lnTo>
                    <a:cubicBezTo>
                      <a:pt x="322" y="47"/>
                      <a:pt x="308" y="43"/>
                      <a:pt x="296" y="25"/>
                    </a:cubicBezTo>
                    <a:cubicBezTo>
                      <a:pt x="194" y="27"/>
                      <a:pt x="219" y="77"/>
                      <a:pt x="161" y="93"/>
                    </a:cubicBezTo>
                    <a:lnTo>
                      <a:pt x="161" y="0"/>
                    </a:lnTo>
                    <a:cubicBezTo>
                      <a:pt x="62" y="0"/>
                      <a:pt x="96" y="14"/>
                      <a:pt x="54" y="104"/>
                    </a:cubicBezTo>
                    <a:cubicBezTo>
                      <a:pt x="38" y="138"/>
                      <a:pt x="0" y="185"/>
                      <a:pt x="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4" name="Freeform 18">
                <a:extLst>
                  <a:ext uri="{FF2B5EF4-FFF2-40B4-BE49-F238E27FC236}">
                    <a16:creationId xmlns:a16="http://schemas.microsoft.com/office/drawing/2014/main" id="{4B3BED8C-5439-48FE-8B50-1A77C99222A3}"/>
                  </a:ext>
                </a:extLst>
              </p:cNvPr>
              <p:cNvSpPr>
                <a:spLocks noEditPoints="1"/>
              </p:cNvSpPr>
              <p:nvPr/>
            </p:nvSpPr>
            <p:spPr bwMode="auto">
              <a:xfrm>
                <a:off x="4343400" y="1709738"/>
                <a:ext cx="93663" cy="111125"/>
              </a:xfrm>
              <a:custGeom>
                <a:avLst/>
                <a:gdLst>
                  <a:gd name="T0" fmla="*/ 182 w 401"/>
                  <a:gd name="T1" fmla="*/ 347 h 474"/>
                  <a:gd name="T2" fmla="*/ 185 w 401"/>
                  <a:gd name="T3" fmla="*/ 350 h 474"/>
                  <a:gd name="T4" fmla="*/ 182 w 401"/>
                  <a:gd name="T5" fmla="*/ 347 h 474"/>
                  <a:gd name="T6" fmla="*/ 114 w 401"/>
                  <a:gd name="T7" fmla="*/ 305 h 474"/>
                  <a:gd name="T8" fmla="*/ 140 w 401"/>
                  <a:gd name="T9" fmla="*/ 339 h 474"/>
                  <a:gd name="T10" fmla="*/ 114 w 401"/>
                  <a:gd name="T11" fmla="*/ 339 h 474"/>
                  <a:gd name="T12" fmla="*/ 114 w 401"/>
                  <a:gd name="T13" fmla="*/ 305 h 474"/>
                  <a:gd name="T14" fmla="*/ 165 w 401"/>
                  <a:gd name="T15" fmla="*/ 305 h 474"/>
                  <a:gd name="T16" fmla="*/ 173 w 401"/>
                  <a:gd name="T17" fmla="*/ 306 h 474"/>
                  <a:gd name="T18" fmla="*/ 165 w 401"/>
                  <a:gd name="T19" fmla="*/ 305 h 474"/>
                  <a:gd name="T20" fmla="*/ 182 w 401"/>
                  <a:gd name="T21" fmla="*/ 203 h 474"/>
                  <a:gd name="T22" fmla="*/ 148 w 401"/>
                  <a:gd name="T23" fmla="*/ 254 h 474"/>
                  <a:gd name="T24" fmla="*/ 182 w 401"/>
                  <a:gd name="T25" fmla="*/ 203 h 474"/>
                  <a:gd name="T26" fmla="*/ 182 w 401"/>
                  <a:gd name="T27" fmla="*/ 203 h 474"/>
                  <a:gd name="T28" fmla="*/ 228 w 401"/>
                  <a:gd name="T29" fmla="*/ 165 h 474"/>
                  <a:gd name="T30" fmla="*/ 259 w 401"/>
                  <a:gd name="T31" fmla="*/ 152 h 474"/>
                  <a:gd name="T32" fmla="*/ 277 w 401"/>
                  <a:gd name="T33" fmla="*/ 149 h 474"/>
                  <a:gd name="T34" fmla="*/ 323 w 401"/>
                  <a:gd name="T35" fmla="*/ 189 h 474"/>
                  <a:gd name="T36" fmla="*/ 318 w 401"/>
                  <a:gd name="T37" fmla="*/ 313 h 474"/>
                  <a:gd name="T38" fmla="*/ 275 w 401"/>
                  <a:gd name="T39" fmla="*/ 347 h 474"/>
                  <a:gd name="T40" fmla="*/ 241 w 401"/>
                  <a:gd name="T41" fmla="*/ 203 h 474"/>
                  <a:gd name="T42" fmla="*/ 182 w 401"/>
                  <a:gd name="T43" fmla="*/ 203 h 474"/>
                  <a:gd name="T44" fmla="*/ 89 w 401"/>
                  <a:gd name="T45" fmla="*/ 17 h 474"/>
                  <a:gd name="T46" fmla="*/ 80 w 401"/>
                  <a:gd name="T47" fmla="*/ 68 h 474"/>
                  <a:gd name="T48" fmla="*/ 30 w 401"/>
                  <a:gd name="T49" fmla="*/ 118 h 474"/>
                  <a:gd name="T50" fmla="*/ 114 w 401"/>
                  <a:gd name="T51" fmla="*/ 195 h 474"/>
                  <a:gd name="T52" fmla="*/ 97 w 401"/>
                  <a:gd name="T53" fmla="*/ 254 h 474"/>
                  <a:gd name="T54" fmla="*/ 21 w 401"/>
                  <a:gd name="T55" fmla="*/ 254 h 474"/>
                  <a:gd name="T56" fmla="*/ 123 w 401"/>
                  <a:gd name="T57" fmla="*/ 423 h 474"/>
                  <a:gd name="T58" fmla="*/ 123 w 401"/>
                  <a:gd name="T59" fmla="*/ 372 h 474"/>
                  <a:gd name="T60" fmla="*/ 157 w 401"/>
                  <a:gd name="T61" fmla="*/ 372 h 474"/>
                  <a:gd name="T62" fmla="*/ 216 w 401"/>
                  <a:gd name="T63" fmla="*/ 423 h 474"/>
                  <a:gd name="T64" fmla="*/ 224 w 401"/>
                  <a:gd name="T65" fmla="*/ 474 h 474"/>
                  <a:gd name="T66" fmla="*/ 275 w 401"/>
                  <a:gd name="T67" fmla="*/ 389 h 474"/>
                  <a:gd name="T68" fmla="*/ 351 w 401"/>
                  <a:gd name="T69" fmla="*/ 135 h 474"/>
                  <a:gd name="T70" fmla="*/ 213 w 401"/>
                  <a:gd name="T71" fmla="*/ 141 h 474"/>
                  <a:gd name="T72" fmla="*/ 165 w 401"/>
                  <a:gd name="T73" fmla="*/ 161 h 474"/>
                  <a:gd name="T74" fmla="*/ 148 w 401"/>
                  <a:gd name="T75" fmla="*/ 0 h 474"/>
                  <a:gd name="T76" fmla="*/ 140 w 401"/>
                  <a:gd name="T77" fmla="*/ 63 h 474"/>
                  <a:gd name="T78" fmla="*/ 89 w 401"/>
                  <a:gd name="T79" fmla="*/ 17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1" h="474">
                    <a:moveTo>
                      <a:pt x="182" y="347"/>
                    </a:moveTo>
                    <a:lnTo>
                      <a:pt x="185" y="350"/>
                    </a:lnTo>
                    <a:cubicBezTo>
                      <a:pt x="184" y="349"/>
                      <a:pt x="181" y="348"/>
                      <a:pt x="182" y="347"/>
                    </a:cubicBezTo>
                    <a:close/>
                    <a:moveTo>
                      <a:pt x="114" y="305"/>
                    </a:moveTo>
                    <a:cubicBezTo>
                      <a:pt x="139" y="323"/>
                      <a:pt x="125" y="310"/>
                      <a:pt x="140" y="339"/>
                    </a:cubicBezTo>
                    <a:lnTo>
                      <a:pt x="114" y="339"/>
                    </a:lnTo>
                    <a:lnTo>
                      <a:pt x="114" y="305"/>
                    </a:lnTo>
                    <a:close/>
                    <a:moveTo>
                      <a:pt x="165" y="305"/>
                    </a:moveTo>
                    <a:cubicBezTo>
                      <a:pt x="167" y="287"/>
                      <a:pt x="210" y="307"/>
                      <a:pt x="173" y="306"/>
                    </a:cubicBezTo>
                    <a:cubicBezTo>
                      <a:pt x="170" y="305"/>
                      <a:pt x="163" y="324"/>
                      <a:pt x="165" y="305"/>
                    </a:cubicBezTo>
                    <a:close/>
                    <a:moveTo>
                      <a:pt x="182" y="203"/>
                    </a:moveTo>
                    <a:cubicBezTo>
                      <a:pt x="181" y="244"/>
                      <a:pt x="183" y="250"/>
                      <a:pt x="148" y="254"/>
                    </a:cubicBezTo>
                    <a:cubicBezTo>
                      <a:pt x="162" y="228"/>
                      <a:pt x="159" y="220"/>
                      <a:pt x="182" y="203"/>
                    </a:cubicBezTo>
                    <a:close/>
                    <a:moveTo>
                      <a:pt x="182" y="203"/>
                    </a:moveTo>
                    <a:cubicBezTo>
                      <a:pt x="194" y="185"/>
                      <a:pt x="206" y="176"/>
                      <a:pt x="228" y="165"/>
                    </a:cubicBezTo>
                    <a:cubicBezTo>
                      <a:pt x="233" y="163"/>
                      <a:pt x="259" y="152"/>
                      <a:pt x="259" y="152"/>
                    </a:cubicBezTo>
                    <a:cubicBezTo>
                      <a:pt x="262" y="152"/>
                      <a:pt x="277" y="149"/>
                      <a:pt x="277" y="149"/>
                    </a:cubicBezTo>
                    <a:cubicBezTo>
                      <a:pt x="303" y="149"/>
                      <a:pt x="316" y="164"/>
                      <a:pt x="323" y="189"/>
                    </a:cubicBezTo>
                    <a:cubicBezTo>
                      <a:pt x="331" y="219"/>
                      <a:pt x="326" y="285"/>
                      <a:pt x="318" y="313"/>
                    </a:cubicBezTo>
                    <a:cubicBezTo>
                      <a:pt x="309" y="343"/>
                      <a:pt x="309" y="344"/>
                      <a:pt x="275" y="347"/>
                    </a:cubicBezTo>
                    <a:cubicBezTo>
                      <a:pt x="260" y="283"/>
                      <a:pt x="241" y="296"/>
                      <a:pt x="241" y="203"/>
                    </a:cubicBezTo>
                    <a:lnTo>
                      <a:pt x="182" y="203"/>
                    </a:lnTo>
                    <a:close/>
                    <a:moveTo>
                      <a:pt x="89" y="17"/>
                    </a:moveTo>
                    <a:cubicBezTo>
                      <a:pt x="86" y="52"/>
                      <a:pt x="80" y="36"/>
                      <a:pt x="80" y="68"/>
                    </a:cubicBezTo>
                    <a:cubicBezTo>
                      <a:pt x="80" y="112"/>
                      <a:pt x="114" y="118"/>
                      <a:pt x="30" y="118"/>
                    </a:cubicBezTo>
                    <a:cubicBezTo>
                      <a:pt x="31" y="187"/>
                      <a:pt x="62" y="167"/>
                      <a:pt x="114" y="195"/>
                    </a:cubicBezTo>
                    <a:cubicBezTo>
                      <a:pt x="107" y="226"/>
                      <a:pt x="100" y="218"/>
                      <a:pt x="97" y="254"/>
                    </a:cubicBezTo>
                    <a:cubicBezTo>
                      <a:pt x="45" y="253"/>
                      <a:pt x="74" y="242"/>
                      <a:pt x="21" y="254"/>
                    </a:cubicBezTo>
                    <a:cubicBezTo>
                      <a:pt x="0" y="345"/>
                      <a:pt x="9" y="414"/>
                      <a:pt x="123" y="423"/>
                    </a:cubicBezTo>
                    <a:lnTo>
                      <a:pt x="123" y="372"/>
                    </a:lnTo>
                    <a:lnTo>
                      <a:pt x="157" y="372"/>
                    </a:lnTo>
                    <a:cubicBezTo>
                      <a:pt x="157" y="429"/>
                      <a:pt x="157" y="423"/>
                      <a:pt x="216" y="423"/>
                    </a:cubicBezTo>
                    <a:cubicBezTo>
                      <a:pt x="221" y="443"/>
                      <a:pt x="224" y="448"/>
                      <a:pt x="224" y="474"/>
                    </a:cubicBezTo>
                    <a:cubicBezTo>
                      <a:pt x="265" y="453"/>
                      <a:pt x="271" y="445"/>
                      <a:pt x="275" y="389"/>
                    </a:cubicBezTo>
                    <a:cubicBezTo>
                      <a:pt x="401" y="389"/>
                      <a:pt x="351" y="263"/>
                      <a:pt x="351" y="135"/>
                    </a:cubicBezTo>
                    <a:cubicBezTo>
                      <a:pt x="231" y="107"/>
                      <a:pt x="263" y="115"/>
                      <a:pt x="213" y="141"/>
                    </a:cubicBezTo>
                    <a:cubicBezTo>
                      <a:pt x="194" y="152"/>
                      <a:pt x="187" y="156"/>
                      <a:pt x="165" y="161"/>
                    </a:cubicBezTo>
                    <a:cubicBezTo>
                      <a:pt x="191" y="50"/>
                      <a:pt x="280" y="70"/>
                      <a:pt x="148" y="0"/>
                    </a:cubicBezTo>
                    <a:cubicBezTo>
                      <a:pt x="150" y="27"/>
                      <a:pt x="173" y="61"/>
                      <a:pt x="140" y="63"/>
                    </a:cubicBezTo>
                    <a:cubicBezTo>
                      <a:pt x="106" y="65"/>
                      <a:pt x="142" y="53"/>
                      <a:pt x="8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5" name="Freeform 19">
                <a:extLst>
                  <a:ext uri="{FF2B5EF4-FFF2-40B4-BE49-F238E27FC236}">
                    <a16:creationId xmlns:a16="http://schemas.microsoft.com/office/drawing/2014/main" id="{F8FAF4B2-2F5B-4A9D-B4AB-4EBE7FE04A84}"/>
                  </a:ext>
                </a:extLst>
              </p:cNvPr>
              <p:cNvSpPr>
                <a:spLocks noEditPoints="1"/>
              </p:cNvSpPr>
              <p:nvPr/>
            </p:nvSpPr>
            <p:spPr bwMode="auto">
              <a:xfrm>
                <a:off x="4846638" y="1912938"/>
                <a:ext cx="114300" cy="84138"/>
              </a:xfrm>
              <a:custGeom>
                <a:avLst/>
                <a:gdLst>
                  <a:gd name="T0" fmla="*/ 279 w 491"/>
                  <a:gd name="T1" fmla="*/ 240 h 360"/>
                  <a:gd name="T2" fmla="*/ 313 w 491"/>
                  <a:gd name="T3" fmla="*/ 282 h 360"/>
                  <a:gd name="T4" fmla="*/ 294 w 491"/>
                  <a:gd name="T5" fmla="*/ 268 h 360"/>
                  <a:gd name="T6" fmla="*/ 279 w 491"/>
                  <a:gd name="T7" fmla="*/ 240 h 360"/>
                  <a:gd name="T8" fmla="*/ 279 w 491"/>
                  <a:gd name="T9" fmla="*/ 181 h 360"/>
                  <a:gd name="T10" fmla="*/ 282 w 491"/>
                  <a:gd name="T11" fmla="*/ 183 h 360"/>
                  <a:gd name="T12" fmla="*/ 279 w 491"/>
                  <a:gd name="T13" fmla="*/ 181 h 360"/>
                  <a:gd name="T14" fmla="*/ 237 w 491"/>
                  <a:gd name="T15" fmla="*/ 130 h 360"/>
                  <a:gd name="T16" fmla="*/ 247 w 491"/>
                  <a:gd name="T17" fmla="*/ 138 h 360"/>
                  <a:gd name="T18" fmla="*/ 237 w 491"/>
                  <a:gd name="T19" fmla="*/ 130 h 360"/>
                  <a:gd name="T20" fmla="*/ 321 w 491"/>
                  <a:gd name="T21" fmla="*/ 113 h 360"/>
                  <a:gd name="T22" fmla="*/ 372 w 491"/>
                  <a:gd name="T23" fmla="*/ 113 h 360"/>
                  <a:gd name="T24" fmla="*/ 372 w 491"/>
                  <a:gd name="T25" fmla="*/ 122 h 360"/>
                  <a:gd name="T26" fmla="*/ 321 w 491"/>
                  <a:gd name="T27" fmla="*/ 122 h 360"/>
                  <a:gd name="T28" fmla="*/ 321 w 491"/>
                  <a:gd name="T29" fmla="*/ 113 h 360"/>
                  <a:gd name="T30" fmla="*/ 279 w 491"/>
                  <a:gd name="T31" fmla="*/ 113 h 360"/>
                  <a:gd name="T32" fmla="*/ 293 w 491"/>
                  <a:gd name="T33" fmla="*/ 117 h 360"/>
                  <a:gd name="T34" fmla="*/ 279 w 491"/>
                  <a:gd name="T35" fmla="*/ 113 h 360"/>
                  <a:gd name="T36" fmla="*/ 0 w 491"/>
                  <a:gd name="T37" fmla="*/ 54 h 360"/>
                  <a:gd name="T38" fmla="*/ 243 w 491"/>
                  <a:gd name="T39" fmla="*/ 184 h 360"/>
                  <a:gd name="T40" fmla="*/ 299 w 491"/>
                  <a:gd name="T41" fmla="*/ 339 h 360"/>
                  <a:gd name="T42" fmla="*/ 333 w 491"/>
                  <a:gd name="T43" fmla="*/ 355 h 360"/>
                  <a:gd name="T44" fmla="*/ 330 w 491"/>
                  <a:gd name="T45" fmla="*/ 215 h 360"/>
                  <a:gd name="T46" fmla="*/ 491 w 491"/>
                  <a:gd name="T47" fmla="*/ 147 h 360"/>
                  <a:gd name="T48" fmla="*/ 398 w 491"/>
                  <a:gd name="T49" fmla="*/ 155 h 360"/>
                  <a:gd name="T50" fmla="*/ 398 w 491"/>
                  <a:gd name="T51" fmla="*/ 138 h 360"/>
                  <a:gd name="T52" fmla="*/ 465 w 491"/>
                  <a:gd name="T53" fmla="*/ 96 h 360"/>
                  <a:gd name="T54" fmla="*/ 355 w 491"/>
                  <a:gd name="T55" fmla="*/ 88 h 360"/>
                  <a:gd name="T56" fmla="*/ 389 w 491"/>
                  <a:gd name="T57" fmla="*/ 20 h 360"/>
                  <a:gd name="T58" fmla="*/ 296 w 491"/>
                  <a:gd name="T59" fmla="*/ 62 h 360"/>
                  <a:gd name="T60" fmla="*/ 279 w 491"/>
                  <a:gd name="T61" fmla="*/ 71 h 360"/>
                  <a:gd name="T62" fmla="*/ 262 w 491"/>
                  <a:gd name="T63" fmla="*/ 45 h 360"/>
                  <a:gd name="T64" fmla="*/ 194 w 491"/>
                  <a:gd name="T65" fmla="*/ 79 h 360"/>
                  <a:gd name="T66" fmla="*/ 220 w 491"/>
                  <a:gd name="T67" fmla="*/ 122 h 360"/>
                  <a:gd name="T68" fmla="*/ 101 w 491"/>
                  <a:gd name="T69" fmla="*/ 62 h 360"/>
                  <a:gd name="T70" fmla="*/ 110 w 491"/>
                  <a:gd name="T71" fmla="*/ 3 h 360"/>
                  <a:gd name="T72" fmla="*/ 39 w 491"/>
                  <a:gd name="T73" fmla="*/ 8 h 360"/>
                  <a:gd name="T74" fmla="*/ 0 w 491"/>
                  <a:gd name="T75" fmla="*/ 54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1" h="360">
                    <a:moveTo>
                      <a:pt x="279" y="240"/>
                    </a:moveTo>
                    <a:cubicBezTo>
                      <a:pt x="309" y="248"/>
                      <a:pt x="310" y="248"/>
                      <a:pt x="313" y="282"/>
                    </a:cubicBezTo>
                    <a:cubicBezTo>
                      <a:pt x="306" y="278"/>
                      <a:pt x="302" y="277"/>
                      <a:pt x="294" y="268"/>
                    </a:cubicBezTo>
                    <a:cubicBezTo>
                      <a:pt x="272" y="243"/>
                      <a:pt x="287" y="255"/>
                      <a:pt x="279" y="240"/>
                    </a:cubicBezTo>
                    <a:close/>
                    <a:moveTo>
                      <a:pt x="279" y="181"/>
                    </a:moveTo>
                    <a:lnTo>
                      <a:pt x="282" y="183"/>
                    </a:lnTo>
                    <a:cubicBezTo>
                      <a:pt x="282" y="183"/>
                      <a:pt x="278" y="182"/>
                      <a:pt x="279" y="181"/>
                    </a:cubicBezTo>
                    <a:close/>
                    <a:moveTo>
                      <a:pt x="237" y="130"/>
                    </a:moveTo>
                    <a:cubicBezTo>
                      <a:pt x="251" y="116"/>
                      <a:pt x="264" y="151"/>
                      <a:pt x="247" y="138"/>
                    </a:cubicBezTo>
                    <a:cubicBezTo>
                      <a:pt x="241" y="134"/>
                      <a:pt x="225" y="142"/>
                      <a:pt x="237" y="130"/>
                    </a:cubicBezTo>
                    <a:close/>
                    <a:moveTo>
                      <a:pt x="321" y="113"/>
                    </a:moveTo>
                    <a:lnTo>
                      <a:pt x="372" y="113"/>
                    </a:lnTo>
                    <a:lnTo>
                      <a:pt x="372" y="122"/>
                    </a:lnTo>
                    <a:lnTo>
                      <a:pt x="321" y="122"/>
                    </a:lnTo>
                    <a:lnTo>
                      <a:pt x="321" y="113"/>
                    </a:lnTo>
                    <a:close/>
                    <a:moveTo>
                      <a:pt x="279" y="113"/>
                    </a:moveTo>
                    <a:cubicBezTo>
                      <a:pt x="288" y="104"/>
                      <a:pt x="325" y="126"/>
                      <a:pt x="293" y="117"/>
                    </a:cubicBezTo>
                    <a:cubicBezTo>
                      <a:pt x="286" y="116"/>
                      <a:pt x="265" y="127"/>
                      <a:pt x="279" y="113"/>
                    </a:cubicBezTo>
                    <a:close/>
                    <a:moveTo>
                      <a:pt x="0" y="54"/>
                    </a:moveTo>
                    <a:cubicBezTo>
                      <a:pt x="0" y="153"/>
                      <a:pt x="138" y="47"/>
                      <a:pt x="243" y="184"/>
                    </a:cubicBezTo>
                    <a:cubicBezTo>
                      <a:pt x="285" y="239"/>
                      <a:pt x="216" y="280"/>
                      <a:pt x="299" y="339"/>
                    </a:cubicBezTo>
                    <a:cubicBezTo>
                      <a:pt x="303" y="341"/>
                      <a:pt x="331" y="355"/>
                      <a:pt x="333" y="355"/>
                    </a:cubicBezTo>
                    <a:cubicBezTo>
                      <a:pt x="402" y="360"/>
                      <a:pt x="333" y="255"/>
                      <a:pt x="330" y="215"/>
                    </a:cubicBezTo>
                    <a:cubicBezTo>
                      <a:pt x="466" y="183"/>
                      <a:pt x="489" y="225"/>
                      <a:pt x="491" y="147"/>
                    </a:cubicBezTo>
                    <a:cubicBezTo>
                      <a:pt x="446" y="151"/>
                      <a:pt x="438" y="164"/>
                      <a:pt x="398" y="155"/>
                    </a:cubicBezTo>
                    <a:lnTo>
                      <a:pt x="398" y="138"/>
                    </a:lnTo>
                    <a:cubicBezTo>
                      <a:pt x="445" y="140"/>
                      <a:pt x="464" y="159"/>
                      <a:pt x="465" y="96"/>
                    </a:cubicBezTo>
                    <a:cubicBezTo>
                      <a:pt x="398" y="96"/>
                      <a:pt x="412" y="101"/>
                      <a:pt x="355" y="88"/>
                    </a:cubicBezTo>
                    <a:cubicBezTo>
                      <a:pt x="374" y="59"/>
                      <a:pt x="385" y="65"/>
                      <a:pt x="389" y="20"/>
                    </a:cubicBezTo>
                    <a:cubicBezTo>
                      <a:pt x="351" y="23"/>
                      <a:pt x="337" y="40"/>
                      <a:pt x="296" y="62"/>
                    </a:cubicBezTo>
                    <a:lnTo>
                      <a:pt x="279" y="71"/>
                    </a:lnTo>
                    <a:cubicBezTo>
                      <a:pt x="260" y="58"/>
                      <a:pt x="269" y="69"/>
                      <a:pt x="262" y="45"/>
                    </a:cubicBezTo>
                    <a:cubicBezTo>
                      <a:pt x="233" y="48"/>
                      <a:pt x="194" y="49"/>
                      <a:pt x="194" y="79"/>
                    </a:cubicBezTo>
                    <a:cubicBezTo>
                      <a:pt x="194" y="115"/>
                      <a:pt x="203" y="75"/>
                      <a:pt x="220" y="122"/>
                    </a:cubicBezTo>
                    <a:lnTo>
                      <a:pt x="101" y="62"/>
                    </a:lnTo>
                    <a:cubicBezTo>
                      <a:pt x="102" y="25"/>
                      <a:pt x="107" y="36"/>
                      <a:pt x="110" y="3"/>
                    </a:cubicBezTo>
                    <a:cubicBezTo>
                      <a:pt x="83" y="3"/>
                      <a:pt x="62" y="0"/>
                      <a:pt x="39" y="8"/>
                    </a:cubicBezTo>
                    <a:cubicBezTo>
                      <a:pt x="22" y="15"/>
                      <a:pt x="0" y="34"/>
                      <a:pt x="0"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6" name="Freeform 20">
                <a:extLst>
                  <a:ext uri="{FF2B5EF4-FFF2-40B4-BE49-F238E27FC236}">
                    <a16:creationId xmlns:a16="http://schemas.microsoft.com/office/drawing/2014/main" id="{CDB800B5-FC30-4F05-AF0E-371D1C8A1859}"/>
                  </a:ext>
                </a:extLst>
              </p:cNvPr>
              <p:cNvSpPr>
                <a:spLocks noEditPoints="1"/>
              </p:cNvSpPr>
              <p:nvPr/>
            </p:nvSpPr>
            <p:spPr bwMode="auto">
              <a:xfrm>
                <a:off x="4837113" y="2320926"/>
                <a:ext cx="80963" cy="87313"/>
              </a:xfrm>
              <a:custGeom>
                <a:avLst/>
                <a:gdLst>
                  <a:gd name="T0" fmla="*/ 153 w 348"/>
                  <a:gd name="T1" fmla="*/ 178 h 373"/>
                  <a:gd name="T2" fmla="*/ 45 w 348"/>
                  <a:gd name="T3" fmla="*/ 212 h 373"/>
                  <a:gd name="T4" fmla="*/ 68 w 348"/>
                  <a:gd name="T5" fmla="*/ 169 h 373"/>
                  <a:gd name="T6" fmla="*/ 153 w 348"/>
                  <a:gd name="T7" fmla="*/ 178 h 373"/>
                  <a:gd name="T8" fmla="*/ 127 w 348"/>
                  <a:gd name="T9" fmla="*/ 356 h 373"/>
                  <a:gd name="T10" fmla="*/ 136 w 348"/>
                  <a:gd name="T11" fmla="*/ 364 h 373"/>
                  <a:gd name="T12" fmla="*/ 195 w 348"/>
                  <a:gd name="T13" fmla="*/ 373 h 373"/>
                  <a:gd name="T14" fmla="*/ 221 w 348"/>
                  <a:gd name="T15" fmla="*/ 186 h 373"/>
                  <a:gd name="T16" fmla="*/ 153 w 348"/>
                  <a:gd name="T17" fmla="*/ 178 h 373"/>
                  <a:gd name="T18" fmla="*/ 153 w 348"/>
                  <a:gd name="T19" fmla="*/ 144 h 373"/>
                  <a:gd name="T20" fmla="*/ 94 w 348"/>
                  <a:gd name="T21" fmla="*/ 126 h 373"/>
                  <a:gd name="T22" fmla="*/ 94 w 348"/>
                  <a:gd name="T23" fmla="*/ 102 h 373"/>
                  <a:gd name="T24" fmla="*/ 204 w 348"/>
                  <a:gd name="T25" fmla="*/ 135 h 373"/>
                  <a:gd name="T26" fmla="*/ 280 w 348"/>
                  <a:gd name="T27" fmla="*/ 212 h 373"/>
                  <a:gd name="T28" fmla="*/ 324 w 348"/>
                  <a:gd name="T29" fmla="*/ 172 h 373"/>
                  <a:gd name="T30" fmla="*/ 348 w 348"/>
                  <a:gd name="T31" fmla="*/ 102 h 373"/>
                  <a:gd name="T32" fmla="*/ 194 w 348"/>
                  <a:gd name="T33" fmla="*/ 52 h 373"/>
                  <a:gd name="T34" fmla="*/ 170 w 348"/>
                  <a:gd name="T35" fmla="*/ 0 h 373"/>
                  <a:gd name="T36" fmla="*/ 127 w 348"/>
                  <a:gd name="T37" fmla="*/ 0 h 373"/>
                  <a:gd name="T38" fmla="*/ 0 w 348"/>
                  <a:gd name="T39" fmla="*/ 229 h 373"/>
                  <a:gd name="T40" fmla="*/ 68 w 348"/>
                  <a:gd name="T41" fmla="*/ 305 h 373"/>
                  <a:gd name="T42" fmla="*/ 212 w 348"/>
                  <a:gd name="T43" fmla="*/ 246 h 373"/>
                  <a:gd name="T44" fmla="*/ 110 w 348"/>
                  <a:gd name="T45" fmla="*/ 305 h 373"/>
                  <a:gd name="T46" fmla="*/ 127 w 348"/>
                  <a:gd name="T47" fmla="*/ 35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8" h="373">
                    <a:moveTo>
                      <a:pt x="153" y="178"/>
                    </a:moveTo>
                    <a:cubicBezTo>
                      <a:pt x="137" y="192"/>
                      <a:pt x="55" y="260"/>
                      <a:pt x="45" y="212"/>
                    </a:cubicBezTo>
                    <a:cubicBezTo>
                      <a:pt x="41" y="191"/>
                      <a:pt x="56" y="188"/>
                      <a:pt x="68" y="169"/>
                    </a:cubicBezTo>
                    <a:cubicBezTo>
                      <a:pt x="113" y="169"/>
                      <a:pt x="118" y="170"/>
                      <a:pt x="153" y="178"/>
                    </a:cubicBezTo>
                    <a:close/>
                    <a:moveTo>
                      <a:pt x="127" y="356"/>
                    </a:moveTo>
                    <a:lnTo>
                      <a:pt x="136" y="364"/>
                    </a:lnTo>
                    <a:cubicBezTo>
                      <a:pt x="169" y="367"/>
                      <a:pt x="158" y="372"/>
                      <a:pt x="195" y="373"/>
                    </a:cubicBezTo>
                    <a:cubicBezTo>
                      <a:pt x="206" y="325"/>
                      <a:pt x="307" y="240"/>
                      <a:pt x="221" y="186"/>
                    </a:cubicBezTo>
                    <a:cubicBezTo>
                      <a:pt x="190" y="166"/>
                      <a:pt x="191" y="175"/>
                      <a:pt x="153" y="178"/>
                    </a:cubicBezTo>
                    <a:lnTo>
                      <a:pt x="153" y="144"/>
                    </a:lnTo>
                    <a:lnTo>
                      <a:pt x="94" y="126"/>
                    </a:lnTo>
                    <a:lnTo>
                      <a:pt x="94" y="102"/>
                    </a:lnTo>
                    <a:cubicBezTo>
                      <a:pt x="178" y="102"/>
                      <a:pt x="152" y="105"/>
                      <a:pt x="204" y="135"/>
                    </a:cubicBezTo>
                    <a:cubicBezTo>
                      <a:pt x="244" y="159"/>
                      <a:pt x="267" y="158"/>
                      <a:pt x="280" y="212"/>
                    </a:cubicBezTo>
                    <a:cubicBezTo>
                      <a:pt x="308" y="204"/>
                      <a:pt x="310" y="195"/>
                      <a:pt x="324" y="172"/>
                    </a:cubicBezTo>
                    <a:cubicBezTo>
                      <a:pt x="339" y="148"/>
                      <a:pt x="347" y="137"/>
                      <a:pt x="348" y="102"/>
                    </a:cubicBezTo>
                    <a:cubicBezTo>
                      <a:pt x="289" y="115"/>
                      <a:pt x="240" y="87"/>
                      <a:pt x="194" y="52"/>
                    </a:cubicBezTo>
                    <a:cubicBezTo>
                      <a:pt x="171" y="33"/>
                      <a:pt x="171" y="39"/>
                      <a:pt x="170" y="0"/>
                    </a:cubicBezTo>
                    <a:lnTo>
                      <a:pt x="127" y="0"/>
                    </a:lnTo>
                    <a:cubicBezTo>
                      <a:pt x="125" y="87"/>
                      <a:pt x="18" y="154"/>
                      <a:pt x="0" y="229"/>
                    </a:cubicBezTo>
                    <a:cubicBezTo>
                      <a:pt x="14" y="249"/>
                      <a:pt x="48" y="291"/>
                      <a:pt x="68" y="305"/>
                    </a:cubicBezTo>
                    <a:cubicBezTo>
                      <a:pt x="177" y="280"/>
                      <a:pt x="137" y="247"/>
                      <a:pt x="212" y="246"/>
                    </a:cubicBezTo>
                    <a:cubicBezTo>
                      <a:pt x="210" y="327"/>
                      <a:pt x="171" y="334"/>
                      <a:pt x="110" y="305"/>
                    </a:cubicBezTo>
                    <a:cubicBezTo>
                      <a:pt x="113" y="334"/>
                      <a:pt x="117" y="336"/>
                      <a:pt x="127" y="3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7" name="Freeform 21">
                <a:extLst>
                  <a:ext uri="{FF2B5EF4-FFF2-40B4-BE49-F238E27FC236}">
                    <a16:creationId xmlns:a16="http://schemas.microsoft.com/office/drawing/2014/main" id="{3A6D275E-7377-4DB2-BBAD-1E4631785054}"/>
                  </a:ext>
                </a:extLst>
              </p:cNvPr>
              <p:cNvSpPr>
                <a:spLocks/>
              </p:cNvSpPr>
              <p:nvPr/>
            </p:nvSpPr>
            <p:spPr bwMode="auto">
              <a:xfrm>
                <a:off x="4656138" y="1728788"/>
                <a:ext cx="77788" cy="79375"/>
              </a:xfrm>
              <a:custGeom>
                <a:avLst/>
                <a:gdLst>
                  <a:gd name="T0" fmla="*/ 161 w 331"/>
                  <a:gd name="T1" fmla="*/ 127 h 339"/>
                  <a:gd name="T2" fmla="*/ 43 w 331"/>
                  <a:gd name="T3" fmla="*/ 144 h 339"/>
                  <a:gd name="T4" fmla="*/ 136 w 331"/>
                  <a:gd name="T5" fmla="*/ 186 h 339"/>
                  <a:gd name="T6" fmla="*/ 0 w 331"/>
                  <a:gd name="T7" fmla="*/ 279 h 339"/>
                  <a:gd name="T8" fmla="*/ 181 w 331"/>
                  <a:gd name="T9" fmla="*/ 231 h 339"/>
                  <a:gd name="T10" fmla="*/ 331 w 331"/>
                  <a:gd name="T11" fmla="*/ 186 h 339"/>
                  <a:gd name="T12" fmla="*/ 263 w 331"/>
                  <a:gd name="T13" fmla="*/ 127 h 339"/>
                  <a:gd name="T14" fmla="*/ 212 w 331"/>
                  <a:gd name="T15" fmla="*/ 0 h 339"/>
                  <a:gd name="T16" fmla="*/ 195 w 331"/>
                  <a:gd name="T17" fmla="*/ 67 h 339"/>
                  <a:gd name="T18" fmla="*/ 161 w 331"/>
                  <a:gd name="T19" fmla="*/ 127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1" h="339">
                    <a:moveTo>
                      <a:pt x="161" y="127"/>
                    </a:moveTo>
                    <a:cubicBezTo>
                      <a:pt x="68" y="127"/>
                      <a:pt x="43" y="51"/>
                      <a:pt x="43" y="144"/>
                    </a:cubicBezTo>
                    <a:cubicBezTo>
                      <a:pt x="43" y="189"/>
                      <a:pt x="91" y="186"/>
                      <a:pt x="136" y="186"/>
                    </a:cubicBezTo>
                    <a:cubicBezTo>
                      <a:pt x="73" y="280"/>
                      <a:pt x="0" y="206"/>
                      <a:pt x="0" y="279"/>
                    </a:cubicBezTo>
                    <a:cubicBezTo>
                      <a:pt x="0" y="321"/>
                      <a:pt x="93" y="339"/>
                      <a:pt x="181" y="231"/>
                    </a:cubicBezTo>
                    <a:cubicBezTo>
                      <a:pt x="233" y="167"/>
                      <a:pt x="252" y="186"/>
                      <a:pt x="331" y="186"/>
                    </a:cubicBezTo>
                    <a:cubicBezTo>
                      <a:pt x="320" y="140"/>
                      <a:pt x="319" y="128"/>
                      <a:pt x="263" y="127"/>
                    </a:cubicBezTo>
                    <a:cubicBezTo>
                      <a:pt x="264" y="75"/>
                      <a:pt x="301" y="20"/>
                      <a:pt x="212" y="0"/>
                    </a:cubicBezTo>
                    <a:cubicBezTo>
                      <a:pt x="210" y="29"/>
                      <a:pt x="202" y="41"/>
                      <a:pt x="195" y="67"/>
                    </a:cubicBezTo>
                    <a:cubicBezTo>
                      <a:pt x="188" y="96"/>
                      <a:pt x="192" y="127"/>
                      <a:pt x="161"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8" name="Freeform 22">
                <a:extLst>
                  <a:ext uri="{FF2B5EF4-FFF2-40B4-BE49-F238E27FC236}">
                    <a16:creationId xmlns:a16="http://schemas.microsoft.com/office/drawing/2014/main" id="{BF4E040E-B1F2-4F30-859F-EFC35F85F6BC}"/>
                  </a:ext>
                </a:extLst>
              </p:cNvPr>
              <p:cNvSpPr>
                <a:spLocks/>
              </p:cNvSpPr>
              <p:nvPr/>
            </p:nvSpPr>
            <p:spPr bwMode="auto">
              <a:xfrm>
                <a:off x="4362450" y="2473326"/>
                <a:ext cx="66675" cy="68263"/>
              </a:xfrm>
              <a:custGeom>
                <a:avLst/>
                <a:gdLst>
                  <a:gd name="T0" fmla="*/ 0 w 293"/>
                  <a:gd name="T1" fmla="*/ 203 h 296"/>
                  <a:gd name="T2" fmla="*/ 0 w 293"/>
                  <a:gd name="T3" fmla="*/ 237 h 296"/>
                  <a:gd name="T4" fmla="*/ 212 w 293"/>
                  <a:gd name="T5" fmla="*/ 296 h 296"/>
                  <a:gd name="T6" fmla="*/ 237 w 293"/>
                  <a:gd name="T7" fmla="*/ 237 h 296"/>
                  <a:gd name="T8" fmla="*/ 224 w 293"/>
                  <a:gd name="T9" fmla="*/ 219 h 296"/>
                  <a:gd name="T10" fmla="*/ 208 w 293"/>
                  <a:gd name="T11" fmla="*/ 223 h 296"/>
                  <a:gd name="T12" fmla="*/ 173 w 293"/>
                  <a:gd name="T13" fmla="*/ 242 h 296"/>
                  <a:gd name="T14" fmla="*/ 102 w 293"/>
                  <a:gd name="T15" fmla="*/ 229 h 296"/>
                  <a:gd name="T16" fmla="*/ 119 w 293"/>
                  <a:gd name="T17" fmla="*/ 169 h 296"/>
                  <a:gd name="T18" fmla="*/ 161 w 293"/>
                  <a:gd name="T19" fmla="*/ 220 h 296"/>
                  <a:gd name="T20" fmla="*/ 212 w 293"/>
                  <a:gd name="T21" fmla="*/ 119 h 296"/>
                  <a:gd name="T22" fmla="*/ 144 w 293"/>
                  <a:gd name="T23" fmla="*/ 136 h 296"/>
                  <a:gd name="T24" fmla="*/ 229 w 293"/>
                  <a:gd name="T25" fmla="*/ 161 h 296"/>
                  <a:gd name="T26" fmla="*/ 288 w 293"/>
                  <a:gd name="T27" fmla="*/ 85 h 296"/>
                  <a:gd name="T28" fmla="*/ 85 w 293"/>
                  <a:gd name="T29" fmla="*/ 0 h 296"/>
                  <a:gd name="T30" fmla="*/ 97 w 293"/>
                  <a:gd name="T31" fmla="*/ 58 h 296"/>
                  <a:gd name="T32" fmla="*/ 55 w 293"/>
                  <a:gd name="T33" fmla="*/ 173 h 296"/>
                  <a:gd name="T34" fmla="*/ 0 w 293"/>
                  <a:gd name="T35" fmla="*/ 20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96">
                    <a:moveTo>
                      <a:pt x="0" y="203"/>
                    </a:moveTo>
                    <a:lnTo>
                      <a:pt x="0" y="237"/>
                    </a:lnTo>
                    <a:cubicBezTo>
                      <a:pt x="83" y="244"/>
                      <a:pt x="103" y="296"/>
                      <a:pt x="212" y="296"/>
                    </a:cubicBezTo>
                    <a:cubicBezTo>
                      <a:pt x="220" y="263"/>
                      <a:pt x="231" y="258"/>
                      <a:pt x="237" y="237"/>
                    </a:cubicBezTo>
                    <a:cubicBezTo>
                      <a:pt x="240" y="227"/>
                      <a:pt x="250" y="215"/>
                      <a:pt x="224" y="219"/>
                    </a:cubicBezTo>
                    <a:cubicBezTo>
                      <a:pt x="217" y="220"/>
                      <a:pt x="214" y="220"/>
                      <a:pt x="208" y="223"/>
                    </a:cubicBezTo>
                    <a:cubicBezTo>
                      <a:pt x="192" y="229"/>
                      <a:pt x="188" y="234"/>
                      <a:pt x="173" y="242"/>
                    </a:cubicBezTo>
                    <a:cubicBezTo>
                      <a:pt x="135" y="263"/>
                      <a:pt x="135" y="251"/>
                      <a:pt x="102" y="229"/>
                    </a:cubicBezTo>
                    <a:cubicBezTo>
                      <a:pt x="109" y="197"/>
                      <a:pt x="116" y="205"/>
                      <a:pt x="119" y="169"/>
                    </a:cubicBezTo>
                    <a:cubicBezTo>
                      <a:pt x="167" y="170"/>
                      <a:pt x="161" y="173"/>
                      <a:pt x="161" y="220"/>
                    </a:cubicBezTo>
                    <a:cubicBezTo>
                      <a:pt x="191" y="201"/>
                      <a:pt x="208" y="163"/>
                      <a:pt x="212" y="119"/>
                    </a:cubicBezTo>
                    <a:cubicBezTo>
                      <a:pt x="195" y="127"/>
                      <a:pt x="166" y="131"/>
                      <a:pt x="144" y="136"/>
                    </a:cubicBezTo>
                    <a:cubicBezTo>
                      <a:pt x="152" y="42"/>
                      <a:pt x="229" y="60"/>
                      <a:pt x="229" y="161"/>
                    </a:cubicBezTo>
                    <a:cubicBezTo>
                      <a:pt x="293" y="156"/>
                      <a:pt x="266" y="132"/>
                      <a:pt x="288" y="85"/>
                    </a:cubicBezTo>
                    <a:cubicBezTo>
                      <a:pt x="186" y="31"/>
                      <a:pt x="142" y="28"/>
                      <a:pt x="85" y="0"/>
                    </a:cubicBezTo>
                    <a:cubicBezTo>
                      <a:pt x="88" y="29"/>
                      <a:pt x="98" y="39"/>
                      <a:pt x="97" y="58"/>
                    </a:cubicBezTo>
                    <a:lnTo>
                      <a:pt x="55" y="173"/>
                    </a:lnTo>
                    <a:cubicBezTo>
                      <a:pt x="39" y="206"/>
                      <a:pt x="44" y="203"/>
                      <a:pt x="0" y="2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9" name="Freeform 23">
                <a:extLst>
                  <a:ext uri="{FF2B5EF4-FFF2-40B4-BE49-F238E27FC236}">
                    <a16:creationId xmlns:a16="http://schemas.microsoft.com/office/drawing/2014/main" id="{81AD41A7-CF14-4DE6-B45F-72057E89458A}"/>
                  </a:ext>
                </a:extLst>
              </p:cNvPr>
              <p:cNvSpPr>
                <a:spLocks noEditPoints="1"/>
              </p:cNvSpPr>
              <p:nvPr/>
            </p:nvSpPr>
            <p:spPr bwMode="auto">
              <a:xfrm>
                <a:off x="4141788" y="2263776"/>
                <a:ext cx="57150" cy="57150"/>
              </a:xfrm>
              <a:custGeom>
                <a:avLst/>
                <a:gdLst>
                  <a:gd name="T0" fmla="*/ 36 w 248"/>
                  <a:gd name="T1" fmla="*/ 186 h 245"/>
                  <a:gd name="T2" fmla="*/ 28 w 248"/>
                  <a:gd name="T3" fmla="*/ 152 h 245"/>
                  <a:gd name="T4" fmla="*/ 211 w 248"/>
                  <a:gd name="T5" fmla="*/ 106 h 245"/>
                  <a:gd name="T6" fmla="*/ 173 w 248"/>
                  <a:gd name="T7" fmla="*/ 154 h 245"/>
                  <a:gd name="T8" fmla="*/ 36 w 248"/>
                  <a:gd name="T9" fmla="*/ 186 h 245"/>
                  <a:gd name="T10" fmla="*/ 2 w 248"/>
                  <a:gd name="T11" fmla="*/ 101 h 245"/>
                  <a:gd name="T12" fmla="*/ 104 w 248"/>
                  <a:gd name="T13" fmla="*/ 245 h 245"/>
                  <a:gd name="T14" fmla="*/ 248 w 248"/>
                  <a:gd name="T15" fmla="*/ 110 h 245"/>
                  <a:gd name="T16" fmla="*/ 121 w 248"/>
                  <a:gd name="T17" fmla="*/ 0 h 245"/>
                  <a:gd name="T18" fmla="*/ 2 w 248"/>
                  <a:gd name="T19" fmla="*/ 10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 h="245">
                    <a:moveTo>
                      <a:pt x="36" y="186"/>
                    </a:moveTo>
                    <a:cubicBezTo>
                      <a:pt x="31" y="163"/>
                      <a:pt x="28" y="170"/>
                      <a:pt x="28" y="152"/>
                    </a:cubicBezTo>
                    <a:cubicBezTo>
                      <a:pt x="28" y="83"/>
                      <a:pt x="227" y="25"/>
                      <a:pt x="211" y="106"/>
                    </a:cubicBezTo>
                    <a:cubicBezTo>
                      <a:pt x="208" y="123"/>
                      <a:pt x="185" y="145"/>
                      <a:pt x="173" y="154"/>
                    </a:cubicBezTo>
                    <a:cubicBezTo>
                      <a:pt x="134" y="183"/>
                      <a:pt x="102" y="186"/>
                      <a:pt x="36" y="186"/>
                    </a:cubicBezTo>
                    <a:close/>
                    <a:moveTo>
                      <a:pt x="2" y="101"/>
                    </a:moveTo>
                    <a:cubicBezTo>
                      <a:pt x="2" y="165"/>
                      <a:pt x="0" y="245"/>
                      <a:pt x="104" y="245"/>
                    </a:cubicBezTo>
                    <a:cubicBezTo>
                      <a:pt x="171" y="245"/>
                      <a:pt x="248" y="201"/>
                      <a:pt x="248" y="110"/>
                    </a:cubicBezTo>
                    <a:cubicBezTo>
                      <a:pt x="248" y="57"/>
                      <a:pt x="168" y="0"/>
                      <a:pt x="121" y="0"/>
                    </a:cubicBezTo>
                    <a:cubicBezTo>
                      <a:pt x="68" y="0"/>
                      <a:pt x="2" y="49"/>
                      <a:pt x="2"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0" name="Freeform 24">
                <a:extLst>
                  <a:ext uri="{FF2B5EF4-FFF2-40B4-BE49-F238E27FC236}">
                    <a16:creationId xmlns:a16="http://schemas.microsoft.com/office/drawing/2014/main" id="{8AE418D8-2916-4373-8EBB-4D704A0EE07C}"/>
                  </a:ext>
                </a:extLst>
              </p:cNvPr>
              <p:cNvSpPr>
                <a:spLocks/>
              </p:cNvSpPr>
              <p:nvPr/>
            </p:nvSpPr>
            <p:spPr bwMode="auto">
              <a:xfrm>
                <a:off x="4416425" y="2482851"/>
                <a:ext cx="52388" cy="73025"/>
              </a:xfrm>
              <a:custGeom>
                <a:avLst/>
                <a:gdLst>
                  <a:gd name="T0" fmla="*/ 33 w 220"/>
                  <a:gd name="T1" fmla="*/ 132 h 310"/>
                  <a:gd name="T2" fmla="*/ 128 w 220"/>
                  <a:gd name="T3" fmla="*/ 242 h 310"/>
                  <a:gd name="T4" fmla="*/ 50 w 220"/>
                  <a:gd name="T5" fmla="*/ 183 h 310"/>
                  <a:gd name="T6" fmla="*/ 16 w 220"/>
                  <a:gd name="T7" fmla="*/ 183 h 310"/>
                  <a:gd name="T8" fmla="*/ 0 w 220"/>
                  <a:gd name="T9" fmla="*/ 267 h 310"/>
                  <a:gd name="T10" fmla="*/ 110 w 220"/>
                  <a:gd name="T11" fmla="*/ 310 h 310"/>
                  <a:gd name="T12" fmla="*/ 194 w 220"/>
                  <a:gd name="T13" fmla="*/ 250 h 310"/>
                  <a:gd name="T14" fmla="*/ 127 w 220"/>
                  <a:gd name="T15" fmla="*/ 81 h 310"/>
                  <a:gd name="T16" fmla="*/ 177 w 220"/>
                  <a:gd name="T17" fmla="*/ 174 h 310"/>
                  <a:gd name="T18" fmla="*/ 211 w 220"/>
                  <a:gd name="T19" fmla="*/ 174 h 310"/>
                  <a:gd name="T20" fmla="*/ 220 w 220"/>
                  <a:gd name="T21" fmla="*/ 73 h 310"/>
                  <a:gd name="T22" fmla="*/ 66 w 220"/>
                  <a:gd name="T23" fmla="*/ 72 h 310"/>
                  <a:gd name="T24" fmla="*/ 33 w 220"/>
                  <a:gd name="T25" fmla="*/ 132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0" h="310">
                    <a:moveTo>
                      <a:pt x="33" y="132"/>
                    </a:moveTo>
                    <a:cubicBezTo>
                      <a:pt x="33" y="182"/>
                      <a:pt x="114" y="205"/>
                      <a:pt x="128" y="242"/>
                    </a:cubicBezTo>
                    <a:cubicBezTo>
                      <a:pt x="149" y="292"/>
                      <a:pt x="50" y="309"/>
                      <a:pt x="50" y="183"/>
                    </a:cubicBezTo>
                    <a:lnTo>
                      <a:pt x="16" y="183"/>
                    </a:lnTo>
                    <a:cubicBezTo>
                      <a:pt x="11" y="207"/>
                      <a:pt x="2" y="240"/>
                      <a:pt x="0" y="267"/>
                    </a:cubicBezTo>
                    <a:cubicBezTo>
                      <a:pt x="27" y="274"/>
                      <a:pt x="96" y="310"/>
                      <a:pt x="110" y="310"/>
                    </a:cubicBezTo>
                    <a:cubicBezTo>
                      <a:pt x="130" y="310"/>
                      <a:pt x="194" y="278"/>
                      <a:pt x="194" y="250"/>
                    </a:cubicBezTo>
                    <a:cubicBezTo>
                      <a:pt x="194" y="125"/>
                      <a:pt x="35" y="142"/>
                      <a:pt x="127" y="81"/>
                    </a:cubicBezTo>
                    <a:cubicBezTo>
                      <a:pt x="165" y="91"/>
                      <a:pt x="176" y="128"/>
                      <a:pt x="177" y="174"/>
                    </a:cubicBezTo>
                    <a:lnTo>
                      <a:pt x="211" y="174"/>
                    </a:lnTo>
                    <a:cubicBezTo>
                      <a:pt x="211" y="125"/>
                      <a:pt x="220" y="115"/>
                      <a:pt x="220" y="73"/>
                    </a:cubicBezTo>
                    <a:cubicBezTo>
                      <a:pt x="155" y="104"/>
                      <a:pt x="141" y="0"/>
                      <a:pt x="66" y="72"/>
                    </a:cubicBezTo>
                    <a:cubicBezTo>
                      <a:pt x="57" y="81"/>
                      <a:pt x="33" y="115"/>
                      <a:pt x="33" y="1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1" name="Freeform 25">
                <a:extLst>
                  <a:ext uri="{FF2B5EF4-FFF2-40B4-BE49-F238E27FC236}">
                    <a16:creationId xmlns:a16="http://schemas.microsoft.com/office/drawing/2014/main" id="{CC37A802-DA23-4754-8F1E-0CBBAB6188FA}"/>
                  </a:ext>
                </a:extLst>
              </p:cNvPr>
              <p:cNvSpPr>
                <a:spLocks/>
              </p:cNvSpPr>
              <p:nvPr/>
            </p:nvSpPr>
            <p:spPr bwMode="auto">
              <a:xfrm>
                <a:off x="4468813" y="2500313"/>
                <a:ext cx="58738" cy="63500"/>
              </a:xfrm>
              <a:custGeom>
                <a:avLst/>
                <a:gdLst>
                  <a:gd name="T0" fmla="*/ 6 w 252"/>
                  <a:gd name="T1" fmla="*/ 101 h 271"/>
                  <a:gd name="T2" fmla="*/ 99 w 252"/>
                  <a:gd name="T3" fmla="*/ 50 h 271"/>
                  <a:gd name="T4" fmla="*/ 74 w 252"/>
                  <a:gd name="T5" fmla="*/ 228 h 271"/>
                  <a:gd name="T6" fmla="*/ 40 w 252"/>
                  <a:gd name="T7" fmla="*/ 228 h 271"/>
                  <a:gd name="T8" fmla="*/ 40 w 252"/>
                  <a:gd name="T9" fmla="*/ 262 h 271"/>
                  <a:gd name="T10" fmla="*/ 175 w 252"/>
                  <a:gd name="T11" fmla="*/ 271 h 271"/>
                  <a:gd name="T12" fmla="*/ 160 w 252"/>
                  <a:gd name="T13" fmla="*/ 59 h 271"/>
                  <a:gd name="T14" fmla="*/ 209 w 252"/>
                  <a:gd name="T15" fmla="*/ 127 h 271"/>
                  <a:gd name="T16" fmla="*/ 243 w 252"/>
                  <a:gd name="T17" fmla="*/ 127 h 271"/>
                  <a:gd name="T18" fmla="*/ 252 w 252"/>
                  <a:gd name="T19" fmla="*/ 42 h 271"/>
                  <a:gd name="T20" fmla="*/ 23 w 252"/>
                  <a:gd name="T21" fmla="*/ 0 h 271"/>
                  <a:gd name="T22" fmla="*/ 6 w 252"/>
                  <a:gd name="T23" fmla="*/ 10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271">
                    <a:moveTo>
                      <a:pt x="6" y="101"/>
                    </a:moveTo>
                    <a:cubicBezTo>
                      <a:pt x="94" y="81"/>
                      <a:pt x="0" y="50"/>
                      <a:pt x="99" y="50"/>
                    </a:cubicBezTo>
                    <a:cubicBezTo>
                      <a:pt x="90" y="92"/>
                      <a:pt x="74" y="181"/>
                      <a:pt x="74" y="228"/>
                    </a:cubicBezTo>
                    <a:lnTo>
                      <a:pt x="40" y="228"/>
                    </a:lnTo>
                    <a:lnTo>
                      <a:pt x="40" y="262"/>
                    </a:lnTo>
                    <a:lnTo>
                      <a:pt x="175" y="271"/>
                    </a:lnTo>
                    <a:cubicBezTo>
                      <a:pt x="136" y="196"/>
                      <a:pt x="149" y="238"/>
                      <a:pt x="160" y="59"/>
                    </a:cubicBezTo>
                    <a:cubicBezTo>
                      <a:pt x="208" y="60"/>
                      <a:pt x="205" y="74"/>
                      <a:pt x="209" y="127"/>
                    </a:cubicBezTo>
                    <a:lnTo>
                      <a:pt x="243" y="127"/>
                    </a:lnTo>
                    <a:lnTo>
                      <a:pt x="252" y="42"/>
                    </a:lnTo>
                    <a:cubicBezTo>
                      <a:pt x="191" y="13"/>
                      <a:pt x="70" y="22"/>
                      <a:pt x="23" y="0"/>
                    </a:cubicBezTo>
                    <a:cubicBezTo>
                      <a:pt x="20" y="41"/>
                      <a:pt x="6" y="53"/>
                      <a:pt x="6"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2" name="Freeform 26">
                <a:extLst>
                  <a:ext uri="{FF2B5EF4-FFF2-40B4-BE49-F238E27FC236}">
                    <a16:creationId xmlns:a16="http://schemas.microsoft.com/office/drawing/2014/main" id="{B5BE29E6-636D-48F9-9287-B5CE213A005B}"/>
                  </a:ext>
                </a:extLst>
              </p:cNvPr>
              <p:cNvSpPr>
                <a:spLocks/>
              </p:cNvSpPr>
              <p:nvPr/>
            </p:nvSpPr>
            <p:spPr bwMode="auto">
              <a:xfrm>
                <a:off x="4119563" y="2219326"/>
                <a:ext cx="63500" cy="47625"/>
              </a:xfrm>
              <a:custGeom>
                <a:avLst/>
                <a:gdLst>
                  <a:gd name="T0" fmla="*/ 93 w 271"/>
                  <a:gd name="T1" fmla="*/ 161 h 204"/>
                  <a:gd name="T2" fmla="*/ 34 w 271"/>
                  <a:gd name="T3" fmla="*/ 136 h 204"/>
                  <a:gd name="T4" fmla="*/ 93 w 271"/>
                  <a:gd name="T5" fmla="*/ 26 h 204"/>
                  <a:gd name="T6" fmla="*/ 0 w 271"/>
                  <a:gd name="T7" fmla="*/ 51 h 204"/>
                  <a:gd name="T8" fmla="*/ 68 w 271"/>
                  <a:gd name="T9" fmla="*/ 204 h 204"/>
                  <a:gd name="T10" fmla="*/ 119 w 271"/>
                  <a:gd name="T11" fmla="*/ 204 h 204"/>
                  <a:gd name="T12" fmla="*/ 169 w 271"/>
                  <a:gd name="T13" fmla="*/ 68 h 204"/>
                  <a:gd name="T14" fmla="*/ 202 w 271"/>
                  <a:gd name="T15" fmla="*/ 41 h 204"/>
                  <a:gd name="T16" fmla="*/ 186 w 271"/>
                  <a:gd name="T17" fmla="*/ 161 h 204"/>
                  <a:gd name="T18" fmla="*/ 271 w 271"/>
                  <a:gd name="T19" fmla="*/ 153 h 204"/>
                  <a:gd name="T20" fmla="*/ 251 w 271"/>
                  <a:gd name="T21" fmla="*/ 71 h 204"/>
                  <a:gd name="T22" fmla="*/ 220 w 271"/>
                  <a:gd name="T23" fmla="*/ 0 h 204"/>
                  <a:gd name="T24" fmla="*/ 127 w 271"/>
                  <a:gd name="T25" fmla="*/ 0 h 204"/>
                  <a:gd name="T26" fmla="*/ 105 w 271"/>
                  <a:gd name="T27" fmla="*/ 71 h 204"/>
                  <a:gd name="T28" fmla="*/ 93 w 271"/>
                  <a:gd name="T29" fmla="*/ 16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1" h="204">
                    <a:moveTo>
                      <a:pt x="93" y="161"/>
                    </a:moveTo>
                    <a:cubicBezTo>
                      <a:pt x="61" y="159"/>
                      <a:pt x="54" y="149"/>
                      <a:pt x="34" y="136"/>
                    </a:cubicBezTo>
                    <a:cubicBezTo>
                      <a:pt x="47" y="82"/>
                      <a:pt x="67" y="65"/>
                      <a:pt x="93" y="26"/>
                    </a:cubicBezTo>
                    <a:cubicBezTo>
                      <a:pt x="69" y="26"/>
                      <a:pt x="0" y="31"/>
                      <a:pt x="0" y="51"/>
                    </a:cubicBezTo>
                    <a:cubicBezTo>
                      <a:pt x="0" y="94"/>
                      <a:pt x="32" y="204"/>
                      <a:pt x="68" y="204"/>
                    </a:cubicBezTo>
                    <a:lnTo>
                      <a:pt x="119" y="204"/>
                    </a:lnTo>
                    <a:cubicBezTo>
                      <a:pt x="134" y="204"/>
                      <a:pt x="191" y="161"/>
                      <a:pt x="169" y="68"/>
                    </a:cubicBezTo>
                    <a:lnTo>
                      <a:pt x="202" y="41"/>
                    </a:lnTo>
                    <a:cubicBezTo>
                      <a:pt x="248" y="109"/>
                      <a:pt x="219" y="100"/>
                      <a:pt x="186" y="161"/>
                    </a:cubicBezTo>
                    <a:cubicBezTo>
                      <a:pt x="231" y="161"/>
                      <a:pt x="238" y="156"/>
                      <a:pt x="271" y="153"/>
                    </a:cubicBezTo>
                    <a:cubicBezTo>
                      <a:pt x="260" y="130"/>
                      <a:pt x="260" y="100"/>
                      <a:pt x="251" y="71"/>
                    </a:cubicBezTo>
                    <a:cubicBezTo>
                      <a:pt x="239" y="31"/>
                      <a:pt x="229" y="38"/>
                      <a:pt x="220" y="0"/>
                    </a:cubicBezTo>
                    <a:lnTo>
                      <a:pt x="127" y="0"/>
                    </a:lnTo>
                    <a:cubicBezTo>
                      <a:pt x="121" y="28"/>
                      <a:pt x="112" y="36"/>
                      <a:pt x="105" y="71"/>
                    </a:cubicBezTo>
                    <a:cubicBezTo>
                      <a:pt x="99" y="102"/>
                      <a:pt x="93" y="132"/>
                      <a:pt x="93"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3" name="Freeform 27">
                <a:extLst>
                  <a:ext uri="{FF2B5EF4-FFF2-40B4-BE49-F238E27FC236}">
                    <a16:creationId xmlns:a16="http://schemas.microsoft.com/office/drawing/2014/main" id="{22C9909A-8BA1-4AE7-A77C-7D3333F01609}"/>
                  </a:ext>
                </a:extLst>
              </p:cNvPr>
              <p:cNvSpPr>
                <a:spLocks/>
              </p:cNvSpPr>
              <p:nvPr/>
            </p:nvSpPr>
            <p:spPr bwMode="auto">
              <a:xfrm>
                <a:off x="4875213" y="2268538"/>
                <a:ext cx="66675" cy="61913"/>
              </a:xfrm>
              <a:custGeom>
                <a:avLst/>
                <a:gdLst>
                  <a:gd name="T0" fmla="*/ 0 w 288"/>
                  <a:gd name="T1" fmla="*/ 212 h 262"/>
                  <a:gd name="T2" fmla="*/ 85 w 288"/>
                  <a:gd name="T3" fmla="*/ 229 h 262"/>
                  <a:gd name="T4" fmla="*/ 60 w 288"/>
                  <a:gd name="T5" fmla="*/ 144 h 262"/>
                  <a:gd name="T6" fmla="*/ 212 w 288"/>
                  <a:gd name="T7" fmla="*/ 262 h 262"/>
                  <a:gd name="T8" fmla="*/ 246 w 288"/>
                  <a:gd name="T9" fmla="*/ 262 h 262"/>
                  <a:gd name="T10" fmla="*/ 288 w 288"/>
                  <a:gd name="T11" fmla="*/ 135 h 262"/>
                  <a:gd name="T12" fmla="*/ 246 w 288"/>
                  <a:gd name="T13" fmla="*/ 144 h 262"/>
                  <a:gd name="T14" fmla="*/ 85 w 288"/>
                  <a:gd name="T15" fmla="*/ 85 h 262"/>
                  <a:gd name="T16" fmla="*/ 178 w 288"/>
                  <a:gd name="T17" fmla="*/ 25 h 262"/>
                  <a:gd name="T18" fmla="*/ 85 w 288"/>
                  <a:gd name="T19" fmla="*/ 0 h 262"/>
                  <a:gd name="T20" fmla="*/ 0 w 288"/>
                  <a:gd name="T21" fmla="*/ 21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 h="262">
                    <a:moveTo>
                      <a:pt x="0" y="212"/>
                    </a:moveTo>
                    <a:cubicBezTo>
                      <a:pt x="40" y="215"/>
                      <a:pt x="41" y="228"/>
                      <a:pt x="85" y="229"/>
                    </a:cubicBezTo>
                    <a:cubicBezTo>
                      <a:pt x="70" y="200"/>
                      <a:pt x="60" y="189"/>
                      <a:pt x="60" y="144"/>
                    </a:cubicBezTo>
                    <a:cubicBezTo>
                      <a:pt x="215" y="226"/>
                      <a:pt x="232" y="177"/>
                      <a:pt x="212" y="262"/>
                    </a:cubicBezTo>
                    <a:lnTo>
                      <a:pt x="246" y="262"/>
                    </a:lnTo>
                    <a:cubicBezTo>
                      <a:pt x="251" y="203"/>
                      <a:pt x="284" y="187"/>
                      <a:pt x="288" y="135"/>
                    </a:cubicBezTo>
                    <a:cubicBezTo>
                      <a:pt x="255" y="138"/>
                      <a:pt x="268" y="144"/>
                      <a:pt x="246" y="144"/>
                    </a:cubicBezTo>
                    <a:cubicBezTo>
                      <a:pt x="200" y="144"/>
                      <a:pt x="140" y="97"/>
                      <a:pt x="85" y="85"/>
                    </a:cubicBezTo>
                    <a:cubicBezTo>
                      <a:pt x="129" y="19"/>
                      <a:pt x="136" y="104"/>
                      <a:pt x="178" y="25"/>
                    </a:cubicBezTo>
                    <a:cubicBezTo>
                      <a:pt x="142" y="22"/>
                      <a:pt x="119" y="8"/>
                      <a:pt x="85" y="0"/>
                    </a:cubicBezTo>
                    <a:cubicBezTo>
                      <a:pt x="69" y="33"/>
                      <a:pt x="3" y="184"/>
                      <a:pt x="0" y="2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4" name="Freeform 28">
                <a:extLst>
                  <a:ext uri="{FF2B5EF4-FFF2-40B4-BE49-F238E27FC236}">
                    <a16:creationId xmlns:a16="http://schemas.microsoft.com/office/drawing/2014/main" id="{827B326F-ADBF-43F9-8C62-608F57AE66AA}"/>
                  </a:ext>
                </a:extLst>
              </p:cNvPr>
              <p:cNvSpPr>
                <a:spLocks/>
              </p:cNvSpPr>
              <p:nvPr/>
            </p:nvSpPr>
            <p:spPr bwMode="auto">
              <a:xfrm>
                <a:off x="4840288" y="1944688"/>
                <a:ext cx="66675" cy="44450"/>
              </a:xfrm>
              <a:custGeom>
                <a:avLst/>
                <a:gdLst>
                  <a:gd name="T0" fmla="*/ 82 w 291"/>
                  <a:gd name="T1" fmla="*/ 43 h 187"/>
                  <a:gd name="T2" fmla="*/ 115 w 291"/>
                  <a:gd name="T3" fmla="*/ 102 h 187"/>
                  <a:gd name="T4" fmla="*/ 56 w 291"/>
                  <a:gd name="T5" fmla="*/ 102 h 187"/>
                  <a:gd name="T6" fmla="*/ 22 w 291"/>
                  <a:gd name="T7" fmla="*/ 34 h 187"/>
                  <a:gd name="T8" fmla="*/ 90 w 291"/>
                  <a:gd name="T9" fmla="*/ 161 h 187"/>
                  <a:gd name="T10" fmla="*/ 170 w 291"/>
                  <a:gd name="T11" fmla="*/ 157 h 187"/>
                  <a:gd name="T12" fmla="*/ 234 w 291"/>
                  <a:gd name="T13" fmla="*/ 187 h 187"/>
                  <a:gd name="T14" fmla="*/ 251 w 291"/>
                  <a:gd name="T15" fmla="*/ 144 h 187"/>
                  <a:gd name="T16" fmla="*/ 209 w 291"/>
                  <a:gd name="T17" fmla="*/ 102 h 187"/>
                  <a:gd name="T18" fmla="*/ 257 w 291"/>
                  <a:gd name="T19" fmla="*/ 55 h 187"/>
                  <a:gd name="T20" fmla="*/ 166 w 291"/>
                  <a:gd name="T21" fmla="*/ 0 h 187"/>
                  <a:gd name="T22" fmla="*/ 192 w 291"/>
                  <a:gd name="T23" fmla="*/ 60 h 187"/>
                  <a:gd name="T24" fmla="*/ 149 w 291"/>
                  <a:gd name="T25" fmla="*/ 68 h 187"/>
                  <a:gd name="T26" fmla="*/ 90 w 291"/>
                  <a:gd name="T27" fmla="*/ 0 h 187"/>
                  <a:gd name="T28" fmla="*/ 82 w 291"/>
                  <a:gd name="T29" fmla="*/ 4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1" h="187">
                    <a:moveTo>
                      <a:pt x="82" y="43"/>
                    </a:moveTo>
                    <a:cubicBezTo>
                      <a:pt x="82" y="68"/>
                      <a:pt x="104" y="85"/>
                      <a:pt x="115" y="102"/>
                    </a:cubicBezTo>
                    <a:lnTo>
                      <a:pt x="56" y="102"/>
                    </a:lnTo>
                    <a:cubicBezTo>
                      <a:pt x="56" y="59"/>
                      <a:pt x="56" y="43"/>
                      <a:pt x="22" y="34"/>
                    </a:cubicBezTo>
                    <a:cubicBezTo>
                      <a:pt x="0" y="80"/>
                      <a:pt x="40" y="161"/>
                      <a:pt x="90" y="161"/>
                    </a:cubicBezTo>
                    <a:cubicBezTo>
                      <a:pt x="128" y="161"/>
                      <a:pt x="144" y="148"/>
                      <a:pt x="170" y="157"/>
                    </a:cubicBezTo>
                    <a:cubicBezTo>
                      <a:pt x="198" y="168"/>
                      <a:pt x="183" y="182"/>
                      <a:pt x="234" y="187"/>
                    </a:cubicBezTo>
                    <a:cubicBezTo>
                      <a:pt x="243" y="169"/>
                      <a:pt x="246" y="167"/>
                      <a:pt x="251" y="144"/>
                    </a:cubicBezTo>
                    <a:cubicBezTo>
                      <a:pt x="220" y="103"/>
                      <a:pt x="223" y="155"/>
                      <a:pt x="209" y="102"/>
                    </a:cubicBezTo>
                    <a:cubicBezTo>
                      <a:pt x="268" y="102"/>
                      <a:pt x="291" y="103"/>
                      <a:pt x="257" y="55"/>
                    </a:cubicBezTo>
                    <a:cubicBezTo>
                      <a:pt x="232" y="20"/>
                      <a:pt x="211" y="11"/>
                      <a:pt x="166" y="0"/>
                    </a:cubicBezTo>
                    <a:cubicBezTo>
                      <a:pt x="175" y="38"/>
                      <a:pt x="183" y="28"/>
                      <a:pt x="192" y="60"/>
                    </a:cubicBezTo>
                    <a:cubicBezTo>
                      <a:pt x="158" y="60"/>
                      <a:pt x="172" y="57"/>
                      <a:pt x="149" y="68"/>
                    </a:cubicBezTo>
                    <a:cubicBezTo>
                      <a:pt x="141" y="32"/>
                      <a:pt x="131" y="4"/>
                      <a:pt x="90" y="0"/>
                    </a:cubicBezTo>
                    <a:cubicBezTo>
                      <a:pt x="87" y="34"/>
                      <a:pt x="82" y="21"/>
                      <a:pt x="82"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5" name="Freeform 29">
                <a:extLst>
                  <a:ext uri="{FF2B5EF4-FFF2-40B4-BE49-F238E27FC236}">
                    <a16:creationId xmlns:a16="http://schemas.microsoft.com/office/drawing/2014/main" id="{9E9B0D18-42B0-42F9-B7DA-AF1CFBB4EFF5}"/>
                  </a:ext>
                </a:extLst>
              </p:cNvPr>
              <p:cNvSpPr>
                <a:spLocks/>
              </p:cNvSpPr>
              <p:nvPr/>
            </p:nvSpPr>
            <p:spPr bwMode="auto">
              <a:xfrm>
                <a:off x="4900613" y="2216151"/>
                <a:ext cx="61913" cy="57150"/>
              </a:xfrm>
              <a:custGeom>
                <a:avLst/>
                <a:gdLst>
                  <a:gd name="T0" fmla="*/ 34 w 271"/>
                  <a:gd name="T1" fmla="*/ 102 h 246"/>
                  <a:gd name="T2" fmla="*/ 93 w 271"/>
                  <a:gd name="T3" fmla="*/ 85 h 246"/>
                  <a:gd name="T4" fmla="*/ 110 w 271"/>
                  <a:gd name="T5" fmla="*/ 127 h 246"/>
                  <a:gd name="T6" fmla="*/ 26 w 271"/>
                  <a:gd name="T7" fmla="*/ 110 h 246"/>
                  <a:gd name="T8" fmla="*/ 0 w 271"/>
                  <a:gd name="T9" fmla="*/ 221 h 246"/>
                  <a:gd name="T10" fmla="*/ 212 w 271"/>
                  <a:gd name="T11" fmla="*/ 246 h 246"/>
                  <a:gd name="T12" fmla="*/ 246 w 271"/>
                  <a:gd name="T13" fmla="*/ 246 h 246"/>
                  <a:gd name="T14" fmla="*/ 271 w 271"/>
                  <a:gd name="T15" fmla="*/ 110 h 246"/>
                  <a:gd name="T16" fmla="*/ 121 w 271"/>
                  <a:gd name="T17" fmla="*/ 83 h 246"/>
                  <a:gd name="T18" fmla="*/ 51 w 271"/>
                  <a:gd name="T19" fmla="*/ 0 h 246"/>
                  <a:gd name="T20" fmla="*/ 34 w 271"/>
                  <a:gd name="T21" fmla="*/ 10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46">
                    <a:moveTo>
                      <a:pt x="34" y="102"/>
                    </a:moveTo>
                    <a:cubicBezTo>
                      <a:pt x="57" y="90"/>
                      <a:pt x="59" y="86"/>
                      <a:pt x="93" y="85"/>
                    </a:cubicBezTo>
                    <a:cubicBezTo>
                      <a:pt x="102" y="116"/>
                      <a:pt x="102" y="96"/>
                      <a:pt x="110" y="127"/>
                    </a:cubicBezTo>
                    <a:cubicBezTo>
                      <a:pt x="37" y="134"/>
                      <a:pt x="92" y="155"/>
                      <a:pt x="26" y="110"/>
                    </a:cubicBezTo>
                    <a:cubicBezTo>
                      <a:pt x="8" y="144"/>
                      <a:pt x="0" y="169"/>
                      <a:pt x="0" y="221"/>
                    </a:cubicBezTo>
                    <a:cubicBezTo>
                      <a:pt x="95" y="213"/>
                      <a:pt x="185" y="129"/>
                      <a:pt x="212" y="246"/>
                    </a:cubicBezTo>
                    <a:lnTo>
                      <a:pt x="246" y="246"/>
                    </a:lnTo>
                    <a:cubicBezTo>
                      <a:pt x="246" y="188"/>
                      <a:pt x="270" y="167"/>
                      <a:pt x="271" y="110"/>
                    </a:cubicBezTo>
                    <a:cubicBezTo>
                      <a:pt x="215" y="140"/>
                      <a:pt x="204" y="160"/>
                      <a:pt x="121" y="83"/>
                    </a:cubicBezTo>
                    <a:cubicBezTo>
                      <a:pt x="56" y="24"/>
                      <a:pt x="114" y="6"/>
                      <a:pt x="51" y="0"/>
                    </a:cubicBezTo>
                    <a:cubicBezTo>
                      <a:pt x="48" y="37"/>
                      <a:pt x="35" y="63"/>
                      <a:pt x="34"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6" name="Freeform 30">
                <a:extLst>
                  <a:ext uri="{FF2B5EF4-FFF2-40B4-BE49-F238E27FC236}">
                    <a16:creationId xmlns:a16="http://schemas.microsoft.com/office/drawing/2014/main" id="{E67A3045-1477-4757-B75A-06BB418104C5}"/>
                  </a:ext>
                </a:extLst>
              </p:cNvPr>
              <p:cNvSpPr>
                <a:spLocks/>
              </p:cNvSpPr>
              <p:nvPr/>
            </p:nvSpPr>
            <p:spPr bwMode="auto">
              <a:xfrm>
                <a:off x="4700588" y="1784351"/>
                <a:ext cx="17463" cy="30163"/>
              </a:xfrm>
              <a:custGeom>
                <a:avLst/>
                <a:gdLst>
                  <a:gd name="T0" fmla="*/ 0 w 76"/>
                  <a:gd name="T1" fmla="*/ 52 h 129"/>
                  <a:gd name="T2" fmla="*/ 59 w 76"/>
                  <a:gd name="T3" fmla="*/ 129 h 129"/>
                  <a:gd name="T4" fmla="*/ 76 w 76"/>
                  <a:gd name="T5" fmla="*/ 95 h 129"/>
                  <a:gd name="T6" fmla="*/ 0 w 76"/>
                  <a:gd name="T7" fmla="*/ 52 h 129"/>
                </a:gdLst>
                <a:ahLst/>
                <a:cxnLst>
                  <a:cxn ang="0">
                    <a:pos x="T0" y="T1"/>
                  </a:cxn>
                  <a:cxn ang="0">
                    <a:pos x="T2" y="T3"/>
                  </a:cxn>
                  <a:cxn ang="0">
                    <a:pos x="T4" y="T5"/>
                  </a:cxn>
                  <a:cxn ang="0">
                    <a:pos x="T6" y="T7"/>
                  </a:cxn>
                </a:cxnLst>
                <a:rect l="0" t="0" r="r" b="b"/>
                <a:pathLst>
                  <a:path w="76" h="129">
                    <a:moveTo>
                      <a:pt x="0" y="52"/>
                    </a:moveTo>
                    <a:cubicBezTo>
                      <a:pt x="0" y="115"/>
                      <a:pt x="19" y="109"/>
                      <a:pt x="59" y="129"/>
                    </a:cubicBezTo>
                    <a:cubicBezTo>
                      <a:pt x="61" y="125"/>
                      <a:pt x="76" y="96"/>
                      <a:pt x="76" y="95"/>
                    </a:cubicBezTo>
                    <a:cubicBezTo>
                      <a:pt x="76" y="57"/>
                      <a:pt x="0" y="0"/>
                      <a:pt x="0"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7" name="Freeform 31">
                <a:extLst>
                  <a:ext uri="{FF2B5EF4-FFF2-40B4-BE49-F238E27FC236}">
                    <a16:creationId xmlns:a16="http://schemas.microsoft.com/office/drawing/2014/main" id="{962C30D7-B0D9-4109-8536-C3E1E93880E6}"/>
                  </a:ext>
                </a:extLst>
              </p:cNvPr>
              <p:cNvSpPr>
                <a:spLocks/>
              </p:cNvSpPr>
              <p:nvPr/>
            </p:nvSpPr>
            <p:spPr bwMode="auto">
              <a:xfrm>
                <a:off x="4854575" y="2428876"/>
                <a:ext cx="3175" cy="1588"/>
              </a:xfrm>
              <a:custGeom>
                <a:avLst/>
                <a:gdLst>
                  <a:gd name="T0" fmla="*/ 0 w 8"/>
                  <a:gd name="T1" fmla="*/ 10 h 10"/>
                  <a:gd name="T2" fmla="*/ 8 w 8"/>
                  <a:gd name="T3" fmla="*/ 10 h 10"/>
                  <a:gd name="T4" fmla="*/ 1 w 8"/>
                  <a:gd name="T5" fmla="*/ 0 h 10"/>
                  <a:gd name="T6" fmla="*/ 0 w 8"/>
                  <a:gd name="T7" fmla="*/ 10 h 10"/>
                </a:gdLst>
                <a:ahLst/>
                <a:cxnLst>
                  <a:cxn ang="0">
                    <a:pos x="T0" y="T1"/>
                  </a:cxn>
                  <a:cxn ang="0">
                    <a:pos x="T2" y="T3"/>
                  </a:cxn>
                  <a:cxn ang="0">
                    <a:pos x="T4" y="T5"/>
                  </a:cxn>
                  <a:cxn ang="0">
                    <a:pos x="T6" y="T7"/>
                  </a:cxn>
                </a:cxnLst>
                <a:rect l="0" t="0" r="r" b="b"/>
                <a:pathLst>
                  <a:path w="8" h="10">
                    <a:moveTo>
                      <a:pt x="0" y="10"/>
                    </a:moveTo>
                    <a:lnTo>
                      <a:pt x="8" y="10"/>
                    </a:lnTo>
                    <a:lnTo>
                      <a:pt x="1" y="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8" name="Freeform 38">
                <a:extLst>
                  <a:ext uri="{FF2B5EF4-FFF2-40B4-BE49-F238E27FC236}">
                    <a16:creationId xmlns:a16="http://schemas.microsoft.com/office/drawing/2014/main" id="{85C3EB56-0DBD-43F3-8610-E9F63D2BFCF7}"/>
                  </a:ext>
                </a:extLst>
              </p:cNvPr>
              <p:cNvSpPr>
                <a:spLocks/>
              </p:cNvSpPr>
              <p:nvPr/>
            </p:nvSpPr>
            <p:spPr bwMode="auto">
              <a:xfrm>
                <a:off x="4529138" y="2244726"/>
                <a:ext cx="14288" cy="31750"/>
              </a:xfrm>
              <a:custGeom>
                <a:avLst/>
                <a:gdLst>
                  <a:gd name="T0" fmla="*/ 6 w 58"/>
                  <a:gd name="T1" fmla="*/ 7 h 134"/>
                  <a:gd name="T2" fmla="*/ 57 w 58"/>
                  <a:gd name="T3" fmla="*/ 134 h 134"/>
                  <a:gd name="T4" fmla="*/ 43 w 58"/>
                  <a:gd name="T5" fmla="*/ 0 h 134"/>
                  <a:gd name="T6" fmla="*/ 6 w 58"/>
                  <a:gd name="T7" fmla="*/ 7 h 134"/>
                </a:gdLst>
                <a:ahLst/>
                <a:cxnLst>
                  <a:cxn ang="0">
                    <a:pos x="T0" y="T1"/>
                  </a:cxn>
                  <a:cxn ang="0">
                    <a:pos x="T2" y="T3"/>
                  </a:cxn>
                  <a:cxn ang="0">
                    <a:pos x="T4" y="T5"/>
                  </a:cxn>
                  <a:cxn ang="0">
                    <a:pos x="T6" y="T7"/>
                  </a:cxn>
                </a:cxnLst>
                <a:rect l="0" t="0" r="r" b="b"/>
                <a:pathLst>
                  <a:path w="58" h="134">
                    <a:moveTo>
                      <a:pt x="6" y="7"/>
                    </a:moveTo>
                    <a:cubicBezTo>
                      <a:pt x="2" y="72"/>
                      <a:pt x="0" y="116"/>
                      <a:pt x="57" y="134"/>
                    </a:cubicBezTo>
                    <a:cubicBezTo>
                      <a:pt x="58" y="85"/>
                      <a:pt x="57" y="40"/>
                      <a:pt x="43" y="0"/>
                    </a:cubicBezTo>
                    <a:lnTo>
                      <a:pt x="6"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grpSp>
      </p:grpSp>
      <p:grpSp>
        <p:nvGrpSpPr>
          <p:cNvPr id="55" name="组合 54">
            <a:extLst>
              <a:ext uri="{FF2B5EF4-FFF2-40B4-BE49-F238E27FC236}">
                <a16:creationId xmlns:a16="http://schemas.microsoft.com/office/drawing/2014/main" id="{489294DB-7F3C-43B8-B313-2847F3F4D04B}"/>
              </a:ext>
            </a:extLst>
          </p:cNvPr>
          <p:cNvGrpSpPr/>
          <p:nvPr userDrawn="1"/>
        </p:nvGrpSpPr>
        <p:grpSpPr>
          <a:xfrm>
            <a:off x="0" y="226669"/>
            <a:ext cx="542919" cy="571561"/>
            <a:chOff x="0" y="226669"/>
            <a:chExt cx="542919" cy="617541"/>
          </a:xfrm>
          <a:solidFill>
            <a:schemeClr val="accent1"/>
          </a:solidFill>
        </p:grpSpPr>
        <p:sp>
          <p:nvSpPr>
            <p:cNvPr id="7" name="矩形 6">
              <a:extLst>
                <a:ext uri="{FF2B5EF4-FFF2-40B4-BE49-F238E27FC236}">
                  <a16:creationId xmlns:a16="http://schemas.microsoft.com/office/drawing/2014/main" id="{318A3984-49A2-4BA2-A7B0-A12193915878}"/>
                </a:ext>
              </a:extLst>
            </p:cNvPr>
            <p:cNvSpPr/>
            <p:nvPr userDrawn="1"/>
          </p:nvSpPr>
          <p:spPr>
            <a:xfrm>
              <a:off x="397776" y="226669"/>
              <a:ext cx="145143" cy="6175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a:extLst>
                <a:ext uri="{FF2B5EF4-FFF2-40B4-BE49-F238E27FC236}">
                  <a16:creationId xmlns:a16="http://schemas.microsoft.com/office/drawing/2014/main" id="{98F90ADF-968F-4C06-AC79-7300036A410F}"/>
                </a:ext>
              </a:extLst>
            </p:cNvPr>
            <p:cNvSpPr/>
            <p:nvPr userDrawn="1"/>
          </p:nvSpPr>
          <p:spPr>
            <a:xfrm>
              <a:off x="0" y="226669"/>
              <a:ext cx="324630" cy="6175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8" name="组合 57">
            <a:extLst>
              <a:ext uri="{FF2B5EF4-FFF2-40B4-BE49-F238E27FC236}">
                <a16:creationId xmlns:a16="http://schemas.microsoft.com/office/drawing/2014/main" id="{85555F69-BC37-4792-A8A7-716B2335725E}"/>
              </a:ext>
            </a:extLst>
          </p:cNvPr>
          <p:cNvGrpSpPr/>
          <p:nvPr userDrawn="1"/>
        </p:nvGrpSpPr>
        <p:grpSpPr>
          <a:xfrm>
            <a:off x="3445670" y="6299482"/>
            <a:ext cx="5463856" cy="452499"/>
            <a:chOff x="3445670" y="6203946"/>
            <a:chExt cx="5463856" cy="452499"/>
          </a:xfrm>
        </p:grpSpPr>
        <p:grpSp>
          <p:nvGrpSpPr>
            <p:cNvPr id="59" name="组合 58">
              <a:extLst>
                <a:ext uri="{FF2B5EF4-FFF2-40B4-BE49-F238E27FC236}">
                  <a16:creationId xmlns:a16="http://schemas.microsoft.com/office/drawing/2014/main" id="{B814D24B-1699-4255-84DE-F63B720401D3}"/>
                </a:ext>
              </a:extLst>
            </p:cNvPr>
            <p:cNvGrpSpPr/>
            <p:nvPr userDrawn="1"/>
          </p:nvGrpSpPr>
          <p:grpSpPr>
            <a:xfrm>
              <a:off x="3445670" y="6403109"/>
              <a:ext cx="5463856" cy="0"/>
              <a:chOff x="3445670" y="6403109"/>
              <a:chExt cx="5463856" cy="0"/>
            </a:xfrm>
          </p:grpSpPr>
          <p:cxnSp>
            <p:nvCxnSpPr>
              <p:cNvPr id="63" name="直接连接符 62">
                <a:extLst>
                  <a:ext uri="{FF2B5EF4-FFF2-40B4-BE49-F238E27FC236}">
                    <a16:creationId xmlns:a16="http://schemas.microsoft.com/office/drawing/2014/main" id="{44A8A049-74C0-4EE6-854E-2A4438D11BE1}"/>
                  </a:ext>
                </a:extLst>
              </p:cNvPr>
              <p:cNvCxnSpPr>
                <a:cxnSpLocks/>
              </p:cNvCxnSpPr>
              <p:nvPr userDrawn="1"/>
            </p:nvCxnSpPr>
            <p:spPr>
              <a:xfrm flipH="1">
                <a:off x="3445670" y="6403109"/>
                <a:ext cx="180975" cy="0"/>
              </a:xfrm>
              <a:prstGeom prst="line">
                <a:avLst/>
              </a:prstGeom>
              <a:ln w="12700">
                <a:solidFill>
                  <a:schemeClr val="accent1">
                    <a:alpha val="20000"/>
                  </a:schemeClr>
                </a:solidFill>
              </a:ln>
            </p:spPr>
            <p:style>
              <a:lnRef idx="1">
                <a:schemeClr val="accent1"/>
              </a:lnRef>
              <a:fillRef idx="0">
                <a:schemeClr val="accent1"/>
              </a:fillRef>
              <a:effectRef idx="0">
                <a:schemeClr val="accent1"/>
              </a:effectRef>
              <a:fontRef idx="minor">
                <a:schemeClr val="tx1"/>
              </a:fontRef>
            </p:style>
          </p:cxnSp>
          <p:cxnSp>
            <p:nvCxnSpPr>
              <p:cNvPr id="64" name="直接连接符 63">
                <a:extLst>
                  <a:ext uri="{FF2B5EF4-FFF2-40B4-BE49-F238E27FC236}">
                    <a16:creationId xmlns:a16="http://schemas.microsoft.com/office/drawing/2014/main" id="{AD1B4379-ACE2-459D-9CFD-67DA208633B8}"/>
                  </a:ext>
                </a:extLst>
              </p:cNvPr>
              <p:cNvCxnSpPr>
                <a:cxnSpLocks/>
              </p:cNvCxnSpPr>
              <p:nvPr userDrawn="1"/>
            </p:nvCxnSpPr>
            <p:spPr>
              <a:xfrm flipH="1">
                <a:off x="8728551" y="6403109"/>
                <a:ext cx="180975" cy="0"/>
              </a:xfrm>
              <a:prstGeom prst="line">
                <a:avLst/>
              </a:prstGeom>
              <a:ln w="12700">
                <a:solidFill>
                  <a:schemeClr val="accent1">
                    <a:alpha val="20000"/>
                  </a:schemeClr>
                </a:solidFill>
              </a:ln>
            </p:spPr>
            <p:style>
              <a:lnRef idx="1">
                <a:schemeClr val="accent1"/>
              </a:lnRef>
              <a:fillRef idx="0">
                <a:schemeClr val="accent1"/>
              </a:fillRef>
              <a:effectRef idx="0">
                <a:schemeClr val="accent1"/>
              </a:effectRef>
              <a:fontRef idx="minor">
                <a:schemeClr val="tx1"/>
              </a:fontRef>
            </p:style>
          </p:cxnSp>
        </p:grpSp>
        <p:grpSp>
          <p:nvGrpSpPr>
            <p:cNvPr id="60" name="组合 59">
              <a:extLst>
                <a:ext uri="{FF2B5EF4-FFF2-40B4-BE49-F238E27FC236}">
                  <a16:creationId xmlns:a16="http://schemas.microsoft.com/office/drawing/2014/main" id="{132B968E-0D7A-4AC5-B637-98AD533913F7}"/>
                </a:ext>
              </a:extLst>
            </p:cNvPr>
            <p:cNvGrpSpPr/>
            <p:nvPr userDrawn="1"/>
          </p:nvGrpSpPr>
          <p:grpSpPr>
            <a:xfrm>
              <a:off x="3773486" y="6203946"/>
              <a:ext cx="4766946" cy="452499"/>
              <a:chOff x="3721016" y="5441926"/>
              <a:chExt cx="5306957" cy="503759"/>
            </a:xfrm>
          </p:grpSpPr>
          <p:pic>
            <p:nvPicPr>
              <p:cNvPr id="61" name="图片 60">
                <a:extLst>
                  <a:ext uri="{FF2B5EF4-FFF2-40B4-BE49-F238E27FC236}">
                    <a16:creationId xmlns:a16="http://schemas.microsoft.com/office/drawing/2014/main" id="{EB12FC33-7670-4AA8-B4E5-8199AB58F541}"/>
                  </a:ext>
                </a:extLst>
              </p:cNvPr>
              <p:cNvPicPr>
                <a:picLocks noChangeAspect="1"/>
              </p:cNvPicPr>
              <p:nvPr/>
            </p:nvPicPr>
            <p:blipFill>
              <a:blip r:embed="rId6">
                <a:alphaModFix amt="25000"/>
                <a:extLst>
                  <a:ext uri="{28A0092B-C50C-407E-A947-70E740481C1C}">
                    <a14:useLocalDpi xmlns:a14="http://schemas.microsoft.com/office/drawing/2010/main" val="0"/>
                  </a:ext>
                </a:extLst>
              </a:blip>
              <a:stretch>
                <a:fillRect/>
              </a:stretch>
            </p:blipFill>
            <p:spPr>
              <a:xfrm>
                <a:off x="3721016" y="5441926"/>
                <a:ext cx="2459915" cy="503759"/>
              </a:xfrm>
              <a:prstGeom prst="rect">
                <a:avLst/>
              </a:prstGeom>
            </p:spPr>
          </p:pic>
          <p:pic>
            <p:nvPicPr>
              <p:cNvPr id="62" name="图片 61">
                <a:extLst>
                  <a:ext uri="{FF2B5EF4-FFF2-40B4-BE49-F238E27FC236}">
                    <a16:creationId xmlns:a16="http://schemas.microsoft.com/office/drawing/2014/main" id="{42BF5B9B-20D3-45F1-BCE9-2BDCA58E89EE}"/>
                  </a:ext>
                </a:extLst>
              </p:cNvPr>
              <p:cNvPicPr>
                <a:picLocks noChangeAspect="1"/>
              </p:cNvPicPr>
              <p:nvPr/>
            </p:nvPicPr>
            <p:blipFill>
              <a:blip r:embed="rId7">
                <a:alphaModFix amt="30000"/>
                <a:extLst>
                  <a:ext uri="{28A0092B-C50C-407E-A947-70E740481C1C}">
                    <a14:useLocalDpi xmlns:a14="http://schemas.microsoft.com/office/drawing/2010/main" val="0"/>
                  </a:ext>
                </a:extLst>
              </a:blip>
              <a:stretch>
                <a:fillRect/>
              </a:stretch>
            </p:blipFill>
            <p:spPr>
              <a:xfrm>
                <a:off x="6302928" y="5518467"/>
                <a:ext cx="2725045" cy="350676"/>
              </a:xfrm>
              <a:prstGeom prst="rect">
                <a:avLst/>
              </a:prstGeom>
            </p:spPr>
          </p:pic>
        </p:grpSp>
      </p:grpSp>
    </p:spTree>
    <p:extLst>
      <p:ext uri="{BB962C8B-B14F-4D97-AF65-F5344CB8AC3E}">
        <p14:creationId xmlns:p14="http://schemas.microsoft.com/office/powerpoint/2010/main" val="2172346920"/>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74" r:id="rId3"/>
    <p:sldLayoutId id="2147483676" r:id="rId4"/>
  </p:sldLayoutIdLst>
  <p:hf hdr="0" ftr="0" dt="0"/>
  <p:txStyles>
    <p:titleStyle>
      <a:lvl1pPr algn="l" defTabSz="914400" rtl="0" eaLnBrk="1" latinLnBrk="0" hangingPunct="1">
        <a:lnSpc>
          <a:spcPct val="90000"/>
        </a:lnSpc>
        <a:spcBef>
          <a:spcPct val="0"/>
        </a:spcBef>
        <a:buNone/>
        <a:defRPr sz="3200" kern="1200">
          <a:solidFill>
            <a:schemeClr val="accent1"/>
          </a:solidFill>
          <a:latin typeface="+mj-ea"/>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88">
          <p15:clr>
            <a:srgbClr val="F26B43"/>
          </p15:clr>
        </p15:guide>
        <p15:guide id="2" pos="3840">
          <p15:clr>
            <a:srgbClr val="F26B43"/>
          </p15:clr>
        </p15:guide>
        <p15:guide id="3" pos="416">
          <p15:clr>
            <a:srgbClr val="F26B43"/>
          </p15:clr>
        </p15:guide>
        <p15:guide id="4" pos="7256">
          <p15:clr>
            <a:srgbClr val="F26B43"/>
          </p15:clr>
        </p15:guide>
        <p15:guide id="5" orient="horz" pos="648">
          <p15:clr>
            <a:srgbClr val="F26B43"/>
          </p15:clr>
        </p15:guide>
        <p15:guide id="6" orient="horz" pos="712">
          <p15:clr>
            <a:srgbClr val="F26B43"/>
          </p15:clr>
        </p15:guide>
        <p15:guide id="7" orient="horz" pos="3928">
          <p15:clr>
            <a:srgbClr val="F26B43"/>
          </p15:clr>
        </p15:guide>
        <p15:guide id="8" orient="horz" pos="3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平行四边形 12">
            <a:extLst>
              <a:ext uri="{FF2B5EF4-FFF2-40B4-BE49-F238E27FC236}">
                <a16:creationId xmlns:a16="http://schemas.microsoft.com/office/drawing/2014/main" id="{CB5DE6C8-25F7-4180-9187-87EC13FF05BF}"/>
              </a:ext>
            </a:extLst>
          </p:cNvPr>
          <p:cNvSpPr/>
          <p:nvPr userDrawn="1"/>
        </p:nvSpPr>
        <p:spPr>
          <a:xfrm>
            <a:off x="10133367" y="246277"/>
            <a:ext cx="2057016" cy="532344"/>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标题占位符 1">
            <a:extLst>
              <a:ext uri="{FF2B5EF4-FFF2-40B4-BE49-F238E27FC236}">
                <a16:creationId xmlns:a16="http://schemas.microsoft.com/office/drawing/2014/main" id="{3C2AB82C-0276-4D0A-BBB6-971C00148135}"/>
              </a:ext>
            </a:extLst>
          </p:cNvPr>
          <p:cNvSpPr>
            <a:spLocks noGrp="1"/>
          </p:cNvSpPr>
          <p:nvPr>
            <p:ph type="title"/>
          </p:nvPr>
        </p:nvSpPr>
        <p:spPr>
          <a:xfrm>
            <a:off x="660400" y="191529"/>
            <a:ext cx="9679880" cy="687820"/>
          </a:xfrm>
          <a:prstGeom prst="rect">
            <a:avLst/>
          </a:prstGeom>
        </p:spPr>
        <p:txBody>
          <a:bodyPr vert="horz" lIns="72000" tIns="45720" rIns="91440" bIns="45720" rtlCol="0" anchor="ctr">
            <a:normAutofit/>
          </a:bodyPr>
          <a:lstStyle/>
          <a:p>
            <a:r>
              <a:rPr lang="zh-CN" altLang="en-US" dirty="0"/>
              <a:t>单击此处编辑母版标题样式</a:t>
            </a:r>
          </a:p>
        </p:txBody>
      </p:sp>
      <p:sp>
        <p:nvSpPr>
          <p:cNvPr id="15" name="文本占位符 2">
            <a:extLst>
              <a:ext uri="{FF2B5EF4-FFF2-40B4-BE49-F238E27FC236}">
                <a16:creationId xmlns:a16="http://schemas.microsoft.com/office/drawing/2014/main" id="{1C7DECC1-3725-4011-95CF-707F15F7E02D}"/>
              </a:ext>
            </a:extLst>
          </p:cNvPr>
          <p:cNvSpPr>
            <a:spLocks noGrp="1"/>
          </p:cNvSpPr>
          <p:nvPr>
            <p:ph type="body" idx="1"/>
          </p:nvPr>
        </p:nvSpPr>
        <p:spPr>
          <a:xfrm>
            <a:off x="663074" y="1130300"/>
            <a:ext cx="10855825" cy="5003800"/>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16" name="日期占位符 3">
            <a:extLst>
              <a:ext uri="{FF2B5EF4-FFF2-40B4-BE49-F238E27FC236}">
                <a16:creationId xmlns:a16="http://schemas.microsoft.com/office/drawing/2014/main" id="{1B7D4449-BAF6-4562-8DC7-ACBB42133C4D}"/>
              </a:ext>
            </a:extLst>
          </p:cNvPr>
          <p:cNvSpPr>
            <a:spLocks noGrp="1"/>
          </p:cNvSpPr>
          <p:nvPr>
            <p:ph type="dt" sz="half" idx="2"/>
          </p:nvPr>
        </p:nvSpPr>
        <p:spPr>
          <a:xfrm>
            <a:off x="660400" y="6235700"/>
            <a:ext cx="29210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DBA020-132B-4CCB-AD59-48C44C8854BB}" type="datetime1">
              <a:rPr lang="zh-CN" altLang="en-US" smtClean="0"/>
              <a:t>2022/9/16</a:t>
            </a:fld>
            <a:endParaRPr lang="zh-CN" altLang="en-US"/>
          </a:p>
        </p:txBody>
      </p:sp>
      <p:sp>
        <p:nvSpPr>
          <p:cNvPr id="17" name="页脚占位符 4">
            <a:extLst>
              <a:ext uri="{FF2B5EF4-FFF2-40B4-BE49-F238E27FC236}">
                <a16:creationId xmlns:a16="http://schemas.microsoft.com/office/drawing/2014/main" id="{6861C288-4861-4A82-8E57-3490AFB99105}"/>
              </a:ext>
            </a:extLst>
          </p:cNvPr>
          <p:cNvSpPr>
            <a:spLocks noGrp="1"/>
          </p:cNvSpPr>
          <p:nvPr>
            <p:ph type="ftr" sz="quarter" idx="3"/>
          </p:nvPr>
        </p:nvSpPr>
        <p:spPr>
          <a:xfrm>
            <a:off x="4038600" y="6269159"/>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18" name="灯片编号占位符 5">
            <a:extLst>
              <a:ext uri="{FF2B5EF4-FFF2-40B4-BE49-F238E27FC236}">
                <a16:creationId xmlns:a16="http://schemas.microsoft.com/office/drawing/2014/main" id="{9AB8D467-DE94-4CAD-BE4B-1B3EF77A1783}"/>
              </a:ext>
            </a:extLst>
          </p:cNvPr>
          <p:cNvSpPr>
            <a:spLocks noGrp="1"/>
          </p:cNvSpPr>
          <p:nvPr>
            <p:ph type="sldNum" sz="quarter" idx="4"/>
          </p:nvPr>
        </p:nvSpPr>
        <p:spPr>
          <a:xfrm>
            <a:off x="8610599" y="6247634"/>
            <a:ext cx="290612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882B55-B6B2-497F-8568-5D2D4C04CE38}" type="slidenum">
              <a:rPr lang="zh-CN" altLang="en-US" smtClean="0"/>
              <a:t>‹#›</a:t>
            </a:fld>
            <a:endParaRPr lang="zh-CN" altLang="en-US"/>
          </a:p>
        </p:txBody>
      </p:sp>
      <p:grpSp>
        <p:nvGrpSpPr>
          <p:cNvPr id="19" name="组合 18">
            <a:extLst>
              <a:ext uri="{FF2B5EF4-FFF2-40B4-BE49-F238E27FC236}">
                <a16:creationId xmlns:a16="http://schemas.microsoft.com/office/drawing/2014/main" id="{21FFCACA-870E-451B-9E1D-2CEC49BC612C}"/>
              </a:ext>
            </a:extLst>
          </p:cNvPr>
          <p:cNvGrpSpPr/>
          <p:nvPr userDrawn="1"/>
        </p:nvGrpSpPr>
        <p:grpSpPr>
          <a:xfrm>
            <a:off x="10389923" y="344809"/>
            <a:ext cx="1468924" cy="335280"/>
            <a:chOff x="335077" y="270942"/>
            <a:chExt cx="1827552" cy="417136"/>
          </a:xfrm>
          <a:solidFill>
            <a:schemeClr val="bg1"/>
          </a:solidFill>
        </p:grpSpPr>
        <p:grpSp>
          <p:nvGrpSpPr>
            <p:cNvPr id="20" name="组合 19">
              <a:extLst>
                <a:ext uri="{FF2B5EF4-FFF2-40B4-BE49-F238E27FC236}">
                  <a16:creationId xmlns:a16="http://schemas.microsoft.com/office/drawing/2014/main" id="{F9818F8F-F993-4A06-8A92-4B207B99A4C3}"/>
                </a:ext>
              </a:extLst>
            </p:cNvPr>
            <p:cNvGrpSpPr/>
            <p:nvPr/>
          </p:nvGrpSpPr>
          <p:grpSpPr>
            <a:xfrm>
              <a:off x="831799" y="288037"/>
              <a:ext cx="1330830" cy="363588"/>
              <a:chOff x="5402262" y="5211762"/>
              <a:chExt cx="3059113" cy="835761"/>
            </a:xfrm>
            <a:grpFill/>
          </p:grpSpPr>
          <p:sp>
            <p:nvSpPr>
              <p:cNvPr id="50" name="Freeform 32">
                <a:extLst>
                  <a:ext uri="{FF2B5EF4-FFF2-40B4-BE49-F238E27FC236}">
                    <a16:creationId xmlns:a16="http://schemas.microsoft.com/office/drawing/2014/main" id="{BF30BF0A-510B-4678-97E2-F15F313E98BF}"/>
                  </a:ext>
                </a:extLst>
              </p:cNvPr>
              <p:cNvSpPr>
                <a:spLocks noEditPoints="1"/>
              </p:cNvSpPr>
              <p:nvPr/>
            </p:nvSpPr>
            <p:spPr bwMode="auto">
              <a:xfrm>
                <a:off x="5402262" y="5347186"/>
                <a:ext cx="814480" cy="570716"/>
              </a:xfrm>
              <a:custGeom>
                <a:avLst/>
                <a:gdLst>
                  <a:gd name="T0" fmla="*/ 1607 w 2875"/>
                  <a:gd name="T1" fmla="*/ 1769 h 2008"/>
                  <a:gd name="T2" fmla="*/ 1683 w 2875"/>
                  <a:gd name="T3" fmla="*/ 1769 h 2008"/>
                  <a:gd name="T4" fmla="*/ 1494 w 2875"/>
                  <a:gd name="T5" fmla="*/ 1579 h 2008"/>
                  <a:gd name="T6" fmla="*/ 1223 w 2875"/>
                  <a:gd name="T7" fmla="*/ 1628 h 2008"/>
                  <a:gd name="T8" fmla="*/ 1178 w 2875"/>
                  <a:gd name="T9" fmla="*/ 1615 h 2008"/>
                  <a:gd name="T10" fmla="*/ 1065 w 2875"/>
                  <a:gd name="T11" fmla="*/ 1371 h 2008"/>
                  <a:gd name="T12" fmla="*/ 1454 w 2875"/>
                  <a:gd name="T13" fmla="*/ 1219 h 2008"/>
                  <a:gd name="T14" fmla="*/ 1537 w 2875"/>
                  <a:gd name="T15" fmla="*/ 1242 h 2008"/>
                  <a:gd name="T16" fmla="*/ 1480 w 2875"/>
                  <a:gd name="T17" fmla="*/ 1524 h 2008"/>
                  <a:gd name="T18" fmla="*/ 1734 w 2875"/>
                  <a:gd name="T19" fmla="*/ 1515 h 2008"/>
                  <a:gd name="T20" fmla="*/ 1824 w 2875"/>
                  <a:gd name="T21" fmla="*/ 1300 h 2008"/>
                  <a:gd name="T22" fmla="*/ 2079 w 2875"/>
                  <a:gd name="T23" fmla="*/ 946 h 2008"/>
                  <a:gd name="T24" fmla="*/ 2340 w 2875"/>
                  <a:gd name="T25" fmla="*/ 1258 h 2008"/>
                  <a:gd name="T26" fmla="*/ 2055 w 2875"/>
                  <a:gd name="T27" fmla="*/ 1396 h 2008"/>
                  <a:gd name="T28" fmla="*/ 1497 w 2875"/>
                  <a:gd name="T29" fmla="*/ 643 h 2008"/>
                  <a:gd name="T30" fmla="*/ 1494 w 2875"/>
                  <a:gd name="T31" fmla="*/ 722 h 2008"/>
                  <a:gd name="T32" fmla="*/ 1336 w 2875"/>
                  <a:gd name="T33" fmla="*/ 279 h 2008"/>
                  <a:gd name="T34" fmla="*/ 844 w 2875"/>
                  <a:gd name="T35" fmla="*/ 337 h 2008"/>
                  <a:gd name="T36" fmla="*/ 752 w 2875"/>
                  <a:gd name="T37" fmla="*/ 499 h 2008"/>
                  <a:gd name="T38" fmla="*/ 1074 w 2875"/>
                  <a:gd name="T39" fmla="*/ 559 h 2008"/>
                  <a:gd name="T40" fmla="*/ 1074 w 2875"/>
                  <a:gd name="T41" fmla="*/ 855 h 2008"/>
                  <a:gd name="T42" fmla="*/ 625 w 2875"/>
                  <a:gd name="T43" fmla="*/ 1219 h 2008"/>
                  <a:gd name="T44" fmla="*/ 447 w 2875"/>
                  <a:gd name="T45" fmla="*/ 1058 h 2008"/>
                  <a:gd name="T46" fmla="*/ 532 w 2875"/>
                  <a:gd name="T47" fmla="*/ 830 h 2008"/>
                  <a:gd name="T48" fmla="*/ 107 w 2875"/>
                  <a:gd name="T49" fmla="*/ 1057 h 2008"/>
                  <a:gd name="T50" fmla="*/ 455 w 2875"/>
                  <a:gd name="T51" fmla="*/ 1786 h 2008"/>
                  <a:gd name="T52" fmla="*/ 665 w 2875"/>
                  <a:gd name="T53" fmla="*/ 1941 h 2008"/>
                  <a:gd name="T54" fmla="*/ 988 w 2875"/>
                  <a:gd name="T55" fmla="*/ 1988 h 2008"/>
                  <a:gd name="T56" fmla="*/ 1124 w 2875"/>
                  <a:gd name="T57" fmla="*/ 1963 h 2008"/>
                  <a:gd name="T58" fmla="*/ 1162 w 2875"/>
                  <a:gd name="T59" fmla="*/ 1951 h 2008"/>
                  <a:gd name="T60" fmla="*/ 1404 w 2875"/>
                  <a:gd name="T61" fmla="*/ 1914 h 2008"/>
                  <a:gd name="T62" fmla="*/ 1672 w 2875"/>
                  <a:gd name="T63" fmla="*/ 1902 h 2008"/>
                  <a:gd name="T64" fmla="*/ 2014 w 2875"/>
                  <a:gd name="T65" fmla="*/ 1888 h 2008"/>
                  <a:gd name="T66" fmla="*/ 1987 w 2875"/>
                  <a:gd name="T67" fmla="*/ 1668 h 2008"/>
                  <a:gd name="T68" fmla="*/ 1986 w 2875"/>
                  <a:gd name="T69" fmla="*/ 1607 h 2008"/>
                  <a:gd name="T70" fmla="*/ 2307 w 2875"/>
                  <a:gd name="T71" fmla="*/ 1488 h 2008"/>
                  <a:gd name="T72" fmla="*/ 2774 w 2875"/>
                  <a:gd name="T73" fmla="*/ 1000 h 2008"/>
                  <a:gd name="T74" fmla="*/ 2594 w 2875"/>
                  <a:gd name="T75" fmla="*/ 833 h 2008"/>
                  <a:gd name="T76" fmla="*/ 2394 w 2875"/>
                  <a:gd name="T77" fmla="*/ 728 h 2008"/>
                  <a:gd name="T78" fmla="*/ 2038 w 2875"/>
                  <a:gd name="T79" fmla="*/ 737 h 2008"/>
                  <a:gd name="T80" fmla="*/ 2116 w 2875"/>
                  <a:gd name="T81" fmla="*/ 560 h 2008"/>
                  <a:gd name="T82" fmla="*/ 2380 w 2875"/>
                  <a:gd name="T83" fmla="*/ 358 h 2008"/>
                  <a:gd name="T84" fmla="*/ 2359 w 2875"/>
                  <a:gd name="T85" fmla="*/ 103 h 2008"/>
                  <a:gd name="T86" fmla="*/ 1756 w 2875"/>
                  <a:gd name="T87" fmla="*/ 166 h 2008"/>
                  <a:gd name="T88" fmla="*/ 1403 w 2875"/>
                  <a:gd name="T89" fmla="*/ 290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75" h="2008">
                    <a:moveTo>
                      <a:pt x="1683" y="1769"/>
                    </a:moveTo>
                    <a:lnTo>
                      <a:pt x="1607" y="1769"/>
                    </a:lnTo>
                    <a:cubicBezTo>
                      <a:pt x="1613" y="1747"/>
                      <a:pt x="1619" y="1739"/>
                      <a:pt x="1642" y="1737"/>
                    </a:cubicBezTo>
                    <a:cubicBezTo>
                      <a:pt x="1670" y="1735"/>
                      <a:pt x="1673" y="1751"/>
                      <a:pt x="1683" y="1769"/>
                    </a:cubicBezTo>
                    <a:close/>
                    <a:moveTo>
                      <a:pt x="1480" y="1524"/>
                    </a:moveTo>
                    <a:cubicBezTo>
                      <a:pt x="1480" y="1558"/>
                      <a:pt x="1482" y="1552"/>
                      <a:pt x="1494" y="1579"/>
                    </a:cubicBezTo>
                    <a:cubicBezTo>
                      <a:pt x="1507" y="1611"/>
                      <a:pt x="1537" y="1644"/>
                      <a:pt x="1426" y="1656"/>
                    </a:cubicBezTo>
                    <a:cubicBezTo>
                      <a:pt x="1391" y="1660"/>
                      <a:pt x="1255" y="1641"/>
                      <a:pt x="1223" y="1628"/>
                    </a:cubicBezTo>
                    <a:cubicBezTo>
                      <a:pt x="1221" y="1627"/>
                      <a:pt x="1219" y="1626"/>
                      <a:pt x="1218" y="1626"/>
                    </a:cubicBezTo>
                    <a:lnTo>
                      <a:pt x="1178" y="1615"/>
                    </a:lnTo>
                    <a:cubicBezTo>
                      <a:pt x="1146" y="1606"/>
                      <a:pt x="939" y="1503"/>
                      <a:pt x="985" y="1419"/>
                    </a:cubicBezTo>
                    <a:cubicBezTo>
                      <a:pt x="1003" y="1386"/>
                      <a:pt x="1023" y="1375"/>
                      <a:pt x="1065" y="1371"/>
                    </a:cubicBezTo>
                    <a:cubicBezTo>
                      <a:pt x="1070" y="1389"/>
                      <a:pt x="1133" y="1549"/>
                      <a:pt x="1209" y="1549"/>
                    </a:cubicBezTo>
                    <a:cubicBezTo>
                      <a:pt x="1343" y="1549"/>
                      <a:pt x="1431" y="1255"/>
                      <a:pt x="1454" y="1219"/>
                    </a:cubicBezTo>
                    <a:cubicBezTo>
                      <a:pt x="1478" y="1182"/>
                      <a:pt x="1506" y="1136"/>
                      <a:pt x="1565" y="1134"/>
                    </a:cubicBezTo>
                    <a:cubicBezTo>
                      <a:pt x="1565" y="1223"/>
                      <a:pt x="1557" y="1194"/>
                      <a:pt x="1537" y="1242"/>
                    </a:cubicBezTo>
                    <a:lnTo>
                      <a:pt x="1514" y="1329"/>
                    </a:lnTo>
                    <a:cubicBezTo>
                      <a:pt x="1506" y="1444"/>
                      <a:pt x="1480" y="1483"/>
                      <a:pt x="1480" y="1524"/>
                    </a:cubicBezTo>
                    <a:close/>
                    <a:moveTo>
                      <a:pt x="1768" y="1541"/>
                    </a:moveTo>
                    <a:cubicBezTo>
                      <a:pt x="1760" y="1510"/>
                      <a:pt x="1767" y="1518"/>
                      <a:pt x="1734" y="1515"/>
                    </a:cubicBezTo>
                    <a:cubicBezTo>
                      <a:pt x="1736" y="1450"/>
                      <a:pt x="1756" y="1449"/>
                      <a:pt x="1779" y="1408"/>
                    </a:cubicBezTo>
                    <a:cubicBezTo>
                      <a:pt x="1800" y="1371"/>
                      <a:pt x="1800" y="1336"/>
                      <a:pt x="1824" y="1300"/>
                    </a:cubicBezTo>
                    <a:cubicBezTo>
                      <a:pt x="1910" y="1168"/>
                      <a:pt x="1857" y="1222"/>
                      <a:pt x="1920" y="1092"/>
                    </a:cubicBezTo>
                    <a:cubicBezTo>
                      <a:pt x="1959" y="1013"/>
                      <a:pt x="1998" y="965"/>
                      <a:pt x="2079" y="946"/>
                    </a:cubicBezTo>
                    <a:cubicBezTo>
                      <a:pt x="2213" y="915"/>
                      <a:pt x="2535" y="852"/>
                      <a:pt x="2582" y="1031"/>
                    </a:cubicBezTo>
                    <a:cubicBezTo>
                      <a:pt x="2615" y="1155"/>
                      <a:pt x="2436" y="1229"/>
                      <a:pt x="2340" y="1258"/>
                    </a:cubicBezTo>
                    <a:cubicBezTo>
                      <a:pt x="2296" y="1271"/>
                      <a:pt x="2250" y="1314"/>
                      <a:pt x="2203" y="1333"/>
                    </a:cubicBezTo>
                    <a:cubicBezTo>
                      <a:pt x="2136" y="1360"/>
                      <a:pt x="2187" y="1351"/>
                      <a:pt x="2055" y="1396"/>
                    </a:cubicBezTo>
                    <a:cubicBezTo>
                      <a:pt x="1823" y="1474"/>
                      <a:pt x="1945" y="1422"/>
                      <a:pt x="1768" y="1541"/>
                    </a:cubicBezTo>
                    <a:close/>
                    <a:moveTo>
                      <a:pt x="1497" y="643"/>
                    </a:moveTo>
                    <a:cubicBezTo>
                      <a:pt x="1581" y="643"/>
                      <a:pt x="1701" y="635"/>
                      <a:pt x="1654" y="800"/>
                    </a:cubicBezTo>
                    <a:cubicBezTo>
                      <a:pt x="1625" y="904"/>
                      <a:pt x="1529" y="865"/>
                      <a:pt x="1494" y="722"/>
                    </a:cubicBezTo>
                    <a:cubicBezTo>
                      <a:pt x="1486" y="686"/>
                      <a:pt x="1496" y="684"/>
                      <a:pt x="1497" y="643"/>
                    </a:cubicBezTo>
                    <a:close/>
                    <a:moveTo>
                      <a:pt x="1336" y="279"/>
                    </a:moveTo>
                    <a:cubicBezTo>
                      <a:pt x="1171" y="279"/>
                      <a:pt x="1108" y="288"/>
                      <a:pt x="955" y="296"/>
                    </a:cubicBezTo>
                    <a:cubicBezTo>
                      <a:pt x="904" y="299"/>
                      <a:pt x="875" y="313"/>
                      <a:pt x="844" y="337"/>
                    </a:cubicBezTo>
                    <a:cubicBezTo>
                      <a:pt x="821" y="355"/>
                      <a:pt x="779" y="391"/>
                      <a:pt x="752" y="398"/>
                    </a:cubicBezTo>
                    <a:lnTo>
                      <a:pt x="752" y="499"/>
                    </a:lnTo>
                    <a:lnTo>
                      <a:pt x="870" y="508"/>
                    </a:lnTo>
                    <a:cubicBezTo>
                      <a:pt x="933" y="511"/>
                      <a:pt x="1023" y="527"/>
                      <a:pt x="1074" y="559"/>
                    </a:cubicBezTo>
                    <a:cubicBezTo>
                      <a:pt x="1093" y="571"/>
                      <a:pt x="1124" y="606"/>
                      <a:pt x="1124" y="635"/>
                    </a:cubicBezTo>
                    <a:cubicBezTo>
                      <a:pt x="1124" y="663"/>
                      <a:pt x="1073" y="719"/>
                      <a:pt x="1074" y="855"/>
                    </a:cubicBezTo>
                    <a:cubicBezTo>
                      <a:pt x="1074" y="992"/>
                      <a:pt x="1087" y="994"/>
                      <a:pt x="992" y="1044"/>
                    </a:cubicBezTo>
                    <a:cubicBezTo>
                      <a:pt x="916" y="1084"/>
                      <a:pt x="685" y="1219"/>
                      <a:pt x="625" y="1219"/>
                    </a:cubicBezTo>
                    <a:cubicBezTo>
                      <a:pt x="550" y="1219"/>
                      <a:pt x="606" y="1220"/>
                      <a:pt x="526" y="1141"/>
                    </a:cubicBezTo>
                    <a:cubicBezTo>
                      <a:pt x="497" y="1113"/>
                      <a:pt x="468" y="1090"/>
                      <a:pt x="447" y="1058"/>
                    </a:cubicBezTo>
                    <a:cubicBezTo>
                      <a:pt x="497" y="954"/>
                      <a:pt x="540" y="981"/>
                      <a:pt x="540" y="906"/>
                    </a:cubicBezTo>
                    <a:cubicBezTo>
                      <a:pt x="540" y="863"/>
                      <a:pt x="533" y="868"/>
                      <a:pt x="532" y="830"/>
                    </a:cubicBezTo>
                    <a:cubicBezTo>
                      <a:pt x="337" y="830"/>
                      <a:pt x="355" y="820"/>
                      <a:pt x="184" y="956"/>
                    </a:cubicBezTo>
                    <a:lnTo>
                      <a:pt x="107" y="1057"/>
                    </a:lnTo>
                    <a:cubicBezTo>
                      <a:pt x="0" y="1252"/>
                      <a:pt x="145" y="1411"/>
                      <a:pt x="268" y="1576"/>
                    </a:cubicBezTo>
                    <a:cubicBezTo>
                      <a:pt x="303" y="1623"/>
                      <a:pt x="418" y="1759"/>
                      <a:pt x="455" y="1786"/>
                    </a:cubicBezTo>
                    <a:cubicBezTo>
                      <a:pt x="495" y="1816"/>
                      <a:pt x="529" y="1843"/>
                      <a:pt x="571" y="1875"/>
                    </a:cubicBezTo>
                    <a:lnTo>
                      <a:pt x="665" y="1941"/>
                    </a:lnTo>
                    <a:cubicBezTo>
                      <a:pt x="709" y="1971"/>
                      <a:pt x="734" y="1969"/>
                      <a:pt x="764" y="1978"/>
                    </a:cubicBezTo>
                    <a:cubicBezTo>
                      <a:pt x="843" y="2001"/>
                      <a:pt x="879" y="2008"/>
                      <a:pt x="988" y="1988"/>
                    </a:cubicBezTo>
                    <a:cubicBezTo>
                      <a:pt x="1024" y="1981"/>
                      <a:pt x="997" y="1977"/>
                      <a:pt x="1040" y="1973"/>
                    </a:cubicBezTo>
                    <a:cubicBezTo>
                      <a:pt x="1087" y="1968"/>
                      <a:pt x="1074" y="1982"/>
                      <a:pt x="1124" y="1963"/>
                    </a:cubicBezTo>
                    <a:cubicBezTo>
                      <a:pt x="1126" y="1962"/>
                      <a:pt x="1124" y="1962"/>
                      <a:pt x="1142" y="1956"/>
                    </a:cubicBezTo>
                    <a:cubicBezTo>
                      <a:pt x="1143" y="1956"/>
                      <a:pt x="1162" y="1951"/>
                      <a:pt x="1162" y="1951"/>
                    </a:cubicBezTo>
                    <a:lnTo>
                      <a:pt x="1263" y="1925"/>
                    </a:lnTo>
                    <a:cubicBezTo>
                      <a:pt x="1339" y="1903"/>
                      <a:pt x="1309" y="1915"/>
                      <a:pt x="1404" y="1914"/>
                    </a:cubicBezTo>
                    <a:cubicBezTo>
                      <a:pt x="1448" y="1913"/>
                      <a:pt x="1451" y="1907"/>
                      <a:pt x="1489" y="1905"/>
                    </a:cubicBezTo>
                    <a:cubicBezTo>
                      <a:pt x="1549" y="1902"/>
                      <a:pt x="1613" y="1911"/>
                      <a:pt x="1672" y="1902"/>
                    </a:cubicBezTo>
                    <a:cubicBezTo>
                      <a:pt x="1839" y="1874"/>
                      <a:pt x="1760" y="1874"/>
                      <a:pt x="1921" y="1887"/>
                    </a:cubicBezTo>
                    <a:cubicBezTo>
                      <a:pt x="1951" y="1890"/>
                      <a:pt x="1984" y="1886"/>
                      <a:pt x="2014" y="1888"/>
                    </a:cubicBezTo>
                    <a:cubicBezTo>
                      <a:pt x="2181" y="1897"/>
                      <a:pt x="2334" y="1970"/>
                      <a:pt x="2267" y="1685"/>
                    </a:cubicBezTo>
                    <a:cubicBezTo>
                      <a:pt x="2134" y="1685"/>
                      <a:pt x="2220" y="1648"/>
                      <a:pt x="1987" y="1668"/>
                    </a:cubicBezTo>
                    <a:cubicBezTo>
                      <a:pt x="1935" y="1672"/>
                      <a:pt x="1932" y="1663"/>
                      <a:pt x="1912" y="1634"/>
                    </a:cubicBezTo>
                    <a:cubicBezTo>
                      <a:pt x="1948" y="1617"/>
                      <a:pt x="1934" y="1639"/>
                      <a:pt x="1986" y="1607"/>
                    </a:cubicBezTo>
                    <a:cubicBezTo>
                      <a:pt x="1992" y="1603"/>
                      <a:pt x="2001" y="1598"/>
                      <a:pt x="2008" y="1594"/>
                    </a:cubicBezTo>
                    <a:cubicBezTo>
                      <a:pt x="2048" y="1573"/>
                      <a:pt x="2216" y="1527"/>
                      <a:pt x="2307" y="1488"/>
                    </a:cubicBezTo>
                    <a:cubicBezTo>
                      <a:pt x="2384" y="1455"/>
                      <a:pt x="2600" y="1349"/>
                      <a:pt x="2659" y="1289"/>
                    </a:cubicBezTo>
                    <a:cubicBezTo>
                      <a:pt x="2716" y="1230"/>
                      <a:pt x="2875" y="1156"/>
                      <a:pt x="2774" y="1000"/>
                    </a:cubicBezTo>
                    <a:cubicBezTo>
                      <a:pt x="2730" y="932"/>
                      <a:pt x="2781" y="926"/>
                      <a:pt x="2667" y="895"/>
                    </a:cubicBezTo>
                    <a:cubicBezTo>
                      <a:pt x="2627" y="884"/>
                      <a:pt x="2620" y="864"/>
                      <a:pt x="2594" y="833"/>
                    </a:cubicBezTo>
                    <a:cubicBezTo>
                      <a:pt x="2566" y="798"/>
                      <a:pt x="2540" y="805"/>
                      <a:pt x="2512" y="780"/>
                    </a:cubicBezTo>
                    <a:cubicBezTo>
                      <a:pt x="2467" y="742"/>
                      <a:pt x="2503" y="728"/>
                      <a:pt x="2394" y="728"/>
                    </a:cubicBezTo>
                    <a:cubicBezTo>
                      <a:pt x="2319" y="728"/>
                      <a:pt x="2223" y="729"/>
                      <a:pt x="2153" y="740"/>
                    </a:cubicBezTo>
                    <a:cubicBezTo>
                      <a:pt x="2117" y="745"/>
                      <a:pt x="2066" y="751"/>
                      <a:pt x="2038" y="737"/>
                    </a:cubicBezTo>
                    <a:cubicBezTo>
                      <a:pt x="2015" y="725"/>
                      <a:pt x="1988" y="682"/>
                      <a:pt x="1988" y="635"/>
                    </a:cubicBezTo>
                    <a:cubicBezTo>
                      <a:pt x="1988" y="602"/>
                      <a:pt x="2089" y="571"/>
                      <a:pt x="2116" y="560"/>
                    </a:cubicBezTo>
                    <a:cubicBezTo>
                      <a:pt x="2173" y="537"/>
                      <a:pt x="2210" y="519"/>
                      <a:pt x="2259" y="491"/>
                    </a:cubicBezTo>
                    <a:cubicBezTo>
                      <a:pt x="2310" y="460"/>
                      <a:pt x="2356" y="413"/>
                      <a:pt x="2380" y="358"/>
                    </a:cubicBezTo>
                    <a:lnTo>
                      <a:pt x="2394" y="321"/>
                    </a:lnTo>
                    <a:cubicBezTo>
                      <a:pt x="2428" y="246"/>
                      <a:pt x="2439" y="184"/>
                      <a:pt x="2359" y="103"/>
                    </a:cubicBezTo>
                    <a:cubicBezTo>
                      <a:pt x="2257" y="0"/>
                      <a:pt x="2097" y="47"/>
                      <a:pt x="1968" y="90"/>
                    </a:cubicBezTo>
                    <a:cubicBezTo>
                      <a:pt x="1881" y="119"/>
                      <a:pt x="1887" y="128"/>
                      <a:pt x="1756" y="166"/>
                    </a:cubicBezTo>
                    <a:cubicBezTo>
                      <a:pt x="1626" y="205"/>
                      <a:pt x="1575" y="246"/>
                      <a:pt x="1452" y="294"/>
                    </a:cubicBezTo>
                    <a:cubicBezTo>
                      <a:pt x="1422" y="306"/>
                      <a:pt x="1436" y="301"/>
                      <a:pt x="1403" y="290"/>
                    </a:cubicBezTo>
                    <a:cubicBezTo>
                      <a:pt x="1377" y="282"/>
                      <a:pt x="1367" y="279"/>
                      <a:pt x="1336" y="2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51" name="Freeform 33">
                <a:extLst>
                  <a:ext uri="{FF2B5EF4-FFF2-40B4-BE49-F238E27FC236}">
                    <a16:creationId xmlns:a16="http://schemas.microsoft.com/office/drawing/2014/main" id="{74C774B2-16ED-4AA6-B957-F7C3341D9011}"/>
                  </a:ext>
                </a:extLst>
              </p:cNvPr>
              <p:cNvSpPr>
                <a:spLocks noEditPoints="1"/>
              </p:cNvSpPr>
              <p:nvPr/>
            </p:nvSpPr>
            <p:spPr bwMode="auto">
              <a:xfrm>
                <a:off x="6270909" y="5256259"/>
                <a:ext cx="650035" cy="791264"/>
              </a:xfrm>
              <a:custGeom>
                <a:avLst/>
                <a:gdLst>
                  <a:gd name="T0" fmla="*/ 943 w 2302"/>
                  <a:gd name="T1" fmla="*/ 2093 h 2775"/>
                  <a:gd name="T2" fmla="*/ 935 w 2302"/>
                  <a:gd name="T3" fmla="*/ 1957 h 2775"/>
                  <a:gd name="T4" fmla="*/ 1214 w 2302"/>
                  <a:gd name="T5" fmla="*/ 1898 h 2775"/>
                  <a:gd name="T6" fmla="*/ 1250 w 2302"/>
                  <a:gd name="T7" fmla="*/ 1993 h 2775"/>
                  <a:gd name="T8" fmla="*/ 923 w 2302"/>
                  <a:gd name="T9" fmla="*/ 1327 h 2775"/>
                  <a:gd name="T10" fmla="*/ 1019 w 2302"/>
                  <a:gd name="T11" fmla="*/ 1246 h 2775"/>
                  <a:gd name="T12" fmla="*/ 1517 w 2302"/>
                  <a:gd name="T13" fmla="*/ 1067 h 2775"/>
                  <a:gd name="T14" fmla="*/ 2022 w 2302"/>
                  <a:gd name="T15" fmla="*/ 1529 h 2775"/>
                  <a:gd name="T16" fmla="*/ 1975 w 2302"/>
                  <a:gd name="T17" fmla="*/ 1651 h 2775"/>
                  <a:gd name="T18" fmla="*/ 1638 w 2302"/>
                  <a:gd name="T19" fmla="*/ 2178 h 2775"/>
                  <a:gd name="T20" fmla="*/ 1392 w 2302"/>
                  <a:gd name="T21" fmla="*/ 1830 h 2775"/>
                  <a:gd name="T22" fmla="*/ 1392 w 2302"/>
                  <a:gd name="T23" fmla="*/ 1551 h 2775"/>
                  <a:gd name="T24" fmla="*/ 1534 w 2302"/>
                  <a:gd name="T25" fmla="*/ 1282 h 2775"/>
                  <a:gd name="T26" fmla="*/ 1211 w 2302"/>
                  <a:gd name="T27" fmla="*/ 1293 h 2775"/>
                  <a:gd name="T28" fmla="*/ 893 w 2302"/>
                  <a:gd name="T29" fmla="*/ 1466 h 2775"/>
                  <a:gd name="T30" fmla="*/ 1488 w 2302"/>
                  <a:gd name="T31" fmla="*/ 301 h 2775"/>
                  <a:gd name="T32" fmla="*/ 1307 w 2302"/>
                  <a:gd name="T33" fmla="*/ 391 h 2775"/>
                  <a:gd name="T34" fmla="*/ 1198 w 2302"/>
                  <a:gd name="T35" fmla="*/ 53 h 2775"/>
                  <a:gd name="T36" fmla="*/ 1169 w 2302"/>
                  <a:gd name="T37" fmla="*/ 75 h 2775"/>
                  <a:gd name="T38" fmla="*/ 989 w 2302"/>
                  <a:gd name="T39" fmla="*/ 420 h 2775"/>
                  <a:gd name="T40" fmla="*/ 571 w 2302"/>
                  <a:gd name="T41" fmla="*/ 603 h 2775"/>
                  <a:gd name="T42" fmla="*/ 696 w 2302"/>
                  <a:gd name="T43" fmla="*/ 800 h 2775"/>
                  <a:gd name="T44" fmla="*/ 901 w 2302"/>
                  <a:gd name="T45" fmla="*/ 1043 h 2775"/>
                  <a:gd name="T46" fmla="*/ 359 w 2302"/>
                  <a:gd name="T47" fmla="*/ 1111 h 2775"/>
                  <a:gd name="T48" fmla="*/ 80 w 2302"/>
                  <a:gd name="T49" fmla="*/ 1381 h 2775"/>
                  <a:gd name="T50" fmla="*/ 26 w 2302"/>
                  <a:gd name="T51" fmla="*/ 1834 h 2775"/>
                  <a:gd name="T52" fmla="*/ 317 w 2302"/>
                  <a:gd name="T53" fmla="*/ 2203 h 2775"/>
                  <a:gd name="T54" fmla="*/ 545 w 2302"/>
                  <a:gd name="T55" fmla="*/ 1839 h 2775"/>
                  <a:gd name="T56" fmla="*/ 684 w 2302"/>
                  <a:gd name="T57" fmla="*/ 1452 h 2775"/>
                  <a:gd name="T58" fmla="*/ 740 w 2302"/>
                  <a:gd name="T59" fmla="*/ 1754 h 2775"/>
                  <a:gd name="T60" fmla="*/ 930 w 2302"/>
                  <a:gd name="T61" fmla="*/ 1656 h 2775"/>
                  <a:gd name="T62" fmla="*/ 1265 w 2302"/>
                  <a:gd name="T63" fmla="*/ 1458 h 2775"/>
                  <a:gd name="T64" fmla="*/ 1049 w 2302"/>
                  <a:gd name="T65" fmla="*/ 1665 h 2775"/>
                  <a:gd name="T66" fmla="*/ 918 w 2302"/>
                  <a:gd name="T67" fmla="*/ 1746 h 2775"/>
                  <a:gd name="T68" fmla="*/ 579 w 2302"/>
                  <a:gd name="T69" fmla="*/ 1898 h 2775"/>
                  <a:gd name="T70" fmla="*/ 664 w 2302"/>
                  <a:gd name="T71" fmla="*/ 2237 h 2775"/>
                  <a:gd name="T72" fmla="*/ 848 w 2302"/>
                  <a:gd name="T73" fmla="*/ 2374 h 2775"/>
                  <a:gd name="T74" fmla="*/ 893 w 2302"/>
                  <a:gd name="T75" fmla="*/ 2677 h 2775"/>
                  <a:gd name="T76" fmla="*/ 1183 w 2302"/>
                  <a:gd name="T77" fmla="*/ 2604 h 2775"/>
                  <a:gd name="T78" fmla="*/ 1612 w 2302"/>
                  <a:gd name="T79" fmla="*/ 2482 h 2775"/>
                  <a:gd name="T80" fmla="*/ 2056 w 2302"/>
                  <a:gd name="T81" fmla="*/ 1894 h 2775"/>
                  <a:gd name="T82" fmla="*/ 2175 w 2302"/>
                  <a:gd name="T83" fmla="*/ 1529 h 2775"/>
                  <a:gd name="T84" fmla="*/ 2227 w 2302"/>
                  <a:gd name="T85" fmla="*/ 1277 h 2775"/>
                  <a:gd name="T86" fmla="*/ 2024 w 2302"/>
                  <a:gd name="T87" fmla="*/ 945 h 2775"/>
                  <a:gd name="T88" fmla="*/ 1731 w 2302"/>
                  <a:gd name="T89" fmla="*/ 899 h 2775"/>
                  <a:gd name="T90" fmla="*/ 1282 w 2302"/>
                  <a:gd name="T91" fmla="*/ 933 h 2775"/>
                  <a:gd name="T92" fmla="*/ 1553 w 2302"/>
                  <a:gd name="T93" fmla="*/ 636 h 2775"/>
                  <a:gd name="T94" fmla="*/ 1683 w 2302"/>
                  <a:gd name="T95" fmla="*/ 563 h 2775"/>
                  <a:gd name="T96" fmla="*/ 1633 w 2302"/>
                  <a:gd name="T97" fmla="*/ 40 h 2775"/>
                  <a:gd name="T98" fmla="*/ 1502 w 2302"/>
                  <a:gd name="T99" fmla="*/ 78 h 2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02" h="2775">
                    <a:moveTo>
                      <a:pt x="935" y="1957"/>
                    </a:moveTo>
                    <a:cubicBezTo>
                      <a:pt x="1034" y="2024"/>
                      <a:pt x="961" y="2093"/>
                      <a:pt x="943" y="2093"/>
                    </a:cubicBezTo>
                    <a:cubicBezTo>
                      <a:pt x="884" y="2093"/>
                      <a:pt x="897" y="2096"/>
                      <a:pt x="876" y="2067"/>
                    </a:cubicBezTo>
                    <a:cubicBezTo>
                      <a:pt x="838" y="2013"/>
                      <a:pt x="877" y="1971"/>
                      <a:pt x="935" y="1957"/>
                    </a:cubicBezTo>
                    <a:close/>
                    <a:moveTo>
                      <a:pt x="1250" y="1993"/>
                    </a:moveTo>
                    <a:cubicBezTo>
                      <a:pt x="1158" y="1970"/>
                      <a:pt x="1189" y="1946"/>
                      <a:pt x="1214" y="1898"/>
                    </a:cubicBezTo>
                    <a:cubicBezTo>
                      <a:pt x="1252" y="1907"/>
                      <a:pt x="1272" y="1930"/>
                      <a:pt x="1290" y="1957"/>
                    </a:cubicBezTo>
                    <a:lnTo>
                      <a:pt x="1250" y="1993"/>
                    </a:lnTo>
                    <a:close/>
                    <a:moveTo>
                      <a:pt x="893" y="1466"/>
                    </a:moveTo>
                    <a:lnTo>
                      <a:pt x="923" y="1327"/>
                    </a:lnTo>
                    <a:cubicBezTo>
                      <a:pt x="931" y="1299"/>
                      <a:pt x="934" y="1330"/>
                      <a:pt x="935" y="1280"/>
                    </a:cubicBezTo>
                    <a:cubicBezTo>
                      <a:pt x="998" y="1280"/>
                      <a:pt x="970" y="1269"/>
                      <a:pt x="1019" y="1246"/>
                    </a:cubicBezTo>
                    <a:cubicBezTo>
                      <a:pt x="1040" y="1236"/>
                      <a:pt x="1067" y="1229"/>
                      <a:pt x="1088" y="1222"/>
                    </a:cubicBezTo>
                    <a:cubicBezTo>
                      <a:pt x="1209" y="1179"/>
                      <a:pt x="1402" y="1081"/>
                      <a:pt x="1517" y="1067"/>
                    </a:cubicBezTo>
                    <a:cubicBezTo>
                      <a:pt x="1653" y="1050"/>
                      <a:pt x="1887" y="1045"/>
                      <a:pt x="2002" y="1127"/>
                    </a:cubicBezTo>
                    <a:cubicBezTo>
                      <a:pt x="2130" y="1220"/>
                      <a:pt x="2068" y="1347"/>
                      <a:pt x="2022" y="1529"/>
                    </a:cubicBezTo>
                    <a:cubicBezTo>
                      <a:pt x="2015" y="1556"/>
                      <a:pt x="2011" y="1575"/>
                      <a:pt x="2003" y="1595"/>
                    </a:cubicBezTo>
                    <a:cubicBezTo>
                      <a:pt x="1991" y="1626"/>
                      <a:pt x="1985" y="1625"/>
                      <a:pt x="1975" y="1651"/>
                    </a:cubicBezTo>
                    <a:cubicBezTo>
                      <a:pt x="1964" y="1681"/>
                      <a:pt x="1962" y="1716"/>
                      <a:pt x="1934" y="1788"/>
                    </a:cubicBezTo>
                    <a:cubicBezTo>
                      <a:pt x="1898" y="1880"/>
                      <a:pt x="1725" y="2178"/>
                      <a:pt x="1638" y="2178"/>
                    </a:cubicBezTo>
                    <a:cubicBezTo>
                      <a:pt x="1506" y="2178"/>
                      <a:pt x="1485" y="2185"/>
                      <a:pt x="1417" y="2084"/>
                    </a:cubicBezTo>
                    <a:cubicBezTo>
                      <a:pt x="1527" y="2011"/>
                      <a:pt x="1551" y="1867"/>
                      <a:pt x="1392" y="1830"/>
                    </a:cubicBezTo>
                    <a:cubicBezTo>
                      <a:pt x="1414" y="1735"/>
                      <a:pt x="1468" y="1850"/>
                      <a:pt x="1468" y="1678"/>
                    </a:cubicBezTo>
                    <a:cubicBezTo>
                      <a:pt x="1468" y="1651"/>
                      <a:pt x="1408" y="1618"/>
                      <a:pt x="1392" y="1551"/>
                    </a:cubicBezTo>
                    <a:cubicBezTo>
                      <a:pt x="1465" y="1502"/>
                      <a:pt x="1467" y="1491"/>
                      <a:pt x="1556" y="1444"/>
                    </a:cubicBezTo>
                    <a:cubicBezTo>
                      <a:pt x="1666" y="1385"/>
                      <a:pt x="1571" y="1315"/>
                      <a:pt x="1534" y="1282"/>
                    </a:cubicBezTo>
                    <a:cubicBezTo>
                      <a:pt x="1448" y="1206"/>
                      <a:pt x="1434" y="1221"/>
                      <a:pt x="1299" y="1221"/>
                    </a:cubicBezTo>
                    <a:cubicBezTo>
                      <a:pt x="1270" y="1221"/>
                      <a:pt x="1236" y="1276"/>
                      <a:pt x="1211" y="1293"/>
                    </a:cubicBezTo>
                    <a:cubicBezTo>
                      <a:pt x="1158" y="1330"/>
                      <a:pt x="1104" y="1349"/>
                      <a:pt x="1011" y="1416"/>
                    </a:cubicBezTo>
                    <a:cubicBezTo>
                      <a:pt x="978" y="1439"/>
                      <a:pt x="944" y="1462"/>
                      <a:pt x="893" y="1466"/>
                    </a:cubicBezTo>
                    <a:close/>
                    <a:moveTo>
                      <a:pt x="1502" y="78"/>
                    </a:moveTo>
                    <a:cubicBezTo>
                      <a:pt x="1502" y="179"/>
                      <a:pt x="1543" y="206"/>
                      <a:pt x="1488" y="301"/>
                    </a:cubicBezTo>
                    <a:cubicBezTo>
                      <a:pt x="1474" y="325"/>
                      <a:pt x="1462" y="338"/>
                      <a:pt x="1439" y="354"/>
                    </a:cubicBezTo>
                    <a:cubicBezTo>
                      <a:pt x="1395" y="384"/>
                      <a:pt x="1363" y="418"/>
                      <a:pt x="1307" y="391"/>
                    </a:cubicBezTo>
                    <a:cubicBezTo>
                      <a:pt x="1327" y="306"/>
                      <a:pt x="1350" y="200"/>
                      <a:pt x="1350" y="112"/>
                    </a:cubicBezTo>
                    <a:cubicBezTo>
                      <a:pt x="1350" y="14"/>
                      <a:pt x="1261" y="17"/>
                      <a:pt x="1198" y="53"/>
                    </a:cubicBezTo>
                    <a:lnTo>
                      <a:pt x="1187" y="59"/>
                    </a:lnTo>
                    <a:cubicBezTo>
                      <a:pt x="1173" y="69"/>
                      <a:pt x="1180" y="62"/>
                      <a:pt x="1169" y="75"/>
                    </a:cubicBezTo>
                    <a:cubicBezTo>
                      <a:pt x="1162" y="85"/>
                      <a:pt x="1164" y="85"/>
                      <a:pt x="1157" y="97"/>
                    </a:cubicBezTo>
                    <a:lnTo>
                      <a:pt x="989" y="420"/>
                    </a:lnTo>
                    <a:cubicBezTo>
                      <a:pt x="932" y="571"/>
                      <a:pt x="876" y="450"/>
                      <a:pt x="698" y="450"/>
                    </a:cubicBezTo>
                    <a:cubicBezTo>
                      <a:pt x="577" y="450"/>
                      <a:pt x="571" y="457"/>
                      <a:pt x="571" y="603"/>
                    </a:cubicBezTo>
                    <a:cubicBezTo>
                      <a:pt x="571" y="613"/>
                      <a:pt x="618" y="689"/>
                      <a:pt x="627" y="707"/>
                    </a:cubicBezTo>
                    <a:cubicBezTo>
                      <a:pt x="647" y="743"/>
                      <a:pt x="668" y="772"/>
                      <a:pt x="696" y="800"/>
                    </a:cubicBezTo>
                    <a:cubicBezTo>
                      <a:pt x="749" y="853"/>
                      <a:pt x="825" y="898"/>
                      <a:pt x="901" y="916"/>
                    </a:cubicBezTo>
                    <a:lnTo>
                      <a:pt x="901" y="1043"/>
                    </a:lnTo>
                    <a:cubicBezTo>
                      <a:pt x="825" y="1083"/>
                      <a:pt x="633" y="1238"/>
                      <a:pt x="571" y="1238"/>
                    </a:cubicBezTo>
                    <a:cubicBezTo>
                      <a:pt x="497" y="1238"/>
                      <a:pt x="453" y="1111"/>
                      <a:pt x="359" y="1111"/>
                    </a:cubicBezTo>
                    <a:cubicBezTo>
                      <a:pt x="257" y="1111"/>
                      <a:pt x="166" y="1245"/>
                      <a:pt x="115" y="1307"/>
                    </a:cubicBezTo>
                    <a:cubicBezTo>
                      <a:pt x="90" y="1338"/>
                      <a:pt x="95" y="1346"/>
                      <a:pt x="80" y="1381"/>
                    </a:cubicBezTo>
                    <a:cubicBezTo>
                      <a:pt x="35" y="1484"/>
                      <a:pt x="49" y="1554"/>
                      <a:pt x="25" y="1658"/>
                    </a:cubicBezTo>
                    <a:cubicBezTo>
                      <a:pt x="3" y="1755"/>
                      <a:pt x="0" y="1733"/>
                      <a:pt x="26" y="1834"/>
                    </a:cubicBezTo>
                    <a:cubicBezTo>
                      <a:pt x="49" y="1925"/>
                      <a:pt x="47" y="1918"/>
                      <a:pt x="89" y="1991"/>
                    </a:cubicBezTo>
                    <a:cubicBezTo>
                      <a:pt x="124" y="2053"/>
                      <a:pt x="229" y="2203"/>
                      <a:pt x="317" y="2203"/>
                    </a:cubicBezTo>
                    <a:cubicBezTo>
                      <a:pt x="436" y="2203"/>
                      <a:pt x="477" y="2208"/>
                      <a:pt x="507" y="2088"/>
                    </a:cubicBezTo>
                    <a:cubicBezTo>
                      <a:pt x="526" y="2011"/>
                      <a:pt x="545" y="1926"/>
                      <a:pt x="545" y="1839"/>
                    </a:cubicBezTo>
                    <a:cubicBezTo>
                      <a:pt x="545" y="1720"/>
                      <a:pt x="477" y="1710"/>
                      <a:pt x="551" y="1599"/>
                    </a:cubicBezTo>
                    <a:lnTo>
                      <a:pt x="684" y="1452"/>
                    </a:lnTo>
                    <a:cubicBezTo>
                      <a:pt x="784" y="1375"/>
                      <a:pt x="689" y="1568"/>
                      <a:pt x="689" y="1653"/>
                    </a:cubicBezTo>
                    <a:cubicBezTo>
                      <a:pt x="689" y="1702"/>
                      <a:pt x="727" y="1706"/>
                      <a:pt x="740" y="1754"/>
                    </a:cubicBezTo>
                    <a:lnTo>
                      <a:pt x="850" y="1754"/>
                    </a:lnTo>
                    <a:cubicBezTo>
                      <a:pt x="880" y="1709"/>
                      <a:pt x="883" y="1692"/>
                      <a:pt x="930" y="1656"/>
                    </a:cubicBezTo>
                    <a:cubicBezTo>
                      <a:pt x="1000" y="1602"/>
                      <a:pt x="1081" y="1572"/>
                      <a:pt x="1150" y="1521"/>
                    </a:cubicBezTo>
                    <a:cubicBezTo>
                      <a:pt x="1181" y="1498"/>
                      <a:pt x="1226" y="1467"/>
                      <a:pt x="1265" y="1458"/>
                    </a:cubicBezTo>
                    <a:cubicBezTo>
                      <a:pt x="1214" y="1554"/>
                      <a:pt x="1214" y="1572"/>
                      <a:pt x="1122" y="1628"/>
                    </a:cubicBezTo>
                    <a:lnTo>
                      <a:pt x="1049" y="1665"/>
                    </a:lnTo>
                    <a:cubicBezTo>
                      <a:pt x="1027" y="1678"/>
                      <a:pt x="1014" y="1691"/>
                      <a:pt x="988" y="1706"/>
                    </a:cubicBezTo>
                    <a:cubicBezTo>
                      <a:pt x="962" y="1722"/>
                      <a:pt x="943" y="1732"/>
                      <a:pt x="918" y="1746"/>
                    </a:cubicBezTo>
                    <a:cubicBezTo>
                      <a:pt x="744" y="1848"/>
                      <a:pt x="769" y="1780"/>
                      <a:pt x="658" y="1798"/>
                    </a:cubicBezTo>
                    <a:cubicBezTo>
                      <a:pt x="583" y="1810"/>
                      <a:pt x="579" y="1836"/>
                      <a:pt x="579" y="1898"/>
                    </a:cubicBezTo>
                    <a:cubicBezTo>
                      <a:pt x="579" y="1928"/>
                      <a:pt x="671" y="1995"/>
                      <a:pt x="692" y="2023"/>
                    </a:cubicBezTo>
                    <a:cubicBezTo>
                      <a:pt x="718" y="2059"/>
                      <a:pt x="664" y="2123"/>
                      <a:pt x="664" y="2237"/>
                    </a:cubicBezTo>
                    <a:cubicBezTo>
                      <a:pt x="664" y="2262"/>
                      <a:pt x="739" y="2337"/>
                      <a:pt x="762" y="2350"/>
                    </a:cubicBezTo>
                    <a:cubicBezTo>
                      <a:pt x="795" y="2368"/>
                      <a:pt x="812" y="2364"/>
                      <a:pt x="848" y="2374"/>
                    </a:cubicBezTo>
                    <a:cubicBezTo>
                      <a:pt x="895" y="2387"/>
                      <a:pt x="877" y="2404"/>
                      <a:pt x="918" y="2415"/>
                    </a:cubicBezTo>
                    <a:cubicBezTo>
                      <a:pt x="918" y="2482"/>
                      <a:pt x="893" y="2510"/>
                      <a:pt x="893" y="2677"/>
                    </a:cubicBezTo>
                    <a:cubicBezTo>
                      <a:pt x="893" y="2707"/>
                      <a:pt x="963" y="2775"/>
                      <a:pt x="1103" y="2684"/>
                    </a:cubicBezTo>
                    <a:cubicBezTo>
                      <a:pt x="1126" y="2669"/>
                      <a:pt x="1171" y="2629"/>
                      <a:pt x="1183" y="2604"/>
                    </a:cubicBezTo>
                    <a:cubicBezTo>
                      <a:pt x="1212" y="2540"/>
                      <a:pt x="1174" y="2425"/>
                      <a:pt x="1207" y="2339"/>
                    </a:cubicBezTo>
                    <a:cubicBezTo>
                      <a:pt x="1276" y="2153"/>
                      <a:pt x="1454" y="2482"/>
                      <a:pt x="1612" y="2482"/>
                    </a:cubicBezTo>
                    <a:cubicBezTo>
                      <a:pt x="1720" y="2482"/>
                      <a:pt x="1833" y="2340"/>
                      <a:pt x="1877" y="2265"/>
                    </a:cubicBezTo>
                    <a:cubicBezTo>
                      <a:pt x="1929" y="2179"/>
                      <a:pt x="2023" y="1992"/>
                      <a:pt x="2056" y="1894"/>
                    </a:cubicBezTo>
                    <a:cubicBezTo>
                      <a:pt x="2086" y="1807"/>
                      <a:pt x="2115" y="1781"/>
                      <a:pt x="2149" y="1630"/>
                    </a:cubicBezTo>
                    <a:lnTo>
                      <a:pt x="2175" y="1529"/>
                    </a:lnTo>
                    <a:cubicBezTo>
                      <a:pt x="2179" y="1510"/>
                      <a:pt x="2184" y="1501"/>
                      <a:pt x="2189" y="1484"/>
                    </a:cubicBezTo>
                    <a:cubicBezTo>
                      <a:pt x="2208" y="1426"/>
                      <a:pt x="2202" y="1341"/>
                      <a:pt x="2227" y="1277"/>
                    </a:cubicBezTo>
                    <a:cubicBezTo>
                      <a:pt x="2260" y="1189"/>
                      <a:pt x="2302" y="1157"/>
                      <a:pt x="2199" y="1058"/>
                    </a:cubicBezTo>
                    <a:cubicBezTo>
                      <a:pt x="2177" y="1036"/>
                      <a:pt x="2048" y="950"/>
                      <a:pt x="2024" y="945"/>
                    </a:cubicBezTo>
                    <a:cubicBezTo>
                      <a:pt x="1993" y="938"/>
                      <a:pt x="1965" y="939"/>
                      <a:pt x="1934" y="932"/>
                    </a:cubicBezTo>
                    <a:cubicBezTo>
                      <a:pt x="1873" y="919"/>
                      <a:pt x="1805" y="899"/>
                      <a:pt x="1731" y="899"/>
                    </a:cubicBezTo>
                    <a:cubicBezTo>
                      <a:pt x="1626" y="899"/>
                      <a:pt x="1547" y="941"/>
                      <a:pt x="1358" y="941"/>
                    </a:cubicBezTo>
                    <a:cubicBezTo>
                      <a:pt x="1316" y="941"/>
                      <a:pt x="1320" y="934"/>
                      <a:pt x="1282" y="933"/>
                    </a:cubicBezTo>
                    <a:cubicBezTo>
                      <a:pt x="1282" y="859"/>
                      <a:pt x="1262" y="813"/>
                      <a:pt x="1351" y="757"/>
                    </a:cubicBezTo>
                    <a:lnTo>
                      <a:pt x="1553" y="636"/>
                    </a:lnTo>
                    <a:cubicBezTo>
                      <a:pt x="1593" y="610"/>
                      <a:pt x="1589" y="605"/>
                      <a:pt x="1637" y="586"/>
                    </a:cubicBezTo>
                    <a:cubicBezTo>
                      <a:pt x="1650" y="580"/>
                      <a:pt x="1668" y="571"/>
                      <a:pt x="1683" y="563"/>
                    </a:cubicBezTo>
                    <a:cubicBezTo>
                      <a:pt x="1786" y="506"/>
                      <a:pt x="1790" y="441"/>
                      <a:pt x="1790" y="332"/>
                    </a:cubicBezTo>
                    <a:cubicBezTo>
                      <a:pt x="1790" y="213"/>
                      <a:pt x="1724" y="96"/>
                      <a:pt x="1633" y="40"/>
                    </a:cubicBezTo>
                    <a:lnTo>
                      <a:pt x="1617" y="30"/>
                    </a:lnTo>
                    <a:cubicBezTo>
                      <a:pt x="1567" y="0"/>
                      <a:pt x="1502" y="18"/>
                      <a:pt x="1502"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grpSp>
            <p:nvGrpSpPr>
              <p:cNvPr id="52" name="组合 51">
                <a:extLst>
                  <a:ext uri="{FF2B5EF4-FFF2-40B4-BE49-F238E27FC236}">
                    <a16:creationId xmlns:a16="http://schemas.microsoft.com/office/drawing/2014/main" id="{C180A2EF-AD2E-448F-A3D1-941A05D06243}"/>
                  </a:ext>
                </a:extLst>
              </p:cNvPr>
              <p:cNvGrpSpPr/>
              <p:nvPr/>
            </p:nvGrpSpPr>
            <p:grpSpPr>
              <a:xfrm>
                <a:off x="7683654" y="5211762"/>
                <a:ext cx="777721" cy="795133"/>
                <a:chOff x="8128154" y="5211762"/>
                <a:chExt cx="777721" cy="795133"/>
              </a:xfrm>
              <a:grpFill/>
            </p:grpSpPr>
            <p:sp>
              <p:nvSpPr>
                <p:cNvPr id="56" name="Freeform 34">
                  <a:extLst>
                    <a:ext uri="{FF2B5EF4-FFF2-40B4-BE49-F238E27FC236}">
                      <a16:creationId xmlns:a16="http://schemas.microsoft.com/office/drawing/2014/main" id="{8FF23D84-0FA3-41AE-A519-1A24EFEB6C9D}"/>
                    </a:ext>
                  </a:extLst>
                </p:cNvPr>
                <p:cNvSpPr>
                  <a:spLocks noEditPoints="1"/>
                </p:cNvSpPr>
                <p:nvPr/>
              </p:nvSpPr>
              <p:spPr bwMode="auto">
                <a:xfrm>
                  <a:off x="8128154" y="5211762"/>
                  <a:ext cx="777721" cy="644232"/>
                </a:xfrm>
                <a:custGeom>
                  <a:avLst/>
                  <a:gdLst>
                    <a:gd name="T0" fmla="*/ 1651 w 2752"/>
                    <a:gd name="T1" fmla="*/ 1193 h 2259"/>
                    <a:gd name="T2" fmla="*/ 1795 w 2752"/>
                    <a:gd name="T3" fmla="*/ 939 h 2259"/>
                    <a:gd name="T4" fmla="*/ 1758 w 2752"/>
                    <a:gd name="T5" fmla="*/ 1045 h 2259"/>
                    <a:gd name="T6" fmla="*/ 1728 w 2752"/>
                    <a:gd name="T7" fmla="*/ 1184 h 2259"/>
                    <a:gd name="T8" fmla="*/ 2752 w 2752"/>
                    <a:gd name="T9" fmla="*/ 1370 h 2259"/>
                    <a:gd name="T10" fmla="*/ 2252 w 2752"/>
                    <a:gd name="T11" fmla="*/ 1498 h 2259"/>
                    <a:gd name="T12" fmla="*/ 1965 w 2752"/>
                    <a:gd name="T13" fmla="*/ 1396 h 2259"/>
                    <a:gd name="T14" fmla="*/ 2405 w 2752"/>
                    <a:gd name="T15" fmla="*/ 1303 h 2259"/>
                    <a:gd name="T16" fmla="*/ 1880 w 2752"/>
                    <a:gd name="T17" fmla="*/ 1286 h 2259"/>
                    <a:gd name="T18" fmla="*/ 1753 w 2752"/>
                    <a:gd name="T19" fmla="*/ 1430 h 2259"/>
                    <a:gd name="T20" fmla="*/ 1448 w 2752"/>
                    <a:gd name="T21" fmla="*/ 1429 h 2259"/>
                    <a:gd name="T22" fmla="*/ 1169 w 2752"/>
                    <a:gd name="T23" fmla="*/ 1480 h 2259"/>
                    <a:gd name="T24" fmla="*/ 911 w 2752"/>
                    <a:gd name="T25" fmla="*/ 1646 h 2259"/>
                    <a:gd name="T26" fmla="*/ 780 w 2752"/>
                    <a:gd name="T27" fmla="*/ 1726 h 2259"/>
                    <a:gd name="T28" fmla="*/ 518 w 2752"/>
                    <a:gd name="T29" fmla="*/ 1998 h 2259"/>
                    <a:gd name="T30" fmla="*/ 263 w 2752"/>
                    <a:gd name="T31" fmla="*/ 2259 h 2259"/>
                    <a:gd name="T32" fmla="*/ 0 w 2752"/>
                    <a:gd name="T33" fmla="*/ 2031 h 2259"/>
                    <a:gd name="T34" fmla="*/ 81 w 2752"/>
                    <a:gd name="T35" fmla="*/ 1781 h 2259"/>
                    <a:gd name="T36" fmla="*/ 314 w 2752"/>
                    <a:gd name="T37" fmla="*/ 1599 h 2259"/>
                    <a:gd name="T38" fmla="*/ 544 w 2752"/>
                    <a:gd name="T39" fmla="*/ 1685 h 2259"/>
                    <a:gd name="T40" fmla="*/ 763 w 2752"/>
                    <a:gd name="T41" fmla="*/ 1548 h 2259"/>
                    <a:gd name="T42" fmla="*/ 931 w 2752"/>
                    <a:gd name="T43" fmla="*/ 1480 h 2259"/>
                    <a:gd name="T44" fmla="*/ 1135 w 2752"/>
                    <a:gd name="T45" fmla="*/ 1447 h 2259"/>
                    <a:gd name="T46" fmla="*/ 1262 w 2752"/>
                    <a:gd name="T47" fmla="*/ 1396 h 2259"/>
                    <a:gd name="T48" fmla="*/ 1381 w 2752"/>
                    <a:gd name="T49" fmla="*/ 1345 h 2259"/>
                    <a:gd name="T50" fmla="*/ 1482 w 2752"/>
                    <a:gd name="T51" fmla="*/ 1133 h 2259"/>
                    <a:gd name="T52" fmla="*/ 1423 w 2752"/>
                    <a:gd name="T53" fmla="*/ 1226 h 2259"/>
                    <a:gd name="T54" fmla="*/ 1326 w 2752"/>
                    <a:gd name="T55" fmla="*/ 1151 h 2259"/>
                    <a:gd name="T56" fmla="*/ 1351 w 2752"/>
                    <a:gd name="T57" fmla="*/ 866 h 2259"/>
                    <a:gd name="T58" fmla="*/ 1541 w 2752"/>
                    <a:gd name="T59" fmla="*/ 845 h 2259"/>
                    <a:gd name="T60" fmla="*/ 1635 w 2752"/>
                    <a:gd name="T61" fmla="*/ 727 h 2259"/>
                    <a:gd name="T62" fmla="*/ 1582 w 2752"/>
                    <a:gd name="T63" fmla="*/ 538 h 2259"/>
                    <a:gd name="T64" fmla="*/ 1406 w 2752"/>
                    <a:gd name="T65" fmla="*/ 685 h 2259"/>
                    <a:gd name="T66" fmla="*/ 1262 w 2752"/>
                    <a:gd name="T67" fmla="*/ 1134 h 2259"/>
                    <a:gd name="T68" fmla="*/ 1177 w 2752"/>
                    <a:gd name="T69" fmla="*/ 1311 h 2259"/>
                    <a:gd name="T70" fmla="*/ 1135 w 2752"/>
                    <a:gd name="T71" fmla="*/ 1133 h 2259"/>
                    <a:gd name="T72" fmla="*/ 1008 w 2752"/>
                    <a:gd name="T73" fmla="*/ 1387 h 2259"/>
                    <a:gd name="T74" fmla="*/ 788 w 2752"/>
                    <a:gd name="T75" fmla="*/ 1218 h 2259"/>
                    <a:gd name="T76" fmla="*/ 915 w 2752"/>
                    <a:gd name="T77" fmla="*/ 888 h 2259"/>
                    <a:gd name="T78" fmla="*/ 1101 w 2752"/>
                    <a:gd name="T79" fmla="*/ 659 h 2259"/>
                    <a:gd name="T80" fmla="*/ 1067 w 2752"/>
                    <a:gd name="T81" fmla="*/ 337 h 2259"/>
                    <a:gd name="T82" fmla="*/ 1389 w 2752"/>
                    <a:gd name="T83" fmla="*/ 617 h 2259"/>
                    <a:gd name="T84" fmla="*/ 1618 w 2752"/>
                    <a:gd name="T85" fmla="*/ 337 h 2259"/>
                    <a:gd name="T86" fmla="*/ 1767 w 2752"/>
                    <a:gd name="T87" fmla="*/ 21 h 2259"/>
                    <a:gd name="T88" fmla="*/ 1814 w 2752"/>
                    <a:gd name="T89" fmla="*/ 331 h 2259"/>
                    <a:gd name="T90" fmla="*/ 1849 w 2752"/>
                    <a:gd name="T91" fmla="*/ 552 h 2259"/>
                    <a:gd name="T92" fmla="*/ 1990 w 2752"/>
                    <a:gd name="T93" fmla="*/ 329 h 2259"/>
                    <a:gd name="T94" fmla="*/ 2192 w 2752"/>
                    <a:gd name="T95" fmla="*/ 211 h 2259"/>
                    <a:gd name="T96" fmla="*/ 2021 w 2752"/>
                    <a:gd name="T97" fmla="*/ 783 h 2259"/>
                    <a:gd name="T98" fmla="*/ 1922 w 2752"/>
                    <a:gd name="T99" fmla="*/ 1057 h 2259"/>
                    <a:gd name="T100" fmla="*/ 2372 w 2752"/>
                    <a:gd name="T101" fmla="*/ 1115 h 2259"/>
                    <a:gd name="T102" fmla="*/ 2491 w 2752"/>
                    <a:gd name="T103" fmla="*/ 1152 h 2259"/>
                    <a:gd name="T104" fmla="*/ 2615 w 2752"/>
                    <a:gd name="T105" fmla="*/ 1178 h 2259"/>
                    <a:gd name="T106" fmla="*/ 2752 w 2752"/>
                    <a:gd name="T107" fmla="*/ 1349 h 2259"/>
                    <a:gd name="T108" fmla="*/ 1592 w 2752"/>
                    <a:gd name="T109" fmla="*/ 1049 h 2259"/>
                    <a:gd name="T110" fmla="*/ 1540 w 2752"/>
                    <a:gd name="T111" fmla="*/ 954 h 2259"/>
                    <a:gd name="T112" fmla="*/ 1609 w 2752"/>
                    <a:gd name="T113" fmla="*/ 922 h 2259"/>
                    <a:gd name="T114" fmla="*/ 1863 w 2752"/>
                    <a:gd name="T115" fmla="*/ 820 h 2259"/>
                    <a:gd name="T116" fmla="*/ 1838 w 2752"/>
                    <a:gd name="T117" fmla="*/ 693 h 2259"/>
                    <a:gd name="T118" fmla="*/ 1863 w 2752"/>
                    <a:gd name="T119" fmla="*/ 820 h 2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52" h="2259">
                      <a:moveTo>
                        <a:pt x="1728" y="1184"/>
                      </a:moveTo>
                      <a:cubicBezTo>
                        <a:pt x="1690" y="1184"/>
                        <a:pt x="1678" y="1180"/>
                        <a:pt x="1651" y="1193"/>
                      </a:cubicBezTo>
                      <a:cubicBezTo>
                        <a:pt x="1651" y="1141"/>
                        <a:pt x="1646" y="1151"/>
                        <a:pt x="1674" y="1122"/>
                      </a:cubicBezTo>
                      <a:cubicBezTo>
                        <a:pt x="1794" y="1002"/>
                        <a:pt x="1745" y="952"/>
                        <a:pt x="1795" y="939"/>
                      </a:cubicBezTo>
                      <a:cubicBezTo>
                        <a:pt x="1796" y="972"/>
                        <a:pt x="1809" y="981"/>
                        <a:pt x="1799" y="1002"/>
                      </a:cubicBezTo>
                      <a:cubicBezTo>
                        <a:pt x="1788" y="1025"/>
                        <a:pt x="1773" y="1009"/>
                        <a:pt x="1758" y="1045"/>
                      </a:cubicBezTo>
                      <a:cubicBezTo>
                        <a:pt x="1747" y="1073"/>
                        <a:pt x="1756" y="1095"/>
                        <a:pt x="1753" y="1125"/>
                      </a:cubicBezTo>
                      <a:cubicBezTo>
                        <a:pt x="1748" y="1177"/>
                        <a:pt x="1740" y="1139"/>
                        <a:pt x="1728" y="1184"/>
                      </a:cubicBezTo>
                      <a:close/>
                      <a:moveTo>
                        <a:pt x="2752" y="1349"/>
                      </a:moveTo>
                      <a:lnTo>
                        <a:pt x="2752" y="1370"/>
                      </a:lnTo>
                      <a:cubicBezTo>
                        <a:pt x="2749" y="1398"/>
                        <a:pt x="2729" y="1424"/>
                        <a:pt x="2686" y="1448"/>
                      </a:cubicBezTo>
                      <a:cubicBezTo>
                        <a:pt x="2529" y="1535"/>
                        <a:pt x="2421" y="1512"/>
                        <a:pt x="2252" y="1498"/>
                      </a:cubicBezTo>
                      <a:cubicBezTo>
                        <a:pt x="2153" y="1489"/>
                        <a:pt x="2076" y="1534"/>
                        <a:pt x="1965" y="1480"/>
                      </a:cubicBezTo>
                      <a:lnTo>
                        <a:pt x="1965" y="1396"/>
                      </a:lnTo>
                      <a:cubicBezTo>
                        <a:pt x="2044" y="1389"/>
                        <a:pt x="2121" y="1370"/>
                        <a:pt x="2210" y="1370"/>
                      </a:cubicBezTo>
                      <a:cubicBezTo>
                        <a:pt x="2286" y="1371"/>
                        <a:pt x="2369" y="1371"/>
                        <a:pt x="2405" y="1303"/>
                      </a:cubicBezTo>
                      <a:cubicBezTo>
                        <a:pt x="2343" y="1210"/>
                        <a:pt x="2133" y="1231"/>
                        <a:pt x="2029" y="1248"/>
                      </a:cubicBezTo>
                      <a:cubicBezTo>
                        <a:pt x="1977" y="1256"/>
                        <a:pt x="1916" y="1283"/>
                        <a:pt x="1880" y="1286"/>
                      </a:cubicBezTo>
                      <a:cubicBezTo>
                        <a:pt x="1874" y="1364"/>
                        <a:pt x="1860" y="1372"/>
                        <a:pt x="1829" y="1430"/>
                      </a:cubicBezTo>
                      <a:lnTo>
                        <a:pt x="1753" y="1430"/>
                      </a:lnTo>
                      <a:cubicBezTo>
                        <a:pt x="1740" y="1380"/>
                        <a:pt x="1634" y="1350"/>
                        <a:pt x="1561" y="1398"/>
                      </a:cubicBezTo>
                      <a:cubicBezTo>
                        <a:pt x="1532" y="1417"/>
                        <a:pt x="1512" y="1410"/>
                        <a:pt x="1448" y="1429"/>
                      </a:cubicBezTo>
                      <a:cubicBezTo>
                        <a:pt x="1402" y="1442"/>
                        <a:pt x="1359" y="1438"/>
                        <a:pt x="1313" y="1438"/>
                      </a:cubicBezTo>
                      <a:cubicBezTo>
                        <a:pt x="1298" y="1495"/>
                        <a:pt x="1239" y="1480"/>
                        <a:pt x="1169" y="1480"/>
                      </a:cubicBezTo>
                      <a:cubicBezTo>
                        <a:pt x="1150" y="1562"/>
                        <a:pt x="1109" y="1526"/>
                        <a:pt x="1042" y="1565"/>
                      </a:cubicBezTo>
                      <a:cubicBezTo>
                        <a:pt x="998" y="1591"/>
                        <a:pt x="957" y="1618"/>
                        <a:pt x="911" y="1646"/>
                      </a:cubicBezTo>
                      <a:cubicBezTo>
                        <a:pt x="885" y="1662"/>
                        <a:pt x="869" y="1671"/>
                        <a:pt x="842" y="1687"/>
                      </a:cubicBezTo>
                      <a:cubicBezTo>
                        <a:pt x="817" y="1703"/>
                        <a:pt x="805" y="1713"/>
                        <a:pt x="780" y="1726"/>
                      </a:cubicBezTo>
                      <a:cubicBezTo>
                        <a:pt x="727" y="1753"/>
                        <a:pt x="696" y="1770"/>
                        <a:pt x="648" y="1807"/>
                      </a:cubicBezTo>
                      <a:cubicBezTo>
                        <a:pt x="586" y="1854"/>
                        <a:pt x="564" y="1937"/>
                        <a:pt x="518" y="1998"/>
                      </a:cubicBezTo>
                      <a:cubicBezTo>
                        <a:pt x="463" y="2072"/>
                        <a:pt x="490" y="2060"/>
                        <a:pt x="464" y="2105"/>
                      </a:cubicBezTo>
                      <a:cubicBezTo>
                        <a:pt x="418" y="2185"/>
                        <a:pt x="374" y="2259"/>
                        <a:pt x="263" y="2259"/>
                      </a:cubicBezTo>
                      <a:cubicBezTo>
                        <a:pt x="171" y="2259"/>
                        <a:pt x="130" y="2237"/>
                        <a:pt x="90" y="2170"/>
                      </a:cubicBezTo>
                      <a:cubicBezTo>
                        <a:pt x="66" y="2129"/>
                        <a:pt x="0" y="2071"/>
                        <a:pt x="0" y="2031"/>
                      </a:cubicBezTo>
                      <a:cubicBezTo>
                        <a:pt x="0" y="1981"/>
                        <a:pt x="7" y="1918"/>
                        <a:pt x="23" y="1876"/>
                      </a:cubicBezTo>
                      <a:cubicBezTo>
                        <a:pt x="37" y="1839"/>
                        <a:pt x="61" y="1811"/>
                        <a:pt x="81" y="1781"/>
                      </a:cubicBezTo>
                      <a:lnTo>
                        <a:pt x="195" y="1599"/>
                      </a:lnTo>
                      <a:lnTo>
                        <a:pt x="314" y="1599"/>
                      </a:lnTo>
                      <a:cubicBezTo>
                        <a:pt x="320" y="1622"/>
                        <a:pt x="344" y="1660"/>
                        <a:pt x="359" y="1680"/>
                      </a:cubicBezTo>
                      <a:cubicBezTo>
                        <a:pt x="404" y="1740"/>
                        <a:pt x="493" y="1742"/>
                        <a:pt x="544" y="1685"/>
                      </a:cubicBezTo>
                      <a:cubicBezTo>
                        <a:pt x="568" y="1658"/>
                        <a:pt x="563" y="1644"/>
                        <a:pt x="607" y="1629"/>
                      </a:cubicBezTo>
                      <a:cubicBezTo>
                        <a:pt x="666" y="1610"/>
                        <a:pt x="710" y="1576"/>
                        <a:pt x="763" y="1548"/>
                      </a:cubicBezTo>
                      <a:cubicBezTo>
                        <a:pt x="795" y="1531"/>
                        <a:pt x="820" y="1536"/>
                        <a:pt x="853" y="1520"/>
                      </a:cubicBezTo>
                      <a:cubicBezTo>
                        <a:pt x="886" y="1505"/>
                        <a:pt x="890" y="1491"/>
                        <a:pt x="931" y="1480"/>
                      </a:cubicBezTo>
                      <a:cubicBezTo>
                        <a:pt x="951" y="1474"/>
                        <a:pt x="958" y="1475"/>
                        <a:pt x="983" y="1472"/>
                      </a:cubicBezTo>
                      <a:cubicBezTo>
                        <a:pt x="1057" y="1464"/>
                        <a:pt x="1021" y="1447"/>
                        <a:pt x="1135" y="1447"/>
                      </a:cubicBezTo>
                      <a:cubicBezTo>
                        <a:pt x="1137" y="1418"/>
                        <a:pt x="1141" y="1416"/>
                        <a:pt x="1152" y="1396"/>
                      </a:cubicBezTo>
                      <a:lnTo>
                        <a:pt x="1262" y="1396"/>
                      </a:lnTo>
                      <a:cubicBezTo>
                        <a:pt x="1264" y="1367"/>
                        <a:pt x="1268" y="1365"/>
                        <a:pt x="1279" y="1345"/>
                      </a:cubicBezTo>
                      <a:lnTo>
                        <a:pt x="1381" y="1345"/>
                      </a:lnTo>
                      <a:cubicBezTo>
                        <a:pt x="1414" y="1282"/>
                        <a:pt x="1429" y="1260"/>
                        <a:pt x="1524" y="1260"/>
                      </a:cubicBezTo>
                      <a:cubicBezTo>
                        <a:pt x="1498" y="1210"/>
                        <a:pt x="1496" y="1195"/>
                        <a:pt x="1482" y="1133"/>
                      </a:cubicBezTo>
                      <a:lnTo>
                        <a:pt x="1423" y="1133"/>
                      </a:lnTo>
                      <a:lnTo>
                        <a:pt x="1423" y="1226"/>
                      </a:lnTo>
                      <a:lnTo>
                        <a:pt x="1338" y="1226"/>
                      </a:lnTo>
                      <a:cubicBezTo>
                        <a:pt x="1336" y="1201"/>
                        <a:pt x="1324" y="1169"/>
                        <a:pt x="1326" y="1151"/>
                      </a:cubicBezTo>
                      <a:cubicBezTo>
                        <a:pt x="1333" y="1083"/>
                        <a:pt x="1345" y="1194"/>
                        <a:pt x="1346" y="913"/>
                      </a:cubicBezTo>
                      <a:cubicBezTo>
                        <a:pt x="1346" y="892"/>
                        <a:pt x="1345" y="885"/>
                        <a:pt x="1351" y="866"/>
                      </a:cubicBezTo>
                      <a:lnTo>
                        <a:pt x="1364" y="838"/>
                      </a:lnTo>
                      <a:cubicBezTo>
                        <a:pt x="1414" y="762"/>
                        <a:pt x="1489" y="841"/>
                        <a:pt x="1541" y="845"/>
                      </a:cubicBezTo>
                      <a:cubicBezTo>
                        <a:pt x="1543" y="795"/>
                        <a:pt x="1565" y="773"/>
                        <a:pt x="1575" y="727"/>
                      </a:cubicBezTo>
                      <a:lnTo>
                        <a:pt x="1635" y="727"/>
                      </a:lnTo>
                      <a:lnTo>
                        <a:pt x="1636" y="618"/>
                      </a:lnTo>
                      <a:cubicBezTo>
                        <a:pt x="1642" y="566"/>
                        <a:pt x="1666" y="484"/>
                        <a:pt x="1582" y="538"/>
                      </a:cubicBezTo>
                      <a:cubicBezTo>
                        <a:pt x="1512" y="584"/>
                        <a:pt x="1495" y="651"/>
                        <a:pt x="1406" y="651"/>
                      </a:cubicBezTo>
                      <a:lnTo>
                        <a:pt x="1406" y="685"/>
                      </a:lnTo>
                      <a:cubicBezTo>
                        <a:pt x="1406" y="754"/>
                        <a:pt x="1270" y="828"/>
                        <a:pt x="1262" y="939"/>
                      </a:cubicBezTo>
                      <a:cubicBezTo>
                        <a:pt x="1258" y="1000"/>
                        <a:pt x="1264" y="1071"/>
                        <a:pt x="1262" y="1134"/>
                      </a:cubicBezTo>
                      <a:cubicBezTo>
                        <a:pt x="1261" y="1186"/>
                        <a:pt x="1246" y="1261"/>
                        <a:pt x="1245" y="1311"/>
                      </a:cubicBezTo>
                      <a:lnTo>
                        <a:pt x="1177" y="1311"/>
                      </a:lnTo>
                      <a:cubicBezTo>
                        <a:pt x="1169" y="1274"/>
                        <a:pt x="1159" y="1265"/>
                        <a:pt x="1152" y="1227"/>
                      </a:cubicBezTo>
                      <a:cubicBezTo>
                        <a:pt x="1146" y="1194"/>
                        <a:pt x="1142" y="1164"/>
                        <a:pt x="1135" y="1133"/>
                      </a:cubicBezTo>
                      <a:cubicBezTo>
                        <a:pt x="1097" y="1154"/>
                        <a:pt x="1106" y="1143"/>
                        <a:pt x="1089" y="1189"/>
                      </a:cubicBezTo>
                      <a:cubicBezTo>
                        <a:pt x="1064" y="1254"/>
                        <a:pt x="1023" y="1321"/>
                        <a:pt x="1008" y="1387"/>
                      </a:cubicBezTo>
                      <a:cubicBezTo>
                        <a:pt x="946" y="1387"/>
                        <a:pt x="897" y="1393"/>
                        <a:pt x="857" y="1344"/>
                      </a:cubicBezTo>
                      <a:cubicBezTo>
                        <a:pt x="838" y="1321"/>
                        <a:pt x="788" y="1254"/>
                        <a:pt x="788" y="1218"/>
                      </a:cubicBezTo>
                      <a:cubicBezTo>
                        <a:pt x="788" y="1082"/>
                        <a:pt x="852" y="1144"/>
                        <a:pt x="863" y="1039"/>
                      </a:cubicBezTo>
                      <a:cubicBezTo>
                        <a:pt x="870" y="984"/>
                        <a:pt x="855" y="888"/>
                        <a:pt x="915" y="888"/>
                      </a:cubicBezTo>
                      <a:cubicBezTo>
                        <a:pt x="970" y="888"/>
                        <a:pt x="998" y="911"/>
                        <a:pt x="1042" y="922"/>
                      </a:cubicBezTo>
                      <a:cubicBezTo>
                        <a:pt x="1151" y="849"/>
                        <a:pt x="1110" y="799"/>
                        <a:pt x="1101" y="659"/>
                      </a:cubicBezTo>
                      <a:cubicBezTo>
                        <a:pt x="1098" y="606"/>
                        <a:pt x="1089" y="550"/>
                        <a:pt x="1084" y="498"/>
                      </a:cubicBezTo>
                      <a:cubicBezTo>
                        <a:pt x="1080" y="449"/>
                        <a:pt x="1068" y="383"/>
                        <a:pt x="1067" y="337"/>
                      </a:cubicBezTo>
                      <a:cubicBezTo>
                        <a:pt x="1105" y="317"/>
                        <a:pt x="1264" y="143"/>
                        <a:pt x="1313" y="430"/>
                      </a:cubicBezTo>
                      <a:cubicBezTo>
                        <a:pt x="1326" y="509"/>
                        <a:pt x="1307" y="615"/>
                        <a:pt x="1389" y="617"/>
                      </a:cubicBezTo>
                      <a:cubicBezTo>
                        <a:pt x="1394" y="555"/>
                        <a:pt x="1433" y="500"/>
                        <a:pt x="1499" y="498"/>
                      </a:cubicBezTo>
                      <a:cubicBezTo>
                        <a:pt x="1516" y="426"/>
                        <a:pt x="1540" y="356"/>
                        <a:pt x="1618" y="337"/>
                      </a:cubicBezTo>
                      <a:cubicBezTo>
                        <a:pt x="1618" y="193"/>
                        <a:pt x="1655" y="196"/>
                        <a:pt x="1722" y="111"/>
                      </a:cubicBezTo>
                      <a:cubicBezTo>
                        <a:pt x="1750" y="75"/>
                        <a:pt x="1714" y="35"/>
                        <a:pt x="1767" y="21"/>
                      </a:cubicBezTo>
                      <a:cubicBezTo>
                        <a:pt x="1843" y="0"/>
                        <a:pt x="1885" y="50"/>
                        <a:pt x="1948" y="83"/>
                      </a:cubicBezTo>
                      <a:cubicBezTo>
                        <a:pt x="1944" y="240"/>
                        <a:pt x="1908" y="245"/>
                        <a:pt x="1814" y="331"/>
                      </a:cubicBezTo>
                      <a:cubicBezTo>
                        <a:pt x="1697" y="439"/>
                        <a:pt x="1770" y="464"/>
                        <a:pt x="1770" y="617"/>
                      </a:cubicBezTo>
                      <a:lnTo>
                        <a:pt x="1849" y="552"/>
                      </a:lnTo>
                      <a:cubicBezTo>
                        <a:pt x="1878" y="516"/>
                        <a:pt x="1907" y="498"/>
                        <a:pt x="1956" y="498"/>
                      </a:cubicBezTo>
                      <a:cubicBezTo>
                        <a:pt x="1956" y="393"/>
                        <a:pt x="1944" y="418"/>
                        <a:pt x="1990" y="329"/>
                      </a:cubicBezTo>
                      <a:cubicBezTo>
                        <a:pt x="2025" y="262"/>
                        <a:pt x="2031" y="206"/>
                        <a:pt x="2123" y="190"/>
                      </a:cubicBezTo>
                      <a:cubicBezTo>
                        <a:pt x="2162" y="183"/>
                        <a:pt x="2171" y="190"/>
                        <a:pt x="2192" y="211"/>
                      </a:cubicBezTo>
                      <a:cubicBezTo>
                        <a:pt x="2251" y="271"/>
                        <a:pt x="2325" y="422"/>
                        <a:pt x="2216" y="479"/>
                      </a:cubicBezTo>
                      <a:cubicBezTo>
                        <a:pt x="1964" y="611"/>
                        <a:pt x="2076" y="697"/>
                        <a:pt x="2021" y="783"/>
                      </a:cubicBezTo>
                      <a:cubicBezTo>
                        <a:pt x="1988" y="835"/>
                        <a:pt x="1988" y="782"/>
                        <a:pt x="1981" y="870"/>
                      </a:cubicBezTo>
                      <a:cubicBezTo>
                        <a:pt x="1975" y="942"/>
                        <a:pt x="1922" y="981"/>
                        <a:pt x="1922" y="1057"/>
                      </a:cubicBezTo>
                      <a:cubicBezTo>
                        <a:pt x="1922" y="1133"/>
                        <a:pt x="2037" y="1099"/>
                        <a:pt x="2109" y="1099"/>
                      </a:cubicBezTo>
                      <a:cubicBezTo>
                        <a:pt x="2195" y="1099"/>
                        <a:pt x="2292" y="1102"/>
                        <a:pt x="2372" y="1115"/>
                      </a:cubicBezTo>
                      <a:cubicBezTo>
                        <a:pt x="2401" y="1120"/>
                        <a:pt x="2417" y="1121"/>
                        <a:pt x="2441" y="1131"/>
                      </a:cubicBezTo>
                      <a:cubicBezTo>
                        <a:pt x="2459" y="1138"/>
                        <a:pt x="2474" y="1150"/>
                        <a:pt x="2491" y="1152"/>
                      </a:cubicBezTo>
                      <a:cubicBezTo>
                        <a:pt x="2518" y="1156"/>
                        <a:pt x="2511" y="1144"/>
                        <a:pt x="2555" y="1161"/>
                      </a:cubicBezTo>
                      <a:cubicBezTo>
                        <a:pt x="2583" y="1171"/>
                        <a:pt x="2583" y="1170"/>
                        <a:pt x="2615" y="1178"/>
                      </a:cubicBezTo>
                      <a:cubicBezTo>
                        <a:pt x="2657" y="1189"/>
                        <a:pt x="2675" y="1211"/>
                        <a:pt x="2700" y="1244"/>
                      </a:cubicBezTo>
                      <a:cubicBezTo>
                        <a:pt x="2728" y="1281"/>
                        <a:pt x="2748" y="1317"/>
                        <a:pt x="2752" y="1349"/>
                      </a:cubicBezTo>
                      <a:close/>
                      <a:moveTo>
                        <a:pt x="1592" y="998"/>
                      </a:moveTo>
                      <a:lnTo>
                        <a:pt x="1592" y="1049"/>
                      </a:lnTo>
                      <a:cubicBezTo>
                        <a:pt x="1548" y="1048"/>
                        <a:pt x="1508" y="1033"/>
                        <a:pt x="1508" y="989"/>
                      </a:cubicBezTo>
                      <a:cubicBezTo>
                        <a:pt x="1508" y="962"/>
                        <a:pt x="1526" y="969"/>
                        <a:pt x="1540" y="954"/>
                      </a:cubicBezTo>
                      <a:cubicBezTo>
                        <a:pt x="1554" y="939"/>
                        <a:pt x="1552" y="932"/>
                        <a:pt x="1558" y="905"/>
                      </a:cubicBezTo>
                      <a:cubicBezTo>
                        <a:pt x="1575" y="913"/>
                        <a:pt x="1589" y="917"/>
                        <a:pt x="1609" y="922"/>
                      </a:cubicBezTo>
                      <a:cubicBezTo>
                        <a:pt x="1602" y="952"/>
                        <a:pt x="1592" y="961"/>
                        <a:pt x="1592" y="998"/>
                      </a:cubicBezTo>
                      <a:close/>
                      <a:moveTo>
                        <a:pt x="1863" y="820"/>
                      </a:moveTo>
                      <a:cubicBezTo>
                        <a:pt x="1814" y="820"/>
                        <a:pt x="1798" y="815"/>
                        <a:pt x="1762" y="812"/>
                      </a:cubicBezTo>
                      <a:cubicBezTo>
                        <a:pt x="1764" y="719"/>
                        <a:pt x="1836" y="782"/>
                        <a:pt x="1838" y="693"/>
                      </a:cubicBezTo>
                      <a:cubicBezTo>
                        <a:pt x="1854" y="701"/>
                        <a:pt x="1883" y="708"/>
                        <a:pt x="1905" y="710"/>
                      </a:cubicBezTo>
                      <a:cubicBezTo>
                        <a:pt x="1902" y="756"/>
                        <a:pt x="1874" y="775"/>
                        <a:pt x="1863" y="8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57" name="Freeform 36">
                  <a:extLst>
                    <a:ext uri="{FF2B5EF4-FFF2-40B4-BE49-F238E27FC236}">
                      <a16:creationId xmlns:a16="http://schemas.microsoft.com/office/drawing/2014/main" id="{B797EC66-3A22-4835-9342-499BF54073C8}"/>
                    </a:ext>
                  </a:extLst>
                </p:cNvPr>
                <p:cNvSpPr>
                  <a:spLocks/>
                </p:cNvSpPr>
                <p:nvPr/>
              </p:nvSpPr>
              <p:spPr bwMode="auto">
                <a:xfrm>
                  <a:off x="8364179" y="5627708"/>
                  <a:ext cx="381123" cy="379187"/>
                </a:xfrm>
                <a:custGeom>
                  <a:avLst/>
                  <a:gdLst>
                    <a:gd name="T0" fmla="*/ 224 w 1353"/>
                    <a:gd name="T1" fmla="*/ 424 h 1330"/>
                    <a:gd name="T2" fmla="*/ 406 w 1353"/>
                    <a:gd name="T3" fmla="*/ 335 h 1330"/>
                    <a:gd name="T4" fmla="*/ 491 w 1353"/>
                    <a:gd name="T5" fmla="*/ 285 h 1330"/>
                    <a:gd name="T6" fmla="*/ 656 w 1353"/>
                    <a:gd name="T7" fmla="*/ 254 h 1330"/>
                    <a:gd name="T8" fmla="*/ 552 w 1353"/>
                    <a:gd name="T9" fmla="*/ 320 h 1330"/>
                    <a:gd name="T10" fmla="*/ 497 w 1353"/>
                    <a:gd name="T11" fmla="*/ 383 h 1330"/>
                    <a:gd name="T12" fmla="*/ 496 w 1353"/>
                    <a:gd name="T13" fmla="*/ 542 h 1330"/>
                    <a:gd name="T14" fmla="*/ 313 w 1353"/>
                    <a:gd name="T15" fmla="*/ 597 h 1330"/>
                    <a:gd name="T16" fmla="*/ 97 w 1353"/>
                    <a:gd name="T17" fmla="*/ 551 h 1330"/>
                    <a:gd name="T18" fmla="*/ 78 w 1353"/>
                    <a:gd name="T19" fmla="*/ 747 h 1330"/>
                    <a:gd name="T20" fmla="*/ 266 w 1353"/>
                    <a:gd name="T21" fmla="*/ 898 h 1330"/>
                    <a:gd name="T22" fmla="*/ 586 w 1353"/>
                    <a:gd name="T23" fmla="*/ 860 h 1330"/>
                    <a:gd name="T24" fmla="*/ 527 w 1353"/>
                    <a:gd name="T25" fmla="*/ 1006 h 1330"/>
                    <a:gd name="T26" fmla="*/ 269 w 1353"/>
                    <a:gd name="T27" fmla="*/ 1133 h 1330"/>
                    <a:gd name="T28" fmla="*/ 4 w 1353"/>
                    <a:gd name="T29" fmla="*/ 1127 h 1330"/>
                    <a:gd name="T30" fmla="*/ 92 w 1353"/>
                    <a:gd name="T31" fmla="*/ 1216 h 1330"/>
                    <a:gd name="T32" fmla="*/ 162 w 1353"/>
                    <a:gd name="T33" fmla="*/ 1239 h 1330"/>
                    <a:gd name="T34" fmla="*/ 191 w 1353"/>
                    <a:gd name="T35" fmla="*/ 1253 h 1330"/>
                    <a:gd name="T36" fmla="*/ 272 w 1353"/>
                    <a:gd name="T37" fmla="*/ 1273 h 1330"/>
                    <a:gd name="T38" fmla="*/ 373 w 1353"/>
                    <a:gd name="T39" fmla="*/ 1298 h 1330"/>
                    <a:gd name="T40" fmla="*/ 588 w 1353"/>
                    <a:gd name="T41" fmla="*/ 1330 h 1330"/>
                    <a:gd name="T42" fmla="*/ 701 w 1353"/>
                    <a:gd name="T43" fmla="*/ 1282 h 1330"/>
                    <a:gd name="T44" fmla="*/ 771 w 1353"/>
                    <a:gd name="T45" fmla="*/ 1175 h 1330"/>
                    <a:gd name="T46" fmla="*/ 848 w 1353"/>
                    <a:gd name="T47" fmla="*/ 980 h 1330"/>
                    <a:gd name="T48" fmla="*/ 867 w 1353"/>
                    <a:gd name="T49" fmla="*/ 906 h 1330"/>
                    <a:gd name="T50" fmla="*/ 1104 w 1353"/>
                    <a:gd name="T51" fmla="*/ 635 h 1330"/>
                    <a:gd name="T52" fmla="*/ 1236 w 1353"/>
                    <a:gd name="T53" fmla="*/ 650 h 1330"/>
                    <a:gd name="T54" fmla="*/ 1301 w 1353"/>
                    <a:gd name="T55" fmla="*/ 464 h 1330"/>
                    <a:gd name="T56" fmla="*/ 1045 w 1353"/>
                    <a:gd name="T57" fmla="*/ 348 h 1330"/>
                    <a:gd name="T58" fmla="*/ 801 w 1353"/>
                    <a:gd name="T59" fmla="*/ 426 h 1330"/>
                    <a:gd name="T60" fmla="*/ 789 w 1353"/>
                    <a:gd name="T61" fmla="*/ 328 h 1330"/>
                    <a:gd name="T62" fmla="*/ 865 w 1353"/>
                    <a:gd name="T63" fmla="*/ 278 h 1330"/>
                    <a:gd name="T64" fmla="*/ 928 w 1353"/>
                    <a:gd name="T65" fmla="*/ 222 h 1330"/>
                    <a:gd name="T66" fmla="*/ 910 w 1353"/>
                    <a:gd name="T67" fmla="*/ 51 h 1330"/>
                    <a:gd name="T68" fmla="*/ 791 w 1353"/>
                    <a:gd name="T69" fmla="*/ 0 h 1330"/>
                    <a:gd name="T70" fmla="*/ 537 w 1353"/>
                    <a:gd name="T71" fmla="*/ 51 h 1330"/>
                    <a:gd name="T72" fmla="*/ 290 w 1353"/>
                    <a:gd name="T73" fmla="*/ 177 h 1330"/>
                    <a:gd name="T74" fmla="*/ 192 w 1353"/>
                    <a:gd name="T75" fmla="*/ 332 h 1330"/>
                    <a:gd name="T76" fmla="*/ 224 w 1353"/>
                    <a:gd name="T77" fmla="*/ 424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53" h="1330">
                      <a:moveTo>
                        <a:pt x="224" y="424"/>
                      </a:moveTo>
                      <a:cubicBezTo>
                        <a:pt x="314" y="416"/>
                        <a:pt x="324" y="385"/>
                        <a:pt x="406" y="335"/>
                      </a:cubicBezTo>
                      <a:cubicBezTo>
                        <a:pt x="438" y="317"/>
                        <a:pt x="459" y="304"/>
                        <a:pt x="491" y="285"/>
                      </a:cubicBezTo>
                      <a:cubicBezTo>
                        <a:pt x="588" y="225"/>
                        <a:pt x="614" y="254"/>
                        <a:pt x="656" y="254"/>
                      </a:cubicBezTo>
                      <a:cubicBezTo>
                        <a:pt x="654" y="323"/>
                        <a:pt x="646" y="286"/>
                        <a:pt x="552" y="320"/>
                      </a:cubicBezTo>
                      <a:cubicBezTo>
                        <a:pt x="516" y="333"/>
                        <a:pt x="506" y="337"/>
                        <a:pt x="497" y="383"/>
                      </a:cubicBezTo>
                      <a:cubicBezTo>
                        <a:pt x="480" y="466"/>
                        <a:pt x="485" y="467"/>
                        <a:pt x="496" y="542"/>
                      </a:cubicBezTo>
                      <a:cubicBezTo>
                        <a:pt x="428" y="558"/>
                        <a:pt x="395" y="589"/>
                        <a:pt x="313" y="597"/>
                      </a:cubicBezTo>
                      <a:cubicBezTo>
                        <a:pt x="220" y="605"/>
                        <a:pt x="234" y="551"/>
                        <a:pt x="97" y="551"/>
                      </a:cubicBezTo>
                      <a:cubicBezTo>
                        <a:pt x="10" y="551"/>
                        <a:pt x="0" y="649"/>
                        <a:pt x="78" y="747"/>
                      </a:cubicBezTo>
                      <a:cubicBezTo>
                        <a:pt x="103" y="778"/>
                        <a:pt x="226" y="898"/>
                        <a:pt x="266" y="898"/>
                      </a:cubicBezTo>
                      <a:cubicBezTo>
                        <a:pt x="408" y="898"/>
                        <a:pt x="597" y="749"/>
                        <a:pt x="586" y="860"/>
                      </a:cubicBezTo>
                      <a:cubicBezTo>
                        <a:pt x="575" y="968"/>
                        <a:pt x="564" y="969"/>
                        <a:pt x="527" y="1006"/>
                      </a:cubicBezTo>
                      <a:cubicBezTo>
                        <a:pt x="470" y="1062"/>
                        <a:pt x="381" y="1175"/>
                        <a:pt x="269" y="1133"/>
                      </a:cubicBezTo>
                      <a:cubicBezTo>
                        <a:pt x="243" y="1123"/>
                        <a:pt x="4" y="963"/>
                        <a:pt x="4" y="1127"/>
                      </a:cubicBezTo>
                      <a:cubicBezTo>
                        <a:pt x="4" y="1179"/>
                        <a:pt x="51" y="1201"/>
                        <a:pt x="92" y="1216"/>
                      </a:cubicBezTo>
                      <a:cubicBezTo>
                        <a:pt x="120" y="1227"/>
                        <a:pt x="136" y="1227"/>
                        <a:pt x="162" y="1239"/>
                      </a:cubicBezTo>
                      <a:lnTo>
                        <a:pt x="191" y="1253"/>
                      </a:lnTo>
                      <a:cubicBezTo>
                        <a:pt x="223" y="1263"/>
                        <a:pt x="218" y="1253"/>
                        <a:pt x="272" y="1273"/>
                      </a:cubicBezTo>
                      <a:lnTo>
                        <a:pt x="373" y="1298"/>
                      </a:lnTo>
                      <a:cubicBezTo>
                        <a:pt x="489" y="1319"/>
                        <a:pt x="418" y="1330"/>
                        <a:pt x="588" y="1330"/>
                      </a:cubicBezTo>
                      <a:cubicBezTo>
                        <a:pt x="604" y="1330"/>
                        <a:pt x="684" y="1300"/>
                        <a:pt x="701" y="1282"/>
                      </a:cubicBezTo>
                      <a:cubicBezTo>
                        <a:pt x="743" y="1238"/>
                        <a:pt x="743" y="1231"/>
                        <a:pt x="771" y="1175"/>
                      </a:cubicBezTo>
                      <a:cubicBezTo>
                        <a:pt x="802" y="1114"/>
                        <a:pt x="832" y="1048"/>
                        <a:pt x="848" y="980"/>
                      </a:cubicBezTo>
                      <a:cubicBezTo>
                        <a:pt x="858" y="939"/>
                        <a:pt x="867" y="930"/>
                        <a:pt x="867" y="906"/>
                      </a:cubicBezTo>
                      <a:cubicBezTo>
                        <a:pt x="867" y="706"/>
                        <a:pt x="786" y="635"/>
                        <a:pt x="1104" y="635"/>
                      </a:cubicBezTo>
                      <a:cubicBezTo>
                        <a:pt x="1156" y="635"/>
                        <a:pt x="1200" y="656"/>
                        <a:pt x="1236" y="650"/>
                      </a:cubicBezTo>
                      <a:cubicBezTo>
                        <a:pt x="1353" y="628"/>
                        <a:pt x="1334" y="509"/>
                        <a:pt x="1301" y="464"/>
                      </a:cubicBezTo>
                      <a:cubicBezTo>
                        <a:pt x="1262" y="410"/>
                        <a:pt x="1126" y="348"/>
                        <a:pt x="1045" y="348"/>
                      </a:cubicBezTo>
                      <a:cubicBezTo>
                        <a:pt x="796" y="348"/>
                        <a:pt x="865" y="402"/>
                        <a:pt x="801" y="426"/>
                      </a:cubicBezTo>
                      <a:cubicBezTo>
                        <a:pt x="745" y="447"/>
                        <a:pt x="723" y="391"/>
                        <a:pt x="789" y="328"/>
                      </a:cubicBezTo>
                      <a:cubicBezTo>
                        <a:pt x="820" y="298"/>
                        <a:pt x="836" y="302"/>
                        <a:pt x="865" y="278"/>
                      </a:cubicBezTo>
                      <a:cubicBezTo>
                        <a:pt x="890" y="257"/>
                        <a:pt x="900" y="244"/>
                        <a:pt x="928" y="222"/>
                      </a:cubicBezTo>
                      <a:cubicBezTo>
                        <a:pt x="1010" y="158"/>
                        <a:pt x="975" y="91"/>
                        <a:pt x="910" y="51"/>
                      </a:cubicBezTo>
                      <a:lnTo>
                        <a:pt x="791" y="0"/>
                      </a:lnTo>
                      <a:lnTo>
                        <a:pt x="537" y="51"/>
                      </a:lnTo>
                      <a:cubicBezTo>
                        <a:pt x="477" y="68"/>
                        <a:pt x="325" y="151"/>
                        <a:pt x="290" y="177"/>
                      </a:cubicBezTo>
                      <a:cubicBezTo>
                        <a:pt x="241" y="214"/>
                        <a:pt x="196" y="269"/>
                        <a:pt x="192" y="332"/>
                      </a:cubicBezTo>
                      <a:cubicBezTo>
                        <a:pt x="190" y="364"/>
                        <a:pt x="212" y="401"/>
                        <a:pt x="224" y="4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grpSp>
          <p:grpSp>
            <p:nvGrpSpPr>
              <p:cNvPr id="53" name="组合 52">
                <a:extLst>
                  <a:ext uri="{FF2B5EF4-FFF2-40B4-BE49-F238E27FC236}">
                    <a16:creationId xmlns:a16="http://schemas.microsoft.com/office/drawing/2014/main" id="{26C54CDC-D98F-437A-998B-D13D302973B8}"/>
                  </a:ext>
                </a:extLst>
              </p:cNvPr>
              <p:cNvGrpSpPr/>
              <p:nvPr/>
            </p:nvGrpSpPr>
            <p:grpSpPr>
              <a:xfrm>
                <a:off x="7088496" y="5329775"/>
                <a:ext cx="487527" cy="574585"/>
                <a:chOff x="7333022" y="5329775"/>
                <a:chExt cx="487527" cy="574585"/>
              </a:xfrm>
              <a:grpFill/>
            </p:grpSpPr>
            <p:sp>
              <p:nvSpPr>
                <p:cNvPr id="54" name="Freeform 35">
                  <a:extLst>
                    <a:ext uri="{FF2B5EF4-FFF2-40B4-BE49-F238E27FC236}">
                      <a16:creationId xmlns:a16="http://schemas.microsoft.com/office/drawing/2014/main" id="{82E97C74-41E7-4631-8058-EC7999E132A4}"/>
                    </a:ext>
                  </a:extLst>
                </p:cNvPr>
                <p:cNvSpPr>
                  <a:spLocks/>
                </p:cNvSpPr>
                <p:nvPr/>
              </p:nvSpPr>
              <p:spPr bwMode="auto">
                <a:xfrm>
                  <a:off x="7333022" y="5329775"/>
                  <a:ext cx="487527" cy="574585"/>
                </a:xfrm>
                <a:custGeom>
                  <a:avLst/>
                  <a:gdLst>
                    <a:gd name="T0" fmla="*/ 730 w 1729"/>
                    <a:gd name="T1" fmla="*/ 127 h 2015"/>
                    <a:gd name="T2" fmla="*/ 750 w 1729"/>
                    <a:gd name="T3" fmla="*/ 200 h 2015"/>
                    <a:gd name="T4" fmla="*/ 772 w 1729"/>
                    <a:gd name="T5" fmla="*/ 627 h 2015"/>
                    <a:gd name="T6" fmla="*/ 771 w 1729"/>
                    <a:gd name="T7" fmla="*/ 718 h 2015"/>
                    <a:gd name="T8" fmla="*/ 341 w 1729"/>
                    <a:gd name="T9" fmla="*/ 914 h 2015"/>
                    <a:gd name="T10" fmla="*/ 162 w 1729"/>
                    <a:gd name="T11" fmla="*/ 813 h 2015"/>
                    <a:gd name="T12" fmla="*/ 80 w 1729"/>
                    <a:gd name="T13" fmla="*/ 806 h 2015"/>
                    <a:gd name="T14" fmla="*/ 10 w 1729"/>
                    <a:gd name="T15" fmla="*/ 1024 h 2015"/>
                    <a:gd name="T16" fmla="*/ 122 w 1729"/>
                    <a:gd name="T17" fmla="*/ 1208 h 2015"/>
                    <a:gd name="T18" fmla="*/ 569 w 1729"/>
                    <a:gd name="T19" fmla="*/ 1227 h 2015"/>
                    <a:gd name="T20" fmla="*/ 637 w 1729"/>
                    <a:gd name="T21" fmla="*/ 1193 h 2015"/>
                    <a:gd name="T22" fmla="*/ 395 w 1729"/>
                    <a:gd name="T23" fmla="*/ 1536 h 2015"/>
                    <a:gd name="T24" fmla="*/ 312 w 1729"/>
                    <a:gd name="T25" fmla="*/ 1597 h 2015"/>
                    <a:gd name="T26" fmla="*/ 263 w 1729"/>
                    <a:gd name="T27" fmla="*/ 1624 h 2015"/>
                    <a:gd name="T28" fmla="*/ 61 w 1729"/>
                    <a:gd name="T29" fmla="*/ 1795 h 2015"/>
                    <a:gd name="T30" fmla="*/ 256 w 1729"/>
                    <a:gd name="T31" fmla="*/ 2015 h 2015"/>
                    <a:gd name="T32" fmla="*/ 438 w 1729"/>
                    <a:gd name="T33" fmla="*/ 1986 h 2015"/>
                    <a:gd name="T34" fmla="*/ 560 w 1729"/>
                    <a:gd name="T35" fmla="*/ 1938 h 2015"/>
                    <a:gd name="T36" fmla="*/ 609 w 1729"/>
                    <a:gd name="T37" fmla="*/ 1903 h 2015"/>
                    <a:gd name="T38" fmla="*/ 667 w 1729"/>
                    <a:gd name="T39" fmla="*/ 1876 h 2015"/>
                    <a:gd name="T40" fmla="*/ 822 w 1729"/>
                    <a:gd name="T41" fmla="*/ 1692 h 2015"/>
                    <a:gd name="T42" fmla="*/ 891 w 1729"/>
                    <a:gd name="T43" fmla="*/ 1591 h 2015"/>
                    <a:gd name="T44" fmla="*/ 1006 w 1729"/>
                    <a:gd name="T45" fmla="*/ 1360 h 2015"/>
                    <a:gd name="T46" fmla="*/ 1037 w 1729"/>
                    <a:gd name="T47" fmla="*/ 1306 h 2015"/>
                    <a:gd name="T48" fmla="*/ 1132 w 1729"/>
                    <a:gd name="T49" fmla="*/ 1063 h 2015"/>
                    <a:gd name="T50" fmla="*/ 1155 w 1729"/>
                    <a:gd name="T51" fmla="*/ 1001 h 2015"/>
                    <a:gd name="T52" fmla="*/ 1236 w 1729"/>
                    <a:gd name="T53" fmla="*/ 912 h 2015"/>
                    <a:gd name="T54" fmla="*/ 1729 w 1729"/>
                    <a:gd name="T55" fmla="*/ 694 h 2015"/>
                    <a:gd name="T56" fmla="*/ 1378 w 1729"/>
                    <a:gd name="T57" fmla="*/ 564 h 2015"/>
                    <a:gd name="T58" fmla="*/ 1187 w 1729"/>
                    <a:gd name="T59" fmla="*/ 575 h 2015"/>
                    <a:gd name="T60" fmla="*/ 1151 w 1729"/>
                    <a:gd name="T61" fmla="*/ 247 h 2015"/>
                    <a:gd name="T62" fmla="*/ 978 w 1729"/>
                    <a:gd name="T63" fmla="*/ 65 h 2015"/>
                    <a:gd name="T64" fmla="*/ 857 w 1729"/>
                    <a:gd name="T65" fmla="*/ 0 h 2015"/>
                    <a:gd name="T66" fmla="*/ 767 w 1729"/>
                    <a:gd name="T67" fmla="*/ 36 h 2015"/>
                    <a:gd name="T68" fmla="*/ 730 w 1729"/>
                    <a:gd name="T69" fmla="*/ 127 h 2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29" h="2015">
                      <a:moveTo>
                        <a:pt x="730" y="127"/>
                      </a:moveTo>
                      <a:cubicBezTo>
                        <a:pt x="730" y="151"/>
                        <a:pt x="742" y="175"/>
                        <a:pt x="750" y="200"/>
                      </a:cubicBezTo>
                      <a:cubicBezTo>
                        <a:pt x="790" y="330"/>
                        <a:pt x="783" y="495"/>
                        <a:pt x="772" y="627"/>
                      </a:cubicBezTo>
                      <a:cubicBezTo>
                        <a:pt x="770" y="654"/>
                        <a:pt x="775" y="693"/>
                        <a:pt x="771" y="718"/>
                      </a:cubicBezTo>
                      <a:cubicBezTo>
                        <a:pt x="751" y="835"/>
                        <a:pt x="454" y="939"/>
                        <a:pt x="341" y="914"/>
                      </a:cubicBezTo>
                      <a:cubicBezTo>
                        <a:pt x="234" y="890"/>
                        <a:pt x="244" y="821"/>
                        <a:pt x="162" y="813"/>
                      </a:cubicBezTo>
                      <a:cubicBezTo>
                        <a:pt x="144" y="811"/>
                        <a:pt x="86" y="804"/>
                        <a:pt x="80" y="806"/>
                      </a:cubicBezTo>
                      <a:cubicBezTo>
                        <a:pt x="0" y="824"/>
                        <a:pt x="10" y="958"/>
                        <a:pt x="10" y="1024"/>
                      </a:cubicBezTo>
                      <a:cubicBezTo>
                        <a:pt x="10" y="1052"/>
                        <a:pt x="72" y="1166"/>
                        <a:pt x="122" y="1208"/>
                      </a:cubicBezTo>
                      <a:cubicBezTo>
                        <a:pt x="256" y="1320"/>
                        <a:pt x="426" y="1342"/>
                        <a:pt x="569" y="1227"/>
                      </a:cubicBezTo>
                      <a:cubicBezTo>
                        <a:pt x="598" y="1204"/>
                        <a:pt x="591" y="1194"/>
                        <a:pt x="637" y="1193"/>
                      </a:cubicBezTo>
                      <a:cubicBezTo>
                        <a:pt x="630" y="1276"/>
                        <a:pt x="466" y="1480"/>
                        <a:pt x="395" y="1536"/>
                      </a:cubicBezTo>
                      <a:cubicBezTo>
                        <a:pt x="361" y="1562"/>
                        <a:pt x="354" y="1575"/>
                        <a:pt x="312" y="1597"/>
                      </a:cubicBezTo>
                      <a:cubicBezTo>
                        <a:pt x="291" y="1608"/>
                        <a:pt x="281" y="1612"/>
                        <a:pt x="263" y="1624"/>
                      </a:cubicBezTo>
                      <a:cubicBezTo>
                        <a:pt x="164" y="1684"/>
                        <a:pt x="61" y="1608"/>
                        <a:pt x="61" y="1795"/>
                      </a:cubicBezTo>
                      <a:cubicBezTo>
                        <a:pt x="61" y="1902"/>
                        <a:pt x="158" y="2015"/>
                        <a:pt x="256" y="2015"/>
                      </a:cubicBezTo>
                      <a:cubicBezTo>
                        <a:pt x="397" y="2015"/>
                        <a:pt x="317" y="2003"/>
                        <a:pt x="438" y="1986"/>
                      </a:cubicBezTo>
                      <a:lnTo>
                        <a:pt x="560" y="1938"/>
                      </a:lnTo>
                      <a:cubicBezTo>
                        <a:pt x="578" y="1927"/>
                        <a:pt x="588" y="1915"/>
                        <a:pt x="609" y="1903"/>
                      </a:cubicBezTo>
                      <a:cubicBezTo>
                        <a:pt x="633" y="1888"/>
                        <a:pt x="645" y="1890"/>
                        <a:pt x="667" y="1876"/>
                      </a:cubicBezTo>
                      <a:cubicBezTo>
                        <a:pt x="738" y="1831"/>
                        <a:pt x="790" y="1735"/>
                        <a:pt x="822" y="1692"/>
                      </a:cubicBezTo>
                      <a:cubicBezTo>
                        <a:pt x="851" y="1652"/>
                        <a:pt x="867" y="1640"/>
                        <a:pt x="891" y="1591"/>
                      </a:cubicBezTo>
                      <a:cubicBezTo>
                        <a:pt x="929" y="1514"/>
                        <a:pt x="966" y="1439"/>
                        <a:pt x="1006" y="1360"/>
                      </a:cubicBezTo>
                      <a:cubicBezTo>
                        <a:pt x="1019" y="1335"/>
                        <a:pt x="1026" y="1328"/>
                        <a:pt x="1037" y="1306"/>
                      </a:cubicBezTo>
                      <a:cubicBezTo>
                        <a:pt x="1073" y="1230"/>
                        <a:pt x="1111" y="1145"/>
                        <a:pt x="1132" y="1063"/>
                      </a:cubicBezTo>
                      <a:cubicBezTo>
                        <a:pt x="1144" y="1016"/>
                        <a:pt x="1135" y="1039"/>
                        <a:pt x="1155" y="1001"/>
                      </a:cubicBezTo>
                      <a:cubicBezTo>
                        <a:pt x="1178" y="959"/>
                        <a:pt x="1194" y="935"/>
                        <a:pt x="1236" y="912"/>
                      </a:cubicBezTo>
                      <a:cubicBezTo>
                        <a:pt x="1404" y="823"/>
                        <a:pt x="1729" y="909"/>
                        <a:pt x="1729" y="694"/>
                      </a:cubicBezTo>
                      <a:cubicBezTo>
                        <a:pt x="1729" y="591"/>
                        <a:pt x="1501" y="532"/>
                        <a:pt x="1378" y="564"/>
                      </a:cubicBezTo>
                      <a:cubicBezTo>
                        <a:pt x="1356" y="570"/>
                        <a:pt x="1187" y="640"/>
                        <a:pt x="1187" y="575"/>
                      </a:cubicBezTo>
                      <a:cubicBezTo>
                        <a:pt x="1187" y="414"/>
                        <a:pt x="1289" y="383"/>
                        <a:pt x="1151" y="247"/>
                      </a:cubicBezTo>
                      <a:cubicBezTo>
                        <a:pt x="1090" y="188"/>
                        <a:pt x="1075" y="147"/>
                        <a:pt x="978" y="65"/>
                      </a:cubicBezTo>
                      <a:cubicBezTo>
                        <a:pt x="941" y="34"/>
                        <a:pt x="921" y="0"/>
                        <a:pt x="857" y="0"/>
                      </a:cubicBezTo>
                      <a:cubicBezTo>
                        <a:pt x="817" y="0"/>
                        <a:pt x="786" y="12"/>
                        <a:pt x="767" y="36"/>
                      </a:cubicBezTo>
                      <a:cubicBezTo>
                        <a:pt x="751" y="56"/>
                        <a:pt x="730" y="95"/>
                        <a:pt x="730"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55" name="Freeform 37">
                  <a:extLst>
                    <a:ext uri="{FF2B5EF4-FFF2-40B4-BE49-F238E27FC236}">
                      <a16:creationId xmlns:a16="http://schemas.microsoft.com/office/drawing/2014/main" id="{35D77AF3-E449-4B21-9CA1-868CF8C0571D}"/>
                    </a:ext>
                  </a:extLst>
                </p:cNvPr>
                <p:cNvSpPr>
                  <a:spLocks/>
                </p:cNvSpPr>
                <p:nvPr/>
              </p:nvSpPr>
              <p:spPr bwMode="auto">
                <a:xfrm>
                  <a:off x="7654170" y="5739916"/>
                  <a:ext cx="154770" cy="147032"/>
                </a:xfrm>
                <a:custGeom>
                  <a:avLst/>
                  <a:gdLst>
                    <a:gd name="T0" fmla="*/ 363 w 550"/>
                    <a:gd name="T1" fmla="*/ 516 h 516"/>
                    <a:gd name="T2" fmla="*/ 524 w 550"/>
                    <a:gd name="T3" fmla="*/ 262 h 516"/>
                    <a:gd name="T4" fmla="*/ 450 w 550"/>
                    <a:gd name="T5" fmla="*/ 176 h 516"/>
                    <a:gd name="T6" fmla="*/ 67 w 550"/>
                    <a:gd name="T7" fmla="*/ 0 h 516"/>
                    <a:gd name="T8" fmla="*/ 20 w 550"/>
                    <a:gd name="T9" fmla="*/ 157 h 516"/>
                    <a:gd name="T10" fmla="*/ 63 w 550"/>
                    <a:gd name="T11" fmla="*/ 233 h 516"/>
                    <a:gd name="T12" fmla="*/ 99 w 550"/>
                    <a:gd name="T13" fmla="*/ 315 h 516"/>
                    <a:gd name="T14" fmla="*/ 363 w 550"/>
                    <a:gd name="T15" fmla="*/ 516 h 5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0" h="516">
                      <a:moveTo>
                        <a:pt x="363" y="516"/>
                      </a:moveTo>
                      <a:cubicBezTo>
                        <a:pt x="550" y="516"/>
                        <a:pt x="524" y="376"/>
                        <a:pt x="524" y="262"/>
                      </a:cubicBezTo>
                      <a:cubicBezTo>
                        <a:pt x="524" y="246"/>
                        <a:pt x="491" y="223"/>
                        <a:pt x="450" y="176"/>
                      </a:cubicBezTo>
                      <a:cubicBezTo>
                        <a:pt x="343" y="53"/>
                        <a:pt x="249" y="0"/>
                        <a:pt x="67" y="0"/>
                      </a:cubicBezTo>
                      <a:cubicBezTo>
                        <a:pt x="9" y="0"/>
                        <a:pt x="0" y="107"/>
                        <a:pt x="20" y="157"/>
                      </a:cubicBezTo>
                      <a:cubicBezTo>
                        <a:pt x="30" y="183"/>
                        <a:pt x="49" y="206"/>
                        <a:pt x="63" y="233"/>
                      </a:cubicBezTo>
                      <a:cubicBezTo>
                        <a:pt x="78" y="263"/>
                        <a:pt x="82" y="288"/>
                        <a:pt x="99" y="315"/>
                      </a:cubicBezTo>
                      <a:cubicBezTo>
                        <a:pt x="138" y="380"/>
                        <a:pt x="276" y="516"/>
                        <a:pt x="363" y="5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grpSp>
        </p:grpSp>
        <p:grpSp>
          <p:nvGrpSpPr>
            <p:cNvPr id="21" name="组合 20">
              <a:extLst>
                <a:ext uri="{FF2B5EF4-FFF2-40B4-BE49-F238E27FC236}">
                  <a16:creationId xmlns:a16="http://schemas.microsoft.com/office/drawing/2014/main" id="{C98AA2C6-D270-4A71-AB67-6F091DD68CD3}"/>
                </a:ext>
              </a:extLst>
            </p:cNvPr>
            <p:cNvGrpSpPr/>
            <p:nvPr/>
          </p:nvGrpSpPr>
          <p:grpSpPr>
            <a:xfrm>
              <a:off x="335077" y="270942"/>
              <a:ext cx="421971" cy="417136"/>
              <a:chOff x="4065588" y="1646238"/>
              <a:chExt cx="969963" cy="958850"/>
            </a:xfrm>
            <a:grpFill/>
          </p:grpSpPr>
          <p:sp>
            <p:nvSpPr>
              <p:cNvPr id="22" name="Freeform 5">
                <a:extLst>
                  <a:ext uri="{FF2B5EF4-FFF2-40B4-BE49-F238E27FC236}">
                    <a16:creationId xmlns:a16="http://schemas.microsoft.com/office/drawing/2014/main" id="{16E90EDD-A778-4C62-ADBF-3B1721E74BAD}"/>
                  </a:ext>
                </a:extLst>
              </p:cNvPr>
              <p:cNvSpPr>
                <a:spLocks/>
              </p:cNvSpPr>
              <p:nvPr/>
            </p:nvSpPr>
            <p:spPr bwMode="auto">
              <a:xfrm>
                <a:off x="4478338" y="1900238"/>
                <a:ext cx="134938" cy="63500"/>
              </a:xfrm>
              <a:custGeom>
                <a:avLst/>
                <a:gdLst>
                  <a:gd name="T0" fmla="*/ 0 w 584"/>
                  <a:gd name="T1" fmla="*/ 272 h 272"/>
                  <a:gd name="T2" fmla="*/ 122 w 584"/>
                  <a:gd name="T3" fmla="*/ 233 h 272"/>
                  <a:gd name="T4" fmla="*/ 584 w 584"/>
                  <a:gd name="T5" fmla="*/ 272 h 272"/>
                  <a:gd name="T6" fmla="*/ 471 w 584"/>
                  <a:gd name="T7" fmla="*/ 123 h 272"/>
                  <a:gd name="T8" fmla="*/ 116 w 584"/>
                  <a:gd name="T9" fmla="*/ 134 h 272"/>
                  <a:gd name="T10" fmla="*/ 0 w 584"/>
                  <a:gd name="T11" fmla="*/ 272 h 272"/>
                </a:gdLst>
                <a:ahLst/>
                <a:cxnLst>
                  <a:cxn ang="0">
                    <a:pos x="T0" y="T1"/>
                  </a:cxn>
                  <a:cxn ang="0">
                    <a:pos x="T2" y="T3"/>
                  </a:cxn>
                  <a:cxn ang="0">
                    <a:pos x="T4" y="T5"/>
                  </a:cxn>
                  <a:cxn ang="0">
                    <a:pos x="T6" y="T7"/>
                  </a:cxn>
                  <a:cxn ang="0">
                    <a:pos x="T8" y="T9"/>
                  </a:cxn>
                  <a:cxn ang="0">
                    <a:pos x="T10" y="T11"/>
                  </a:cxn>
                </a:cxnLst>
                <a:rect l="0" t="0" r="r" b="b"/>
                <a:pathLst>
                  <a:path w="584" h="272">
                    <a:moveTo>
                      <a:pt x="0" y="272"/>
                    </a:moveTo>
                    <a:lnTo>
                      <a:pt x="122" y="233"/>
                    </a:lnTo>
                    <a:cubicBezTo>
                      <a:pt x="349" y="156"/>
                      <a:pt x="436" y="269"/>
                      <a:pt x="584" y="272"/>
                    </a:cubicBezTo>
                    <a:cubicBezTo>
                      <a:pt x="584" y="179"/>
                      <a:pt x="535" y="154"/>
                      <a:pt x="471" y="123"/>
                    </a:cubicBezTo>
                    <a:cubicBezTo>
                      <a:pt x="224" y="0"/>
                      <a:pt x="315" y="35"/>
                      <a:pt x="116" y="134"/>
                    </a:cubicBezTo>
                    <a:cubicBezTo>
                      <a:pt x="51" y="166"/>
                      <a:pt x="7" y="183"/>
                      <a:pt x="0" y="2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3" name="Freeform 6">
                <a:extLst>
                  <a:ext uri="{FF2B5EF4-FFF2-40B4-BE49-F238E27FC236}">
                    <a16:creationId xmlns:a16="http://schemas.microsoft.com/office/drawing/2014/main" id="{AE3BE8D0-AFA9-4E60-8DFC-A973DFC2E6F4}"/>
                  </a:ext>
                </a:extLst>
              </p:cNvPr>
              <p:cNvSpPr>
                <a:spLocks/>
              </p:cNvSpPr>
              <p:nvPr/>
            </p:nvSpPr>
            <p:spPr bwMode="auto">
              <a:xfrm>
                <a:off x="4413250" y="2001838"/>
                <a:ext cx="39688" cy="90488"/>
              </a:xfrm>
              <a:custGeom>
                <a:avLst/>
                <a:gdLst>
                  <a:gd name="T0" fmla="*/ 0 w 169"/>
                  <a:gd name="T1" fmla="*/ 389 h 389"/>
                  <a:gd name="T2" fmla="*/ 76 w 169"/>
                  <a:gd name="T3" fmla="*/ 330 h 389"/>
                  <a:gd name="T4" fmla="*/ 169 w 169"/>
                  <a:gd name="T5" fmla="*/ 279 h 389"/>
                  <a:gd name="T6" fmla="*/ 169 w 169"/>
                  <a:gd name="T7" fmla="*/ 0 h 389"/>
                  <a:gd name="T8" fmla="*/ 34 w 169"/>
                  <a:gd name="T9" fmla="*/ 145 h 389"/>
                  <a:gd name="T10" fmla="*/ 0 w 169"/>
                  <a:gd name="T11" fmla="*/ 389 h 389"/>
                </a:gdLst>
                <a:ahLst/>
                <a:cxnLst>
                  <a:cxn ang="0">
                    <a:pos x="T0" y="T1"/>
                  </a:cxn>
                  <a:cxn ang="0">
                    <a:pos x="T2" y="T3"/>
                  </a:cxn>
                  <a:cxn ang="0">
                    <a:pos x="T4" y="T5"/>
                  </a:cxn>
                  <a:cxn ang="0">
                    <a:pos x="T6" y="T7"/>
                  </a:cxn>
                  <a:cxn ang="0">
                    <a:pos x="T8" y="T9"/>
                  </a:cxn>
                  <a:cxn ang="0">
                    <a:pos x="T10" y="T11"/>
                  </a:cxn>
                </a:cxnLst>
                <a:rect l="0" t="0" r="r" b="b"/>
                <a:pathLst>
                  <a:path w="169" h="389">
                    <a:moveTo>
                      <a:pt x="0" y="389"/>
                    </a:moveTo>
                    <a:cubicBezTo>
                      <a:pt x="36" y="380"/>
                      <a:pt x="47" y="348"/>
                      <a:pt x="76" y="330"/>
                    </a:cubicBezTo>
                    <a:cubicBezTo>
                      <a:pt x="107" y="311"/>
                      <a:pt x="137" y="301"/>
                      <a:pt x="169" y="279"/>
                    </a:cubicBezTo>
                    <a:lnTo>
                      <a:pt x="169" y="0"/>
                    </a:lnTo>
                    <a:cubicBezTo>
                      <a:pt x="103" y="5"/>
                      <a:pt x="54" y="92"/>
                      <a:pt x="34" y="145"/>
                    </a:cubicBezTo>
                    <a:cubicBezTo>
                      <a:pt x="9" y="216"/>
                      <a:pt x="0" y="294"/>
                      <a:pt x="0" y="3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4" name="Freeform 7">
                <a:extLst>
                  <a:ext uri="{FF2B5EF4-FFF2-40B4-BE49-F238E27FC236}">
                    <a16:creationId xmlns:a16="http://schemas.microsoft.com/office/drawing/2014/main" id="{DC38C2DA-C366-4C55-883D-8E2E784662F1}"/>
                  </a:ext>
                </a:extLst>
              </p:cNvPr>
              <p:cNvSpPr>
                <a:spLocks/>
              </p:cNvSpPr>
              <p:nvPr/>
            </p:nvSpPr>
            <p:spPr bwMode="auto">
              <a:xfrm>
                <a:off x="4637088" y="2001838"/>
                <a:ext cx="41275" cy="88900"/>
              </a:xfrm>
              <a:custGeom>
                <a:avLst/>
                <a:gdLst>
                  <a:gd name="T0" fmla="*/ 0 w 178"/>
                  <a:gd name="T1" fmla="*/ 279 h 381"/>
                  <a:gd name="T2" fmla="*/ 178 w 178"/>
                  <a:gd name="T3" fmla="*/ 381 h 381"/>
                  <a:gd name="T4" fmla="*/ 17 w 178"/>
                  <a:gd name="T5" fmla="*/ 0 h 381"/>
                  <a:gd name="T6" fmla="*/ 0 w 178"/>
                  <a:gd name="T7" fmla="*/ 279 h 381"/>
                </a:gdLst>
                <a:ahLst/>
                <a:cxnLst>
                  <a:cxn ang="0">
                    <a:pos x="T0" y="T1"/>
                  </a:cxn>
                  <a:cxn ang="0">
                    <a:pos x="T2" y="T3"/>
                  </a:cxn>
                  <a:cxn ang="0">
                    <a:pos x="T4" y="T5"/>
                  </a:cxn>
                  <a:cxn ang="0">
                    <a:pos x="T6" y="T7"/>
                  </a:cxn>
                </a:cxnLst>
                <a:rect l="0" t="0" r="r" b="b"/>
                <a:pathLst>
                  <a:path w="178" h="381">
                    <a:moveTo>
                      <a:pt x="0" y="279"/>
                    </a:moveTo>
                    <a:cubicBezTo>
                      <a:pt x="51" y="306"/>
                      <a:pt x="127" y="369"/>
                      <a:pt x="178" y="381"/>
                    </a:cubicBezTo>
                    <a:cubicBezTo>
                      <a:pt x="178" y="237"/>
                      <a:pt x="125" y="25"/>
                      <a:pt x="17" y="0"/>
                    </a:cubicBezTo>
                    <a:lnTo>
                      <a:pt x="0" y="2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5" name="Freeform 8">
                <a:extLst>
                  <a:ext uri="{FF2B5EF4-FFF2-40B4-BE49-F238E27FC236}">
                    <a16:creationId xmlns:a16="http://schemas.microsoft.com/office/drawing/2014/main" id="{300BFB5D-E8D0-4236-824B-88FA1BC7F50C}"/>
                  </a:ext>
                </a:extLst>
              </p:cNvPr>
              <p:cNvSpPr>
                <a:spLocks/>
              </p:cNvSpPr>
              <p:nvPr/>
            </p:nvSpPr>
            <p:spPr bwMode="auto">
              <a:xfrm>
                <a:off x="4557713" y="2289176"/>
                <a:ext cx="12700" cy="46038"/>
              </a:xfrm>
              <a:custGeom>
                <a:avLst/>
                <a:gdLst>
                  <a:gd name="T0" fmla="*/ 0 w 54"/>
                  <a:gd name="T1" fmla="*/ 192 h 192"/>
                  <a:gd name="T2" fmla="*/ 47 w 54"/>
                  <a:gd name="T3" fmla="*/ 116 h 192"/>
                  <a:gd name="T4" fmla="*/ 53 w 54"/>
                  <a:gd name="T5" fmla="*/ 0 h 192"/>
                  <a:gd name="T6" fmla="*/ 2 w 54"/>
                  <a:gd name="T7" fmla="*/ 22 h 192"/>
                  <a:gd name="T8" fmla="*/ 0 w 54"/>
                  <a:gd name="T9" fmla="*/ 192 h 192"/>
                </a:gdLst>
                <a:ahLst/>
                <a:cxnLst>
                  <a:cxn ang="0">
                    <a:pos x="T0" y="T1"/>
                  </a:cxn>
                  <a:cxn ang="0">
                    <a:pos x="T2" y="T3"/>
                  </a:cxn>
                  <a:cxn ang="0">
                    <a:pos x="T4" y="T5"/>
                  </a:cxn>
                  <a:cxn ang="0">
                    <a:pos x="T6" y="T7"/>
                  </a:cxn>
                  <a:cxn ang="0">
                    <a:pos x="T8" y="T9"/>
                  </a:cxn>
                </a:cxnLst>
                <a:rect l="0" t="0" r="r" b="b"/>
                <a:pathLst>
                  <a:path w="54" h="192">
                    <a:moveTo>
                      <a:pt x="0" y="192"/>
                    </a:moveTo>
                    <a:cubicBezTo>
                      <a:pt x="37" y="174"/>
                      <a:pt x="40" y="164"/>
                      <a:pt x="47" y="116"/>
                    </a:cubicBezTo>
                    <a:cubicBezTo>
                      <a:pt x="53" y="75"/>
                      <a:pt x="54" y="46"/>
                      <a:pt x="53" y="0"/>
                    </a:cubicBezTo>
                    <a:lnTo>
                      <a:pt x="2" y="22"/>
                    </a:lnTo>
                    <a:lnTo>
                      <a:pt x="0"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6" name="Freeform 9">
                <a:extLst>
                  <a:ext uri="{FF2B5EF4-FFF2-40B4-BE49-F238E27FC236}">
                    <a16:creationId xmlns:a16="http://schemas.microsoft.com/office/drawing/2014/main" id="{4486A235-BB0D-4A5F-9705-210AF67EEA51}"/>
                  </a:ext>
                </a:extLst>
              </p:cNvPr>
              <p:cNvSpPr>
                <a:spLocks/>
              </p:cNvSpPr>
              <p:nvPr/>
            </p:nvSpPr>
            <p:spPr bwMode="auto">
              <a:xfrm>
                <a:off x="4551363" y="2193926"/>
                <a:ext cx="20638" cy="17463"/>
              </a:xfrm>
              <a:custGeom>
                <a:avLst/>
                <a:gdLst>
                  <a:gd name="T0" fmla="*/ 0 w 84"/>
                  <a:gd name="T1" fmla="*/ 75 h 75"/>
                  <a:gd name="T2" fmla="*/ 84 w 84"/>
                  <a:gd name="T3" fmla="*/ 69 h 75"/>
                  <a:gd name="T4" fmla="*/ 0 w 84"/>
                  <a:gd name="T5" fmla="*/ 75 h 75"/>
                </a:gdLst>
                <a:ahLst/>
                <a:cxnLst>
                  <a:cxn ang="0">
                    <a:pos x="T0" y="T1"/>
                  </a:cxn>
                  <a:cxn ang="0">
                    <a:pos x="T2" y="T3"/>
                  </a:cxn>
                  <a:cxn ang="0">
                    <a:pos x="T4" y="T5"/>
                  </a:cxn>
                </a:cxnLst>
                <a:rect l="0" t="0" r="r" b="b"/>
                <a:pathLst>
                  <a:path w="84" h="75">
                    <a:moveTo>
                      <a:pt x="0" y="75"/>
                    </a:moveTo>
                    <a:lnTo>
                      <a:pt x="84" y="69"/>
                    </a:lnTo>
                    <a:cubicBezTo>
                      <a:pt x="56" y="13"/>
                      <a:pt x="15" y="0"/>
                      <a:pt x="0"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7" name="Freeform 10">
                <a:extLst>
                  <a:ext uri="{FF2B5EF4-FFF2-40B4-BE49-F238E27FC236}">
                    <a16:creationId xmlns:a16="http://schemas.microsoft.com/office/drawing/2014/main" id="{65F878D7-CC85-4B6E-9D5B-6594450676D3}"/>
                  </a:ext>
                </a:extLst>
              </p:cNvPr>
              <p:cNvSpPr>
                <a:spLocks/>
              </p:cNvSpPr>
              <p:nvPr/>
            </p:nvSpPr>
            <p:spPr bwMode="auto">
              <a:xfrm>
                <a:off x="4476750" y="1973263"/>
                <a:ext cx="146050" cy="93663"/>
              </a:xfrm>
              <a:custGeom>
                <a:avLst/>
                <a:gdLst>
                  <a:gd name="T0" fmla="*/ 0 w 631"/>
                  <a:gd name="T1" fmla="*/ 75 h 403"/>
                  <a:gd name="T2" fmla="*/ 0 w 631"/>
                  <a:gd name="T3" fmla="*/ 372 h 403"/>
                  <a:gd name="T4" fmla="*/ 330 w 631"/>
                  <a:gd name="T5" fmla="*/ 329 h 403"/>
                  <a:gd name="T6" fmla="*/ 592 w 631"/>
                  <a:gd name="T7" fmla="*/ 338 h 403"/>
                  <a:gd name="T8" fmla="*/ 469 w 631"/>
                  <a:gd name="T9" fmla="*/ 29 h 403"/>
                  <a:gd name="T10" fmla="*/ 65 w 631"/>
                  <a:gd name="T11" fmla="*/ 47 h 403"/>
                  <a:gd name="T12" fmla="*/ 0 w 631"/>
                  <a:gd name="T13" fmla="*/ 75 h 403"/>
                </a:gdLst>
                <a:ahLst/>
                <a:cxnLst>
                  <a:cxn ang="0">
                    <a:pos x="T0" y="T1"/>
                  </a:cxn>
                  <a:cxn ang="0">
                    <a:pos x="T2" y="T3"/>
                  </a:cxn>
                  <a:cxn ang="0">
                    <a:pos x="T4" y="T5"/>
                  </a:cxn>
                  <a:cxn ang="0">
                    <a:pos x="T6" y="T7"/>
                  </a:cxn>
                  <a:cxn ang="0">
                    <a:pos x="T8" y="T9"/>
                  </a:cxn>
                  <a:cxn ang="0">
                    <a:pos x="T10" y="T11"/>
                  </a:cxn>
                  <a:cxn ang="0">
                    <a:pos x="T12" y="T13"/>
                  </a:cxn>
                </a:cxnLst>
                <a:rect l="0" t="0" r="r" b="b"/>
                <a:pathLst>
                  <a:path w="631" h="403">
                    <a:moveTo>
                      <a:pt x="0" y="75"/>
                    </a:moveTo>
                    <a:lnTo>
                      <a:pt x="0" y="372"/>
                    </a:lnTo>
                    <a:cubicBezTo>
                      <a:pt x="68" y="372"/>
                      <a:pt x="180" y="329"/>
                      <a:pt x="330" y="329"/>
                    </a:cubicBezTo>
                    <a:cubicBezTo>
                      <a:pt x="435" y="329"/>
                      <a:pt x="592" y="403"/>
                      <a:pt x="592" y="338"/>
                    </a:cubicBezTo>
                    <a:cubicBezTo>
                      <a:pt x="592" y="31"/>
                      <a:pt x="631" y="64"/>
                      <a:pt x="469" y="29"/>
                    </a:cubicBezTo>
                    <a:cubicBezTo>
                      <a:pt x="360" y="6"/>
                      <a:pt x="174" y="0"/>
                      <a:pt x="65" y="47"/>
                    </a:cubicBezTo>
                    <a:cubicBezTo>
                      <a:pt x="37" y="59"/>
                      <a:pt x="29" y="68"/>
                      <a:pt x="0"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8" name="Freeform 11">
                <a:extLst>
                  <a:ext uri="{FF2B5EF4-FFF2-40B4-BE49-F238E27FC236}">
                    <a16:creationId xmlns:a16="http://schemas.microsoft.com/office/drawing/2014/main" id="{72C3AFF9-8F7D-47CD-A05D-EDD28DA5191B}"/>
                  </a:ext>
                </a:extLst>
              </p:cNvPr>
              <p:cNvSpPr>
                <a:spLocks/>
              </p:cNvSpPr>
              <p:nvPr/>
            </p:nvSpPr>
            <p:spPr bwMode="auto">
              <a:xfrm>
                <a:off x="4486275" y="2066926"/>
                <a:ext cx="120650" cy="60325"/>
              </a:xfrm>
              <a:custGeom>
                <a:avLst/>
                <a:gdLst>
                  <a:gd name="T0" fmla="*/ 0 w 525"/>
                  <a:gd name="T1" fmla="*/ 80 h 257"/>
                  <a:gd name="T2" fmla="*/ 262 w 525"/>
                  <a:gd name="T3" fmla="*/ 257 h 257"/>
                  <a:gd name="T4" fmla="*/ 525 w 525"/>
                  <a:gd name="T5" fmla="*/ 54 h 257"/>
                  <a:gd name="T6" fmla="*/ 120 w 525"/>
                  <a:gd name="T7" fmla="*/ 30 h 257"/>
                  <a:gd name="T8" fmla="*/ 0 w 525"/>
                  <a:gd name="T9" fmla="*/ 80 h 257"/>
                </a:gdLst>
                <a:ahLst/>
                <a:cxnLst>
                  <a:cxn ang="0">
                    <a:pos x="T0" y="T1"/>
                  </a:cxn>
                  <a:cxn ang="0">
                    <a:pos x="T2" y="T3"/>
                  </a:cxn>
                  <a:cxn ang="0">
                    <a:pos x="T4" y="T5"/>
                  </a:cxn>
                  <a:cxn ang="0">
                    <a:pos x="T6" y="T7"/>
                  </a:cxn>
                  <a:cxn ang="0">
                    <a:pos x="T8" y="T9"/>
                  </a:cxn>
                </a:cxnLst>
                <a:rect l="0" t="0" r="r" b="b"/>
                <a:pathLst>
                  <a:path w="525" h="257">
                    <a:moveTo>
                      <a:pt x="0" y="80"/>
                    </a:moveTo>
                    <a:cubicBezTo>
                      <a:pt x="12" y="126"/>
                      <a:pt x="165" y="257"/>
                      <a:pt x="262" y="257"/>
                    </a:cubicBezTo>
                    <a:cubicBezTo>
                      <a:pt x="350" y="257"/>
                      <a:pt x="482" y="136"/>
                      <a:pt x="525" y="54"/>
                    </a:cubicBezTo>
                    <a:cubicBezTo>
                      <a:pt x="440" y="13"/>
                      <a:pt x="241" y="0"/>
                      <a:pt x="120" y="30"/>
                    </a:cubicBezTo>
                    <a:cubicBezTo>
                      <a:pt x="69" y="43"/>
                      <a:pt x="42" y="57"/>
                      <a:pt x="0"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9" name="Freeform 12">
                <a:extLst>
                  <a:ext uri="{FF2B5EF4-FFF2-40B4-BE49-F238E27FC236}">
                    <a16:creationId xmlns:a16="http://schemas.microsoft.com/office/drawing/2014/main" id="{FEF59ECA-F28E-49C4-B7FD-553527207530}"/>
                  </a:ext>
                </a:extLst>
              </p:cNvPr>
              <p:cNvSpPr>
                <a:spLocks/>
              </p:cNvSpPr>
              <p:nvPr/>
            </p:nvSpPr>
            <p:spPr bwMode="auto">
              <a:xfrm>
                <a:off x="4229100" y="1758951"/>
                <a:ext cx="622300" cy="609600"/>
              </a:xfrm>
              <a:custGeom>
                <a:avLst/>
                <a:gdLst>
                  <a:gd name="T0" fmla="*/ 532 w 2683"/>
                  <a:gd name="T1" fmla="*/ 2604 h 2604"/>
                  <a:gd name="T2" fmla="*/ 693 w 2683"/>
                  <a:gd name="T3" fmla="*/ 2071 h 2604"/>
                  <a:gd name="T4" fmla="*/ 775 w 2683"/>
                  <a:gd name="T5" fmla="*/ 1111 h 2604"/>
                  <a:gd name="T6" fmla="*/ 945 w 2683"/>
                  <a:gd name="T7" fmla="*/ 935 h 2604"/>
                  <a:gd name="T8" fmla="*/ 1062 w 2683"/>
                  <a:gd name="T9" fmla="*/ 704 h 2604"/>
                  <a:gd name="T10" fmla="*/ 1320 w 2683"/>
                  <a:gd name="T11" fmla="*/ 606 h 2604"/>
                  <a:gd name="T12" fmla="*/ 1320 w 2683"/>
                  <a:gd name="T13" fmla="*/ 589 h 2604"/>
                  <a:gd name="T14" fmla="*/ 1131 w 2683"/>
                  <a:gd name="T15" fmla="*/ 523 h 2604"/>
                  <a:gd name="T16" fmla="*/ 1015 w 2683"/>
                  <a:gd name="T17" fmla="*/ 344 h 2604"/>
                  <a:gd name="T18" fmla="*/ 1286 w 2683"/>
                  <a:gd name="T19" fmla="*/ 513 h 2604"/>
                  <a:gd name="T20" fmla="*/ 1316 w 2683"/>
                  <a:gd name="T21" fmla="*/ 408 h 2604"/>
                  <a:gd name="T22" fmla="*/ 1320 w 2683"/>
                  <a:gd name="T23" fmla="*/ 268 h 2604"/>
                  <a:gd name="T24" fmla="*/ 1362 w 2683"/>
                  <a:gd name="T25" fmla="*/ 259 h 2604"/>
                  <a:gd name="T26" fmla="*/ 1413 w 2683"/>
                  <a:gd name="T27" fmla="*/ 276 h 2604"/>
                  <a:gd name="T28" fmla="*/ 1420 w 2683"/>
                  <a:gd name="T29" fmla="*/ 430 h 2604"/>
                  <a:gd name="T30" fmla="*/ 1490 w 2683"/>
                  <a:gd name="T31" fmla="*/ 498 h 2604"/>
                  <a:gd name="T32" fmla="*/ 1675 w 2683"/>
                  <a:gd name="T33" fmla="*/ 344 h 2604"/>
                  <a:gd name="T34" fmla="*/ 1717 w 2683"/>
                  <a:gd name="T35" fmla="*/ 352 h 2604"/>
                  <a:gd name="T36" fmla="*/ 1631 w 2683"/>
                  <a:gd name="T37" fmla="*/ 503 h 2604"/>
                  <a:gd name="T38" fmla="*/ 1500 w 2683"/>
                  <a:gd name="T39" fmla="*/ 558 h 2604"/>
                  <a:gd name="T40" fmla="*/ 1447 w 2683"/>
                  <a:gd name="T41" fmla="*/ 572 h 2604"/>
                  <a:gd name="T42" fmla="*/ 1734 w 2683"/>
                  <a:gd name="T43" fmla="*/ 793 h 2604"/>
                  <a:gd name="T44" fmla="*/ 1788 w 2683"/>
                  <a:gd name="T45" fmla="*/ 916 h 2604"/>
                  <a:gd name="T46" fmla="*/ 1958 w 2683"/>
                  <a:gd name="T47" fmla="*/ 1094 h 2604"/>
                  <a:gd name="T48" fmla="*/ 2022 w 2683"/>
                  <a:gd name="T49" fmla="*/ 1377 h 2604"/>
                  <a:gd name="T50" fmla="*/ 2031 w 2683"/>
                  <a:gd name="T51" fmla="*/ 1538 h 2604"/>
                  <a:gd name="T52" fmla="*/ 2031 w 2683"/>
                  <a:gd name="T53" fmla="*/ 1969 h 2604"/>
                  <a:gd name="T54" fmla="*/ 2200 w 2683"/>
                  <a:gd name="T55" fmla="*/ 2587 h 2604"/>
                  <a:gd name="T56" fmla="*/ 2683 w 2683"/>
                  <a:gd name="T57" fmla="*/ 1597 h 2604"/>
                  <a:gd name="T58" fmla="*/ 2559 w 2683"/>
                  <a:gd name="T59" fmla="*/ 1018 h 2604"/>
                  <a:gd name="T60" fmla="*/ 2439 w 2683"/>
                  <a:gd name="T61" fmla="*/ 816 h 2604"/>
                  <a:gd name="T62" fmla="*/ 2329 w 2683"/>
                  <a:gd name="T63" fmla="*/ 680 h 2604"/>
                  <a:gd name="T64" fmla="*/ 2291 w 2683"/>
                  <a:gd name="T65" fmla="*/ 634 h 2604"/>
                  <a:gd name="T66" fmla="*/ 1909 w 2683"/>
                  <a:gd name="T67" fmla="*/ 363 h 2604"/>
                  <a:gd name="T68" fmla="*/ 51 w 2683"/>
                  <a:gd name="T69" fmla="*/ 1318 h 2604"/>
                  <a:gd name="T70" fmla="*/ 34 w 2683"/>
                  <a:gd name="T71" fmla="*/ 1429 h 2604"/>
                  <a:gd name="T72" fmla="*/ 273 w 2683"/>
                  <a:gd name="T73" fmla="*/ 2339 h 2604"/>
                  <a:gd name="T74" fmla="*/ 359 w 2683"/>
                  <a:gd name="T75" fmla="*/ 2447 h 2604"/>
                  <a:gd name="T76" fmla="*/ 532 w 2683"/>
                  <a:gd name="T77" fmla="*/ 2604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83" h="2604">
                    <a:moveTo>
                      <a:pt x="532" y="2604"/>
                    </a:moveTo>
                    <a:cubicBezTo>
                      <a:pt x="596" y="2558"/>
                      <a:pt x="692" y="2200"/>
                      <a:pt x="693" y="2071"/>
                    </a:cubicBezTo>
                    <a:cubicBezTo>
                      <a:pt x="696" y="1808"/>
                      <a:pt x="665" y="1336"/>
                      <a:pt x="775" y="1111"/>
                    </a:cubicBezTo>
                    <a:cubicBezTo>
                      <a:pt x="824" y="1010"/>
                      <a:pt x="891" y="987"/>
                      <a:pt x="945" y="935"/>
                    </a:cubicBezTo>
                    <a:cubicBezTo>
                      <a:pt x="1017" y="866"/>
                      <a:pt x="924" y="808"/>
                      <a:pt x="1062" y="704"/>
                    </a:cubicBezTo>
                    <a:cubicBezTo>
                      <a:pt x="1131" y="652"/>
                      <a:pt x="1203" y="606"/>
                      <a:pt x="1320" y="606"/>
                    </a:cubicBezTo>
                    <a:lnTo>
                      <a:pt x="1320" y="589"/>
                    </a:lnTo>
                    <a:cubicBezTo>
                      <a:pt x="1241" y="571"/>
                      <a:pt x="1192" y="564"/>
                      <a:pt x="1131" y="523"/>
                    </a:cubicBezTo>
                    <a:cubicBezTo>
                      <a:pt x="1049" y="468"/>
                      <a:pt x="1015" y="428"/>
                      <a:pt x="1015" y="344"/>
                    </a:cubicBezTo>
                    <a:cubicBezTo>
                      <a:pt x="1144" y="344"/>
                      <a:pt x="1115" y="513"/>
                      <a:pt x="1286" y="513"/>
                    </a:cubicBezTo>
                    <a:cubicBezTo>
                      <a:pt x="1324" y="513"/>
                      <a:pt x="1310" y="452"/>
                      <a:pt x="1316" y="408"/>
                    </a:cubicBezTo>
                    <a:cubicBezTo>
                      <a:pt x="1323" y="363"/>
                      <a:pt x="1320" y="314"/>
                      <a:pt x="1320" y="268"/>
                    </a:cubicBezTo>
                    <a:cubicBezTo>
                      <a:pt x="1353" y="265"/>
                      <a:pt x="1340" y="259"/>
                      <a:pt x="1362" y="259"/>
                    </a:cubicBezTo>
                    <a:cubicBezTo>
                      <a:pt x="1378" y="259"/>
                      <a:pt x="1389" y="271"/>
                      <a:pt x="1413" y="276"/>
                    </a:cubicBezTo>
                    <a:cubicBezTo>
                      <a:pt x="1413" y="336"/>
                      <a:pt x="1415" y="382"/>
                      <a:pt x="1420" y="430"/>
                    </a:cubicBezTo>
                    <a:cubicBezTo>
                      <a:pt x="1428" y="513"/>
                      <a:pt x="1410" y="526"/>
                      <a:pt x="1490" y="498"/>
                    </a:cubicBezTo>
                    <a:cubicBezTo>
                      <a:pt x="1608" y="456"/>
                      <a:pt x="1641" y="344"/>
                      <a:pt x="1675" y="344"/>
                    </a:cubicBezTo>
                    <a:cubicBezTo>
                      <a:pt x="1698" y="344"/>
                      <a:pt x="1699" y="348"/>
                      <a:pt x="1717" y="352"/>
                    </a:cubicBezTo>
                    <a:cubicBezTo>
                      <a:pt x="1733" y="417"/>
                      <a:pt x="1694" y="444"/>
                      <a:pt x="1631" y="503"/>
                    </a:cubicBezTo>
                    <a:cubicBezTo>
                      <a:pt x="1568" y="562"/>
                      <a:pt x="1544" y="551"/>
                      <a:pt x="1500" y="558"/>
                    </a:cubicBezTo>
                    <a:cubicBezTo>
                      <a:pt x="1483" y="560"/>
                      <a:pt x="1467" y="568"/>
                      <a:pt x="1447" y="572"/>
                    </a:cubicBezTo>
                    <a:cubicBezTo>
                      <a:pt x="1482" y="621"/>
                      <a:pt x="1689" y="653"/>
                      <a:pt x="1734" y="793"/>
                    </a:cubicBezTo>
                    <a:cubicBezTo>
                      <a:pt x="1750" y="846"/>
                      <a:pt x="1747" y="883"/>
                      <a:pt x="1788" y="916"/>
                    </a:cubicBezTo>
                    <a:cubicBezTo>
                      <a:pt x="1855" y="969"/>
                      <a:pt x="1897" y="974"/>
                      <a:pt x="1958" y="1094"/>
                    </a:cubicBezTo>
                    <a:cubicBezTo>
                      <a:pt x="1999" y="1177"/>
                      <a:pt x="2023" y="1255"/>
                      <a:pt x="2022" y="1377"/>
                    </a:cubicBezTo>
                    <a:cubicBezTo>
                      <a:pt x="2022" y="1434"/>
                      <a:pt x="2031" y="1471"/>
                      <a:pt x="2031" y="1538"/>
                    </a:cubicBezTo>
                    <a:lnTo>
                      <a:pt x="2031" y="1969"/>
                    </a:lnTo>
                    <a:cubicBezTo>
                      <a:pt x="2040" y="2142"/>
                      <a:pt x="2064" y="2496"/>
                      <a:pt x="2200" y="2587"/>
                    </a:cubicBezTo>
                    <a:cubicBezTo>
                      <a:pt x="2428" y="2435"/>
                      <a:pt x="2683" y="1983"/>
                      <a:pt x="2683" y="1597"/>
                    </a:cubicBezTo>
                    <a:cubicBezTo>
                      <a:pt x="2683" y="1366"/>
                      <a:pt x="2642" y="1192"/>
                      <a:pt x="2559" y="1018"/>
                    </a:cubicBezTo>
                    <a:cubicBezTo>
                      <a:pt x="2523" y="943"/>
                      <a:pt x="2483" y="882"/>
                      <a:pt x="2439" y="816"/>
                    </a:cubicBezTo>
                    <a:lnTo>
                      <a:pt x="2329" y="680"/>
                    </a:lnTo>
                    <a:cubicBezTo>
                      <a:pt x="2311" y="661"/>
                      <a:pt x="2309" y="653"/>
                      <a:pt x="2291" y="634"/>
                    </a:cubicBezTo>
                    <a:cubicBezTo>
                      <a:pt x="2202" y="536"/>
                      <a:pt x="2028" y="419"/>
                      <a:pt x="1909" y="363"/>
                    </a:cubicBezTo>
                    <a:cubicBezTo>
                      <a:pt x="1129" y="0"/>
                      <a:pt x="199" y="480"/>
                      <a:pt x="51" y="1318"/>
                    </a:cubicBezTo>
                    <a:cubicBezTo>
                      <a:pt x="44" y="1353"/>
                      <a:pt x="37" y="1398"/>
                      <a:pt x="34" y="1429"/>
                    </a:cubicBezTo>
                    <a:cubicBezTo>
                      <a:pt x="0" y="1758"/>
                      <a:pt x="90" y="2062"/>
                      <a:pt x="273" y="2339"/>
                    </a:cubicBezTo>
                    <a:cubicBezTo>
                      <a:pt x="309" y="2393"/>
                      <a:pt x="328" y="2407"/>
                      <a:pt x="359" y="2447"/>
                    </a:cubicBezTo>
                    <a:cubicBezTo>
                      <a:pt x="401" y="2501"/>
                      <a:pt x="474" y="2574"/>
                      <a:pt x="532" y="26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0" name="Freeform 13">
                <a:extLst>
                  <a:ext uri="{FF2B5EF4-FFF2-40B4-BE49-F238E27FC236}">
                    <a16:creationId xmlns:a16="http://schemas.microsoft.com/office/drawing/2014/main" id="{A9A34E3B-64A9-4F15-9DE3-C230B6CF1AFC}"/>
                  </a:ext>
                </a:extLst>
              </p:cNvPr>
              <p:cNvSpPr>
                <a:spLocks noEditPoints="1"/>
              </p:cNvSpPr>
              <p:nvPr/>
            </p:nvSpPr>
            <p:spPr bwMode="auto">
              <a:xfrm>
                <a:off x="4208463" y="1784351"/>
                <a:ext cx="668338" cy="698500"/>
              </a:xfrm>
              <a:custGeom>
                <a:avLst/>
                <a:gdLst>
                  <a:gd name="T0" fmla="*/ 1575 w 2879"/>
                  <a:gd name="T1" fmla="*/ 2823 h 2992"/>
                  <a:gd name="T2" fmla="*/ 1761 w 2879"/>
                  <a:gd name="T3" fmla="*/ 2882 h 2992"/>
                  <a:gd name="T4" fmla="*/ 1321 w 2879"/>
                  <a:gd name="T5" fmla="*/ 2857 h 2992"/>
                  <a:gd name="T6" fmla="*/ 1355 w 2879"/>
                  <a:gd name="T7" fmla="*/ 2848 h 2992"/>
                  <a:gd name="T8" fmla="*/ 1524 w 2879"/>
                  <a:gd name="T9" fmla="*/ 2798 h 2992"/>
                  <a:gd name="T10" fmla="*/ 1363 w 2879"/>
                  <a:gd name="T11" fmla="*/ 2798 h 2992"/>
                  <a:gd name="T12" fmla="*/ 1316 w 2879"/>
                  <a:gd name="T13" fmla="*/ 2911 h 2992"/>
                  <a:gd name="T14" fmla="*/ 1160 w 2879"/>
                  <a:gd name="T15" fmla="*/ 2772 h 2992"/>
                  <a:gd name="T16" fmla="*/ 1084 w 2879"/>
                  <a:gd name="T17" fmla="*/ 2874 h 2992"/>
                  <a:gd name="T18" fmla="*/ 1143 w 2879"/>
                  <a:gd name="T19" fmla="*/ 2755 h 2992"/>
                  <a:gd name="T20" fmla="*/ 1084 w 2879"/>
                  <a:gd name="T21" fmla="*/ 2874 h 2992"/>
                  <a:gd name="T22" fmla="*/ 1599 w 2879"/>
                  <a:gd name="T23" fmla="*/ 2806 h 2992"/>
                  <a:gd name="T24" fmla="*/ 1837 w 2879"/>
                  <a:gd name="T25" fmla="*/ 2730 h 2992"/>
                  <a:gd name="T26" fmla="*/ 1803 w 2879"/>
                  <a:gd name="T27" fmla="*/ 2815 h 2992"/>
                  <a:gd name="T28" fmla="*/ 1710 w 2879"/>
                  <a:gd name="T29" fmla="*/ 2815 h 2992"/>
                  <a:gd name="T30" fmla="*/ 1427 w 2879"/>
                  <a:gd name="T31" fmla="*/ 2339 h 2992"/>
                  <a:gd name="T32" fmla="*/ 1311 w 2879"/>
                  <a:gd name="T33" fmla="*/ 1892 h 2992"/>
                  <a:gd name="T34" fmla="*/ 1346 w 2879"/>
                  <a:gd name="T35" fmla="*/ 1665 h 2992"/>
                  <a:gd name="T36" fmla="*/ 1457 w 2879"/>
                  <a:gd name="T37" fmla="*/ 1886 h 2992"/>
                  <a:gd name="T38" fmla="*/ 1511 w 2879"/>
                  <a:gd name="T39" fmla="*/ 2100 h 2992"/>
                  <a:gd name="T40" fmla="*/ 1627 w 2879"/>
                  <a:gd name="T41" fmla="*/ 2196 h 2992"/>
                  <a:gd name="T42" fmla="*/ 1479 w 2879"/>
                  <a:gd name="T43" fmla="*/ 2701 h 2992"/>
                  <a:gd name="T44" fmla="*/ 1353 w 2879"/>
                  <a:gd name="T45" fmla="*/ 2165 h 2992"/>
                  <a:gd name="T46" fmla="*/ 965 w 2879"/>
                  <a:gd name="T47" fmla="*/ 2696 h 2992"/>
                  <a:gd name="T48" fmla="*/ 329 w 2879"/>
                  <a:gd name="T49" fmla="*/ 2283 h 2992"/>
                  <a:gd name="T50" fmla="*/ 442 w 2879"/>
                  <a:gd name="T51" fmla="*/ 514 h 2992"/>
                  <a:gd name="T52" fmla="*/ 2390 w 2879"/>
                  <a:gd name="T53" fmla="*/ 467 h 2992"/>
                  <a:gd name="T54" fmla="*/ 2537 w 2879"/>
                  <a:gd name="T55" fmla="*/ 2304 h 2992"/>
                  <a:gd name="T56" fmla="*/ 1914 w 2879"/>
                  <a:gd name="T57" fmla="*/ 2696 h 2992"/>
                  <a:gd name="T58" fmla="*/ 2068 w 2879"/>
                  <a:gd name="T59" fmla="*/ 2270 h 2992"/>
                  <a:gd name="T60" fmla="*/ 1812 w 2879"/>
                  <a:gd name="T61" fmla="*/ 1308 h 2992"/>
                  <a:gd name="T62" fmla="*/ 1679 w 2879"/>
                  <a:gd name="T63" fmla="*/ 1601 h 2992"/>
                  <a:gd name="T64" fmla="*/ 1770 w 2879"/>
                  <a:gd name="T65" fmla="*/ 2095 h 2992"/>
                  <a:gd name="T66" fmla="*/ 1685 w 2879"/>
                  <a:gd name="T67" fmla="*/ 2493 h 2992"/>
                  <a:gd name="T68" fmla="*/ 1383 w 2879"/>
                  <a:gd name="T69" fmla="*/ 1607 h 2992"/>
                  <a:gd name="T70" fmla="*/ 1228 w 2879"/>
                  <a:gd name="T71" fmla="*/ 2442 h 2992"/>
                  <a:gd name="T72" fmla="*/ 1135 w 2879"/>
                  <a:gd name="T73" fmla="*/ 1849 h 2992"/>
                  <a:gd name="T74" fmla="*/ 958 w 2879"/>
                  <a:gd name="T75" fmla="*/ 1385 h 2992"/>
                  <a:gd name="T76" fmla="*/ 677 w 2879"/>
                  <a:gd name="T77" fmla="*/ 2535 h 2992"/>
                  <a:gd name="T78" fmla="*/ 914 w 2879"/>
                  <a:gd name="T79" fmla="*/ 2806 h 2992"/>
                  <a:gd name="T80" fmla="*/ 1934 w 2879"/>
                  <a:gd name="T81" fmla="*/ 2911 h 2992"/>
                  <a:gd name="T82" fmla="*/ 2320 w 2879"/>
                  <a:gd name="T83" fmla="*/ 2603 h 2992"/>
                  <a:gd name="T84" fmla="*/ 2523 w 2879"/>
                  <a:gd name="T85" fmla="*/ 520 h 2992"/>
                  <a:gd name="T86" fmla="*/ 1516 w 2879"/>
                  <a:gd name="T87" fmla="*/ 29 h 2992"/>
                  <a:gd name="T88" fmla="*/ 408 w 2879"/>
                  <a:gd name="T89" fmla="*/ 463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79" h="2992">
                    <a:moveTo>
                      <a:pt x="1549" y="2908"/>
                    </a:moveTo>
                    <a:lnTo>
                      <a:pt x="1549" y="2823"/>
                    </a:lnTo>
                    <a:lnTo>
                      <a:pt x="1575" y="2823"/>
                    </a:lnTo>
                    <a:cubicBezTo>
                      <a:pt x="1577" y="2850"/>
                      <a:pt x="1583" y="2853"/>
                      <a:pt x="1583" y="2882"/>
                    </a:cubicBezTo>
                    <a:cubicBezTo>
                      <a:pt x="1583" y="2908"/>
                      <a:pt x="1573" y="2905"/>
                      <a:pt x="1549" y="2908"/>
                    </a:cubicBezTo>
                    <a:close/>
                    <a:moveTo>
                      <a:pt x="1761" y="2882"/>
                    </a:moveTo>
                    <a:cubicBezTo>
                      <a:pt x="1750" y="2860"/>
                      <a:pt x="1753" y="2873"/>
                      <a:pt x="1753" y="2840"/>
                    </a:cubicBezTo>
                    <a:cubicBezTo>
                      <a:pt x="1813" y="2845"/>
                      <a:pt x="1781" y="2880"/>
                      <a:pt x="1761" y="2882"/>
                    </a:cubicBezTo>
                    <a:close/>
                    <a:moveTo>
                      <a:pt x="1321" y="2857"/>
                    </a:moveTo>
                    <a:lnTo>
                      <a:pt x="1321" y="2806"/>
                    </a:lnTo>
                    <a:lnTo>
                      <a:pt x="1346" y="2806"/>
                    </a:lnTo>
                    <a:cubicBezTo>
                      <a:pt x="1348" y="2829"/>
                      <a:pt x="1350" y="2829"/>
                      <a:pt x="1355" y="2848"/>
                    </a:cubicBezTo>
                    <a:cubicBezTo>
                      <a:pt x="1341" y="2850"/>
                      <a:pt x="1328" y="2848"/>
                      <a:pt x="1321" y="2857"/>
                    </a:cubicBezTo>
                    <a:close/>
                    <a:moveTo>
                      <a:pt x="1363" y="2798"/>
                    </a:moveTo>
                    <a:lnTo>
                      <a:pt x="1524" y="2798"/>
                    </a:lnTo>
                    <a:cubicBezTo>
                      <a:pt x="1504" y="2840"/>
                      <a:pt x="1521" y="2884"/>
                      <a:pt x="1524" y="2925"/>
                    </a:cubicBezTo>
                    <a:lnTo>
                      <a:pt x="1338" y="2925"/>
                    </a:lnTo>
                    <a:cubicBezTo>
                      <a:pt x="1376" y="2868"/>
                      <a:pt x="1399" y="2865"/>
                      <a:pt x="1363" y="2798"/>
                    </a:cubicBezTo>
                    <a:close/>
                    <a:moveTo>
                      <a:pt x="1287" y="2874"/>
                    </a:moveTo>
                    <a:cubicBezTo>
                      <a:pt x="1307" y="2879"/>
                      <a:pt x="1312" y="2882"/>
                      <a:pt x="1338" y="2882"/>
                    </a:cubicBezTo>
                    <a:cubicBezTo>
                      <a:pt x="1331" y="2906"/>
                      <a:pt x="1340" y="2897"/>
                      <a:pt x="1316" y="2911"/>
                    </a:cubicBezTo>
                    <a:cubicBezTo>
                      <a:pt x="1275" y="2934"/>
                      <a:pt x="1165" y="2927"/>
                      <a:pt x="1143" y="2882"/>
                    </a:cubicBezTo>
                    <a:cubicBezTo>
                      <a:pt x="1135" y="2866"/>
                      <a:pt x="1139" y="2855"/>
                      <a:pt x="1145" y="2835"/>
                    </a:cubicBezTo>
                    <a:cubicBezTo>
                      <a:pt x="1153" y="2811"/>
                      <a:pt x="1158" y="2797"/>
                      <a:pt x="1160" y="2772"/>
                    </a:cubicBezTo>
                    <a:lnTo>
                      <a:pt x="1312" y="2783"/>
                    </a:lnTo>
                    <a:cubicBezTo>
                      <a:pt x="1289" y="2816"/>
                      <a:pt x="1287" y="2814"/>
                      <a:pt x="1287" y="2874"/>
                    </a:cubicBezTo>
                    <a:close/>
                    <a:moveTo>
                      <a:pt x="1084" y="2874"/>
                    </a:moveTo>
                    <a:cubicBezTo>
                      <a:pt x="1021" y="2874"/>
                      <a:pt x="1025" y="2869"/>
                      <a:pt x="974" y="2857"/>
                    </a:cubicBezTo>
                    <a:lnTo>
                      <a:pt x="1036" y="2731"/>
                    </a:lnTo>
                    <a:cubicBezTo>
                      <a:pt x="1070" y="2739"/>
                      <a:pt x="1099" y="2754"/>
                      <a:pt x="1143" y="2755"/>
                    </a:cubicBezTo>
                    <a:cubicBezTo>
                      <a:pt x="1125" y="2800"/>
                      <a:pt x="1149" y="2744"/>
                      <a:pt x="1122" y="2776"/>
                    </a:cubicBezTo>
                    <a:cubicBezTo>
                      <a:pt x="1104" y="2798"/>
                      <a:pt x="1114" y="2769"/>
                      <a:pt x="1116" y="2807"/>
                    </a:cubicBezTo>
                    <a:cubicBezTo>
                      <a:pt x="1118" y="2844"/>
                      <a:pt x="1120" y="2874"/>
                      <a:pt x="1084" y="2874"/>
                    </a:cubicBezTo>
                    <a:close/>
                    <a:moveTo>
                      <a:pt x="1736" y="2899"/>
                    </a:moveTo>
                    <a:cubicBezTo>
                      <a:pt x="1699" y="2908"/>
                      <a:pt x="1632" y="2924"/>
                      <a:pt x="1592" y="2925"/>
                    </a:cubicBezTo>
                    <a:cubicBezTo>
                      <a:pt x="1607" y="2859"/>
                      <a:pt x="1616" y="2924"/>
                      <a:pt x="1599" y="2806"/>
                    </a:cubicBezTo>
                    <a:cubicBezTo>
                      <a:pt x="1592" y="2802"/>
                      <a:pt x="1584" y="2800"/>
                      <a:pt x="1581" y="2800"/>
                    </a:cubicBezTo>
                    <a:lnTo>
                      <a:pt x="1558" y="2789"/>
                    </a:lnTo>
                    <a:cubicBezTo>
                      <a:pt x="1664" y="2765"/>
                      <a:pt x="1744" y="2775"/>
                      <a:pt x="1837" y="2730"/>
                    </a:cubicBezTo>
                    <a:lnTo>
                      <a:pt x="1888" y="2857"/>
                    </a:lnTo>
                    <a:cubicBezTo>
                      <a:pt x="1864" y="2869"/>
                      <a:pt x="1833" y="2876"/>
                      <a:pt x="1803" y="2882"/>
                    </a:cubicBezTo>
                    <a:lnTo>
                      <a:pt x="1803" y="2815"/>
                    </a:lnTo>
                    <a:cubicBezTo>
                      <a:pt x="1759" y="2811"/>
                      <a:pt x="1788" y="2804"/>
                      <a:pt x="1744" y="2815"/>
                    </a:cubicBezTo>
                    <a:cubicBezTo>
                      <a:pt x="1756" y="2797"/>
                      <a:pt x="1767" y="2781"/>
                      <a:pt x="1778" y="2764"/>
                    </a:cubicBezTo>
                    <a:cubicBezTo>
                      <a:pt x="1738" y="2773"/>
                      <a:pt x="1722" y="2778"/>
                      <a:pt x="1710" y="2815"/>
                    </a:cubicBezTo>
                    <a:cubicBezTo>
                      <a:pt x="1701" y="2846"/>
                      <a:pt x="1719" y="2868"/>
                      <a:pt x="1736" y="2899"/>
                    </a:cubicBezTo>
                    <a:close/>
                    <a:moveTo>
                      <a:pt x="1353" y="2165"/>
                    </a:moveTo>
                    <a:cubicBezTo>
                      <a:pt x="1390" y="2221"/>
                      <a:pt x="1360" y="2325"/>
                      <a:pt x="1427" y="2339"/>
                    </a:cubicBezTo>
                    <a:cubicBezTo>
                      <a:pt x="1434" y="2077"/>
                      <a:pt x="1373" y="2191"/>
                      <a:pt x="1342" y="2121"/>
                    </a:cubicBezTo>
                    <a:cubicBezTo>
                      <a:pt x="1327" y="2045"/>
                      <a:pt x="1349" y="2044"/>
                      <a:pt x="1358" y="1989"/>
                    </a:cubicBezTo>
                    <a:cubicBezTo>
                      <a:pt x="1365" y="1942"/>
                      <a:pt x="1321" y="1950"/>
                      <a:pt x="1311" y="1892"/>
                    </a:cubicBezTo>
                    <a:cubicBezTo>
                      <a:pt x="1357" y="1820"/>
                      <a:pt x="1435" y="1869"/>
                      <a:pt x="1428" y="1793"/>
                    </a:cubicBezTo>
                    <a:cubicBezTo>
                      <a:pt x="1395" y="1772"/>
                      <a:pt x="1337" y="1792"/>
                      <a:pt x="1316" y="1759"/>
                    </a:cubicBezTo>
                    <a:cubicBezTo>
                      <a:pt x="1296" y="1727"/>
                      <a:pt x="1329" y="1682"/>
                      <a:pt x="1346" y="1665"/>
                    </a:cubicBezTo>
                    <a:cubicBezTo>
                      <a:pt x="1395" y="1679"/>
                      <a:pt x="1376" y="1680"/>
                      <a:pt x="1400" y="1719"/>
                    </a:cubicBezTo>
                    <a:cubicBezTo>
                      <a:pt x="1515" y="1731"/>
                      <a:pt x="1523" y="1715"/>
                      <a:pt x="1625" y="1757"/>
                    </a:cubicBezTo>
                    <a:cubicBezTo>
                      <a:pt x="1634" y="1916"/>
                      <a:pt x="1547" y="1882"/>
                      <a:pt x="1457" y="1886"/>
                    </a:cubicBezTo>
                    <a:cubicBezTo>
                      <a:pt x="1427" y="1888"/>
                      <a:pt x="1405" y="1892"/>
                      <a:pt x="1385" y="1909"/>
                    </a:cubicBezTo>
                    <a:cubicBezTo>
                      <a:pt x="1409" y="1929"/>
                      <a:pt x="1409" y="1927"/>
                      <a:pt x="1448" y="1935"/>
                    </a:cubicBezTo>
                    <a:cubicBezTo>
                      <a:pt x="1533" y="1952"/>
                      <a:pt x="1492" y="2005"/>
                      <a:pt x="1511" y="2100"/>
                    </a:cubicBezTo>
                    <a:cubicBezTo>
                      <a:pt x="1550" y="2041"/>
                      <a:pt x="1523" y="1991"/>
                      <a:pt x="1577" y="1967"/>
                    </a:cubicBezTo>
                    <a:cubicBezTo>
                      <a:pt x="1610" y="2042"/>
                      <a:pt x="1601" y="2076"/>
                      <a:pt x="1577" y="2149"/>
                    </a:cubicBezTo>
                    <a:cubicBezTo>
                      <a:pt x="1617" y="2174"/>
                      <a:pt x="1618" y="2137"/>
                      <a:pt x="1627" y="2196"/>
                    </a:cubicBezTo>
                    <a:cubicBezTo>
                      <a:pt x="1638" y="2274"/>
                      <a:pt x="1612" y="2358"/>
                      <a:pt x="1557" y="2407"/>
                    </a:cubicBezTo>
                    <a:cubicBezTo>
                      <a:pt x="1497" y="2459"/>
                      <a:pt x="1503" y="2425"/>
                      <a:pt x="1502" y="2535"/>
                    </a:cubicBezTo>
                    <a:cubicBezTo>
                      <a:pt x="1502" y="2594"/>
                      <a:pt x="1503" y="2655"/>
                      <a:pt x="1479" y="2701"/>
                    </a:cubicBezTo>
                    <a:cubicBezTo>
                      <a:pt x="1383" y="2681"/>
                      <a:pt x="1423" y="2605"/>
                      <a:pt x="1425" y="2434"/>
                    </a:cubicBezTo>
                    <a:cubicBezTo>
                      <a:pt x="1366" y="2389"/>
                      <a:pt x="1294" y="2369"/>
                      <a:pt x="1302" y="2221"/>
                    </a:cubicBezTo>
                    <a:cubicBezTo>
                      <a:pt x="1305" y="2178"/>
                      <a:pt x="1313" y="2169"/>
                      <a:pt x="1353" y="2165"/>
                    </a:cubicBezTo>
                    <a:close/>
                    <a:moveTo>
                      <a:pt x="677" y="2535"/>
                    </a:moveTo>
                    <a:cubicBezTo>
                      <a:pt x="685" y="2563"/>
                      <a:pt x="678" y="2547"/>
                      <a:pt x="699" y="2565"/>
                    </a:cubicBezTo>
                    <a:cubicBezTo>
                      <a:pt x="752" y="2611"/>
                      <a:pt x="903" y="2695"/>
                      <a:pt x="965" y="2696"/>
                    </a:cubicBezTo>
                    <a:cubicBezTo>
                      <a:pt x="959" y="2722"/>
                      <a:pt x="954" y="2721"/>
                      <a:pt x="948" y="2747"/>
                    </a:cubicBezTo>
                    <a:cubicBezTo>
                      <a:pt x="896" y="2746"/>
                      <a:pt x="791" y="2693"/>
                      <a:pt x="755" y="2669"/>
                    </a:cubicBezTo>
                    <a:cubicBezTo>
                      <a:pt x="589" y="2561"/>
                      <a:pt x="451" y="2449"/>
                      <a:pt x="329" y="2283"/>
                    </a:cubicBezTo>
                    <a:cubicBezTo>
                      <a:pt x="91" y="1958"/>
                      <a:pt x="5" y="1570"/>
                      <a:pt x="97" y="1150"/>
                    </a:cubicBezTo>
                    <a:cubicBezTo>
                      <a:pt x="143" y="940"/>
                      <a:pt x="268" y="687"/>
                      <a:pt x="421" y="535"/>
                    </a:cubicBezTo>
                    <a:cubicBezTo>
                      <a:pt x="430" y="526"/>
                      <a:pt x="434" y="523"/>
                      <a:pt x="442" y="514"/>
                    </a:cubicBezTo>
                    <a:cubicBezTo>
                      <a:pt x="504" y="446"/>
                      <a:pt x="576" y="385"/>
                      <a:pt x="652" y="334"/>
                    </a:cubicBezTo>
                    <a:cubicBezTo>
                      <a:pt x="1121" y="23"/>
                      <a:pt x="1735" y="0"/>
                      <a:pt x="2203" y="315"/>
                    </a:cubicBezTo>
                    <a:lnTo>
                      <a:pt x="2390" y="467"/>
                    </a:lnTo>
                    <a:cubicBezTo>
                      <a:pt x="2613" y="693"/>
                      <a:pt x="2811" y="1034"/>
                      <a:pt x="2811" y="1375"/>
                    </a:cubicBezTo>
                    <a:lnTo>
                      <a:pt x="2811" y="1528"/>
                    </a:lnTo>
                    <a:cubicBezTo>
                      <a:pt x="2811" y="1813"/>
                      <a:pt x="2667" y="2145"/>
                      <a:pt x="2537" y="2304"/>
                    </a:cubicBezTo>
                    <a:cubicBezTo>
                      <a:pt x="2493" y="2358"/>
                      <a:pt x="2460" y="2391"/>
                      <a:pt x="2411" y="2440"/>
                    </a:cubicBezTo>
                    <a:cubicBezTo>
                      <a:pt x="2306" y="2545"/>
                      <a:pt x="2055" y="2744"/>
                      <a:pt x="1922" y="2747"/>
                    </a:cubicBezTo>
                    <a:cubicBezTo>
                      <a:pt x="1917" y="2727"/>
                      <a:pt x="1914" y="2722"/>
                      <a:pt x="1914" y="2696"/>
                    </a:cubicBezTo>
                    <a:cubicBezTo>
                      <a:pt x="1995" y="2694"/>
                      <a:pt x="2114" y="2602"/>
                      <a:pt x="2176" y="2569"/>
                    </a:cubicBezTo>
                    <a:cubicBezTo>
                      <a:pt x="2169" y="2539"/>
                      <a:pt x="2155" y="2526"/>
                      <a:pt x="2142" y="2501"/>
                    </a:cubicBezTo>
                    <a:cubicBezTo>
                      <a:pt x="2102" y="2424"/>
                      <a:pt x="2080" y="2361"/>
                      <a:pt x="2068" y="2270"/>
                    </a:cubicBezTo>
                    <a:cubicBezTo>
                      <a:pt x="2051" y="2134"/>
                      <a:pt x="2024" y="1600"/>
                      <a:pt x="2024" y="1502"/>
                    </a:cubicBezTo>
                    <a:cubicBezTo>
                      <a:pt x="2024" y="1424"/>
                      <a:pt x="1992" y="1413"/>
                      <a:pt x="1945" y="1378"/>
                    </a:cubicBezTo>
                    <a:cubicBezTo>
                      <a:pt x="1914" y="1354"/>
                      <a:pt x="1853" y="1317"/>
                      <a:pt x="1812" y="1308"/>
                    </a:cubicBezTo>
                    <a:cubicBezTo>
                      <a:pt x="1769" y="1389"/>
                      <a:pt x="1656" y="1489"/>
                      <a:pt x="1575" y="1511"/>
                    </a:cubicBezTo>
                    <a:cubicBezTo>
                      <a:pt x="1583" y="1540"/>
                      <a:pt x="1596" y="1544"/>
                      <a:pt x="1621" y="1558"/>
                    </a:cubicBezTo>
                    <a:cubicBezTo>
                      <a:pt x="1654" y="1577"/>
                      <a:pt x="1652" y="1575"/>
                      <a:pt x="1679" y="1601"/>
                    </a:cubicBezTo>
                    <a:cubicBezTo>
                      <a:pt x="1722" y="1645"/>
                      <a:pt x="1728" y="1668"/>
                      <a:pt x="1742" y="1733"/>
                    </a:cubicBezTo>
                    <a:cubicBezTo>
                      <a:pt x="1753" y="1781"/>
                      <a:pt x="1762" y="1854"/>
                      <a:pt x="1761" y="1908"/>
                    </a:cubicBezTo>
                    <a:cubicBezTo>
                      <a:pt x="1761" y="1979"/>
                      <a:pt x="1770" y="2024"/>
                      <a:pt x="1770" y="2095"/>
                    </a:cubicBezTo>
                    <a:cubicBezTo>
                      <a:pt x="1770" y="2175"/>
                      <a:pt x="1761" y="2221"/>
                      <a:pt x="1761" y="2298"/>
                    </a:cubicBezTo>
                    <a:cubicBezTo>
                      <a:pt x="1762" y="2375"/>
                      <a:pt x="1746" y="2429"/>
                      <a:pt x="1744" y="2493"/>
                    </a:cubicBezTo>
                    <a:lnTo>
                      <a:pt x="1685" y="2493"/>
                    </a:lnTo>
                    <a:cubicBezTo>
                      <a:pt x="1681" y="2447"/>
                      <a:pt x="1668" y="2400"/>
                      <a:pt x="1668" y="2349"/>
                    </a:cubicBezTo>
                    <a:cubicBezTo>
                      <a:pt x="1668" y="2091"/>
                      <a:pt x="1708" y="1881"/>
                      <a:pt x="1609" y="1688"/>
                    </a:cubicBezTo>
                    <a:cubicBezTo>
                      <a:pt x="1566" y="1604"/>
                      <a:pt x="1470" y="1541"/>
                      <a:pt x="1383" y="1607"/>
                    </a:cubicBezTo>
                    <a:cubicBezTo>
                      <a:pt x="1200" y="1748"/>
                      <a:pt x="1245" y="1884"/>
                      <a:pt x="1223" y="2031"/>
                    </a:cubicBezTo>
                    <a:cubicBezTo>
                      <a:pt x="1217" y="2072"/>
                      <a:pt x="1218" y="2102"/>
                      <a:pt x="1224" y="2141"/>
                    </a:cubicBezTo>
                    <a:lnTo>
                      <a:pt x="1228" y="2442"/>
                    </a:lnTo>
                    <a:cubicBezTo>
                      <a:pt x="1228" y="2487"/>
                      <a:pt x="1205" y="2500"/>
                      <a:pt x="1160" y="2501"/>
                    </a:cubicBezTo>
                    <a:cubicBezTo>
                      <a:pt x="1159" y="2465"/>
                      <a:pt x="1152" y="2467"/>
                      <a:pt x="1151" y="2425"/>
                    </a:cubicBezTo>
                    <a:lnTo>
                      <a:pt x="1135" y="1849"/>
                    </a:lnTo>
                    <a:cubicBezTo>
                      <a:pt x="1135" y="1673"/>
                      <a:pt x="1215" y="1607"/>
                      <a:pt x="1321" y="1536"/>
                    </a:cubicBezTo>
                    <a:cubicBezTo>
                      <a:pt x="1259" y="1444"/>
                      <a:pt x="1243" y="1545"/>
                      <a:pt x="1084" y="1308"/>
                    </a:cubicBezTo>
                    <a:cubicBezTo>
                      <a:pt x="1032" y="1335"/>
                      <a:pt x="1004" y="1350"/>
                      <a:pt x="958" y="1385"/>
                    </a:cubicBezTo>
                    <a:cubicBezTo>
                      <a:pt x="891" y="1434"/>
                      <a:pt x="881" y="1445"/>
                      <a:pt x="880" y="1511"/>
                    </a:cubicBezTo>
                    <a:cubicBezTo>
                      <a:pt x="878" y="1674"/>
                      <a:pt x="851" y="2123"/>
                      <a:pt x="824" y="2266"/>
                    </a:cubicBezTo>
                    <a:cubicBezTo>
                      <a:pt x="805" y="2361"/>
                      <a:pt x="772" y="2527"/>
                      <a:pt x="677" y="2535"/>
                    </a:cubicBezTo>
                    <a:close/>
                    <a:moveTo>
                      <a:pt x="0" y="1426"/>
                    </a:moveTo>
                    <a:cubicBezTo>
                      <a:pt x="0" y="1915"/>
                      <a:pt x="185" y="2298"/>
                      <a:pt x="549" y="2596"/>
                    </a:cubicBezTo>
                    <a:cubicBezTo>
                      <a:pt x="716" y="2732"/>
                      <a:pt x="761" y="2732"/>
                      <a:pt x="914" y="2806"/>
                    </a:cubicBezTo>
                    <a:cubicBezTo>
                      <a:pt x="902" y="2825"/>
                      <a:pt x="889" y="2842"/>
                      <a:pt x="889" y="2874"/>
                    </a:cubicBezTo>
                    <a:cubicBezTo>
                      <a:pt x="889" y="2941"/>
                      <a:pt x="1344" y="2992"/>
                      <a:pt x="1482" y="2992"/>
                    </a:cubicBezTo>
                    <a:cubicBezTo>
                      <a:pt x="1595" y="2992"/>
                      <a:pt x="1822" y="2950"/>
                      <a:pt x="1934" y="2911"/>
                    </a:cubicBezTo>
                    <a:cubicBezTo>
                      <a:pt x="1961" y="2902"/>
                      <a:pt x="1965" y="2897"/>
                      <a:pt x="1990" y="2891"/>
                    </a:cubicBezTo>
                    <a:cubicBezTo>
                      <a:pt x="1987" y="2857"/>
                      <a:pt x="1972" y="2841"/>
                      <a:pt x="1964" y="2806"/>
                    </a:cubicBezTo>
                    <a:cubicBezTo>
                      <a:pt x="2149" y="2709"/>
                      <a:pt x="2126" y="2751"/>
                      <a:pt x="2320" y="2603"/>
                    </a:cubicBezTo>
                    <a:cubicBezTo>
                      <a:pt x="2642" y="2357"/>
                      <a:pt x="2879" y="1923"/>
                      <a:pt x="2879" y="1477"/>
                    </a:cubicBezTo>
                    <a:cubicBezTo>
                      <a:pt x="2879" y="1164"/>
                      <a:pt x="2759" y="794"/>
                      <a:pt x="2563" y="565"/>
                    </a:cubicBezTo>
                    <a:cubicBezTo>
                      <a:pt x="2547" y="546"/>
                      <a:pt x="2538" y="540"/>
                      <a:pt x="2523" y="520"/>
                    </a:cubicBezTo>
                    <a:cubicBezTo>
                      <a:pt x="2507" y="499"/>
                      <a:pt x="2498" y="491"/>
                      <a:pt x="2479" y="471"/>
                    </a:cubicBezTo>
                    <a:cubicBezTo>
                      <a:pt x="2361" y="355"/>
                      <a:pt x="2228" y="254"/>
                      <a:pt x="2072" y="176"/>
                    </a:cubicBezTo>
                    <a:cubicBezTo>
                      <a:pt x="1922" y="101"/>
                      <a:pt x="1735" y="29"/>
                      <a:pt x="1516" y="29"/>
                    </a:cubicBezTo>
                    <a:cubicBezTo>
                      <a:pt x="1101" y="29"/>
                      <a:pt x="857" y="107"/>
                      <a:pt x="552" y="335"/>
                    </a:cubicBezTo>
                    <a:cubicBezTo>
                      <a:pt x="527" y="353"/>
                      <a:pt x="523" y="359"/>
                      <a:pt x="502" y="378"/>
                    </a:cubicBezTo>
                    <a:lnTo>
                      <a:pt x="408" y="463"/>
                    </a:lnTo>
                    <a:cubicBezTo>
                      <a:pt x="388" y="484"/>
                      <a:pt x="384" y="493"/>
                      <a:pt x="366" y="514"/>
                    </a:cubicBezTo>
                    <a:cubicBezTo>
                      <a:pt x="152" y="755"/>
                      <a:pt x="0" y="1086"/>
                      <a:pt x="0" y="14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1" name="Freeform 14">
                <a:extLst>
                  <a:ext uri="{FF2B5EF4-FFF2-40B4-BE49-F238E27FC236}">
                    <a16:creationId xmlns:a16="http://schemas.microsoft.com/office/drawing/2014/main" id="{DAF65B42-DF12-47A3-869E-2A4E91EA1EC0}"/>
                  </a:ext>
                </a:extLst>
              </p:cNvPr>
              <p:cNvSpPr>
                <a:spLocks noEditPoints="1"/>
              </p:cNvSpPr>
              <p:nvPr/>
            </p:nvSpPr>
            <p:spPr bwMode="auto">
              <a:xfrm>
                <a:off x="4065588" y="1646238"/>
                <a:ext cx="969963" cy="958850"/>
              </a:xfrm>
              <a:custGeom>
                <a:avLst/>
                <a:gdLst>
                  <a:gd name="T0" fmla="*/ 2152 w 4182"/>
                  <a:gd name="T1" fmla="*/ 4022 h 4106"/>
                  <a:gd name="T2" fmla="*/ 1282 w 4182"/>
                  <a:gd name="T3" fmla="*/ 3867 h 4106"/>
                  <a:gd name="T4" fmla="*/ 834 w 4182"/>
                  <a:gd name="T5" fmla="*/ 3603 h 4106"/>
                  <a:gd name="T6" fmla="*/ 773 w 4182"/>
                  <a:gd name="T7" fmla="*/ 3546 h 4106"/>
                  <a:gd name="T8" fmla="*/ 646 w 4182"/>
                  <a:gd name="T9" fmla="*/ 3427 h 4106"/>
                  <a:gd name="T10" fmla="*/ 382 w 4182"/>
                  <a:gd name="T11" fmla="*/ 3098 h 4106"/>
                  <a:gd name="T12" fmla="*/ 94 w 4182"/>
                  <a:gd name="T13" fmla="*/ 2184 h 4106"/>
                  <a:gd name="T14" fmla="*/ 280 w 4182"/>
                  <a:gd name="T15" fmla="*/ 1211 h 4106"/>
                  <a:gd name="T16" fmla="*/ 567 w 4182"/>
                  <a:gd name="T17" fmla="*/ 769 h 4106"/>
                  <a:gd name="T18" fmla="*/ 630 w 4182"/>
                  <a:gd name="T19" fmla="*/ 713 h 4106"/>
                  <a:gd name="T20" fmla="*/ 953 w 4182"/>
                  <a:gd name="T21" fmla="*/ 427 h 4106"/>
                  <a:gd name="T22" fmla="*/ 2075 w 4182"/>
                  <a:gd name="T23" fmla="*/ 85 h 4106"/>
                  <a:gd name="T24" fmla="*/ 2939 w 4182"/>
                  <a:gd name="T25" fmla="*/ 288 h 4106"/>
                  <a:gd name="T26" fmla="*/ 3360 w 4182"/>
                  <a:gd name="T27" fmla="*/ 578 h 4106"/>
                  <a:gd name="T28" fmla="*/ 3483 w 4182"/>
                  <a:gd name="T29" fmla="*/ 700 h 4106"/>
                  <a:gd name="T30" fmla="*/ 3647 w 4182"/>
                  <a:gd name="T31" fmla="*/ 893 h 4106"/>
                  <a:gd name="T32" fmla="*/ 4023 w 4182"/>
                  <a:gd name="T33" fmla="*/ 1947 h 4106"/>
                  <a:gd name="T34" fmla="*/ 3777 w 4182"/>
                  <a:gd name="T35" fmla="*/ 3014 h 4106"/>
                  <a:gd name="T36" fmla="*/ 3473 w 4182"/>
                  <a:gd name="T37" fmla="*/ 3429 h 4106"/>
                  <a:gd name="T38" fmla="*/ 3077 w 4182"/>
                  <a:gd name="T39" fmla="*/ 3745 h 4106"/>
                  <a:gd name="T40" fmla="*/ 2914 w 4182"/>
                  <a:gd name="T41" fmla="*/ 3827 h 4106"/>
                  <a:gd name="T42" fmla="*/ 2567 w 4182"/>
                  <a:gd name="T43" fmla="*/ 3955 h 4106"/>
                  <a:gd name="T44" fmla="*/ 2152 w 4182"/>
                  <a:gd name="T45" fmla="*/ 4022 h 4106"/>
                  <a:gd name="T46" fmla="*/ 9 w 4182"/>
                  <a:gd name="T47" fmla="*/ 1880 h 4106"/>
                  <a:gd name="T48" fmla="*/ 62 w 4182"/>
                  <a:gd name="T49" fmla="*/ 2563 h 4106"/>
                  <a:gd name="T50" fmla="*/ 122 w 4182"/>
                  <a:gd name="T51" fmla="*/ 2749 h 4106"/>
                  <a:gd name="T52" fmla="*/ 480 w 4182"/>
                  <a:gd name="T53" fmla="*/ 3373 h 4106"/>
                  <a:gd name="T54" fmla="*/ 730 w 4182"/>
                  <a:gd name="T55" fmla="*/ 3623 h 4106"/>
                  <a:gd name="T56" fmla="*/ 868 w 4182"/>
                  <a:gd name="T57" fmla="*/ 3730 h 4106"/>
                  <a:gd name="T58" fmla="*/ 939 w 4182"/>
                  <a:gd name="T59" fmla="*/ 3778 h 4106"/>
                  <a:gd name="T60" fmla="*/ 1017 w 4182"/>
                  <a:gd name="T61" fmla="*/ 3827 h 4106"/>
                  <a:gd name="T62" fmla="*/ 1982 w 4182"/>
                  <a:gd name="T63" fmla="*/ 4106 h 4106"/>
                  <a:gd name="T64" fmla="*/ 2935 w 4182"/>
                  <a:gd name="T65" fmla="*/ 3917 h 4106"/>
                  <a:gd name="T66" fmla="*/ 3094 w 4182"/>
                  <a:gd name="T67" fmla="*/ 3830 h 4106"/>
                  <a:gd name="T68" fmla="*/ 3243 w 4182"/>
                  <a:gd name="T69" fmla="*/ 3733 h 4106"/>
                  <a:gd name="T70" fmla="*/ 3379 w 4182"/>
                  <a:gd name="T71" fmla="*/ 3624 h 4106"/>
                  <a:gd name="T72" fmla="*/ 3445 w 4182"/>
                  <a:gd name="T73" fmla="*/ 3571 h 4106"/>
                  <a:gd name="T74" fmla="*/ 3624 w 4182"/>
                  <a:gd name="T75" fmla="*/ 3377 h 4106"/>
                  <a:gd name="T76" fmla="*/ 3915 w 4182"/>
                  <a:gd name="T77" fmla="*/ 2932 h 4106"/>
                  <a:gd name="T78" fmla="*/ 3944 w 4182"/>
                  <a:gd name="T79" fmla="*/ 1247 h 4106"/>
                  <a:gd name="T80" fmla="*/ 3813 w 4182"/>
                  <a:gd name="T81" fmla="*/ 1006 h 4106"/>
                  <a:gd name="T82" fmla="*/ 3718 w 4182"/>
                  <a:gd name="T83" fmla="*/ 847 h 4106"/>
                  <a:gd name="T84" fmla="*/ 3470 w 4182"/>
                  <a:gd name="T85" fmla="*/ 595 h 4106"/>
                  <a:gd name="T86" fmla="*/ 3139 w 4182"/>
                  <a:gd name="T87" fmla="*/ 308 h 4106"/>
                  <a:gd name="T88" fmla="*/ 2067 w 4182"/>
                  <a:gd name="T89" fmla="*/ 0 h 4106"/>
                  <a:gd name="T90" fmla="*/ 787 w 4182"/>
                  <a:gd name="T91" fmla="*/ 439 h 4106"/>
                  <a:gd name="T92" fmla="*/ 89 w 4182"/>
                  <a:gd name="T93" fmla="*/ 1459 h 4106"/>
                  <a:gd name="T94" fmla="*/ 9 w 4182"/>
                  <a:gd name="T95" fmla="*/ 1880 h 4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82" h="4106">
                    <a:moveTo>
                      <a:pt x="2152" y="4022"/>
                    </a:moveTo>
                    <a:cubicBezTo>
                      <a:pt x="1818" y="4022"/>
                      <a:pt x="1527" y="3989"/>
                      <a:pt x="1282" y="3867"/>
                    </a:cubicBezTo>
                    <a:cubicBezTo>
                      <a:pt x="1123" y="3787"/>
                      <a:pt x="973" y="3712"/>
                      <a:pt x="834" y="3603"/>
                    </a:cubicBezTo>
                    <a:cubicBezTo>
                      <a:pt x="808" y="3583"/>
                      <a:pt x="797" y="3565"/>
                      <a:pt x="773" y="3546"/>
                    </a:cubicBezTo>
                    <a:cubicBezTo>
                      <a:pt x="711" y="3497"/>
                      <a:pt x="693" y="3468"/>
                      <a:pt x="646" y="3427"/>
                    </a:cubicBezTo>
                    <a:cubicBezTo>
                      <a:pt x="560" y="3351"/>
                      <a:pt x="442" y="3197"/>
                      <a:pt x="382" y="3098"/>
                    </a:cubicBezTo>
                    <a:cubicBezTo>
                      <a:pt x="250" y="2879"/>
                      <a:pt x="94" y="2473"/>
                      <a:pt x="94" y="2184"/>
                    </a:cubicBezTo>
                    <a:cubicBezTo>
                      <a:pt x="94" y="1799"/>
                      <a:pt x="106" y="1560"/>
                      <a:pt x="280" y="1211"/>
                    </a:cubicBezTo>
                    <a:cubicBezTo>
                      <a:pt x="334" y="1105"/>
                      <a:pt x="478" y="840"/>
                      <a:pt x="567" y="769"/>
                    </a:cubicBezTo>
                    <a:cubicBezTo>
                      <a:pt x="595" y="747"/>
                      <a:pt x="604" y="739"/>
                      <a:pt x="630" y="713"/>
                    </a:cubicBezTo>
                    <a:lnTo>
                      <a:pt x="953" y="427"/>
                    </a:lnTo>
                    <a:cubicBezTo>
                      <a:pt x="1277" y="213"/>
                      <a:pt x="1674" y="85"/>
                      <a:pt x="2075" y="85"/>
                    </a:cubicBezTo>
                    <a:cubicBezTo>
                      <a:pt x="2385" y="85"/>
                      <a:pt x="2717" y="174"/>
                      <a:pt x="2939" y="288"/>
                    </a:cubicBezTo>
                    <a:lnTo>
                      <a:pt x="3360" y="578"/>
                    </a:lnTo>
                    <a:cubicBezTo>
                      <a:pt x="3430" y="647"/>
                      <a:pt x="3408" y="610"/>
                      <a:pt x="3483" y="700"/>
                    </a:cubicBezTo>
                    <a:cubicBezTo>
                      <a:pt x="3541" y="769"/>
                      <a:pt x="3569" y="789"/>
                      <a:pt x="3647" y="893"/>
                    </a:cubicBezTo>
                    <a:cubicBezTo>
                      <a:pt x="3850" y="1164"/>
                      <a:pt x="4023" y="1591"/>
                      <a:pt x="4023" y="1947"/>
                    </a:cubicBezTo>
                    <a:cubicBezTo>
                      <a:pt x="4023" y="2470"/>
                      <a:pt x="3975" y="2614"/>
                      <a:pt x="3777" y="3014"/>
                    </a:cubicBezTo>
                    <a:cubicBezTo>
                      <a:pt x="3733" y="3103"/>
                      <a:pt x="3548" y="3369"/>
                      <a:pt x="3473" y="3429"/>
                    </a:cubicBezTo>
                    <a:cubicBezTo>
                      <a:pt x="3340" y="3534"/>
                      <a:pt x="3274" y="3636"/>
                      <a:pt x="3077" y="3745"/>
                    </a:cubicBezTo>
                    <a:cubicBezTo>
                      <a:pt x="3019" y="3777"/>
                      <a:pt x="2974" y="3800"/>
                      <a:pt x="2914" y="3827"/>
                    </a:cubicBezTo>
                    <a:cubicBezTo>
                      <a:pt x="2776" y="3889"/>
                      <a:pt x="2714" y="3912"/>
                      <a:pt x="2567" y="3955"/>
                    </a:cubicBezTo>
                    <a:cubicBezTo>
                      <a:pt x="2455" y="3988"/>
                      <a:pt x="2297" y="4022"/>
                      <a:pt x="2152" y="4022"/>
                    </a:cubicBezTo>
                    <a:close/>
                    <a:moveTo>
                      <a:pt x="9" y="1880"/>
                    </a:moveTo>
                    <a:cubicBezTo>
                      <a:pt x="9" y="2149"/>
                      <a:pt x="0" y="2296"/>
                      <a:pt x="62" y="2563"/>
                    </a:cubicBezTo>
                    <a:cubicBezTo>
                      <a:pt x="76" y="2621"/>
                      <a:pt x="99" y="2693"/>
                      <a:pt x="122" y="2749"/>
                    </a:cubicBezTo>
                    <a:cubicBezTo>
                      <a:pt x="207" y="2959"/>
                      <a:pt x="341" y="3194"/>
                      <a:pt x="480" y="3373"/>
                    </a:cubicBezTo>
                    <a:cubicBezTo>
                      <a:pt x="543" y="3455"/>
                      <a:pt x="651" y="3558"/>
                      <a:pt x="730" y="3623"/>
                    </a:cubicBezTo>
                    <a:lnTo>
                      <a:pt x="868" y="3730"/>
                    </a:lnTo>
                    <a:cubicBezTo>
                      <a:pt x="893" y="3748"/>
                      <a:pt x="914" y="3762"/>
                      <a:pt x="939" y="3778"/>
                    </a:cubicBezTo>
                    <a:cubicBezTo>
                      <a:pt x="966" y="3795"/>
                      <a:pt x="993" y="3812"/>
                      <a:pt x="1017" y="3827"/>
                    </a:cubicBezTo>
                    <a:cubicBezTo>
                      <a:pt x="1283" y="3980"/>
                      <a:pt x="1622" y="4106"/>
                      <a:pt x="1982" y="4106"/>
                    </a:cubicBezTo>
                    <a:cubicBezTo>
                      <a:pt x="2426" y="4106"/>
                      <a:pt x="2563" y="4069"/>
                      <a:pt x="2935" y="3917"/>
                    </a:cubicBezTo>
                    <a:lnTo>
                      <a:pt x="3094" y="3830"/>
                    </a:lnTo>
                    <a:cubicBezTo>
                      <a:pt x="3147" y="3801"/>
                      <a:pt x="3197" y="3767"/>
                      <a:pt x="3243" y="3733"/>
                    </a:cubicBezTo>
                    <a:lnTo>
                      <a:pt x="3379" y="3624"/>
                    </a:lnTo>
                    <a:cubicBezTo>
                      <a:pt x="3403" y="3605"/>
                      <a:pt x="3422" y="3594"/>
                      <a:pt x="3445" y="3571"/>
                    </a:cubicBezTo>
                    <a:lnTo>
                      <a:pt x="3624" y="3377"/>
                    </a:lnTo>
                    <a:cubicBezTo>
                      <a:pt x="3763" y="3205"/>
                      <a:pt x="3800" y="3163"/>
                      <a:pt x="3915" y="2932"/>
                    </a:cubicBezTo>
                    <a:cubicBezTo>
                      <a:pt x="4155" y="2453"/>
                      <a:pt x="4182" y="1744"/>
                      <a:pt x="3944" y="1247"/>
                    </a:cubicBezTo>
                    <a:lnTo>
                      <a:pt x="3813" y="1006"/>
                    </a:lnTo>
                    <a:cubicBezTo>
                      <a:pt x="3780" y="952"/>
                      <a:pt x="3753" y="896"/>
                      <a:pt x="3718" y="847"/>
                    </a:cubicBezTo>
                    <a:lnTo>
                      <a:pt x="3470" y="595"/>
                    </a:lnTo>
                    <a:cubicBezTo>
                      <a:pt x="3363" y="487"/>
                      <a:pt x="3265" y="393"/>
                      <a:pt x="3139" y="308"/>
                    </a:cubicBezTo>
                    <a:cubicBezTo>
                      <a:pt x="2870" y="127"/>
                      <a:pt x="2419" y="0"/>
                      <a:pt x="2067" y="0"/>
                    </a:cubicBezTo>
                    <a:cubicBezTo>
                      <a:pt x="1608" y="0"/>
                      <a:pt x="1130" y="165"/>
                      <a:pt x="787" y="439"/>
                    </a:cubicBezTo>
                    <a:cubicBezTo>
                      <a:pt x="457" y="703"/>
                      <a:pt x="223" y="1059"/>
                      <a:pt x="89" y="1459"/>
                    </a:cubicBezTo>
                    <a:cubicBezTo>
                      <a:pt x="52" y="1570"/>
                      <a:pt x="9" y="1739"/>
                      <a:pt x="9" y="18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2" name="Freeform 15">
                <a:extLst>
                  <a:ext uri="{FF2B5EF4-FFF2-40B4-BE49-F238E27FC236}">
                    <a16:creationId xmlns:a16="http://schemas.microsoft.com/office/drawing/2014/main" id="{A3139D01-E5EF-450C-8279-BE709068BA21}"/>
                  </a:ext>
                </a:extLst>
              </p:cNvPr>
              <p:cNvSpPr>
                <a:spLocks noEditPoints="1"/>
              </p:cNvSpPr>
              <p:nvPr/>
            </p:nvSpPr>
            <p:spPr bwMode="auto">
              <a:xfrm>
                <a:off x="4570413" y="2382838"/>
                <a:ext cx="298450" cy="184150"/>
              </a:xfrm>
              <a:custGeom>
                <a:avLst/>
                <a:gdLst>
                  <a:gd name="T0" fmla="*/ 781 w 1287"/>
                  <a:gd name="T1" fmla="*/ 444 h 788"/>
                  <a:gd name="T2" fmla="*/ 1067 w 1287"/>
                  <a:gd name="T3" fmla="*/ 69 h 788"/>
                  <a:gd name="T4" fmla="*/ 1118 w 1287"/>
                  <a:gd name="T5" fmla="*/ 128 h 788"/>
                  <a:gd name="T6" fmla="*/ 1228 w 1287"/>
                  <a:gd name="T7" fmla="*/ 204 h 788"/>
                  <a:gd name="T8" fmla="*/ 1236 w 1287"/>
                  <a:gd name="T9" fmla="*/ 187 h 788"/>
                  <a:gd name="T10" fmla="*/ 1278 w 1287"/>
                  <a:gd name="T11" fmla="*/ 86 h 788"/>
                  <a:gd name="T12" fmla="*/ 1168 w 1287"/>
                  <a:gd name="T13" fmla="*/ 103 h 788"/>
                  <a:gd name="T14" fmla="*/ 997 w 1287"/>
                  <a:gd name="T15" fmla="*/ 101 h 788"/>
                  <a:gd name="T16" fmla="*/ 728 w 1287"/>
                  <a:gd name="T17" fmla="*/ 306 h 788"/>
                  <a:gd name="T18" fmla="*/ 779 w 1287"/>
                  <a:gd name="T19" fmla="*/ 433 h 788"/>
                  <a:gd name="T20" fmla="*/ 711 w 1287"/>
                  <a:gd name="T21" fmla="*/ 314 h 788"/>
                  <a:gd name="T22" fmla="*/ 398 w 1287"/>
                  <a:gd name="T23" fmla="*/ 450 h 788"/>
                  <a:gd name="T24" fmla="*/ 329 w 1287"/>
                  <a:gd name="T25" fmla="*/ 484 h 788"/>
                  <a:gd name="T26" fmla="*/ 152 w 1287"/>
                  <a:gd name="T27" fmla="*/ 534 h 788"/>
                  <a:gd name="T28" fmla="*/ 203 w 1287"/>
                  <a:gd name="T29" fmla="*/ 721 h 788"/>
                  <a:gd name="T30" fmla="*/ 102 w 1287"/>
                  <a:gd name="T31" fmla="*/ 543 h 788"/>
                  <a:gd name="T32" fmla="*/ 0 w 1287"/>
                  <a:gd name="T33" fmla="*/ 534 h 788"/>
                  <a:gd name="T34" fmla="*/ 42 w 1287"/>
                  <a:gd name="T35" fmla="*/ 560 h 788"/>
                  <a:gd name="T36" fmla="*/ 220 w 1287"/>
                  <a:gd name="T37" fmla="*/ 534 h 788"/>
                  <a:gd name="T38" fmla="*/ 313 w 1287"/>
                  <a:gd name="T39" fmla="*/ 729 h 788"/>
                  <a:gd name="T40" fmla="*/ 406 w 1287"/>
                  <a:gd name="T41" fmla="*/ 678 h 788"/>
                  <a:gd name="T42" fmla="*/ 421 w 1287"/>
                  <a:gd name="T43" fmla="*/ 630 h 788"/>
                  <a:gd name="T44" fmla="*/ 474 w 1287"/>
                  <a:gd name="T45" fmla="*/ 458 h 788"/>
                  <a:gd name="T46" fmla="*/ 584 w 1287"/>
                  <a:gd name="T47" fmla="*/ 628 h 788"/>
                  <a:gd name="T48" fmla="*/ 686 w 1287"/>
                  <a:gd name="T49" fmla="*/ 619 h 788"/>
                  <a:gd name="T50" fmla="*/ 609 w 1287"/>
                  <a:gd name="T51" fmla="*/ 501 h 788"/>
                  <a:gd name="T52" fmla="*/ 821 w 1287"/>
                  <a:gd name="T53" fmla="*/ 534 h 788"/>
                  <a:gd name="T54" fmla="*/ 838 w 1287"/>
                  <a:gd name="T55" fmla="*/ 271 h 788"/>
                  <a:gd name="T56" fmla="*/ 940 w 1287"/>
                  <a:gd name="T57" fmla="*/ 450 h 788"/>
                  <a:gd name="T58" fmla="*/ 1049 w 1287"/>
                  <a:gd name="T59" fmla="*/ 264 h 788"/>
                  <a:gd name="T60" fmla="*/ 957 w 1287"/>
                  <a:gd name="T61" fmla="*/ 297 h 788"/>
                  <a:gd name="T62" fmla="*/ 948 w 1287"/>
                  <a:gd name="T63" fmla="*/ 221 h 788"/>
                  <a:gd name="T64" fmla="*/ 897 w 1287"/>
                  <a:gd name="T65" fmla="*/ 213 h 788"/>
                  <a:gd name="T66" fmla="*/ 982 w 1287"/>
                  <a:gd name="T67" fmla="*/ 145 h 788"/>
                  <a:gd name="T68" fmla="*/ 1228 w 1287"/>
                  <a:gd name="T69" fmla="*/ 204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7" h="788">
                    <a:moveTo>
                      <a:pt x="779" y="441"/>
                    </a:moveTo>
                    <a:lnTo>
                      <a:pt x="781" y="444"/>
                    </a:lnTo>
                    <a:cubicBezTo>
                      <a:pt x="781" y="444"/>
                      <a:pt x="778" y="442"/>
                      <a:pt x="779" y="441"/>
                    </a:cubicBezTo>
                    <a:close/>
                    <a:moveTo>
                      <a:pt x="1067" y="69"/>
                    </a:moveTo>
                    <a:cubicBezTo>
                      <a:pt x="1103" y="70"/>
                      <a:pt x="1119" y="73"/>
                      <a:pt x="1134" y="94"/>
                    </a:cubicBezTo>
                    <a:cubicBezTo>
                      <a:pt x="1128" y="119"/>
                      <a:pt x="1131" y="108"/>
                      <a:pt x="1118" y="128"/>
                    </a:cubicBezTo>
                    <a:cubicBezTo>
                      <a:pt x="1087" y="120"/>
                      <a:pt x="1071" y="104"/>
                      <a:pt x="1067" y="69"/>
                    </a:cubicBezTo>
                    <a:close/>
                    <a:moveTo>
                      <a:pt x="1228" y="204"/>
                    </a:moveTo>
                    <a:cubicBezTo>
                      <a:pt x="1197" y="204"/>
                      <a:pt x="1151" y="208"/>
                      <a:pt x="1134" y="145"/>
                    </a:cubicBezTo>
                    <a:lnTo>
                      <a:pt x="1236" y="187"/>
                    </a:lnTo>
                    <a:cubicBezTo>
                      <a:pt x="1285" y="186"/>
                      <a:pt x="1287" y="147"/>
                      <a:pt x="1287" y="94"/>
                    </a:cubicBezTo>
                    <a:lnTo>
                      <a:pt x="1278" y="86"/>
                    </a:lnTo>
                    <a:cubicBezTo>
                      <a:pt x="1254" y="104"/>
                      <a:pt x="1262" y="85"/>
                      <a:pt x="1261" y="128"/>
                    </a:cubicBezTo>
                    <a:cubicBezTo>
                      <a:pt x="1227" y="110"/>
                      <a:pt x="1223" y="103"/>
                      <a:pt x="1168" y="103"/>
                    </a:cubicBezTo>
                    <a:cubicBezTo>
                      <a:pt x="1185" y="67"/>
                      <a:pt x="1186" y="58"/>
                      <a:pt x="1177" y="18"/>
                    </a:cubicBezTo>
                    <a:cubicBezTo>
                      <a:pt x="1101" y="0"/>
                      <a:pt x="1032" y="42"/>
                      <a:pt x="997" y="101"/>
                    </a:cubicBezTo>
                    <a:cubicBezTo>
                      <a:pt x="973" y="143"/>
                      <a:pt x="994" y="128"/>
                      <a:pt x="952" y="149"/>
                    </a:cubicBezTo>
                    <a:cubicBezTo>
                      <a:pt x="891" y="179"/>
                      <a:pt x="764" y="296"/>
                      <a:pt x="728" y="306"/>
                    </a:cubicBezTo>
                    <a:lnTo>
                      <a:pt x="762" y="323"/>
                    </a:lnTo>
                    <a:cubicBezTo>
                      <a:pt x="765" y="356"/>
                      <a:pt x="776" y="400"/>
                      <a:pt x="779" y="433"/>
                    </a:cubicBezTo>
                    <a:cubicBezTo>
                      <a:pt x="741" y="413"/>
                      <a:pt x="721" y="392"/>
                      <a:pt x="686" y="374"/>
                    </a:cubicBezTo>
                    <a:cubicBezTo>
                      <a:pt x="696" y="354"/>
                      <a:pt x="705" y="339"/>
                      <a:pt x="711" y="314"/>
                    </a:cubicBezTo>
                    <a:cubicBezTo>
                      <a:pt x="687" y="327"/>
                      <a:pt x="665" y="337"/>
                      <a:pt x="638" y="351"/>
                    </a:cubicBezTo>
                    <a:cubicBezTo>
                      <a:pt x="545" y="401"/>
                      <a:pt x="522" y="421"/>
                      <a:pt x="398" y="450"/>
                    </a:cubicBezTo>
                    <a:cubicBezTo>
                      <a:pt x="405" y="534"/>
                      <a:pt x="425" y="404"/>
                      <a:pt x="466" y="577"/>
                    </a:cubicBezTo>
                    <a:cubicBezTo>
                      <a:pt x="379" y="531"/>
                      <a:pt x="382" y="491"/>
                      <a:pt x="329" y="484"/>
                    </a:cubicBezTo>
                    <a:cubicBezTo>
                      <a:pt x="287" y="478"/>
                      <a:pt x="268" y="491"/>
                      <a:pt x="233" y="497"/>
                    </a:cubicBezTo>
                    <a:cubicBezTo>
                      <a:pt x="181" y="506"/>
                      <a:pt x="165" y="486"/>
                      <a:pt x="152" y="534"/>
                    </a:cubicBezTo>
                    <a:cubicBezTo>
                      <a:pt x="181" y="537"/>
                      <a:pt x="183" y="541"/>
                      <a:pt x="203" y="551"/>
                    </a:cubicBezTo>
                    <a:cubicBezTo>
                      <a:pt x="203" y="623"/>
                      <a:pt x="216" y="664"/>
                      <a:pt x="203" y="721"/>
                    </a:cubicBezTo>
                    <a:cubicBezTo>
                      <a:pt x="173" y="728"/>
                      <a:pt x="175" y="729"/>
                      <a:pt x="135" y="729"/>
                    </a:cubicBezTo>
                    <a:cubicBezTo>
                      <a:pt x="121" y="700"/>
                      <a:pt x="102" y="589"/>
                      <a:pt x="102" y="543"/>
                    </a:cubicBezTo>
                    <a:cubicBezTo>
                      <a:pt x="142" y="539"/>
                      <a:pt x="116" y="555"/>
                      <a:pt x="135" y="518"/>
                    </a:cubicBezTo>
                    <a:cubicBezTo>
                      <a:pt x="103" y="518"/>
                      <a:pt x="28" y="528"/>
                      <a:pt x="0" y="534"/>
                    </a:cubicBezTo>
                    <a:lnTo>
                      <a:pt x="0" y="560"/>
                    </a:lnTo>
                    <a:lnTo>
                      <a:pt x="42" y="560"/>
                    </a:lnTo>
                    <a:cubicBezTo>
                      <a:pt x="42" y="675"/>
                      <a:pt x="45" y="788"/>
                      <a:pt x="166" y="760"/>
                    </a:cubicBezTo>
                    <a:cubicBezTo>
                      <a:pt x="291" y="731"/>
                      <a:pt x="222" y="614"/>
                      <a:pt x="220" y="534"/>
                    </a:cubicBezTo>
                    <a:cubicBezTo>
                      <a:pt x="250" y="528"/>
                      <a:pt x="248" y="526"/>
                      <a:pt x="288" y="526"/>
                    </a:cubicBezTo>
                    <a:cubicBezTo>
                      <a:pt x="318" y="657"/>
                      <a:pt x="328" y="555"/>
                      <a:pt x="313" y="729"/>
                    </a:cubicBezTo>
                    <a:cubicBezTo>
                      <a:pt x="354" y="720"/>
                      <a:pt x="351" y="712"/>
                      <a:pt x="406" y="712"/>
                    </a:cubicBezTo>
                    <a:lnTo>
                      <a:pt x="406" y="678"/>
                    </a:lnTo>
                    <a:cubicBezTo>
                      <a:pt x="354" y="677"/>
                      <a:pt x="338" y="656"/>
                      <a:pt x="330" y="560"/>
                    </a:cubicBezTo>
                    <a:cubicBezTo>
                      <a:pt x="364" y="578"/>
                      <a:pt x="392" y="604"/>
                      <a:pt x="421" y="630"/>
                    </a:cubicBezTo>
                    <a:cubicBezTo>
                      <a:pt x="494" y="693"/>
                      <a:pt x="484" y="673"/>
                      <a:pt x="525" y="670"/>
                    </a:cubicBezTo>
                    <a:cubicBezTo>
                      <a:pt x="518" y="589"/>
                      <a:pt x="474" y="546"/>
                      <a:pt x="474" y="458"/>
                    </a:cubicBezTo>
                    <a:cubicBezTo>
                      <a:pt x="491" y="450"/>
                      <a:pt x="504" y="446"/>
                      <a:pt x="525" y="441"/>
                    </a:cubicBezTo>
                    <a:cubicBezTo>
                      <a:pt x="531" y="514"/>
                      <a:pt x="584" y="547"/>
                      <a:pt x="584" y="628"/>
                    </a:cubicBezTo>
                    <a:cubicBezTo>
                      <a:pt x="556" y="638"/>
                      <a:pt x="578" y="617"/>
                      <a:pt x="559" y="653"/>
                    </a:cubicBezTo>
                    <a:cubicBezTo>
                      <a:pt x="621" y="648"/>
                      <a:pt x="618" y="619"/>
                      <a:pt x="686" y="619"/>
                    </a:cubicBezTo>
                    <a:lnTo>
                      <a:pt x="686" y="585"/>
                    </a:lnTo>
                    <a:cubicBezTo>
                      <a:pt x="641" y="584"/>
                      <a:pt x="647" y="581"/>
                      <a:pt x="609" y="501"/>
                    </a:cubicBezTo>
                    <a:cubicBezTo>
                      <a:pt x="599" y="478"/>
                      <a:pt x="564" y="384"/>
                      <a:pt x="628" y="403"/>
                    </a:cubicBezTo>
                    <a:cubicBezTo>
                      <a:pt x="686" y="420"/>
                      <a:pt x="739" y="533"/>
                      <a:pt x="821" y="534"/>
                    </a:cubicBezTo>
                    <a:cubicBezTo>
                      <a:pt x="821" y="435"/>
                      <a:pt x="782" y="377"/>
                      <a:pt x="804" y="280"/>
                    </a:cubicBezTo>
                    <a:lnTo>
                      <a:pt x="838" y="271"/>
                    </a:lnTo>
                    <a:lnTo>
                      <a:pt x="938" y="393"/>
                    </a:lnTo>
                    <a:cubicBezTo>
                      <a:pt x="955" y="421"/>
                      <a:pt x="941" y="401"/>
                      <a:pt x="940" y="450"/>
                    </a:cubicBezTo>
                    <a:cubicBezTo>
                      <a:pt x="1024" y="405"/>
                      <a:pt x="1066" y="358"/>
                      <a:pt x="1118" y="323"/>
                    </a:cubicBezTo>
                    <a:cubicBezTo>
                      <a:pt x="1114" y="316"/>
                      <a:pt x="1049" y="209"/>
                      <a:pt x="1049" y="264"/>
                    </a:cubicBezTo>
                    <a:cubicBezTo>
                      <a:pt x="1048" y="315"/>
                      <a:pt x="1063" y="359"/>
                      <a:pt x="991" y="365"/>
                    </a:cubicBezTo>
                    <a:cubicBezTo>
                      <a:pt x="979" y="317"/>
                      <a:pt x="967" y="336"/>
                      <a:pt x="957" y="297"/>
                    </a:cubicBezTo>
                    <a:cubicBezTo>
                      <a:pt x="990" y="297"/>
                      <a:pt x="991" y="300"/>
                      <a:pt x="1016" y="306"/>
                    </a:cubicBezTo>
                    <a:cubicBezTo>
                      <a:pt x="1015" y="253"/>
                      <a:pt x="991" y="231"/>
                      <a:pt x="948" y="221"/>
                    </a:cubicBezTo>
                    <a:lnTo>
                      <a:pt x="948" y="272"/>
                    </a:lnTo>
                    <a:cubicBezTo>
                      <a:pt x="909" y="263"/>
                      <a:pt x="898" y="258"/>
                      <a:pt x="897" y="213"/>
                    </a:cubicBezTo>
                    <a:cubicBezTo>
                      <a:pt x="962" y="198"/>
                      <a:pt x="958" y="208"/>
                      <a:pt x="1016" y="213"/>
                    </a:cubicBezTo>
                    <a:cubicBezTo>
                      <a:pt x="1015" y="161"/>
                      <a:pt x="1005" y="179"/>
                      <a:pt x="982" y="145"/>
                    </a:cubicBezTo>
                    <a:cubicBezTo>
                      <a:pt x="1051" y="112"/>
                      <a:pt x="1133" y="224"/>
                      <a:pt x="1134" y="289"/>
                    </a:cubicBezTo>
                    <a:cubicBezTo>
                      <a:pt x="1164" y="281"/>
                      <a:pt x="1211" y="229"/>
                      <a:pt x="1228"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3" name="Freeform 16">
                <a:extLst>
                  <a:ext uri="{FF2B5EF4-FFF2-40B4-BE49-F238E27FC236}">
                    <a16:creationId xmlns:a16="http://schemas.microsoft.com/office/drawing/2014/main" id="{C131FCCF-6C1A-4B78-BC9F-903436E135EE}"/>
                  </a:ext>
                </a:extLst>
              </p:cNvPr>
              <p:cNvSpPr>
                <a:spLocks noEditPoints="1"/>
              </p:cNvSpPr>
              <p:nvPr/>
            </p:nvSpPr>
            <p:spPr bwMode="auto">
              <a:xfrm>
                <a:off x="4165600" y="2305051"/>
                <a:ext cx="212725" cy="219075"/>
              </a:xfrm>
              <a:custGeom>
                <a:avLst/>
                <a:gdLst>
                  <a:gd name="T0" fmla="*/ 770 w 914"/>
                  <a:gd name="T1" fmla="*/ 779 h 937"/>
                  <a:gd name="T2" fmla="*/ 796 w 914"/>
                  <a:gd name="T3" fmla="*/ 686 h 937"/>
                  <a:gd name="T4" fmla="*/ 855 w 914"/>
                  <a:gd name="T5" fmla="*/ 720 h 937"/>
                  <a:gd name="T6" fmla="*/ 770 w 914"/>
                  <a:gd name="T7" fmla="*/ 779 h 937"/>
                  <a:gd name="T8" fmla="*/ 677 w 914"/>
                  <a:gd name="T9" fmla="*/ 712 h 937"/>
                  <a:gd name="T10" fmla="*/ 728 w 914"/>
                  <a:gd name="T11" fmla="*/ 618 h 937"/>
                  <a:gd name="T12" fmla="*/ 677 w 914"/>
                  <a:gd name="T13" fmla="*/ 712 h 937"/>
                  <a:gd name="T14" fmla="*/ 421 w 914"/>
                  <a:gd name="T15" fmla="*/ 642 h 937"/>
                  <a:gd name="T16" fmla="*/ 381 w 914"/>
                  <a:gd name="T17" fmla="*/ 618 h 937"/>
                  <a:gd name="T18" fmla="*/ 388 w 914"/>
                  <a:gd name="T19" fmla="*/ 600 h 937"/>
                  <a:gd name="T20" fmla="*/ 415 w 914"/>
                  <a:gd name="T21" fmla="*/ 542 h 937"/>
                  <a:gd name="T22" fmla="*/ 482 w 914"/>
                  <a:gd name="T23" fmla="*/ 576 h 937"/>
                  <a:gd name="T24" fmla="*/ 421 w 914"/>
                  <a:gd name="T25" fmla="*/ 642 h 937"/>
                  <a:gd name="T26" fmla="*/ 447 w 914"/>
                  <a:gd name="T27" fmla="*/ 510 h 937"/>
                  <a:gd name="T28" fmla="*/ 533 w 914"/>
                  <a:gd name="T29" fmla="*/ 500 h 937"/>
                  <a:gd name="T30" fmla="*/ 499 w 914"/>
                  <a:gd name="T31" fmla="*/ 559 h 937"/>
                  <a:gd name="T32" fmla="*/ 447 w 914"/>
                  <a:gd name="T33" fmla="*/ 510 h 937"/>
                  <a:gd name="T34" fmla="*/ 0 w 914"/>
                  <a:gd name="T35" fmla="*/ 136 h 937"/>
                  <a:gd name="T36" fmla="*/ 180 w 914"/>
                  <a:gd name="T37" fmla="*/ 231 h 937"/>
                  <a:gd name="T38" fmla="*/ 279 w 914"/>
                  <a:gd name="T39" fmla="*/ 212 h 937"/>
                  <a:gd name="T40" fmla="*/ 228 w 914"/>
                  <a:gd name="T41" fmla="*/ 280 h 937"/>
                  <a:gd name="T42" fmla="*/ 322 w 914"/>
                  <a:gd name="T43" fmla="*/ 271 h 937"/>
                  <a:gd name="T44" fmla="*/ 247 w 914"/>
                  <a:gd name="T45" fmla="*/ 350 h 937"/>
                  <a:gd name="T46" fmla="*/ 152 w 914"/>
                  <a:gd name="T47" fmla="*/ 390 h 937"/>
                  <a:gd name="T48" fmla="*/ 245 w 914"/>
                  <a:gd name="T49" fmla="*/ 491 h 937"/>
                  <a:gd name="T50" fmla="*/ 290 w 914"/>
                  <a:gd name="T51" fmla="*/ 409 h 937"/>
                  <a:gd name="T52" fmla="*/ 372 w 914"/>
                  <a:gd name="T53" fmla="*/ 339 h 937"/>
                  <a:gd name="T54" fmla="*/ 364 w 914"/>
                  <a:gd name="T55" fmla="*/ 432 h 937"/>
                  <a:gd name="T56" fmla="*/ 440 w 914"/>
                  <a:gd name="T57" fmla="*/ 398 h 937"/>
                  <a:gd name="T58" fmla="*/ 346 w 914"/>
                  <a:gd name="T59" fmla="*/ 532 h 937"/>
                  <a:gd name="T60" fmla="*/ 288 w 914"/>
                  <a:gd name="T61" fmla="*/ 551 h 937"/>
                  <a:gd name="T62" fmla="*/ 491 w 914"/>
                  <a:gd name="T63" fmla="*/ 720 h 937"/>
                  <a:gd name="T64" fmla="*/ 474 w 914"/>
                  <a:gd name="T65" fmla="*/ 678 h 937"/>
                  <a:gd name="T66" fmla="*/ 584 w 914"/>
                  <a:gd name="T67" fmla="*/ 551 h 937"/>
                  <a:gd name="T68" fmla="*/ 643 w 914"/>
                  <a:gd name="T69" fmla="*/ 576 h 937"/>
                  <a:gd name="T70" fmla="*/ 601 w 914"/>
                  <a:gd name="T71" fmla="*/ 813 h 937"/>
                  <a:gd name="T72" fmla="*/ 711 w 914"/>
                  <a:gd name="T73" fmla="*/ 745 h 937"/>
                  <a:gd name="T74" fmla="*/ 688 w 914"/>
                  <a:gd name="T75" fmla="*/ 850 h 937"/>
                  <a:gd name="T76" fmla="*/ 914 w 914"/>
                  <a:gd name="T77" fmla="*/ 737 h 937"/>
                  <a:gd name="T78" fmla="*/ 830 w 914"/>
                  <a:gd name="T79" fmla="*/ 678 h 937"/>
                  <a:gd name="T80" fmla="*/ 747 w 914"/>
                  <a:gd name="T81" fmla="*/ 617 h 937"/>
                  <a:gd name="T82" fmla="*/ 661 w 914"/>
                  <a:gd name="T83" fmla="*/ 559 h 937"/>
                  <a:gd name="T84" fmla="*/ 539 w 914"/>
                  <a:gd name="T85" fmla="*/ 468 h 937"/>
                  <a:gd name="T86" fmla="*/ 505 w 914"/>
                  <a:gd name="T87" fmla="*/ 427 h 937"/>
                  <a:gd name="T88" fmla="*/ 464 w 914"/>
                  <a:gd name="T89" fmla="*/ 400 h 937"/>
                  <a:gd name="T90" fmla="*/ 332 w 914"/>
                  <a:gd name="T91" fmla="*/ 244 h 937"/>
                  <a:gd name="T92" fmla="*/ 291 w 914"/>
                  <a:gd name="T93" fmla="*/ 208 h 937"/>
                  <a:gd name="T94" fmla="*/ 228 w 914"/>
                  <a:gd name="T95" fmla="*/ 119 h 937"/>
                  <a:gd name="T96" fmla="*/ 175 w 914"/>
                  <a:gd name="T97" fmla="*/ 201 h 937"/>
                  <a:gd name="T98" fmla="*/ 76 w 914"/>
                  <a:gd name="T99" fmla="*/ 237 h 937"/>
                  <a:gd name="T100" fmla="*/ 39 w 914"/>
                  <a:gd name="T101" fmla="*/ 191 h 937"/>
                  <a:gd name="T102" fmla="*/ 228 w 914"/>
                  <a:gd name="T103" fmla="*/ 110 h 937"/>
                  <a:gd name="T104" fmla="*/ 169 w 914"/>
                  <a:gd name="T105" fmla="*/ 0 h 937"/>
                  <a:gd name="T106" fmla="*/ 134 w 914"/>
                  <a:gd name="T107" fmla="*/ 41 h 937"/>
                  <a:gd name="T108" fmla="*/ 117 w 914"/>
                  <a:gd name="T109" fmla="*/ 58 h 937"/>
                  <a:gd name="T110" fmla="*/ 0 w 914"/>
                  <a:gd name="T111" fmla="*/ 136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937">
                    <a:moveTo>
                      <a:pt x="770" y="779"/>
                    </a:moveTo>
                    <a:cubicBezTo>
                      <a:pt x="781" y="756"/>
                      <a:pt x="795" y="719"/>
                      <a:pt x="796" y="686"/>
                    </a:cubicBezTo>
                    <a:cubicBezTo>
                      <a:pt x="852" y="686"/>
                      <a:pt x="838" y="687"/>
                      <a:pt x="855" y="720"/>
                    </a:cubicBezTo>
                    <a:lnTo>
                      <a:pt x="770" y="779"/>
                    </a:lnTo>
                    <a:close/>
                    <a:moveTo>
                      <a:pt x="677" y="712"/>
                    </a:moveTo>
                    <a:cubicBezTo>
                      <a:pt x="684" y="634"/>
                      <a:pt x="696" y="626"/>
                      <a:pt x="728" y="618"/>
                    </a:cubicBezTo>
                    <a:cubicBezTo>
                      <a:pt x="734" y="646"/>
                      <a:pt x="758" y="693"/>
                      <a:pt x="677" y="712"/>
                    </a:cubicBezTo>
                    <a:close/>
                    <a:moveTo>
                      <a:pt x="421" y="642"/>
                    </a:moveTo>
                    <a:cubicBezTo>
                      <a:pt x="399" y="627"/>
                      <a:pt x="412" y="627"/>
                      <a:pt x="381" y="618"/>
                    </a:cubicBezTo>
                    <a:cubicBezTo>
                      <a:pt x="383" y="614"/>
                      <a:pt x="387" y="603"/>
                      <a:pt x="388" y="600"/>
                    </a:cubicBezTo>
                    <a:cubicBezTo>
                      <a:pt x="416" y="544"/>
                      <a:pt x="411" y="591"/>
                      <a:pt x="415" y="542"/>
                    </a:cubicBezTo>
                    <a:cubicBezTo>
                      <a:pt x="466" y="543"/>
                      <a:pt x="448" y="553"/>
                      <a:pt x="482" y="576"/>
                    </a:cubicBezTo>
                    <a:lnTo>
                      <a:pt x="421" y="642"/>
                    </a:lnTo>
                    <a:close/>
                    <a:moveTo>
                      <a:pt x="447" y="510"/>
                    </a:moveTo>
                    <a:cubicBezTo>
                      <a:pt x="449" y="508"/>
                      <a:pt x="533" y="433"/>
                      <a:pt x="533" y="500"/>
                    </a:cubicBezTo>
                    <a:cubicBezTo>
                      <a:pt x="533" y="515"/>
                      <a:pt x="508" y="547"/>
                      <a:pt x="499" y="559"/>
                    </a:cubicBezTo>
                    <a:lnTo>
                      <a:pt x="447" y="510"/>
                    </a:lnTo>
                    <a:close/>
                    <a:moveTo>
                      <a:pt x="0" y="136"/>
                    </a:moveTo>
                    <a:cubicBezTo>
                      <a:pt x="0" y="253"/>
                      <a:pt x="70" y="313"/>
                      <a:pt x="180" y="231"/>
                    </a:cubicBezTo>
                    <a:cubicBezTo>
                      <a:pt x="215" y="204"/>
                      <a:pt x="223" y="212"/>
                      <a:pt x="279" y="212"/>
                    </a:cubicBezTo>
                    <a:cubicBezTo>
                      <a:pt x="255" y="246"/>
                      <a:pt x="242" y="223"/>
                      <a:pt x="228" y="280"/>
                    </a:cubicBezTo>
                    <a:cubicBezTo>
                      <a:pt x="265" y="279"/>
                      <a:pt x="275" y="271"/>
                      <a:pt x="322" y="271"/>
                    </a:cubicBezTo>
                    <a:cubicBezTo>
                      <a:pt x="310" y="321"/>
                      <a:pt x="280" y="319"/>
                      <a:pt x="247" y="350"/>
                    </a:cubicBezTo>
                    <a:cubicBezTo>
                      <a:pt x="174" y="419"/>
                      <a:pt x="221" y="391"/>
                      <a:pt x="152" y="390"/>
                    </a:cubicBezTo>
                    <a:cubicBezTo>
                      <a:pt x="156" y="432"/>
                      <a:pt x="224" y="486"/>
                      <a:pt x="245" y="491"/>
                    </a:cubicBezTo>
                    <a:cubicBezTo>
                      <a:pt x="232" y="433"/>
                      <a:pt x="252" y="442"/>
                      <a:pt x="290" y="409"/>
                    </a:cubicBezTo>
                    <a:cubicBezTo>
                      <a:pt x="326" y="378"/>
                      <a:pt x="327" y="363"/>
                      <a:pt x="372" y="339"/>
                    </a:cubicBezTo>
                    <a:cubicBezTo>
                      <a:pt x="372" y="386"/>
                      <a:pt x="367" y="397"/>
                      <a:pt x="364" y="432"/>
                    </a:cubicBezTo>
                    <a:cubicBezTo>
                      <a:pt x="438" y="397"/>
                      <a:pt x="398" y="402"/>
                      <a:pt x="440" y="398"/>
                    </a:cubicBezTo>
                    <a:cubicBezTo>
                      <a:pt x="436" y="449"/>
                      <a:pt x="387" y="495"/>
                      <a:pt x="346" y="532"/>
                    </a:cubicBezTo>
                    <a:cubicBezTo>
                      <a:pt x="322" y="554"/>
                      <a:pt x="330" y="551"/>
                      <a:pt x="288" y="551"/>
                    </a:cubicBezTo>
                    <a:cubicBezTo>
                      <a:pt x="316" y="593"/>
                      <a:pt x="445" y="709"/>
                      <a:pt x="491" y="720"/>
                    </a:cubicBezTo>
                    <a:cubicBezTo>
                      <a:pt x="488" y="684"/>
                      <a:pt x="492" y="705"/>
                      <a:pt x="474" y="678"/>
                    </a:cubicBezTo>
                    <a:cubicBezTo>
                      <a:pt x="513" y="667"/>
                      <a:pt x="565" y="586"/>
                      <a:pt x="584" y="551"/>
                    </a:cubicBezTo>
                    <a:cubicBezTo>
                      <a:pt x="604" y="561"/>
                      <a:pt x="623" y="565"/>
                      <a:pt x="643" y="576"/>
                    </a:cubicBezTo>
                    <a:cubicBezTo>
                      <a:pt x="615" y="696"/>
                      <a:pt x="591" y="697"/>
                      <a:pt x="601" y="813"/>
                    </a:cubicBezTo>
                    <a:cubicBezTo>
                      <a:pt x="655" y="800"/>
                      <a:pt x="658" y="760"/>
                      <a:pt x="711" y="745"/>
                    </a:cubicBezTo>
                    <a:cubicBezTo>
                      <a:pt x="707" y="763"/>
                      <a:pt x="687" y="838"/>
                      <a:pt x="688" y="850"/>
                    </a:cubicBezTo>
                    <a:cubicBezTo>
                      <a:pt x="695" y="937"/>
                      <a:pt x="793" y="765"/>
                      <a:pt x="914" y="737"/>
                    </a:cubicBezTo>
                    <a:cubicBezTo>
                      <a:pt x="910" y="689"/>
                      <a:pt x="877" y="682"/>
                      <a:pt x="830" y="678"/>
                    </a:cubicBezTo>
                    <a:cubicBezTo>
                      <a:pt x="826" y="643"/>
                      <a:pt x="828" y="647"/>
                      <a:pt x="747" y="617"/>
                    </a:cubicBezTo>
                    <a:cubicBezTo>
                      <a:pt x="696" y="598"/>
                      <a:pt x="754" y="617"/>
                      <a:pt x="661" y="559"/>
                    </a:cubicBezTo>
                    <a:lnTo>
                      <a:pt x="539" y="468"/>
                    </a:lnTo>
                    <a:cubicBezTo>
                      <a:pt x="518" y="450"/>
                      <a:pt x="528" y="447"/>
                      <a:pt x="505" y="427"/>
                    </a:cubicBezTo>
                    <a:cubicBezTo>
                      <a:pt x="493" y="418"/>
                      <a:pt x="474" y="409"/>
                      <a:pt x="464" y="400"/>
                    </a:cubicBezTo>
                    <a:cubicBezTo>
                      <a:pt x="442" y="380"/>
                      <a:pt x="389" y="297"/>
                      <a:pt x="332" y="244"/>
                    </a:cubicBezTo>
                    <a:cubicBezTo>
                      <a:pt x="319" y="231"/>
                      <a:pt x="300" y="219"/>
                      <a:pt x="291" y="208"/>
                    </a:cubicBezTo>
                    <a:cubicBezTo>
                      <a:pt x="261" y="168"/>
                      <a:pt x="287" y="158"/>
                      <a:pt x="228" y="119"/>
                    </a:cubicBezTo>
                    <a:cubicBezTo>
                      <a:pt x="228" y="186"/>
                      <a:pt x="225" y="176"/>
                      <a:pt x="175" y="201"/>
                    </a:cubicBezTo>
                    <a:cubicBezTo>
                      <a:pt x="140" y="218"/>
                      <a:pt x="125" y="237"/>
                      <a:pt x="76" y="237"/>
                    </a:cubicBezTo>
                    <a:cubicBezTo>
                      <a:pt x="50" y="237"/>
                      <a:pt x="35" y="210"/>
                      <a:pt x="39" y="191"/>
                    </a:cubicBezTo>
                    <a:cubicBezTo>
                      <a:pt x="48" y="156"/>
                      <a:pt x="162" y="79"/>
                      <a:pt x="228" y="110"/>
                    </a:cubicBezTo>
                    <a:cubicBezTo>
                      <a:pt x="223" y="86"/>
                      <a:pt x="185" y="12"/>
                      <a:pt x="169" y="0"/>
                    </a:cubicBezTo>
                    <a:cubicBezTo>
                      <a:pt x="125" y="12"/>
                      <a:pt x="158" y="6"/>
                      <a:pt x="134" y="41"/>
                    </a:cubicBezTo>
                    <a:cubicBezTo>
                      <a:pt x="126" y="54"/>
                      <a:pt x="133" y="47"/>
                      <a:pt x="117" y="58"/>
                    </a:cubicBezTo>
                    <a:cubicBezTo>
                      <a:pt x="84" y="84"/>
                      <a:pt x="0" y="102"/>
                      <a:pt x="0" y="1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4" name="Freeform 17">
                <a:extLst>
                  <a:ext uri="{FF2B5EF4-FFF2-40B4-BE49-F238E27FC236}">
                    <a16:creationId xmlns:a16="http://schemas.microsoft.com/office/drawing/2014/main" id="{26C28873-96C2-41E7-A503-C6F3BFB39BC5}"/>
                  </a:ext>
                </a:extLst>
              </p:cNvPr>
              <p:cNvSpPr>
                <a:spLocks noEditPoints="1"/>
              </p:cNvSpPr>
              <p:nvPr/>
            </p:nvSpPr>
            <p:spPr bwMode="auto">
              <a:xfrm>
                <a:off x="4154488" y="1903413"/>
                <a:ext cx="77788" cy="103188"/>
              </a:xfrm>
              <a:custGeom>
                <a:avLst/>
                <a:gdLst>
                  <a:gd name="T0" fmla="*/ 169 w 339"/>
                  <a:gd name="T1" fmla="*/ 304 h 445"/>
                  <a:gd name="T2" fmla="*/ 172 w 339"/>
                  <a:gd name="T3" fmla="*/ 307 h 445"/>
                  <a:gd name="T4" fmla="*/ 169 w 339"/>
                  <a:gd name="T5" fmla="*/ 304 h 445"/>
                  <a:gd name="T6" fmla="*/ 195 w 339"/>
                  <a:gd name="T7" fmla="*/ 228 h 445"/>
                  <a:gd name="T8" fmla="*/ 254 w 339"/>
                  <a:gd name="T9" fmla="*/ 245 h 445"/>
                  <a:gd name="T10" fmla="*/ 195 w 339"/>
                  <a:gd name="T11" fmla="*/ 304 h 445"/>
                  <a:gd name="T12" fmla="*/ 222 w 339"/>
                  <a:gd name="T13" fmla="*/ 272 h 445"/>
                  <a:gd name="T14" fmla="*/ 195 w 339"/>
                  <a:gd name="T15" fmla="*/ 228 h 445"/>
                  <a:gd name="T16" fmla="*/ 119 w 339"/>
                  <a:gd name="T17" fmla="*/ 144 h 445"/>
                  <a:gd name="T18" fmla="*/ 152 w 339"/>
                  <a:gd name="T19" fmla="*/ 177 h 445"/>
                  <a:gd name="T20" fmla="*/ 119 w 339"/>
                  <a:gd name="T21" fmla="*/ 144 h 445"/>
                  <a:gd name="T22" fmla="*/ 271 w 339"/>
                  <a:gd name="T23" fmla="*/ 203 h 445"/>
                  <a:gd name="T24" fmla="*/ 246 w 339"/>
                  <a:gd name="T25" fmla="*/ 203 h 445"/>
                  <a:gd name="T26" fmla="*/ 262 w 339"/>
                  <a:gd name="T27" fmla="*/ 59 h 445"/>
                  <a:gd name="T28" fmla="*/ 271 w 339"/>
                  <a:gd name="T29" fmla="*/ 203 h 445"/>
                  <a:gd name="T30" fmla="*/ 0 w 339"/>
                  <a:gd name="T31" fmla="*/ 220 h 445"/>
                  <a:gd name="T32" fmla="*/ 59 w 339"/>
                  <a:gd name="T33" fmla="*/ 211 h 445"/>
                  <a:gd name="T34" fmla="*/ 117 w 339"/>
                  <a:gd name="T35" fmla="*/ 264 h 445"/>
                  <a:gd name="T36" fmla="*/ 93 w 339"/>
                  <a:gd name="T37" fmla="*/ 338 h 445"/>
                  <a:gd name="T38" fmla="*/ 25 w 339"/>
                  <a:gd name="T39" fmla="*/ 313 h 445"/>
                  <a:gd name="T40" fmla="*/ 19 w 339"/>
                  <a:gd name="T41" fmla="*/ 386 h 445"/>
                  <a:gd name="T42" fmla="*/ 263 w 339"/>
                  <a:gd name="T43" fmla="*/ 339 h 445"/>
                  <a:gd name="T44" fmla="*/ 300 w 339"/>
                  <a:gd name="T45" fmla="*/ 266 h 445"/>
                  <a:gd name="T46" fmla="*/ 339 w 339"/>
                  <a:gd name="T47" fmla="*/ 194 h 445"/>
                  <a:gd name="T48" fmla="*/ 296 w 339"/>
                  <a:gd name="T49" fmla="*/ 194 h 445"/>
                  <a:gd name="T50" fmla="*/ 322 w 339"/>
                  <a:gd name="T51" fmla="*/ 67 h 445"/>
                  <a:gd name="T52" fmla="*/ 296 w 339"/>
                  <a:gd name="T53" fmla="*/ 25 h 445"/>
                  <a:gd name="T54" fmla="*/ 161 w 339"/>
                  <a:gd name="T55" fmla="*/ 93 h 445"/>
                  <a:gd name="T56" fmla="*/ 161 w 339"/>
                  <a:gd name="T57" fmla="*/ 0 h 445"/>
                  <a:gd name="T58" fmla="*/ 54 w 339"/>
                  <a:gd name="T59" fmla="*/ 104 h 445"/>
                  <a:gd name="T60" fmla="*/ 0 w 339"/>
                  <a:gd name="T61" fmla="*/ 22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39" h="445">
                    <a:moveTo>
                      <a:pt x="169" y="304"/>
                    </a:moveTo>
                    <a:lnTo>
                      <a:pt x="172" y="307"/>
                    </a:lnTo>
                    <a:cubicBezTo>
                      <a:pt x="172" y="307"/>
                      <a:pt x="169" y="305"/>
                      <a:pt x="169" y="304"/>
                    </a:cubicBezTo>
                    <a:close/>
                    <a:moveTo>
                      <a:pt x="195" y="228"/>
                    </a:moveTo>
                    <a:cubicBezTo>
                      <a:pt x="220" y="245"/>
                      <a:pt x="212" y="245"/>
                      <a:pt x="254" y="245"/>
                    </a:cubicBezTo>
                    <a:cubicBezTo>
                      <a:pt x="236" y="279"/>
                      <a:pt x="240" y="301"/>
                      <a:pt x="195" y="304"/>
                    </a:cubicBezTo>
                    <a:lnTo>
                      <a:pt x="222" y="272"/>
                    </a:lnTo>
                    <a:cubicBezTo>
                      <a:pt x="194" y="242"/>
                      <a:pt x="201" y="241"/>
                      <a:pt x="195" y="228"/>
                    </a:cubicBezTo>
                    <a:close/>
                    <a:moveTo>
                      <a:pt x="119" y="144"/>
                    </a:moveTo>
                    <a:cubicBezTo>
                      <a:pt x="148" y="151"/>
                      <a:pt x="145" y="148"/>
                      <a:pt x="152" y="177"/>
                    </a:cubicBezTo>
                    <a:cubicBezTo>
                      <a:pt x="110" y="167"/>
                      <a:pt x="124" y="175"/>
                      <a:pt x="119" y="144"/>
                    </a:cubicBezTo>
                    <a:close/>
                    <a:moveTo>
                      <a:pt x="271" y="203"/>
                    </a:moveTo>
                    <a:lnTo>
                      <a:pt x="246" y="203"/>
                    </a:lnTo>
                    <a:cubicBezTo>
                      <a:pt x="245" y="200"/>
                      <a:pt x="159" y="87"/>
                      <a:pt x="262" y="59"/>
                    </a:cubicBezTo>
                    <a:cubicBezTo>
                      <a:pt x="304" y="90"/>
                      <a:pt x="271" y="129"/>
                      <a:pt x="271" y="203"/>
                    </a:cubicBezTo>
                    <a:close/>
                    <a:moveTo>
                      <a:pt x="0" y="220"/>
                    </a:moveTo>
                    <a:cubicBezTo>
                      <a:pt x="0" y="273"/>
                      <a:pt x="21" y="221"/>
                      <a:pt x="59" y="211"/>
                    </a:cubicBezTo>
                    <a:lnTo>
                      <a:pt x="117" y="264"/>
                    </a:lnTo>
                    <a:cubicBezTo>
                      <a:pt x="113" y="286"/>
                      <a:pt x="103" y="318"/>
                      <a:pt x="93" y="338"/>
                    </a:cubicBezTo>
                    <a:cubicBezTo>
                      <a:pt x="77" y="331"/>
                      <a:pt x="44" y="317"/>
                      <a:pt x="25" y="313"/>
                    </a:cubicBezTo>
                    <a:cubicBezTo>
                      <a:pt x="14" y="338"/>
                      <a:pt x="3" y="359"/>
                      <a:pt x="19" y="386"/>
                    </a:cubicBezTo>
                    <a:cubicBezTo>
                      <a:pt x="55" y="445"/>
                      <a:pt x="210" y="443"/>
                      <a:pt x="263" y="339"/>
                    </a:cubicBezTo>
                    <a:cubicBezTo>
                      <a:pt x="273" y="318"/>
                      <a:pt x="286" y="286"/>
                      <a:pt x="300" y="266"/>
                    </a:cubicBezTo>
                    <a:cubicBezTo>
                      <a:pt x="325" y="229"/>
                      <a:pt x="338" y="248"/>
                      <a:pt x="339" y="194"/>
                    </a:cubicBezTo>
                    <a:lnTo>
                      <a:pt x="296" y="194"/>
                    </a:lnTo>
                    <a:lnTo>
                      <a:pt x="322" y="67"/>
                    </a:lnTo>
                    <a:cubicBezTo>
                      <a:pt x="322" y="47"/>
                      <a:pt x="308" y="43"/>
                      <a:pt x="296" y="25"/>
                    </a:cubicBezTo>
                    <a:cubicBezTo>
                      <a:pt x="194" y="27"/>
                      <a:pt x="219" y="77"/>
                      <a:pt x="161" y="93"/>
                    </a:cubicBezTo>
                    <a:lnTo>
                      <a:pt x="161" y="0"/>
                    </a:lnTo>
                    <a:cubicBezTo>
                      <a:pt x="62" y="0"/>
                      <a:pt x="96" y="14"/>
                      <a:pt x="54" y="104"/>
                    </a:cubicBezTo>
                    <a:cubicBezTo>
                      <a:pt x="38" y="138"/>
                      <a:pt x="0" y="185"/>
                      <a:pt x="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5" name="Freeform 18">
                <a:extLst>
                  <a:ext uri="{FF2B5EF4-FFF2-40B4-BE49-F238E27FC236}">
                    <a16:creationId xmlns:a16="http://schemas.microsoft.com/office/drawing/2014/main" id="{3804FAA9-734F-4A10-87B1-94B742D09C02}"/>
                  </a:ext>
                </a:extLst>
              </p:cNvPr>
              <p:cNvSpPr>
                <a:spLocks noEditPoints="1"/>
              </p:cNvSpPr>
              <p:nvPr/>
            </p:nvSpPr>
            <p:spPr bwMode="auto">
              <a:xfrm>
                <a:off x="4343400" y="1709738"/>
                <a:ext cx="93663" cy="111125"/>
              </a:xfrm>
              <a:custGeom>
                <a:avLst/>
                <a:gdLst>
                  <a:gd name="T0" fmla="*/ 182 w 401"/>
                  <a:gd name="T1" fmla="*/ 347 h 474"/>
                  <a:gd name="T2" fmla="*/ 185 w 401"/>
                  <a:gd name="T3" fmla="*/ 350 h 474"/>
                  <a:gd name="T4" fmla="*/ 182 w 401"/>
                  <a:gd name="T5" fmla="*/ 347 h 474"/>
                  <a:gd name="T6" fmla="*/ 114 w 401"/>
                  <a:gd name="T7" fmla="*/ 305 h 474"/>
                  <a:gd name="T8" fmla="*/ 140 w 401"/>
                  <a:gd name="T9" fmla="*/ 339 h 474"/>
                  <a:gd name="T10" fmla="*/ 114 w 401"/>
                  <a:gd name="T11" fmla="*/ 339 h 474"/>
                  <a:gd name="T12" fmla="*/ 114 w 401"/>
                  <a:gd name="T13" fmla="*/ 305 h 474"/>
                  <a:gd name="T14" fmla="*/ 165 w 401"/>
                  <a:gd name="T15" fmla="*/ 305 h 474"/>
                  <a:gd name="T16" fmla="*/ 173 w 401"/>
                  <a:gd name="T17" fmla="*/ 306 h 474"/>
                  <a:gd name="T18" fmla="*/ 165 w 401"/>
                  <a:gd name="T19" fmla="*/ 305 h 474"/>
                  <a:gd name="T20" fmla="*/ 182 w 401"/>
                  <a:gd name="T21" fmla="*/ 203 h 474"/>
                  <a:gd name="T22" fmla="*/ 148 w 401"/>
                  <a:gd name="T23" fmla="*/ 254 h 474"/>
                  <a:gd name="T24" fmla="*/ 182 w 401"/>
                  <a:gd name="T25" fmla="*/ 203 h 474"/>
                  <a:gd name="T26" fmla="*/ 182 w 401"/>
                  <a:gd name="T27" fmla="*/ 203 h 474"/>
                  <a:gd name="T28" fmla="*/ 228 w 401"/>
                  <a:gd name="T29" fmla="*/ 165 h 474"/>
                  <a:gd name="T30" fmla="*/ 259 w 401"/>
                  <a:gd name="T31" fmla="*/ 152 h 474"/>
                  <a:gd name="T32" fmla="*/ 277 w 401"/>
                  <a:gd name="T33" fmla="*/ 149 h 474"/>
                  <a:gd name="T34" fmla="*/ 323 w 401"/>
                  <a:gd name="T35" fmla="*/ 189 h 474"/>
                  <a:gd name="T36" fmla="*/ 318 w 401"/>
                  <a:gd name="T37" fmla="*/ 313 h 474"/>
                  <a:gd name="T38" fmla="*/ 275 w 401"/>
                  <a:gd name="T39" fmla="*/ 347 h 474"/>
                  <a:gd name="T40" fmla="*/ 241 w 401"/>
                  <a:gd name="T41" fmla="*/ 203 h 474"/>
                  <a:gd name="T42" fmla="*/ 182 w 401"/>
                  <a:gd name="T43" fmla="*/ 203 h 474"/>
                  <a:gd name="T44" fmla="*/ 89 w 401"/>
                  <a:gd name="T45" fmla="*/ 17 h 474"/>
                  <a:gd name="T46" fmla="*/ 80 w 401"/>
                  <a:gd name="T47" fmla="*/ 68 h 474"/>
                  <a:gd name="T48" fmla="*/ 30 w 401"/>
                  <a:gd name="T49" fmla="*/ 118 h 474"/>
                  <a:gd name="T50" fmla="*/ 114 w 401"/>
                  <a:gd name="T51" fmla="*/ 195 h 474"/>
                  <a:gd name="T52" fmla="*/ 97 w 401"/>
                  <a:gd name="T53" fmla="*/ 254 h 474"/>
                  <a:gd name="T54" fmla="*/ 21 w 401"/>
                  <a:gd name="T55" fmla="*/ 254 h 474"/>
                  <a:gd name="T56" fmla="*/ 123 w 401"/>
                  <a:gd name="T57" fmla="*/ 423 h 474"/>
                  <a:gd name="T58" fmla="*/ 123 w 401"/>
                  <a:gd name="T59" fmla="*/ 372 h 474"/>
                  <a:gd name="T60" fmla="*/ 157 w 401"/>
                  <a:gd name="T61" fmla="*/ 372 h 474"/>
                  <a:gd name="T62" fmla="*/ 216 w 401"/>
                  <a:gd name="T63" fmla="*/ 423 h 474"/>
                  <a:gd name="T64" fmla="*/ 224 w 401"/>
                  <a:gd name="T65" fmla="*/ 474 h 474"/>
                  <a:gd name="T66" fmla="*/ 275 w 401"/>
                  <a:gd name="T67" fmla="*/ 389 h 474"/>
                  <a:gd name="T68" fmla="*/ 351 w 401"/>
                  <a:gd name="T69" fmla="*/ 135 h 474"/>
                  <a:gd name="T70" fmla="*/ 213 w 401"/>
                  <a:gd name="T71" fmla="*/ 141 h 474"/>
                  <a:gd name="T72" fmla="*/ 165 w 401"/>
                  <a:gd name="T73" fmla="*/ 161 h 474"/>
                  <a:gd name="T74" fmla="*/ 148 w 401"/>
                  <a:gd name="T75" fmla="*/ 0 h 474"/>
                  <a:gd name="T76" fmla="*/ 140 w 401"/>
                  <a:gd name="T77" fmla="*/ 63 h 474"/>
                  <a:gd name="T78" fmla="*/ 89 w 401"/>
                  <a:gd name="T79" fmla="*/ 17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1" h="474">
                    <a:moveTo>
                      <a:pt x="182" y="347"/>
                    </a:moveTo>
                    <a:lnTo>
                      <a:pt x="185" y="350"/>
                    </a:lnTo>
                    <a:cubicBezTo>
                      <a:pt x="184" y="349"/>
                      <a:pt x="181" y="348"/>
                      <a:pt x="182" y="347"/>
                    </a:cubicBezTo>
                    <a:close/>
                    <a:moveTo>
                      <a:pt x="114" y="305"/>
                    </a:moveTo>
                    <a:cubicBezTo>
                      <a:pt x="139" y="323"/>
                      <a:pt x="125" y="310"/>
                      <a:pt x="140" y="339"/>
                    </a:cubicBezTo>
                    <a:lnTo>
                      <a:pt x="114" y="339"/>
                    </a:lnTo>
                    <a:lnTo>
                      <a:pt x="114" y="305"/>
                    </a:lnTo>
                    <a:close/>
                    <a:moveTo>
                      <a:pt x="165" y="305"/>
                    </a:moveTo>
                    <a:cubicBezTo>
                      <a:pt x="167" y="287"/>
                      <a:pt x="210" y="307"/>
                      <a:pt x="173" y="306"/>
                    </a:cubicBezTo>
                    <a:cubicBezTo>
                      <a:pt x="170" y="305"/>
                      <a:pt x="163" y="324"/>
                      <a:pt x="165" y="305"/>
                    </a:cubicBezTo>
                    <a:close/>
                    <a:moveTo>
                      <a:pt x="182" y="203"/>
                    </a:moveTo>
                    <a:cubicBezTo>
                      <a:pt x="181" y="244"/>
                      <a:pt x="183" y="250"/>
                      <a:pt x="148" y="254"/>
                    </a:cubicBezTo>
                    <a:cubicBezTo>
                      <a:pt x="162" y="228"/>
                      <a:pt x="159" y="220"/>
                      <a:pt x="182" y="203"/>
                    </a:cubicBezTo>
                    <a:close/>
                    <a:moveTo>
                      <a:pt x="182" y="203"/>
                    </a:moveTo>
                    <a:cubicBezTo>
                      <a:pt x="194" y="185"/>
                      <a:pt x="206" y="176"/>
                      <a:pt x="228" y="165"/>
                    </a:cubicBezTo>
                    <a:cubicBezTo>
                      <a:pt x="233" y="163"/>
                      <a:pt x="259" y="152"/>
                      <a:pt x="259" y="152"/>
                    </a:cubicBezTo>
                    <a:cubicBezTo>
                      <a:pt x="262" y="152"/>
                      <a:pt x="277" y="149"/>
                      <a:pt x="277" y="149"/>
                    </a:cubicBezTo>
                    <a:cubicBezTo>
                      <a:pt x="303" y="149"/>
                      <a:pt x="316" y="164"/>
                      <a:pt x="323" y="189"/>
                    </a:cubicBezTo>
                    <a:cubicBezTo>
                      <a:pt x="331" y="219"/>
                      <a:pt x="326" y="285"/>
                      <a:pt x="318" y="313"/>
                    </a:cubicBezTo>
                    <a:cubicBezTo>
                      <a:pt x="309" y="343"/>
                      <a:pt x="309" y="344"/>
                      <a:pt x="275" y="347"/>
                    </a:cubicBezTo>
                    <a:cubicBezTo>
                      <a:pt x="260" y="283"/>
                      <a:pt x="241" y="296"/>
                      <a:pt x="241" y="203"/>
                    </a:cubicBezTo>
                    <a:lnTo>
                      <a:pt x="182" y="203"/>
                    </a:lnTo>
                    <a:close/>
                    <a:moveTo>
                      <a:pt x="89" y="17"/>
                    </a:moveTo>
                    <a:cubicBezTo>
                      <a:pt x="86" y="52"/>
                      <a:pt x="80" y="36"/>
                      <a:pt x="80" y="68"/>
                    </a:cubicBezTo>
                    <a:cubicBezTo>
                      <a:pt x="80" y="112"/>
                      <a:pt x="114" y="118"/>
                      <a:pt x="30" y="118"/>
                    </a:cubicBezTo>
                    <a:cubicBezTo>
                      <a:pt x="31" y="187"/>
                      <a:pt x="62" y="167"/>
                      <a:pt x="114" y="195"/>
                    </a:cubicBezTo>
                    <a:cubicBezTo>
                      <a:pt x="107" y="226"/>
                      <a:pt x="100" y="218"/>
                      <a:pt x="97" y="254"/>
                    </a:cubicBezTo>
                    <a:cubicBezTo>
                      <a:pt x="45" y="253"/>
                      <a:pt x="74" y="242"/>
                      <a:pt x="21" y="254"/>
                    </a:cubicBezTo>
                    <a:cubicBezTo>
                      <a:pt x="0" y="345"/>
                      <a:pt x="9" y="414"/>
                      <a:pt x="123" y="423"/>
                    </a:cubicBezTo>
                    <a:lnTo>
                      <a:pt x="123" y="372"/>
                    </a:lnTo>
                    <a:lnTo>
                      <a:pt x="157" y="372"/>
                    </a:lnTo>
                    <a:cubicBezTo>
                      <a:pt x="157" y="429"/>
                      <a:pt x="157" y="423"/>
                      <a:pt x="216" y="423"/>
                    </a:cubicBezTo>
                    <a:cubicBezTo>
                      <a:pt x="221" y="443"/>
                      <a:pt x="224" y="448"/>
                      <a:pt x="224" y="474"/>
                    </a:cubicBezTo>
                    <a:cubicBezTo>
                      <a:pt x="265" y="453"/>
                      <a:pt x="271" y="445"/>
                      <a:pt x="275" y="389"/>
                    </a:cubicBezTo>
                    <a:cubicBezTo>
                      <a:pt x="401" y="389"/>
                      <a:pt x="351" y="263"/>
                      <a:pt x="351" y="135"/>
                    </a:cubicBezTo>
                    <a:cubicBezTo>
                      <a:pt x="231" y="107"/>
                      <a:pt x="263" y="115"/>
                      <a:pt x="213" y="141"/>
                    </a:cubicBezTo>
                    <a:cubicBezTo>
                      <a:pt x="194" y="152"/>
                      <a:pt x="187" y="156"/>
                      <a:pt x="165" y="161"/>
                    </a:cubicBezTo>
                    <a:cubicBezTo>
                      <a:pt x="191" y="50"/>
                      <a:pt x="280" y="70"/>
                      <a:pt x="148" y="0"/>
                    </a:cubicBezTo>
                    <a:cubicBezTo>
                      <a:pt x="150" y="27"/>
                      <a:pt x="173" y="61"/>
                      <a:pt x="140" y="63"/>
                    </a:cubicBezTo>
                    <a:cubicBezTo>
                      <a:pt x="106" y="65"/>
                      <a:pt x="142" y="53"/>
                      <a:pt x="8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6" name="Freeform 19">
                <a:extLst>
                  <a:ext uri="{FF2B5EF4-FFF2-40B4-BE49-F238E27FC236}">
                    <a16:creationId xmlns:a16="http://schemas.microsoft.com/office/drawing/2014/main" id="{E4BCABC5-53B4-4853-9D12-E9373085080E}"/>
                  </a:ext>
                </a:extLst>
              </p:cNvPr>
              <p:cNvSpPr>
                <a:spLocks noEditPoints="1"/>
              </p:cNvSpPr>
              <p:nvPr/>
            </p:nvSpPr>
            <p:spPr bwMode="auto">
              <a:xfrm>
                <a:off x="4846638" y="1912938"/>
                <a:ext cx="114300" cy="84138"/>
              </a:xfrm>
              <a:custGeom>
                <a:avLst/>
                <a:gdLst>
                  <a:gd name="T0" fmla="*/ 279 w 491"/>
                  <a:gd name="T1" fmla="*/ 240 h 360"/>
                  <a:gd name="T2" fmla="*/ 313 w 491"/>
                  <a:gd name="T3" fmla="*/ 282 h 360"/>
                  <a:gd name="T4" fmla="*/ 294 w 491"/>
                  <a:gd name="T5" fmla="*/ 268 h 360"/>
                  <a:gd name="T6" fmla="*/ 279 w 491"/>
                  <a:gd name="T7" fmla="*/ 240 h 360"/>
                  <a:gd name="T8" fmla="*/ 279 w 491"/>
                  <a:gd name="T9" fmla="*/ 181 h 360"/>
                  <a:gd name="T10" fmla="*/ 282 w 491"/>
                  <a:gd name="T11" fmla="*/ 183 h 360"/>
                  <a:gd name="T12" fmla="*/ 279 w 491"/>
                  <a:gd name="T13" fmla="*/ 181 h 360"/>
                  <a:gd name="T14" fmla="*/ 237 w 491"/>
                  <a:gd name="T15" fmla="*/ 130 h 360"/>
                  <a:gd name="T16" fmla="*/ 247 w 491"/>
                  <a:gd name="T17" fmla="*/ 138 h 360"/>
                  <a:gd name="T18" fmla="*/ 237 w 491"/>
                  <a:gd name="T19" fmla="*/ 130 h 360"/>
                  <a:gd name="T20" fmla="*/ 321 w 491"/>
                  <a:gd name="T21" fmla="*/ 113 h 360"/>
                  <a:gd name="T22" fmla="*/ 372 w 491"/>
                  <a:gd name="T23" fmla="*/ 113 h 360"/>
                  <a:gd name="T24" fmla="*/ 372 w 491"/>
                  <a:gd name="T25" fmla="*/ 122 h 360"/>
                  <a:gd name="T26" fmla="*/ 321 w 491"/>
                  <a:gd name="T27" fmla="*/ 122 h 360"/>
                  <a:gd name="T28" fmla="*/ 321 w 491"/>
                  <a:gd name="T29" fmla="*/ 113 h 360"/>
                  <a:gd name="T30" fmla="*/ 279 w 491"/>
                  <a:gd name="T31" fmla="*/ 113 h 360"/>
                  <a:gd name="T32" fmla="*/ 293 w 491"/>
                  <a:gd name="T33" fmla="*/ 117 h 360"/>
                  <a:gd name="T34" fmla="*/ 279 w 491"/>
                  <a:gd name="T35" fmla="*/ 113 h 360"/>
                  <a:gd name="T36" fmla="*/ 0 w 491"/>
                  <a:gd name="T37" fmla="*/ 54 h 360"/>
                  <a:gd name="T38" fmla="*/ 243 w 491"/>
                  <a:gd name="T39" fmla="*/ 184 h 360"/>
                  <a:gd name="T40" fmla="*/ 299 w 491"/>
                  <a:gd name="T41" fmla="*/ 339 h 360"/>
                  <a:gd name="T42" fmla="*/ 333 w 491"/>
                  <a:gd name="T43" fmla="*/ 355 h 360"/>
                  <a:gd name="T44" fmla="*/ 330 w 491"/>
                  <a:gd name="T45" fmla="*/ 215 h 360"/>
                  <a:gd name="T46" fmla="*/ 491 w 491"/>
                  <a:gd name="T47" fmla="*/ 147 h 360"/>
                  <a:gd name="T48" fmla="*/ 398 w 491"/>
                  <a:gd name="T49" fmla="*/ 155 h 360"/>
                  <a:gd name="T50" fmla="*/ 398 w 491"/>
                  <a:gd name="T51" fmla="*/ 138 h 360"/>
                  <a:gd name="T52" fmla="*/ 465 w 491"/>
                  <a:gd name="T53" fmla="*/ 96 h 360"/>
                  <a:gd name="T54" fmla="*/ 355 w 491"/>
                  <a:gd name="T55" fmla="*/ 88 h 360"/>
                  <a:gd name="T56" fmla="*/ 389 w 491"/>
                  <a:gd name="T57" fmla="*/ 20 h 360"/>
                  <a:gd name="T58" fmla="*/ 296 w 491"/>
                  <a:gd name="T59" fmla="*/ 62 h 360"/>
                  <a:gd name="T60" fmla="*/ 279 w 491"/>
                  <a:gd name="T61" fmla="*/ 71 h 360"/>
                  <a:gd name="T62" fmla="*/ 262 w 491"/>
                  <a:gd name="T63" fmla="*/ 45 h 360"/>
                  <a:gd name="T64" fmla="*/ 194 w 491"/>
                  <a:gd name="T65" fmla="*/ 79 h 360"/>
                  <a:gd name="T66" fmla="*/ 220 w 491"/>
                  <a:gd name="T67" fmla="*/ 122 h 360"/>
                  <a:gd name="T68" fmla="*/ 101 w 491"/>
                  <a:gd name="T69" fmla="*/ 62 h 360"/>
                  <a:gd name="T70" fmla="*/ 110 w 491"/>
                  <a:gd name="T71" fmla="*/ 3 h 360"/>
                  <a:gd name="T72" fmla="*/ 39 w 491"/>
                  <a:gd name="T73" fmla="*/ 8 h 360"/>
                  <a:gd name="T74" fmla="*/ 0 w 491"/>
                  <a:gd name="T75" fmla="*/ 54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1" h="360">
                    <a:moveTo>
                      <a:pt x="279" y="240"/>
                    </a:moveTo>
                    <a:cubicBezTo>
                      <a:pt x="309" y="248"/>
                      <a:pt x="310" y="248"/>
                      <a:pt x="313" y="282"/>
                    </a:cubicBezTo>
                    <a:cubicBezTo>
                      <a:pt x="306" y="278"/>
                      <a:pt x="302" y="277"/>
                      <a:pt x="294" y="268"/>
                    </a:cubicBezTo>
                    <a:cubicBezTo>
                      <a:pt x="272" y="243"/>
                      <a:pt x="287" y="255"/>
                      <a:pt x="279" y="240"/>
                    </a:cubicBezTo>
                    <a:close/>
                    <a:moveTo>
                      <a:pt x="279" y="181"/>
                    </a:moveTo>
                    <a:lnTo>
                      <a:pt x="282" y="183"/>
                    </a:lnTo>
                    <a:cubicBezTo>
                      <a:pt x="282" y="183"/>
                      <a:pt x="278" y="182"/>
                      <a:pt x="279" y="181"/>
                    </a:cubicBezTo>
                    <a:close/>
                    <a:moveTo>
                      <a:pt x="237" y="130"/>
                    </a:moveTo>
                    <a:cubicBezTo>
                      <a:pt x="251" y="116"/>
                      <a:pt x="264" y="151"/>
                      <a:pt x="247" y="138"/>
                    </a:cubicBezTo>
                    <a:cubicBezTo>
                      <a:pt x="241" y="134"/>
                      <a:pt x="225" y="142"/>
                      <a:pt x="237" y="130"/>
                    </a:cubicBezTo>
                    <a:close/>
                    <a:moveTo>
                      <a:pt x="321" y="113"/>
                    </a:moveTo>
                    <a:lnTo>
                      <a:pt x="372" y="113"/>
                    </a:lnTo>
                    <a:lnTo>
                      <a:pt x="372" y="122"/>
                    </a:lnTo>
                    <a:lnTo>
                      <a:pt x="321" y="122"/>
                    </a:lnTo>
                    <a:lnTo>
                      <a:pt x="321" y="113"/>
                    </a:lnTo>
                    <a:close/>
                    <a:moveTo>
                      <a:pt x="279" y="113"/>
                    </a:moveTo>
                    <a:cubicBezTo>
                      <a:pt x="288" y="104"/>
                      <a:pt x="325" y="126"/>
                      <a:pt x="293" y="117"/>
                    </a:cubicBezTo>
                    <a:cubicBezTo>
                      <a:pt x="286" y="116"/>
                      <a:pt x="265" y="127"/>
                      <a:pt x="279" y="113"/>
                    </a:cubicBezTo>
                    <a:close/>
                    <a:moveTo>
                      <a:pt x="0" y="54"/>
                    </a:moveTo>
                    <a:cubicBezTo>
                      <a:pt x="0" y="153"/>
                      <a:pt x="138" y="47"/>
                      <a:pt x="243" y="184"/>
                    </a:cubicBezTo>
                    <a:cubicBezTo>
                      <a:pt x="285" y="239"/>
                      <a:pt x="216" y="280"/>
                      <a:pt x="299" y="339"/>
                    </a:cubicBezTo>
                    <a:cubicBezTo>
                      <a:pt x="303" y="341"/>
                      <a:pt x="331" y="355"/>
                      <a:pt x="333" y="355"/>
                    </a:cubicBezTo>
                    <a:cubicBezTo>
                      <a:pt x="402" y="360"/>
                      <a:pt x="333" y="255"/>
                      <a:pt x="330" y="215"/>
                    </a:cubicBezTo>
                    <a:cubicBezTo>
                      <a:pt x="466" y="183"/>
                      <a:pt x="489" y="225"/>
                      <a:pt x="491" y="147"/>
                    </a:cubicBezTo>
                    <a:cubicBezTo>
                      <a:pt x="446" y="151"/>
                      <a:pt x="438" y="164"/>
                      <a:pt x="398" y="155"/>
                    </a:cubicBezTo>
                    <a:lnTo>
                      <a:pt x="398" y="138"/>
                    </a:lnTo>
                    <a:cubicBezTo>
                      <a:pt x="445" y="140"/>
                      <a:pt x="464" y="159"/>
                      <a:pt x="465" y="96"/>
                    </a:cubicBezTo>
                    <a:cubicBezTo>
                      <a:pt x="398" y="96"/>
                      <a:pt x="412" y="101"/>
                      <a:pt x="355" y="88"/>
                    </a:cubicBezTo>
                    <a:cubicBezTo>
                      <a:pt x="374" y="59"/>
                      <a:pt x="385" y="65"/>
                      <a:pt x="389" y="20"/>
                    </a:cubicBezTo>
                    <a:cubicBezTo>
                      <a:pt x="351" y="23"/>
                      <a:pt x="337" y="40"/>
                      <a:pt x="296" y="62"/>
                    </a:cubicBezTo>
                    <a:lnTo>
                      <a:pt x="279" y="71"/>
                    </a:lnTo>
                    <a:cubicBezTo>
                      <a:pt x="260" y="58"/>
                      <a:pt x="269" y="69"/>
                      <a:pt x="262" y="45"/>
                    </a:cubicBezTo>
                    <a:cubicBezTo>
                      <a:pt x="233" y="48"/>
                      <a:pt x="194" y="49"/>
                      <a:pt x="194" y="79"/>
                    </a:cubicBezTo>
                    <a:cubicBezTo>
                      <a:pt x="194" y="115"/>
                      <a:pt x="203" y="75"/>
                      <a:pt x="220" y="122"/>
                    </a:cubicBezTo>
                    <a:lnTo>
                      <a:pt x="101" y="62"/>
                    </a:lnTo>
                    <a:cubicBezTo>
                      <a:pt x="102" y="25"/>
                      <a:pt x="107" y="36"/>
                      <a:pt x="110" y="3"/>
                    </a:cubicBezTo>
                    <a:cubicBezTo>
                      <a:pt x="83" y="3"/>
                      <a:pt x="62" y="0"/>
                      <a:pt x="39" y="8"/>
                    </a:cubicBezTo>
                    <a:cubicBezTo>
                      <a:pt x="22" y="15"/>
                      <a:pt x="0" y="34"/>
                      <a:pt x="0"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7" name="Freeform 20">
                <a:extLst>
                  <a:ext uri="{FF2B5EF4-FFF2-40B4-BE49-F238E27FC236}">
                    <a16:creationId xmlns:a16="http://schemas.microsoft.com/office/drawing/2014/main" id="{8AAD7046-FD97-4D27-ABB3-DE40CBBF7DF4}"/>
                  </a:ext>
                </a:extLst>
              </p:cNvPr>
              <p:cNvSpPr>
                <a:spLocks noEditPoints="1"/>
              </p:cNvSpPr>
              <p:nvPr/>
            </p:nvSpPr>
            <p:spPr bwMode="auto">
              <a:xfrm>
                <a:off x="4837113" y="2320926"/>
                <a:ext cx="80963" cy="87313"/>
              </a:xfrm>
              <a:custGeom>
                <a:avLst/>
                <a:gdLst>
                  <a:gd name="T0" fmla="*/ 153 w 348"/>
                  <a:gd name="T1" fmla="*/ 178 h 373"/>
                  <a:gd name="T2" fmla="*/ 45 w 348"/>
                  <a:gd name="T3" fmla="*/ 212 h 373"/>
                  <a:gd name="T4" fmla="*/ 68 w 348"/>
                  <a:gd name="T5" fmla="*/ 169 h 373"/>
                  <a:gd name="T6" fmla="*/ 153 w 348"/>
                  <a:gd name="T7" fmla="*/ 178 h 373"/>
                  <a:gd name="T8" fmla="*/ 127 w 348"/>
                  <a:gd name="T9" fmla="*/ 356 h 373"/>
                  <a:gd name="T10" fmla="*/ 136 w 348"/>
                  <a:gd name="T11" fmla="*/ 364 h 373"/>
                  <a:gd name="T12" fmla="*/ 195 w 348"/>
                  <a:gd name="T13" fmla="*/ 373 h 373"/>
                  <a:gd name="T14" fmla="*/ 221 w 348"/>
                  <a:gd name="T15" fmla="*/ 186 h 373"/>
                  <a:gd name="T16" fmla="*/ 153 w 348"/>
                  <a:gd name="T17" fmla="*/ 178 h 373"/>
                  <a:gd name="T18" fmla="*/ 153 w 348"/>
                  <a:gd name="T19" fmla="*/ 144 h 373"/>
                  <a:gd name="T20" fmla="*/ 94 w 348"/>
                  <a:gd name="T21" fmla="*/ 126 h 373"/>
                  <a:gd name="T22" fmla="*/ 94 w 348"/>
                  <a:gd name="T23" fmla="*/ 102 h 373"/>
                  <a:gd name="T24" fmla="*/ 204 w 348"/>
                  <a:gd name="T25" fmla="*/ 135 h 373"/>
                  <a:gd name="T26" fmla="*/ 280 w 348"/>
                  <a:gd name="T27" fmla="*/ 212 h 373"/>
                  <a:gd name="T28" fmla="*/ 324 w 348"/>
                  <a:gd name="T29" fmla="*/ 172 h 373"/>
                  <a:gd name="T30" fmla="*/ 348 w 348"/>
                  <a:gd name="T31" fmla="*/ 102 h 373"/>
                  <a:gd name="T32" fmla="*/ 194 w 348"/>
                  <a:gd name="T33" fmla="*/ 52 h 373"/>
                  <a:gd name="T34" fmla="*/ 170 w 348"/>
                  <a:gd name="T35" fmla="*/ 0 h 373"/>
                  <a:gd name="T36" fmla="*/ 127 w 348"/>
                  <a:gd name="T37" fmla="*/ 0 h 373"/>
                  <a:gd name="T38" fmla="*/ 0 w 348"/>
                  <a:gd name="T39" fmla="*/ 229 h 373"/>
                  <a:gd name="T40" fmla="*/ 68 w 348"/>
                  <a:gd name="T41" fmla="*/ 305 h 373"/>
                  <a:gd name="T42" fmla="*/ 212 w 348"/>
                  <a:gd name="T43" fmla="*/ 246 h 373"/>
                  <a:gd name="T44" fmla="*/ 110 w 348"/>
                  <a:gd name="T45" fmla="*/ 305 h 373"/>
                  <a:gd name="T46" fmla="*/ 127 w 348"/>
                  <a:gd name="T47" fmla="*/ 35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8" h="373">
                    <a:moveTo>
                      <a:pt x="153" y="178"/>
                    </a:moveTo>
                    <a:cubicBezTo>
                      <a:pt x="137" y="192"/>
                      <a:pt x="55" y="260"/>
                      <a:pt x="45" y="212"/>
                    </a:cubicBezTo>
                    <a:cubicBezTo>
                      <a:pt x="41" y="191"/>
                      <a:pt x="56" y="188"/>
                      <a:pt x="68" y="169"/>
                    </a:cubicBezTo>
                    <a:cubicBezTo>
                      <a:pt x="113" y="169"/>
                      <a:pt x="118" y="170"/>
                      <a:pt x="153" y="178"/>
                    </a:cubicBezTo>
                    <a:close/>
                    <a:moveTo>
                      <a:pt x="127" y="356"/>
                    </a:moveTo>
                    <a:lnTo>
                      <a:pt x="136" y="364"/>
                    </a:lnTo>
                    <a:cubicBezTo>
                      <a:pt x="169" y="367"/>
                      <a:pt x="158" y="372"/>
                      <a:pt x="195" y="373"/>
                    </a:cubicBezTo>
                    <a:cubicBezTo>
                      <a:pt x="206" y="325"/>
                      <a:pt x="307" y="240"/>
                      <a:pt x="221" y="186"/>
                    </a:cubicBezTo>
                    <a:cubicBezTo>
                      <a:pt x="190" y="166"/>
                      <a:pt x="191" y="175"/>
                      <a:pt x="153" y="178"/>
                    </a:cubicBezTo>
                    <a:lnTo>
                      <a:pt x="153" y="144"/>
                    </a:lnTo>
                    <a:lnTo>
                      <a:pt x="94" y="126"/>
                    </a:lnTo>
                    <a:lnTo>
                      <a:pt x="94" y="102"/>
                    </a:lnTo>
                    <a:cubicBezTo>
                      <a:pt x="178" y="102"/>
                      <a:pt x="152" y="105"/>
                      <a:pt x="204" y="135"/>
                    </a:cubicBezTo>
                    <a:cubicBezTo>
                      <a:pt x="244" y="159"/>
                      <a:pt x="267" y="158"/>
                      <a:pt x="280" y="212"/>
                    </a:cubicBezTo>
                    <a:cubicBezTo>
                      <a:pt x="308" y="204"/>
                      <a:pt x="310" y="195"/>
                      <a:pt x="324" y="172"/>
                    </a:cubicBezTo>
                    <a:cubicBezTo>
                      <a:pt x="339" y="148"/>
                      <a:pt x="347" y="137"/>
                      <a:pt x="348" y="102"/>
                    </a:cubicBezTo>
                    <a:cubicBezTo>
                      <a:pt x="289" y="115"/>
                      <a:pt x="240" y="87"/>
                      <a:pt x="194" y="52"/>
                    </a:cubicBezTo>
                    <a:cubicBezTo>
                      <a:pt x="171" y="33"/>
                      <a:pt x="171" y="39"/>
                      <a:pt x="170" y="0"/>
                    </a:cubicBezTo>
                    <a:lnTo>
                      <a:pt x="127" y="0"/>
                    </a:lnTo>
                    <a:cubicBezTo>
                      <a:pt x="125" y="87"/>
                      <a:pt x="18" y="154"/>
                      <a:pt x="0" y="229"/>
                    </a:cubicBezTo>
                    <a:cubicBezTo>
                      <a:pt x="14" y="249"/>
                      <a:pt x="48" y="291"/>
                      <a:pt x="68" y="305"/>
                    </a:cubicBezTo>
                    <a:cubicBezTo>
                      <a:pt x="177" y="280"/>
                      <a:pt x="137" y="247"/>
                      <a:pt x="212" y="246"/>
                    </a:cubicBezTo>
                    <a:cubicBezTo>
                      <a:pt x="210" y="327"/>
                      <a:pt x="171" y="334"/>
                      <a:pt x="110" y="305"/>
                    </a:cubicBezTo>
                    <a:cubicBezTo>
                      <a:pt x="113" y="334"/>
                      <a:pt x="117" y="336"/>
                      <a:pt x="127" y="3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8" name="Freeform 21">
                <a:extLst>
                  <a:ext uri="{FF2B5EF4-FFF2-40B4-BE49-F238E27FC236}">
                    <a16:creationId xmlns:a16="http://schemas.microsoft.com/office/drawing/2014/main" id="{C99EC12B-5F6D-4586-9F5C-9AE3B2D86992}"/>
                  </a:ext>
                </a:extLst>
              </p:cNvPr>
              <p:cNvSpPr>
                <a:spLocks/>
              </p:cNvSpPr>
              <p:nvPr/>
            </p:nvSpPr>
            <p:spPr bwMode="auto">
              <a:xfrm>
                <a:off x="4656138" y="1728788"/>
                <a:ext cx="77788" cy="79375"/>
              </a:xfrm>
              <a:custGeom>
                <a:avLst/>
                <a:gdLst>
                  <a:gd name="T0" fmla="*/ 161 w 331"/>
                  <a:gd name="T1" fmla="*/ 127 h 339"/>
                  <a:gd name="T2" fmla="*/ 43 w 331"/>
                  <a:gd name="T3" fmla="*/ 144 h 339"/>
                  <a:gd name="T4" fmla="*/ 136 w 331"/>
                  <a:gd name="T5" fmla="*/ 186 h 339"/>
                  <a:gd name="T6" fmla="*/ 0 w 331"/>
                  <a:gd name="T7" fmla="*/ 279 h 339"/>
                  <a:gd name="T8" fmla="*/ 181 w 331"/>
                  <a:gd name="T9" fmla="*/ 231 h 339"/>
                  <a:gd name="T10" fmla="*/ 331 w 331"/>
                  <a:gd name="T11" fmla="*/ 186 h 339"/>
                  <a:gd name="T12" fmla="*/ 263 w 331"/>
                  <a:gd name="T13" fmla="*/ 127 h 339"/>
                  <a:gd name="T14" fmla="*/ 212 w 331"/>
                  <a:gd name="T15" fmla="*/ 0 h 339"/>
                  <a:gd name="T16" fmla="*/ 195 w 331"/>
                  <a:gd name="T17" fmla="*/ 67 h 339"/>
                  <a:gd name="T18" fmla="*/ 161 w 331"/>
                  <a:gd name="T19" fmla="*/ 127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1" h="339">
                    <a:moveTo>
                      <a:pt x="161" y="127"/>
                    </a:moveTo>
                    <a:cubicBezTo>
                      <a:pt x="68" y="127"/>
                      <a:pt x="43" y="51"/>
                      <a:pt x="43" y="144"/>
                    </a:cubicBezTo>
                    <a:cubicBezTo>
                      <a:pt x="43" y="189"/>
                      <a:pt x="91" y="186"/>
                      <a:pt x="136" y="186"/>
                    </a:cubicBezTo>
                    <a:cubicBezTo>
                      <a:pt x="73" y="280"/>
                      <a:pt x="0" y="206"/>
                      <a:pt x="0" y="279"/>
                    </a:cubicBezTo>
                    <a:cubicBezTo>
                      <a:pt x="0" y="321"/>
                      <a:pt x="93" y="339"/>
                      <a:pt x="181" y="231"/>
                    </a:cubicBezTo>
                    <a:cubicBezTo>
                      <a:pt x="233" y="167"/>
                      <a:pt x="252" y="186"/>
                      <a:pt x="331" y="186"/>
                    </a:cubicBezTo>
                    <a:cubicBezTo>
                      <a:pt x="320" y="140"/>
                      <a:pt x="319" y="128"/>
                      <a:pt x="263" y="127"/>
                    </a:cubicBezTo>
                    <a:cubicBezTo>
                      <a:pt x="264" y="75"/>
                      <a:pt x="301" y="20"/>
                      <a:pt x="212" y="0"/>
                    </a:cubicBezTo>
                    <a:cubicBezTo>
                      <a:pt x="210" y="29"/>
                      <a:pt x="202" y="41"/>
                      <a:pt x="195" y="67"/>
                    </a:cubicBezTo>
                    <a:cubicBezTo>
                      <a:pt x="188" y="96"/>
                      <a:pt x="192" y="127"/>
                      <a:pt x="161"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9" name="Freeform 22">
                <a:extLst>
                  <a:ext uri="{FF2B5EF4-FFF2-40B4-BE49-F238E27FC236}">
                    <a16:creationId xmlns:a16="http://schemas.microsoft.com/office/drawing/2014/main" id="{B07C32FC-1387-44EB-BD5F-8A34806DBC94}"/>
                  </a:ext>
                </a:extLst>
              </p:cNvPr>
              <p:cNvSpPr>
                <a:spLocks/>
              </p:cNvSpPr>
              <p:nvPr/>
            </p:nvSpPr>
            <p:spPr bwMode="auto">
              <a:xfrm>
                <a:off x="4362450" y="2473326"/>
                <a:ext cx="66675" cy="68263"/>
              </a:xfrm>
              <a:custGeom>
                <a:avLst/>
                <a:gdLst>
                  <a:gd name="T0" fmla="*/ 0 w 293"/>
                  <a:gd name="T1" fmla="*/ 203 h 296"/>
                  <a:gd name="T2" fmla="*/ 0 w 293"/>
                  <a:gd name="T3" fmla="*/ 237 h 296"/>
                  <a:gd name="T4" fmla="*/ 212 w 293"/>
                  <a:gd name="T5" fmla="*/ 296 h 296"/>
                  <a:gd name="T6" fmla="*/ 237 w 293"/>
                  <a:gd name="T7" fmla="*/ 237 h 296"/>
                  <a:gd name="T8" fmla="*/ 224 w 293"/>
                  <a:gd name="T9" fmla="*/ 219 h 296"/>
                  <a:gd name="T10" fmla="*/ 208 w 293"/>
                  <a:gd name="T11" fmla="*/ 223 h 296"/>
                  <a:gd name="T12" fmla="*/ 173 w 293"/>
                  <a:gd name="T13" fmla="*/ 242 h 296"/>
                  <a:gd name="T14" fmla="*/ 102 w 293"/>
                  <a:gd name="T15" fmla="*/ 229 h 296"/>
                  <a:gd name="T16" fmla="*/ 119 w 293"/>
                  <a:gd name="T17" fmla="*/ 169 h 296"/>
                  <a:gd name="T18" fmla="*/ 161 w 293"/>
                  <a:gd name="T19" fmla="*/ 220 h 296"/>
                  <a:gd name="T20" fmla="*/ 212 w 293"/>
                  <a:gd name="T21" fmla="*/ 119 h 296"/>
                  <a:gd name="T22" fmla="*/ 144 w 293"/>
                  <a:gd name="T23" fmla="*/ 136 h 296"/>
                  <a:gd name="T24" fmla="*/ 229 w 293"/>
                  <a:gd name="T25" fmla="*/ 161 h 296"/>
                  <a:gd name="T26" fmla="*/ 288 w 293"/>
                  <a:gd name="T27" fmla="*/ 85 h 296"/>
                  <a:gd name="T28" fmla="*/ 85 w 293"/>
                  <a:gd name="T29" fmla="*/ 0 h 296"/>
                  <a:gd name="T30" fmla="*/ 97 w 293"/>
                  <a:gd name="T31" fmla="*/ 58 h 296"/>
                  <a:gd name="T32" fmla="*/ 55 w 293"/>
                  <a:gd name="T33" fmla="*/ 173 h 296"/>
                  <a:gd name="T34" fmla="*/ 0 w 293"/>
                  <a:gd name="T35" fmla="*/ 20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96">
                    <a:moveTo>
                      <a:pt x="0" y="203"/>
                    </a:moveTo>
                    <a:lnTo>
                      <a:pt x="0" y="237"/>
                    </a:lnTo>
                    <a:cubicBezTo>
                      <a:pt x="83" y="244"/>
                      <a:pt x="103" y="296"/>
                      <a:pt x="212" y="296"/>
                    </a:cubicBezTo>
                    <a:cubicBezTo>
                      <a:pt x="220" y="263"/>
                      <a:pt x="231" y="258"/>
                      <a:pt x="237" y="237"/>
                    </a:cubicBezTo>
                    <a:cubicBezTo>
                      <a:pt x="240" y="227"/>
                      <a:pt x="250" y="215"/>
                      <a:pt x="224" y="219"/>
                    </a:cubicBezTo>
                    <a:cubicBezTo>
                      <a:pt x="217" y="220"/>
                      <a:pt x="214" y="220"/>
                      <a:pt x="208" y="223"/>
                    </a:cubicBezTo>
                    <a:cubicBezTo>
                      <a:pt x="192" y="229"/>
                      <a:pt x="188" y="234"/>
                      <a:pt x="173" y="242"/>
                    </a:cubicBezTo>
                    <a:cubicBezTo>
                      <a:pt x="135" y="263"/>
                      <a:pt x="135" y="251"/>
                      <a:pt x="102" y="229"/>
                    </a:cubicBezTo>
                    <a:cubicBezTo>
                      <a:pt x="109" y="197"/>
                      <a:pt x="116" y="205"/>
                      <a:pt x="119" y="169"/>
                    </a:cubicBezTo>
                    <a:cubicBezTo>
                      <a:pt x="167" y="170"/>
                      <a:pt x="161" y="173"/>
                      <a:pt x="161" y="220"/>
                    </a:cubicBezTo>
                    <a:cubicBezTo>
                      <a:pt x="191" y="201"/>
                      <a:pt x="208" y="163"/>
                      <a:pt x="212" y="119"/>
                    </a:cubicBezTo>
                    <a:cubicBezTo>
                      <a:pt x="195" y="127"/>
                      <a:pt x="166" y="131"/>
                      <a:pt x="144" y="136"/>
                    </a:cubicBezTo>
                    <a:cubicBezTo>
                      <a:pt x="152" y="42"/>
                      <a:pt x="229" y="60"/>
                      <a:pt x="229" y="161"/>
                    </a:cubicBezTo>
                    <a:cubicBezTo>
                      <a:pt x="293" y="156"/>
                      <a:pt x="266" y="132"/>
                      <a:pt x="288" y="85"/>
                    </a:cubicBezTo>
                    <a:cubicBezTo>
                      <a:pt x="186" y="31"/>
                      <a:pt x="142" y="28"/>
                      <a:pt x="85" y="0"/>
                    </a:cubicBezTo>
                    <a:cubicBezTo>
                      <a:pt x="88" y="29"/>
                      <a:pt x="98" y="39"/>
                      <a:pt x="97" y="58"/>
                    </a:cubicBezTo>
                    <a:lnTo>
                      <a:pt x="55" y="173"/>
                    </a:lnTo>
                    <a:cubicBezTo>
                      <a:pt x="39" y="206"/>
                      <a:pt x="44" y="203"/>
                      <a:pt x="0" y="2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40" name="Freeform 23">
                <a:extLst>
                  <a:ext uri="{FF2B5EF4-FFF2-40B4-BE49-F238E27FC236}">
                    <a16:creationId xmlns:a16="http://schemas.microsoft.com/office/drawing/2014/main" id="{E08DFCC3-A68C-47C5-BFBC-C2E40ACE51AD}"/>
                  </a:ext>
                </a:extLst>
              </p:cNvPr>
              <p:cNvSpPr>
                <a:spLocks noEditPoints="1"/>
              </p:cNvSpPr>
              <p:nvPr/>
            </p:nvSpPr>
            <p:spPr bwMode="auto">
              <a:xfrm>
                <a:off x="4141788" y="2263776"/>
                <a:ext cx="57150" cy="57150"/>
              </a:xfrm>
              <a:custGeom>
                <a:avLst/>
                <a:gdLst>
                  <a:gd name="T0" fmla="*/ 36 w 248"/>
                  <a:gd name="T1" fmla="*/ 186 h 245"/>
                  <a:gd name="T2" fmla="*/ 28 w 248"/>
                  <a:gd name="T3" fmla="*/ 152 h 245"/>
                  <a:gd name="T4" fmla="*/ 211 w 248"/>
                  <a:gd name="T5" fmla="*/ 106 h 245"/>
                  <a:gd name="T6" fmla="*/ 173 w 248"/>
                  <a:gd name="T7" fmla="*/ 154 h 245"/>
                  <a:gd name="T8" fmla="*/ 36 w 248"/>
                  <a:gd name="T9" fmla="*/ 186 h 245"/>
                  <a:gd name="T10" fmla="*/ 2 w 248"/>
                  <a:gd name="T11" fmla="*/ 101 h 245"/>
                  <a:gd name="T12" fmla="*/ 104 w 248"/>
                  <a:gd name="T13" fmla="*/ 245 h 245"/>
                  <a:gd name="T14" fmla="*/ 248 w 248"/>
                  <a:gd name="T15" fmla="*/ 110 h 245"/>
                  <a:gd name="T16" fmla="*/ 121 w 248"/>
                  <a:gd name="T17" fmla="*/ 0 h 245"/>
                  <a:gd name="T18" fmla="*/ 2 w 248"/>
                  <a:gd name="T19" fmla="*/ 10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 h="245">
                    <a:moveTo>
                      <a:pt x="36" y="186"/>
                    </a:moveTo>
                    <a:cubicBezTo>
                      <a:pt x="31" y="163"/>
                      <a:pt x="28" y="170"/>
                      <a:pt x="28" y="152"/>
                    </a:cubicBezTo>
                    <a:cubicBezTo>
                      <a:pt x="28" y="83"/>
                      <a:pt x="227" y="25"/>
                      <a:pt x="211" y="106"/>
                    </a:cubicBezTo>
                    <a:cubicBezTo>
                      <a:pt x="208" y="123"/>
                      <a:pt x="185" y="145"/>
                      <a:pt x="173" y="154"/>
                    </a:cubicBezTo>
                    <a:cubicBezTo>
                      <a:pt x="134" y="183"/>
                      <a:pt x="102" y="186"/>
                      <a:pt x="36" y="186"/>
                    </a:cubicBezTo>
                    <a:close/>
                    <a:moveTo>
                      <a:pt x="2" y="101"/>
                    </a:moveTo>
                    <a:cubicBezTo>
                      <a:pt x="2" y="165"/>
                      <a:pt x="0" y="245"/>
                      <a:pt x="104" y="245"/>
                    </a:cubicBezTo>
                    <a:cubicBezTo>
                      <a:pt x="171" y="245"/>
                      <a:pt x="248" y="201"/>
                      <a:pt x="248" y="110"/>
                    </a:cubicBezTo>
                    <a:cubicBezTo>
                      <a:pt x="248" y="57"/>
                      <a:pt x="168" y="0"/>
                      <a:pt x="121" y="0"/>
                    </a:cubicBezTo>
                    <a:cubicBezTo>
                      <a:pt x="68" y="0"/>
                      <a:pt x="2" y="49"/>
                      <a:pt x="2"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41" name="Freeform 24">
                <a:extLst>
                  <a:ext uri="{FF2B5EF4-FFF2-40B4-BE49-F238E27FC236}">
                    <a16:creationId xmlns:a16="http://schemas.microsoft.com/office/drawing/2014/main" id="{83FDBC0B-5A5D-409B-85FD-73DFE3247EE3}"/>
                  </a:ext>
                </a:extLst>
              </p:cNvPr>
              <p:cNvSpPr>
                <a:spLocks/>
              </p:cNvSpPr>
              <p:nvPr/>
            </p:nvSpPr>
            <p:spPr bwMode="auto">
              <a:xfrm>
                <a:off x="4416425" y="2482851"/>
                <a:ext cx="52388" cy="73025"/>
              </a:xfrm>
              <a:custGeom>
                <a:avLst/>
                <a:gdLst>
                  <a:gd name="T0" fmla="*/ 33 w 220"/>
                  <a:gd name="T1" fmla="*/ 132 h 310"/>
                  <a:gd name="T2" fmla="*/ 128 w 220"/>
                  <a:gd name="T3" fmla="*/ 242 h 310"/>
                  <a:gd name="T4" fmla="*/ 50 w 220"/>
                  <a:gd name="T5" fmla="*/ 183 h 310"/>
                  <a:gd name="T6" fmla="*/ 16 w 220"/>
                  <a:gd name="T7" fmla="*/ 183 h 310"/>
                  <a:gd name="T8" fmla="*/ 0 w 220"/>
                  <a:gd name="T9" fmla="*/ 267 h 310"/>
                  <a:gd name="T10" fmla="*/ 110 w 220"/>
                  <a:gd name="T11" fmla="*/ 310 h 310"/>
                  <a:gd name="T12" fmla="*/ 194 w 220"/>
                  <a:gd name="T13" fmla="*/ 250 h 310"/>
                  <a:gd name="T14" fmla="*/ 127 w 220"/>
                  <a:gd name="T15" fmla="*/ 81 h 310"/>
                  <a:gd name="T16" fmla="*/ 177 w 220"/>
                  <a:gd name="T17" fmla="*/ 174 h 310"/>
                  <a:gd name="T18" fmla="*/ 211 w 220"/>
                  <a:gd name="T19" fmla="*/ 174 h 310"/>
                  <a:gd name="T20" fmla="*/ 220 w 220"/>
                  <a:gd name="T21" fmla="*/ 73 h 310"/>
                  <a:gd name="T22" fmla="*/ 66 w 220"/>
                  <a:gd name="T23" fmla="*/ 72 h 310"/>
                  <a:gd name="T24" fmla="*/ 33 w 220"/>
                  <a:gd name="T25" fmla="*/ 132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0" h="310">
                    <a:moveTo>
                      <a:pt x="33" y="132"/>
                    </a:moveTo>
                    <a:cubicBezTo>
                      <a:pt x="33" y="182"/>
                      <a:pt x="114" y="205"/>
                      <a:pt x="128" y="242"/>
                    </a:cubicBezTo>
                    <a:cubicBezTo>
                      <a:pt x="149" y="292"/>
                      <a:pt x="50" y="309"/>
                      <a:pt x="50" y="183"/>
                    </a:cubicBezTo>
                    <a:lnTo>
                      <a:pt x="16" y="183"/>
                    </a:lnTo>
                    <a:cubicBezTo>
                      <a:pt x="11" y="207"/>
                      <a:pt x="2" y="240"/>
                      <a:pt x="0" y="267"/>
                    </a:cubicBezTo>
                    <a:cubicBezTo>
                      <a:pt x="27" y="274"/>
                      <a:pt x="96" y="310"/>
                      <a:pt x="110" y="310"/>
                    </a:cubicBezTo>
                    <a:cubicBezTo>
                      <a:pt x="130" y="310"/>
                      <a:pt x="194" y="278"/>
                      <a:pt x="194" y="250"/>
                    </a:cubicBezTo>
                    <a:cubicBezTo>
                      <a:pt x="194" y="125"/>
                      <a:pt x="35" y="142"/>
                      <a:pt x="127" y="81"/>
                    </a:cubicBezTo>
                    <a:cubicBezTo>
                      <a:pt x="165" y="91"/>
                      <a:pt x="176" y="128"/>
                      <a:pt x="177" y="174"/>
                    </a:cubicBezTo>
                    <a:lnTo>
                      <a:pt x="211" y="174"/>
                    </a:lnTo>
                    <a:cubicBezTo>
                      <a:pt x="211" y="125"/>
                      <a:pt x="220" y="115"/>
                      <a:pt x="220" y="73"/>
                    </a:cubicBezTo>
                    <a:cubicBezTo>
                      <a:pt x="155" y="104"/>
                      <a:pt x="141" y="0"/>
                      <a:pt x="66" y="72"/>
                    </a:cubicBezTo>
                    <a:cubicBezTo>
                      <a:pt x="57" y="81"/>
                      <a:pt x="33" y="115"/>
                      <a:pt x="33" y="1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42" name="Freeform 25">
                <a:extLst>
                  <a:ext uri="{FF2B5EF4-FFF2-40B4-BE49-F238E27FC236}">
                    <a16:creationId xmlns:a16="http://schemas.microsoft.com/office/drawing/2014/main" id="{B04DDB34-3F42-4985-BA35-261AD9A982AF}"/>
                  </a:ext>
                </a:extLst>
              </p:cNvPr>
              <p:cNvSpPr>
                <a:spLocks/>
              </p:cNvSpPr>
              <p:nvPr/>
            </p:nvSpPr>
            <p:spPr bwMode="auto">
              <a:xfrm>
                <a:off x="4468813" y="2500313"/>
                <a:ext cx="58738" cy="63500"/>
              </a:xfrm>
              <a:custGeom>
                <a:avLst/>
                <a:gdLst>
                  <a:gd name="T0" fmla="*/ 6 w 252"/>
                  <a:gd name="T1" fmla="*/ 101 h 271"/>
                  <a:gd name="T2" fmla="*/ 99 w 252"/>
                  <a:gd name="T3" fmla="*/ 50 h 271"/>
                  <a:gd name="T4" fmla="*/ 74 w 252"/>
                  <a:gd name="T5" fmla="*/ 228 h 271"/>
                  <a:gd name="T6" fmla="*/ 40 w 252"/>
                  <a:gd name="T7" fmla="*/ 228 h 271"/>
                  <a:gd name="T8" fmla="*/ 40 w 252"/>
                  <a:gd name="T9" fmla="*/ 262 h 271"/>
                  <a:gd name="T10" fmla="*/ 175 w 252"/>
                  <a:gd name="T11" fmla="*/ 271 h 271"/>
                  <a:gd name="T12" fmla="*/ 160 w 252"/>
                  <a:gd name="T13" fmla="*/ 59 h 271"/>
                  <a:gd name="T14" fmla="*/ 209 w 252"/>
                  <a:gd name="T15" fmla="*/ 127 h 271"/>
                  <a:gd name="T16" fmla="*/ 243 w 252"/>
                  <a:gd name="T17" fmla="*/ 127 h 271"/>
                  <a:gd name="T18" fmla="*/ 252 w 252"/>
                  <a:gd name="T19" fmla="*/ 42 h 271"/>
                  <a:gd name="T20" fmla="*/ 23 w 252"/>
                  <a:gd name="T21" fmla="*/ 0 h 271"/>
                  <a:gd name="T22" fmla="*/ 6 w 252"/>
                  <a:gd name="T23" fmla="*/ 10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271">
                    <a:moveTo>
                      <a:pt x="6" y="101"/>
                    </a:moveTo>
                    <a:cubicBezTo>
                      <a:pt x="94" y="81"/>
                      <a:pt x="0" y="50"/>
                      <a:pt x="99" y="50"/>
                    </a:cubicBezTo>
                    <a:cubicBezTo>
                      <a:pt x="90" y="92"/>
                      <a:pt x="74" y="181"/>
                      <a:pt x="74" y="228"/>
                    </a:cubicBezTo>
                    <a:lnTo>
                      <a:pt x="40" y="228"/>
                    </a:lnTo>
                    <a:lnTo>
                      <a:pt x="40" y="262"/>
                    </a:lnTo>
                    <a:lnTo>
                      <a:pt x="175" y="271"/>
                    </a:lnTo>
                    <a:cubicBezTo>
                      <a:pt x="136" y="196"/>
                      <a:pt x="149" y="238"/>
                      <a:pt x="160" y="59"/>
                    </a:cubicBezTo>
                    <a:cubicBezTo>
                      <a:pt x="208" y="60"/>
                      <a:pt x="205" y="74"/>
                      <a:pt x="209" y="127"/>
                    </a:cubicBezTo>
                    <a:lnTo>
                      <a:pt x="243" y="127"/>
                    </a:lnTo>
                    <a:lnTo>
                      <a:pt x="252" y="42"/>
                    </a:lnTo>
                    <a:cubicBezTo>
                      <a:pt x="191" y="13"/>
                      <a:pt x="70" y="22"/>
                      <a:pt x="23" y="0"/>
                    </a:cubicBezTo>
                    <a:cubicBezTo>
                      <a:pt x="20" y="41"/>
                      <a:pt x="6" y="53"/>
                      <a:pt x="6"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43" name="Freeform 26">
                <a:extLst>
                  <a:ext uri="{FF2B5EF4-FFF2-40B4-BE49-F238E27FC236}">
                    <a16:creationId xmlns:a16="http://schemas.microsoft.com/office/drawing/2014/main" id="{C5BA27DC-25E9-4255-9292-F05F6879114F}"/>
                  </a:ext>
                </a:extLst>
              </p:cNvPr>
              <p:cNvSpPr>
                <a:spLocks/>
              </p:cNvSpPr>
              <p:nvPr/>
            </p:nvSpPr>
            <p:spPr bwMode="auto">
              <a:xfrm>
                <a:off x="4119563" y="2219326"/>
                <a:ext cx="63500" cy="47625"/>
              </a:xfrm>
              <a:custGeom>
                <a:avLst/>
                <a:gdLst>
                  <a:gd name="T0" fmla="*/ 93 w 271"/>
                  <a:gd name="T1" fmla="*/ 161 h 204"/>
                  <a:gd name="T2" fmla="*/ 34 w 271"/>
                  <a:gd name="T3" fmla="*/ 136 h 204"/>
                  <a:gd name="T4" fmla="*/ 93 w 271"/>
                  <a:gd name="T5" fmla="*/ 26 h 204"/>
                  <a:gd name="T6" fmla="*/ 0 w 271"/>
                  <a:gd name="T7" fmla="*/ 51 h 204"/>
                  <a:gd name="T8" fmla="*/ 68 w 271"/>
                  <a:gd name="T9" fmla="*/ 204 h 204"/>
                  <a:gd name="T10" fmla="*/ 119 w 271"/>
                  <a:gd name="T11" fmla="*/ 204 h 204"/>
                  <a:gd name="T12" fmla="*/ 169 w 271"/>
                  <a:gd name="T13" fmla="*/ 68 h 204"/>
                  <a:gd name="T14" fmla="*/ 202 w 271"/>
                  <a:gd name="T15" fmla="*/ 41 h 204"/>
                  <a:gd name="T16" fmla="*/ 186 w 271"/>
                  <a:gd name="T17" fmla="*/ 161 h 204"/>
                  <a:gd name="T18" fmla="*/ 271 w 271"/>
                  <a:gd name="T19" fmla="*/ 153 h 204"/>
                  <a:gd name="T20" fmla="*/ 251 w 271"/>
                  <a:gd name="T21" fmla="*/ 71 h 204"/>
                  <a:gd name="T22" fmla="*/ 220 w 271"/>
                  <a:gd name="T23" fmla="*/ 0 h 204"/>
                  <a:gd name="T24" fmla="*/ 127 w 271"/>
                  <a:gd name="T25" fmla="*/ 0 h 204"/>
                  <a:gd name="T26" fmla="*/ 105 w 271"/>
                  <a:gd name="T27" fmla="*/ 71 h 204"/>
                  <a:gd name="T28" fmla="*/ 93 w 271"/>
                  <a:gd name="T29" fmla="*/ 16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1" h="204">
                    <a:moveTo>
                      <a:pt x="93" y="161"/>
                    </a:moveTo>
                    <a:cubicBezTo>
                      <a:pt x="61" y="159"/>
                      <a:pt x="54" y="149"/>
                      <a:pt x="34" y="136"/>
                    </a:cubicBezTo>
                    <a:cubicBezTo>
                      <a:pt x="47" y="82"/>
                      <a:pt x="67" y="65"/>
                      <a:pt x="93" y="26"/>
                    </a:cubicBezTo>
                    <a:cubicBezTo>
                      <a:pt x="69" y="26"/>
                      <a:pt x="0" y="31"/>
                      <a:pt x="0" y="51"/>
                    </a:cubicBezTo>
                    <a:cubicBezTo>
                      <a:pt x="0" y="94"/>
                      <a:pt x="32" y="204"/>
                      <a:pt x="68" y="204"/>
                    </a:cubicBezTo>
                    <a:lnTo>
                      <a:pt x="119" y="204"/>
                    </a:lnTo>
                    <a:cubicBezTo>
                      <a:pt x="134" y="204"/>
                      <a:pt x="191" y="161"/>
                      <a:pt x="169" y="68"/>
                    </a:cubicBezTo>
                    <a:lnTo>
                      <a:pt x="202" y="41"/>
                    </a:lnTo>
                    <a:cubicBezTo>
                      <a:pt x="248" y="109"/>
                      <a:pt x="219" y="100"/>
                      <a:pt x="186" y="161"/>
                    </a:cubicBezTo>
                    <a:cubicBezTo>
                      <a:pt x="231" y="161"/>
                      <a:pt x="238" y="156"/>
                      <a:pt x="271" y="153"/>
                    </a:cubicBezTo>
                    <a:cubicBezTo>
                      <a:pt x="260" y="130"/>
                      <a:pt x="260" y="100"/>
                      <a:pt x="251" y="71"/>
                    </a:cubicBezTo>
                    <a:cubicBezTo>
                      <a:pt x="239" y="31"/>
                      <a:pt x="229" y="38"/>
                      <a:pt x="220" y="0"/>
                    </a:cubicBezTo>
                    <a:lnTo>
                      <a:pt x="127" y="0"/>
                    </a:lnTo>
                    <a:cubicBezTo>
                      <a:pt x="121" y="28"/>
                      <a:pt x="112" y="36"/>
                      <a:pt x="105" y="71"/>
                    </a:cubicBezTo>
                    <a:cubicBezTo>
                      <a:pt x="99" y="102"/>
                      <a:pt x="93" y="132"/>
                      <a:pt x="93"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44" name="Freeform 27">
                <a:extLst>
                  <a:ext uri="{FF2B5EF4-FFF2-40B4-BE49-F238E27FC236}">
                    <a16:creationId xmlns:a16="http://schemas.microsoft.com/office/drawing/2014/main" id="{5325F8E3-5B7D-44FD-9B05-EAA6A17D7696}"/>
                  </a:ext>
                </a:extLst>
              </p:cNvPr>
              <p:cNvSpPr>
                <a:spLocks/>
              </p:cNvSpPr>
              <p:nvPr/>
            </p:nvSpPr>
            <p:spPr bwMode="auto">
              <a:xfrm>
                <a:off x="4875213" y="2268538"/>
                <a:ext cx="66675" cy="61913"/>
              </a:xfrm>
              <a:custGeom>
                <a:avLst/>
                <a:gdLst>
                  <a:gd name="T0" fmla="*/ 0 w 288"/>
                  <a:gd name="T1" fmla="*/ 212 h 262"/>
                  <a:gd name="T2" fmla="*/ 85 w 288"/>
                  <a:gd name="T3" fmla="*/ 229 h 262"/>
                  <a:gd name="T4" fmla="*/ 60 w 288"/>
                  <a:gd name="T5" fmla="*/ 144 h 262"/>
                  <a:gd name="T6" fmla="*/ 212 w 288"/>
                  <a:gd name="T7" fmla="*/ 262 h 262"/>
                  <a:gd name="T8" fmla="*/ 246 w 288"/>
                  <a:gd name="T9" fmla="*/ 262 h 262"/>
                  <a:gd name="T10" fmla="*/ 288 w 288"/>
                  <a:gd name="T11" fmla="*/ 135 h 262"/>
                  <a:gd name="T12" fmla="*/ 246 w 288"/>
                  <a:gd name="T13" fmla="*/ 144 h 262"/>
                  <a:gd name="T14" fmla="*/ 85 w 288"/>
                  <a:gd name="T15" fmla="*/ 85 h 262"/>
                  <a:gd name="T16" fmla="*/ 178 w 288"/>
                  <a:gd name="T17" fmla="*/ 25 h 262"/>
                  <a:gd name="T18" fmla="*/ 85 w 288"/>
                  <a:gd name="T19" fmla="*/ 0 h 262"/>
                  <a:gd name="T20" fmla="*/ 0 w 288"/>
                  <a:gd name="T21" fmla="*/ 21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 h="262">
                    <a:moveTo>
                      <a:pt x="0" y="212"/>
                    </a:moveTo>
                    <a:cubicBezTo>
                      <a:pt x="40" y="215"/>
                      <a:pt x="41" y="228"/>
                      <a:pt x="85" y="229"/>
                    </a:cubicBezTo>
                    <a:cubicBezTo>
                      <a:pt x="70" y="200"/>
                      <a:pt x="60" y="189"/>
                      <a:pt x="60" y="144"/>
                    </a:cubicBezTo>
                    <a:cubicBezTo>
                      <a:pt x="215" y="226"/>
                      <a:pt x="232" y="177"/>
                      <a:pt x="212" y="262"/>
                    </a:cubicBezTo>
                    <a:lnTo>
                      <a:pt x="246" y="262"/>
                    </a:lnTo>
                    <a:cubicBezTo>
                      <a:pt x="251" y="203"/>
                      <a:pt x="284" y="187"/>
                      <a:pt x="288" y="135"/>
                    </a:cubicBezTo>
                    <a:cubicBezTo>
                      <a:pt x="255" y="138"/>
                      <a:pt x="268" y="144"/>
                      <a:pt x="246" y="144"/>
                    </a:cubicBezTo>
                    <a:cubicBezTo>
                      <a:pt x="200" y="144"/>
                      <a:pt x="140" y="97"/>
                      <a:pt x="85" y="85"/>
                    </a:cubicBezTo>
                    <a:cubicBezTo>
                      <a:pt x="129" y="19"/>
                      <a:pt x="136" y="104"/>
                      <a:pt x="178" y="25"/>
                    </a:cubicBezTo>
                    <a:cubicBezTo>
                      <a:pt x="142" y="22"/>
                      <a:pt x="119" y="8"/>
                      <a:pt x="85" y="0"/>
                    </a:cubicBezTo>
                    <a:cubicBezTo>
                      <a:pt x="69" y="33"/>
                      <a:pt x="3" y="184"/>
                      <a:pt x="0" y="2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45" name="Freeform 28">
                <a:extLst>
                  <a:ext uri="{FF2B5EF4-FFF2-40B4-BE49-F238E27FC236}">
                    <a16:creationId xmlns:a16="http://schemas.microsoft.com/office/drawing/2014/main" id="{5D7BC43C-03C7-4CF6-9BAC-7874D64C3157}"/>
                  </a:ext>
                </a:extLst>
              </p:cNvPr>
              <p:cNvSpPr>
                <a:spLocks/>
              </p:cNvSpPr>
              <p:nvPr/>
            </p:nvSpPr>
            <p:spPr bwMode="auto">
              <a:xfrm>
                <a:off x="4840288" y="1944688"/>
                <a:ext cx="66675" cy="44450"/>
              </a:xfrm>
              <a:custGeom>
                <a:avLst/>
                <a:gdLst>
                  <a:gd name="T0" fmla="*/ 82 w 291"/>
                  <a:gd name="T1" fmla="*/ 43 h 187"/>
                  <a:gd name="T2" fmla="*/ 115 w 291"/>
                  <a:gd name="T3" fmla="*/ 102 h 187"/>
                  <a:gd name="T4" fmla="*/ 56 w 291"/>
                  <a:gd name="T5" fmla="*/ 102 h 187"/>
                  <a:gd name="T6" fmla="*/ 22 w 291"/>
                  <a:gd name="T7" fmla="*/ 34 h 187"/>
                  <a:gd name="T8" fmla="*/ 90 w 291"/>
                  <a:gd name="T9" fmla="*/ 161 h 187"/>
                  <a:gd name="T10" fmla="*/ 170 w 291"/>
                  <a:gd name="T11" fmla="*/ 157 h 187"/>
                  <a:gd name="T12" fmla="*/ 234 w 291"/>
                  <a:gd name="T13" fmla="*/ 187 h 187"/>
                  <a:gd name="T14" fmla="*/ 251 w 291"/>
                  <a:gd name="T15" fmla="*/ 144 h 187"/>
                  <a:gd name="T16" fmla="*/ 209 w 291"/>
                  <a:gd name="T17" fmla="*/ 102 h 187"/>
                  <a:gd name="T18" fmla="*/ 257 w 291"/>
                  <a:gd name="T19" fmla="*/ 55 h 187"/>
                  <a:gd name="T20" fmla="*/ 166 w 291"/>
                  <a:gd name="T21" fmla="*/ 0 h 187"/>
                  <a:gd name="T22" fmla="*/ 192 w 291"/>
                  <a:gd name="T23" fmla="*/ 60 h 187"/>
                  <a:gd name="T24" fmla="*/ 149 w 291"/>
                  <a:gd name="T25" fmla="*/ 68 h 187"/>
                  <a:gd name="T26" fmla="*/ 90 w 291"/>
                  <a:gd name="T27" fmla="*/ 0 h 187"/>
                  <a:gd name="T28" fmla="*/ 82 w 291"/>
                  <a:gd name="T29" fmla="*/ 4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1" h="187">
                    <a:moveTo>
                      <a:pt x="82" y="43"/>
                    </a:moveTo>
                    <a:cubicBezTo>
                      <a:pt x="82" y="68"/>
                      <a:pt x="104" y="85"/>
                      <a:pt x="115" y="102"/>
                    </a:cubicBezTo>
                    <a:lnTo>
                      <a:pt x="56" y="102"/>
                    </a:lnTo>
                    <a:cubicBezTo>
                      <a:pt x="56" y="59"/>
                      <a:pt x="56" y="43"/>
                      <a:pt x="22" y="34"/>
                    </a:cubicBezTo>
                    <a:cubicBezTo>
                      <a:pt x="0" y="80"/>
                      <a:pt x="40" y="161"/>
                      <a:pt x="90" y="161"/>
                    </a:cubicBezTo>
                    <a:cubicBezTo>
                      <a:pt x="128" y="161"/>
                      <a:pt x="144" y="148"/>
                      <a:pt x="170" y="157"/>
                    </a:cubicBezTo>
                    <a:cubicBezTo>
                      <a:pt x="198" y="168"/>
                      <a:pt x="183" y="182"/>
                      <a:pt x="234" y="187"/>
                    </a:cubicBezTo>
                    <a:cubicBezTo>
                      <a:pt x="243" y="169"/>
                      <a:pt x="246" y="167"/>
                      <a:pt x="251" y="144"/>
                    </a:cubicBezTo>
                    <a:cubicBezTo>
                      <a:pt x="220" y="103"/>
                      <a:pt x="223" y="155"/>
                      <a:pt x="209" y="102"/>
                    </a:cubicBezTo>
                    <a:cubicBezTo>
                      <a:pt x="268" y="102"/>
                      <a:pt x="291" y="103"/>
                      <a:pt x="257" y="55"/>
                    </a:cubicBezTo>
                    <a:cubicBezTo>
                      <a:pt x="232" y="20"/>
                      <a:pt x="211" y="11"/>
                      <a:pt x="166" y="0"/>
                    </a:cubicBezTo>
                    <a:cubicBezTo>
                      <a:pt x="175" y="38"/>
                      <a:pt x="183" y="28"/>
                      <a:pt x="192" y="60"/>
                    </a:cubicBezTo>
                    <a:cubicBezTo>
                      <a:pt x="158" y="60"/>
                      <a:pt x="172" y="57"/>
                      <a:pt x="149" y="68"/>
                    </a:cubicBezTo>
                    <a:cubicBezTo>
                      <a:pt x="141" y="32"/>
                      <a:pt x="131" y="4"/>
                      <a:pt x="90" y="0"/>
                    </a:cubicBezTo>
                    <a:cubicBezTo>
                      <a:pt x="87" y="34"/>
                      <a:pt x="82" y="21"/>
                      <a:pt x="82"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46" name="Freeform 29">
                <a:extLst>
                  <a:ext uri="{FF2B5EF4-FFF2-40B4-BE49-F238E27FC236}">
                    <a16:creationId xmlns:a16="http://schemas.microsoft.com/office/drawing/2014/main" id="{2C3DC84D-A954-443C-BEC2-CCF64CB680A6}"/>
                  </a:ext>
                </a:extLst>
              </p:cNvPr>
              <p:cNvSpPr>
                <a:spLocks/>
              </p:cNvSpPr>
              <p:nvPr/>
            </p:nvSpPr>
            <p:spPr bwMode="auto">
              <a:xfrm>
                <a:off x="4900613" y="2216151"/>
                <a:ext cx="61913" cy="57150"/>
              </a:xfrm>
              <a:custGeom>
                <a:avLst/>
                <a:gdLst>
                  <a:gd name="T0" fmla="*/ 34 w 271"/>
                  <a:gd name="T1" fmla="*/ 102 h 246"/>
                  <a:gd name="T2" fmla="*/ 93 w 271"/>
                  <a:gd name="T3" fmla="*/ 85 h 246"/>
                  <a:gd name="T4" fmla="*/ 110 w 271"/>
                  <a:gd name="T5" fmla="*/ 127 h 246"/>
                  <a:gd name="T6" fmla="*/ 26 w 271"/>
                  <a:gd name="T7" fmla="*/ 110 h 246"/>
                  <a:gd name="T8" fmla="*/ 0 w 271"/>
                  <a:gd name="T9" fmla="*/ 221 h 246"/>
                  <a:gd name="T10" fmla="*/ 212 w 271"/>
                  <a:gd name="T11" fmla="*/ 246 h 246"/>
                  <a:gd name="T12" fmla="*/ 246 w 271"/>
                  <a:gd name="T13" fmla="*/ 246 h 246"/>
                  <a:gd name="T14" fmla="*/ 271 w 271"/>
                  <a:gd name="T15" fmla="*/ 110 h 246"/>
                  <a:gd name="T16" fmla="*/ 121 w 271"/>
                  <a:gd name="T17" fmla="*/ 83 h 246"/>
                  <a:gd name="T18" fmla="*/ 51 w 271"/>
                  <a:gd name="T19" fmla="*/ 0 h 246"/>
                  <a:gd name="T20" fmla="*/ 34 w 271"/>
                  <a:gd name="T21" fmla="*/ 10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46">
                    <a:moveTo>
                      <a:pt x="34" y="102"/>
                    </a:moveTo>
                    <a:cubicBezTo>
                      <a:pt x="57" y="90"/>
                      <a:pt x="59" y="86"/>
                      <a:pt x="93" y="85"/>
                    </a:cubicBezTo>
                    <a:cubicBezTo>
                      <a:pt x="102" y="116"/>
                      <a:pt x="102" y="96"/>
                      <a:pt x="110" y="127"/>
                    </a:cubicBezTo>
                    <a:cubicBezTo>
                      <a:pt x="37" y="134"/>
                      <a:pt x="92" y="155"/>
                      <a:pt x="26" y="110"/>
                    </a:cubicBezTo>
                    <a:cubicBezTo>
                      <a:pt x="8" y="144"/>
                      <a:pt x="0" y="169"/>
                      <a:pt x="0" y="221"/>
                    </a:cubicBezTo>
                    <a:cubicBezTo>
                      <a:pt x="95" y="213"/>
                      <a:pt x="185" y="129"/>
                      <a:pt x="212" y="246"/>
                    </a:cubicBezTo>
                    <a:lnTo>
                      <a:pt x="246" y="246"/>
                    </a:lnTo>
                    <a:cubicBezTo>
                      <a:pt x="246" y="188"/>
                      <a:pt x="270" y="167"/>
                      <a:pt x="271" y="110"/>
                    </a:cubicBezTo>
                    <a:cubicBezTo>
                      <a:pt x="215" y="140"/>
                      <a:pt x="204" y="160"/>
                      <a:pt x="121" y="83"/>
                    </a:cubicBezTo>
                    <a:cubicBezTo>
                      <a:pt x="56" y="24"/>
                      <a:pt x="114" y="6"/>
                      <a:pt x="51" y="0"/>
                    </a:cubicBezTo>
                    <a:cubicBezTo>
                      <a:pt x="48" y="37"/>
                      <a:pt x="35" y="63"/>
                      <a:pt x="34"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47" name="Freeform 30">
                <a:extLst>
                  <a:ext uri="{FF2B5EF4-FFF2-40B4-BE49-F238E27FC236}">
                    <a16:creationId xmlns:a16="http://schemas.microsoft.com/office/drawing/2014/main" id="{ACA7E44C-DAF4-4889-8063-B3C4672CF19A}"/>
                  </a:ext>
                </a:extLst>
              </p:cNvPr>
              <p:cNvSpPr>
                <a:spLocks/>
              </p:cNvSpPr>
              <p:nvPr/>
            </p:nvSpPr>
            <p:spPr bwMode="auto">
              <a:xfrm>
                <a:off x="4700588" y="1784351"/>
                <a:ext cx="17463" cy="30163"/>
              </a:xfrm>
              <a:custGeom>
                <a:avLst/>
                <a:gdLst>
                  <a:gd name="T0" fmla="*/ 0 w 76"/>
                  <a:gd name="T1" fmla="*/ 52 h 129"/>
                  <a:gd name="T2" fmla="*/ 59 w 76"/>
                  <a:gd name="T3" fmla="*/ 129 h 129"/>
                  <a:gd name="T4" fmla="*/ 76 w 76"/>
                  <a:gd name="T5" fmla="*/ 95 h 129"/>
                  <a:gd name="T6" fmla="*/ 0 w 76"/>
                  <a:gd name="T7" fmla="*/ 52 h 129"/>
                </a:gdLst>
                <a:ahLst/>
                <a:cxnLst>
                  <a:cxn ang="0">
                    <a:pos x="T0" y="T1"/>
                  </a:cxn>
                  <a:cxn ang="0">
                    <a:pos x="T2" y="T3"/>
                  </a:cxn>
                  <a:cxn ang="0">
                    <a:pos x="T4" y="T5"/>
                  </a:cxn>
                  <a:cxn ang="0">
                    <a:pos x="T6" y="T7"/>
                  </a:cxn>
                </a:cxnLst>
                <a:rect l="0" t="0" r="r" b="b"/>
                <a:pathLst>
                  <a:path w="76" h="129">
                    <a:moveTo>
                      <a:pt x="0" y="52"/>
                    </a:moveTo>
                    <a:cubicBezTo>
                      <a:pt x="0" y="115"/>
                      <a:pt x="19" y="109"/>
                      <a:pt x="59" y="129"/>
                    </a:cubicBezTo>
                    <a:cubicBezTo>
                      <a:pt x="61" y="125"/>
                      <a:pt x="76" y="96"/>
                      <a:pt x="76" y="95"/>
                    </a:cubicBezTo>
                    <a:cubicBezTo>
                      <a:pt x="76" y="57"/>
                      <a:pt x="0" y="0"/>
                      <a:pt x="0"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48" name="Freeform 31">
                <a:extLst>
                  <a:ext uri="{FF2B5EF4-FFF2-40B4-BE49-F238E27FC236}">
                    <a16:creationId xmlns:a16="http://schemas.microsoft.com/office/drawing/2014/main" id="{D97025CC-DFA8-4716-B9FF-45D279A85540}"/>
                  </a:ext>
                </a:extLst>
              </p:cNvPr>
              <p:cNvSpPr>
                <a:spLocks/>
              </p:cNvSpPr>
              <p:nvPr/>
            </p:nvSpPr>
            <p:spPr bwMode="auto">
              <a:xfrm>
                <a:off x="4854575" y="2428876"/>
                <a:ext cx="3175" cy="1588"/>
              </a:xfrm>
              <a:custGeom>
                <a:avLst/>
                <a:gdLst>
                  <a:gd name="T0" fmla="*/ 0 w 8"/>
                  <a:gd name="T1" fmla="*/ 10 h 10"/>
                  <a:gd name="T2" fmla="*/ 8 w 8"/>
                  <a:gd name="T3" fmla="*/ 10 h 10"/>
                  <a:gd name="T4" fmla="*/ 1 w 8"/>
                  <a:gd name="T5" fmla="*/ 0 h 10"/>
                  <a:gd name="T6" fmla="*/ 0 w 8"/>
                  <a:gd name="T7" fmla="*/ 10 h 10"/>
                </a:gdLst>
                <a:ahLst/>
                <a:cxnLst>
                  <a:cxn ang="0">
                    <a:pos x="T0" y="T1"/>
                  </a:cxn>
                  <a:cxn ang="0">
                    <a:pos x="T2" y="T3"/>
                  </a:cxn>
                  <a:cxn ang="0">
                    <a:pos x="T4" y="T5"/>
                  </a:cxn>
                  <a:cxn ang="0">
                    <a:pos x="T6" y="T7"/>
                  </a:cxn>
                </a:cxnLst>
                <a:rect l="0" t="0" r="r" b="b"/>
                <a:pathLst>
                  <a:path w="8" h="10">
                    <a:moveTo>
                      <a:pt x="0" y="10"/>
                    </a:moveTo>
                    <a:lnTo>
                      <a:pt x="8" y="10"/>
                    </a:lnTo>
                    <a:lnTo>
                      <a:pt x="1" y="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49" name="Freeform 38">
                <a:extLst>
                  <a:ext uri="{FF2B5EF4-FFF2-40B4-BE49-F238E27FC236}">
                    <a16:creationId xmlns:a16="http://schemas.microsoft.com/office/drawing/2014/main" id="{6C559478-2A77-47A0-A29E-8BD42431C653}"/>
                  </a:ext>
                </a:extLst>
              </p:cNvPr>
              <p:cNvSpPr>
                <a:spLocks/>
              </p:cNvSpPr>
              <p:nvPr/>
            </p:nvSpPr>
            <p:spPr bwMode="auto">
              <a:xfrm>
                <a:off x="4529138" y="2244726"/>
                <a:ext cx="14288" cy="31750"/>
              </a:xfrm>
              <a:custGeom>
                <a:avLst/>
                <a:gdLst>
                  <a:gd name="T0" fmla="*/ 6 w 58"/>
                  <a:gd name="T1" fmla="*/ 7 h 134"/>
                  <a:gd name="T2" fmla="*/ 57 w 58"/>
                  <a:gd name="T3" fmla="*/ 134 h 134"/>
                  <a:gd name="T4" fmla="*/ 43 w 58"/>
                  <a:gd name="T5" fmla="*/ 0 h 134"/>
                  <a:gd name="T6" fmla="*/ 6 w 58"/>
                  <a:gd name="T7" fmla="*/ 7 h 134"/>
                </a:gdLst>
                <a:ahLst/>
                <a:cxnLst>
                  <a:cxn ang="0">
                    <a:pos x="T0" y="T1"/>
                  </a:cxn>
                  <a:cxn ang="0">
                    <a:pos x="T2" y="T3"/>
                  </a:cxn>
                  <a:cxn ang="0">
                    <a:pos x="T4" y="T5"/>
                  </a:cxn>
                  <a:cxn ang="0">
                    <a:pos x="T6" y="T7"/>
                  </a:cxn>
                </a:cxnLst>
                <a:rect l="0" t="0" r="r" b="b"/>
                <a:pathLst>
                  <a:path w="58" h="134">
                    <a:moveTo>
                      <a:pt x="6" y="7"/>
                    </a:moveTo>
                    <a:cubicBezTo>
                      <a:pt x="2" y="72"/>
                      <a:pt x="0" y="116"/>
                      <a:pt x="57" y="134"/>
                    </a:cubicBezTo>
                    <a:cubicBezTo>
                      <a:pt x="58" y="85"/>
                      <a:pt x="57" y="40"/>
                      <a:pt x="43" y="0"/>
                    </a:cubicBezTo>
                    <a:lnTo>
                      <a:pt x="6"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grpSp>
      </p:grpSp>
      <p:grpSp>
        <p:nvGrpSpPr>
          <p:cNvPr id="58" name="组合 57">
            <a:extLst>
              <a:ext uri="{FF2B5EF4-FFF2-40B4-BE49-F238E27FC236}">
                <a16:creationId xmlns:a16="http://schemas.microsoft.com/office/drawing/2014/main" id="{A02F87D5-4191-4DAC-BD90-DC9E51006551}"/>
              </a:ext>
            </a:extLst>
          </p:cNvPr>
          <p:cNvGrpSpPr/>
          <p:nvPr userDrawn="1"/>
        </p:nvGrpSpPr>
        <p:grpSpPr>
          <a:xfrm>
            <a:off x="0" y="226669"/>
            <a:ext cx="542919" cy="571561"/>
            <a:chOff x="0" y="226669"/>
            <a:chExt cx="542919" cy="617541"/>
          </a:xfrm>
          <a:solidFill>
            <a:schemeClr val="accent1"/>
          </a:solidFill>
        </p:grpSpPr>
        <p:sp>
          <p:nvSpPr>
            <p:cNvPr id="59" name="矩形 58">
              <a:extLst>
                <a:ext uri="{FF2B5EF4-FFF2-40B4-BE49-F238E27FC236}">
                  <a16:creationId xmlns:a16="http://schemas.microsoft.com/office/drawing/2014/main" id="{7286B299-9B1B-4EE8-BA80-BE270A38C0A9}"/>
                </a:ext>
              </a:extLst>
            </p:cNvPr>
            <p:cNvSpPr/>
            <p:nvPr userDrawn="1"/>
          </p:nvSpPr>
          <p:spPr>
            <a:xfrm>
              <a:off x="397776" y="226669"/>
              <a:ext cx="145143" cy="6175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59">
              <a:extLst>
                <a:ext uri="{FF2B5EF4-FFF2-40B4-BE49-F238E27FC236}">
                  <a16:creationId xmlns:a16="http://schemas.microsoft.com/office/drawing/2014/main" id="{FBC040F2-A6E1-471D-8352-0106E65543C8}"/>
                </a:ext>
              </a:extLst>
            </p:cNvPr>
            <p:cNvSpPr/>
            <p:nvPr userDrawn="1"/>
          </p:nvSpPr>
          <p:spPr>
            <a:xfrm>
              <a:off x="0" y="226669"/>
              <a:ext cx="324630" cy="6175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1">
            <a:extLst>
              <a:ext uri="{FF2B5EF4-FFF2-40B4-BE49-F238E27FC236}">
                <a16:creationId xmlns:a16="http://schemas.microsoft.com/office/drawing/2014/main" id="{EE0ADBB8-00E0-4B4B-B8D3-199F80814211}"/>
              </a:ext>
            </a:extLst>
          </p:cNvPr>
          <p:cNvSpPr/>
          <p:nvPr userDrawn="1"/>
        </p:nvSpPr>
        <p:spPr>
          <a:xfrm>
            <a:off x="2120900" y="-10439991"/>
            <a:ext cx="6454010" cy="6878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65">
            <a:extLst>
              <a:ext uri="{FF2B5EF4-FFF2-40B4-BE49-F238E27FC236}">
                <a16:creationId xmlns:a16="http://schemas.microsoft.com/office/drawing/2014/main" id="{5A1F0F24-DDA6-4ECE-8C08-DDD11E9E3E90}"/>
              </a:ext>
            </a:extLst>
          </p:cNvPr>
          <p:cNvSpPr/>
          <p:nvPr userDrawn="1"/>
        </p:nvSpPr>
        <p:spPr>
          <a:xfrm>
            <a:off x="2120900" y="16839609"/>
            <a:ext cx="6454010" cy="6878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7" name="组合 66">
            <a:extLst>
              <a:ext uri="{FF2B5EF4-FFF2-40B4-BE49-F238E27FC236}">
                <a16:creationId xmlns:a16="http://schemas.microsoft.com/office/drawing/2014/main" id="{8C225DBC-FA83-45B8-A122-673A656A28D1}"/>
              </a:ext>
            </a:extLst>
          </p:cNvPr>
          <p:cNvGrpSpPr/>
          <p:nvPr userDrawn="1"/>
        </p:nvGrpSpPr>
        <p:grpSpPr>
          <a:xfrm>
            <a:off x="3445670" y="6299482"/>
            <a:ext cx="5463856" cy="452499"/>
            <a:chOff x="3445670" y="6203946"/>
            <a:chExt cx="5463856" cy="452499"/>
          </a:xfrm>
        </p:grpSpPr>
        <p:grpSp>
          <p:nvGrpSpPr>
            <p:cNvPr id="68" name="组合 67">
              <a:extLst>
                <a:ext uri="{FF2B5EF4-FFF2-40B4-BE49-F238E27FC236}">
                  <a16:creationId xmlns:a16="http://schemas.microsoft.com/office/drawing/2014/main" id="{E48AB6A9-F5AC-422A-BD0C-A7351E1A5BF1}"/>
                </a:ext>
              </a:extLst>
            </p:cNvPr>
            <p:cNvGrpSpPr/>
            <p:nvPr userDrawn="1"/>
          </p:nvGrpSpPr>
          <p:grpSpPr>
            <a:xfrm>
              <a:off x="3445670" y="6403109"/>
              <a:ext cx="5463856" cy="0"/>
              <a:chOff x="3445670" y="6403109"/>
              <a:chExt cx="5463856" cy="0"/>
            </a:xfrm>
          </p:grpSpPr>
          <p:cxnSp>
            <p:nvCxnSpPr>
              <p:cNvPr id="72" name="直接连接符 71">
                <a:extLst>
                  <a:ext uri="{FF2B5EF4-FFF2-40B4-BE49-F238E27FC236}">
                    <a16:creationId xmlns:a16="http://schemas.microsoft.com/office/drawing/2014/main" id="{BDC8F6B0-68B0-4764-B069-2B158720AB31}"/>
                  </a:ext>
                </a:extLst>
              </p:cNvPr>
              <p:cNvCxnSpPr>
                <a:cxnSpLocks/>
              </p:cNvCxnSpPr>
              <p:nvPr userDrawn="1"/>
            </p:nvCxnSpPr>
            <p:spPr>
              <a:xfrm flipH="1">
                <a:off x="3445670" y="6403109"/>
                <a:ext cx="180975" cy="0"/>
              </a:xfrm>
              <a:prstGeom prst="line">
                <a:avLst/>
              </a:prstGeom>
              <a:ln w="12700">
                <a:solidFill>
                  <a:schemeClr val="accent1">
                    <a:alpha val="20000"/>
                  </a:schemeClr>
                </a:solidFill>
              </a:ln>
            </p:spPr>
            <p:style>
              <a:lnRef idx="1">
                <a:schemeClr val="accent1"/>
              </a:lnRef>
              <a:fillRef idx="0">
                <a:schemeClr val="accent1"/>
              </a:fillRef>
              <a:effectRef idx="0">
                <a:schemeClr val="accent1"/>
              </a:effectRef>
              <a:fontRef idx="minor">
                <a:schemeClr val="tx1"/>
              </a:fontRef>
            </p:style>
          </p:cxnSp>
          <p:cxnSp>
            <p:nvCxnSpPr>
              <p:cNvPr id="73" name="直接连接符 72">
                <a:extLst>
                  <a:ext uri="{FF2B5EF4-FFF2-40B4-BE49-F238E27FC236}">
                    <a16:creationId xmlns:a16="http://schemas.microsoft.com/office/drawing/2014/main" id="{C9EB33CB-1605-45CD-B5C3-F846275468B9}"/>
                  </a:ext>
                </a:extLst>
              </p:cNvPr>
              <p:cNvCxnSpPr>
                <a:cxnSpLocks/>
              </p:cNvCxnSpPr>
              <p:nvPr userDrawn="1"/>
            </p:nvCxnSpPr>
            <p:spPr>
              <a:xfrm flipH="1">
                <a:off x="8728551" y="6403109"/>
                <a:ext cx="180975" cy="0"/>
              </a:xfrm>
              <a:prstGeom prst="line">
                <a:avLst/>
              </a:prstGeom>
              <a:ln w="12700">
                <a:solidFill>
                  <a:schemeClr val="accent1">
                    <a:alpha val="20000"/>
                  </a:schemeClr>
                </a:solidFill>
              </a:ln>
            </p:spPr>
            <p:style>
              <a:lnRef idx="1">
                <a:schemeClr val="accent1"/>
              </a:lnRef>
              <a:fillRef idx="0">
                <a:schemeClr val="accent1"/>
              </a:fillRef>
              <a:effectRef idx="0">
                <a:schemeClr val="accent1"/>
              </a:effectRef>
              <a:fontRef idx="minor">
                <a:schemeClr val="tx1"/>
              </a:fontRef>
            </p:style>
          </p:cxnSp>
        </p:grpSp>
        <p:grpSp>
          <p:nvGrpSpPr>
            <p:cNvPr id="69" name="组合 68">
              <a:extLst>
                <a:ext uri="{FF2B5EF4-FFF2-40B4-BE49-F238E27FC236}">
                  <a16:creationId xmlns:a16="http://schemas.microsoft.com/office/drawing/2014/main" id="{BC57DB0F-DF77-46B4-8E23-AA4AE448F6F2}"/>
                </a:ext>
              </a:extLst>
            </p:cNvPr>
            <p:cNvGrpSpPr/>
            <p:nvPr userDrawn="1"/>
          </p:nvGrpSpPr>
          <p:grpSpPr>
            <a:xfrm>
              <a:off x="3773486" y="6203946"/>
              <a:ext cx="4766946" cy="452499"/>
              <a:chOff x="3721016" y="5441926"/>
              <a:chExt cx="5306957" cy="503759"/>
            </a:xfrm>
          </p:grpSpPr>
          <p:pic>
            <p:nvPicPr>
              <p:cNvPr id="70" name="图片 69">
                <a:extLst>
                  <a:ext uri="{FF2B5EF4-FFF2-40B4-BE49-F238E27FC236}">
                    <a16:creationId xmlns:a16="http://schemas.microsoft.com/office/drawing/2014/main" id="{60D0730C-19A4-45C8-929F-87D0BDFDA92E}"/>
                  </a:ext>
                </a:extLst>
              </p:cNvPr>
              <p:cNvPicPr>
                <a:picLocks noChangeAspect="1"/>
              </p:cNvPicPr>
              <p:nvPr/>
            </p:nvPicPr>
            <p:blipFill>
              <a:blip r:embed="rId7">
                <a:alphaModFix amt="25000"/>
                <a:extLst>
                  <a:ext uri="{28A0092B-C50C-407E-A947-70E740481C1C}">
                    <a14:useLocalDpi xmlns:a14="http://schemas.microsoft.com/office/drawing/2010/main" val="0"/>
                  </a:ext>
                </a:extLst>
              </a:blip>
              <a:stretch>
                <a:fillRect/>
              </a:stretch>
            </p:blipFill>
            <p:spPr>
              <a:xfrm>
                <a:off x="3721016" y="5441926"/>
                <a:ext cx="2459915" cy="503759"/>
              </a:xfrm>
              <a:prstGeom prst="rect">
                <a:avLst/>
              </a:prstGeom>
            </p:spPr>
          </p:pic>
          <p:pic>
            <p:nvPicPr>
              <p:cNvPr id="71" name="图片 70">
                <a:extLst>
                  <a:ext uri="{FF2B5EF4-FFF2-40B4-BE49-F238E27FC236}">
                    <a16:creationId xmlns:a16="http://schemas.microsoft.com/office/drawing/2014/main" id="{6A9C935F-3CFC-4FF2-8333-BC64D300C3D6}"/>
                  </a:ext>
                </a:extLst>
              </p:cNvPr>
              <p:cNvPicPr>
                <a:picLocks noChangeAspect="1"/>
              </p:cNvPicPr>
              <p:nvPr/>
            </p:nvPicPr>
            <p:blipFill>
              <a:blip r:embed="rId8">
                <a:alphaModFix amt="30000"/>
                <a:extLst>
                  <a:ext uri="{28A0092B-C50C-407E-A947-70E740481C1C}">
                    <a14:useLocalDpi xmlns:a14="http://schemas.microsoft.com/office/drawing/2010/main" val="0"/>
                  </a:ext>
                </a:extLst>
              </a:blip>
              <a:stretch>
                <a:fillRect/>
              </a:stretch>
            </p:blipFill>
            <p:spPr>
              <a:xfrm>
                <a:off x="6302928" y="5518467"/>
                <a:ext cx="2725045" cy="350676"/>
              </a:xfrm>
              <a:prstGeom prst="rect">
                <a:avLst/>
              </a:prstGeom>
            </p:spPr>
          </p:pic>
        </p:grpSp>
      </p:grpSp>
    </p:spTree>
    <p:extLst>
      <p:ext uri="{BB962C8B-B14F-4D97-AF65-F5344CB8AC3E}">
        <p14:creationId xmlns:p14="http://schemas.microsoft.com/office/powerpoint/2010/main" val="1751147043"/>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Lst>
  <p:hf hdr="0" ftr="0" dt="0"/>
  <p:txStyles>
    <p:titleStyle>
      <a:lvl1pPr algn="l" defTabSz="914400" rtl="0" eaLnBrk="1" latinLnBrk="0" hangingPunct="1">
        <a:lnSpc>
          <a:spcPct val="90000"/>
        </a:lnSpc>
        <a:spcBef>
          <a:spcPct val="0"/>
        </a:spcBef>
        <a:buNone/>
        <a:defRPr sz="3200" kern="1200">
          <a:solidFill>
            <a:schemeClr val="accent1"/>
          </a:solidFill>
          <a:latin typeface="+mj-ea"/>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平行四边形 6">
            <a:extLst>
              <a:ext uri="{FF2B5EF4-FFF2-40B4-BE49-F238E27FC236}">
                <a16:creationId xmlns:a16="http://schemas.microsoft.com/office/drawing/2014/main" id="{A92E9BDF-27AE-42DE-9D6F-6981D54FC05D}"/>
              </a:ext>
            </a:extLst>
          </p:cNvPr>
          <p:cNvSpPr/>
          <p:nvPr userDrawn="1"/>
        </p:nvSpPr>
        <p:spPr>
          <a:xfrm>
            <a:off x="10133367" y="246277"/>
            <a:ext cx="2057016" cy="532344"/>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标题占位符 1">
            <a:extLst>
              <a:ext uri="{FF2B5EF4-FFF2-40B4-BE49-F238E27FC236}">
                <a16:creationId xmlns:a16="http://schemas.microsoft.com/office/drawing/2014/main" id="{8B6217D5-3A9A-43D1-BDC8-1ECAD1204424}"/>
              </a:ext>
            </a:extLst>
          </p:cNvPr>
          <p:cNvSpPr>
            <a:spLocks noGrp="1"/>
          </p:cNvSpPr>
          <p:nvPr>
            <p:ph type="title"/>
          </p:nvPr>
        </p:nvSpPr>
        <p:spPr>
          <a:xfrm>
            <a:off x="660400" y="191529"/>
            <a:ext cx="9679880" cy="687820"/>
          </a:xfrm>
          <a:prstGeom prst="rect">
            <a:avLst/>
          </a:prstGeom>
        </p:spPr>
        <p:txBody>
          <a:bodyPr vert="horz" lIns="72000" tIns="45720" rIns="91440" bIns="45720" rtlCol="0" anchor="ctr">
            <a:normAutofit/>
          </a:bodyPr>
          <a:lstStyle/>
          <a:p>
            <a:r>
              <a:rPr lang="zh-CN" altLang="en-US" dirty="0"/>
              <a:t>单击此处编辑母版标题样式</a:t>
            </a:r>
          </a:p>
        </p:txBody>
      </p:sp>
      <p:sp>
        <p:nvSpPr>
          <p:cNvPr id="9" name="文本占位符 2">
            <a:extLst>
              <a:ext uri="{FF2B5EF4-FFF2-40B4-BE49-F238E27FC236}">
                <a16:creationId xmlns:a16="http://schemas.microsoft.com/office/drawing/2014/main" id="{CEF0071C-60E9-4791-B157-CA6E0B1C8842}"/>
              </a:ext>
            </a:extLst>
          </p:cNvPr>
          <p:cNvSpPr>
            <a:spLocks noGrp="1"/>
          </p:cNvSpPr>
          <p:nvPr>
            <p:ph type="body" idx="1"/>
          </p:nvPr>
        </p:nvSpPr>
        <p:spPr>
          <a:xfrm>
            <a:off x="663074" y="1130300"/>
            <a:ext cx="10855825" cy="5003800"/>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10" name="日期占位符 3">
            <a:extLst>
              <a:ext uri="{FF2B5EF4-FFF2-40B4-BE49-F238E27FC236}">
                <a16:creationId xmlns:a16="http://schemas.microsoft.com/office/drawing/2014/main" id="{87499A26-B404-454F-85EB-096455B1BF3C}"/>
              </a:ext>
            </a:extLst>
          </p:cNvPr>
          <p:cNvSpPr>
            <a:spLocks noGrp="1"/>
          </p:cNvSpPr>
          <p:nvPr>
            <p:ph type="dt" sz="half" idx="2"/>
          </p:nvPr>
        </p:nvSpPr>
        <p:spPr>
          <a:xfrm>
            <a:off x="660400" y="6235700"/>
            <a:ext cx="29210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4C18CE-1DAB-4623-BABB-2759D5D901A7}" type="datetime1">
              <a:rPr lang="zh-CN" altLang="en-US" smtClean="0"/>
              <a:t>2022/9/16</a:t>
            </a:fld>
            <a:endParaRPr lang="zh-CN" altLang="en-US"/>
          </a:p>
        </p:txBody>
      </p:sp>
      <p:sp>
        <p:nvSpPr>
          <p:cNvPr id="11" name="页脚占位符 4">
            <a:extLst>
              <a:ext uri="{FF2B5EF4-FFF2-40B4-BE49-F238E27FC236}">
                <a16:creationId xmlns:a16="http://schemas.microsoft.com/office/drawing/2014/main" id="{82451EE8-0698-4C32-B578-89DA36F13446}"/>
              </a:ext>
            </a:extLst>
          </p:cNvPr>
          <p:cNvSpPr>
            <a:spLocks noGrp="1"/>
          </p:cNvSpPr>
          <p:nvPr>
            <p:ph type="ftr" sz="quarter" idx="3"/>
          </p:nvPr>
        </p:nvSpPr>
        <p:spPr>
          <a:xfrm>
            <a:off x="4038600" y="6269159"/>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12" name="灯片编号占位符 5">
            <a:extLst>
              <a:ext uri="{FF2B5EF4-FFF2-40B4-BE49-F238E27FC236}">
                <a16:creationId xmlns:a16="http://schemas.microsoft.com/office/drawing/2014/main" id="{E168D98D-605D-4FB3-9CF9-F7EFD0B9EBE6}"/>
              </a:ext>
            </a:extLst>
          </p:cNvPr>
          <p:cNvSpPr>
            <a:spLocks noGrp="1"/>
          </p:cNvSpPr>
          <p:nvPr>
            <p:ph type="sldNum" sz="quarter" idx="4"/>
          </p:nvPr>
        </p:nvSpPr>
        <p:spPr>
          <a:xfrm>
            <a:off x="8610599" y="6247634"/>
            <a:ext cx="290612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882B55-B6B2-497F-8568-5D2D4C04CE38}" type="slidenum">
              <a:rPr lang="zh-CN" altLang="en-US" smtClean="0"/>
              <a:t>‹#›</a:t>
            </a:fld>
            <a:endParaRPr lang="zh-CN" altLang="en-US"/>
          </a:p>
        </p:txBody>
      </p:sp>
      <p:grpSp>
        <p:nvGrpSpPr>
          <p:cNvPr id="13" name="组合 12">
            <a:extLst>
              <a:ext uri="{FF2B5EF4-FFF2-40B4-BE49-F238E27FC236}">
                <a16:creationId xmlns:a16="http://schemas.microsoft.com/office/drawing/2014/main" id="{8469949A-C8F7-4E7F-9A05-093DF717C565}"/>
              </a:ext>
            </a:extLst>
          </p:cNvPr>
          <p:cNvGrpSpPr/>
          <p:nvPr userDrawn="1"/>
        </p:nvGrpSpPr>
        <p:grpSpPr>
          <a:xfrm>
            <a:off x="10389923" y="344809"/>
            <a:ext cx="1468924" cy="335280"/>
            <a:chOff x="335077" y="270942"/>
            <a:chExt cx="1827552" cy="417136"/>
          </a:xfrm>
          <a:solidFill>
            <a:schemeClr val="bg1"/>
          </a:solidFill>
        </p:grpSpPr>
        <p:grpSp>
          <p:nvGrpSpPr>
            <p:cNvPr id="14" name="组合 13">
              <a:extLst>
                <a:ext uri="{FF2B5EF4-FFF2-40B4-BE49-F238E27FC236}">
                  <a16:creationId xmlns:a16="http://schemas.microsoft.com/office/drawing/2014/main" id="{FFE18A45-46FB-4629-AD60-B9901B54FC78}"/>
                </a:ext>
              </a:extLst>
            </p:cNvPr>
            <p:cNvGrpSpPr/>
            <p:nvPr/>
          </p:nvGrpSpPr>
          <p:grpSpPr>
            <a:xfrm>
              <a:off x="831799" y="288037"/>
              <a:ext cx="1330830" cy="363588"/>
              <a:chOff x="5402262" y="5211762"/>
              <a:chExt cx="3059113" cy="835761"/>
            </a:xfrm>
            <a:grpFill/>
          </p:grpSpPr>
          <p:sp>
            <p:nvSpPr>
              <p:cNvPr id="44" name="Freeform 32">
                <a:extLst>
                  <a:ext uri="{FF2B5EF4-FFF2-40B4-BE49-F238E27FC236}">
                    <a16:creationId xmlns:a16="http://schemas.microsoft.com/office/drawing/2014/main" id="{AFAEE278-0AB4-4231-BD03-3826598674C3}"/>
                  </a:ext>
                </a:extLst>
              </p:cNvPr>
              <p:cNvSpPr>
                <a:spLocks noEditPoints="1"/>
              </p:cNvSpPr>
              <p:nvPr/>
            </p:nvSpPr>
            <p:spPr bwMode="auto">
              <a:xfrm>
                <a:off x="5402262" y="5347186"/>
                <a:ext cx="814480" cy="570716"/>
              </a:xfrm>
              <a:custGeom>
                <a:avLst/>
                <a:gdLst>
                  <a:gd name="T0" fmla="*/ 1607 w 2875"/>
                  <a:gd name="T1" fmla="*/ 1769 h 2008"/>
                  <a:gd name="T2" fmla="*/ 1683 w 2875"/>
                  <a:gd name="T3" fmla="*/ 1769 h 2008"/>
                  <a:gd name="T4" fmla="*/ 1494 w 2875"/>
                  <a:gd name="T5" fmla="*/ 1579 h 2008"/>
                  <a:gd name="T6" fmla="*/ 1223 w 2875"/>
                  <a:gd name="T7" fmla="*/ 1628 h 2008"/>
                  <a:gd name="T8" fmla="*/ 1178 w 2875"/>
                  <a:gd name="T9" fmla="*/ 1615 h 2008"/>
                  <a:gd name="T10" fmla="*/ 1065 w 2875"/>
                  <a:gd name="T11" fmla="*/ 1371 h 2008"/>
                  <a:gd name="T12" fmla="*/ 1454 w 2875"/>
                  <a:gd name="T13" fmla="*/ 1219 h 2008"/>
                  <a:gd name="T14" fmla="*/ 1537 w 2875"/>
                  <a:gd name="T15" fmla="*/ 1242 h 2008"/>
                  <a:gd name="T16" fmla="*/ 1480 w 2875"/>
                  <a:gd name="T17" fmla="*/ 1524 h 2008"/>
                  <a:gd name="T18" fmla="*/ 1734 w 2875"/>
                  <a:gd name="T19" fmla="*/ 1515 h 2008"/>
                  <a:gd name="T20" fmla="*/ 1824 w 2875"/>
                  <a:gd name="T21" fmla="*/ 1300 h 2008"/>
                  <a:gd name="T22" fmla="*/ 2079 w 2875"/>
                  <a:gd name="T23" fmla="*/ 946 h 2008"/>
                  <a:gd name="T24" fmla="*/ 2340 w 2875"/>
                  <a:gd name="T25" fmla="*/ 1258 h 2008"/>
                  <a:gd name="T26" fmla="*/ 2055 w 2875"/>
                  <a:gd name="T27" fmla="*/ 1396 h 2008"/>
                  <a:gd name="T28" fmla="*/ 1497 w 2875"/>
                  <a:gd name="T29" fmla="*/ 643 h 2008"/>
                  <a:gd name="T30" fmla="*/ 1494 w 2875"/>
                  <a:gd name="T31" fmla="*/ 722 h 2008"/>
                  <a:gd name="T32" fmla="*/ 1336 w 2875"/>
                  <a:gd name="T33" fmla="*/ 279 h 2008"/>
                  <a:gd name="T34" fmla="*/ 844 w 2875"/>
                  <a:gd name="T35" fmla="*/ 337 h 2008"/>
                  <a:gd name="T36" fmla="*/ 752 w 2875"/>
                  <a:gd name="T37" fmla="*/ 499 h 2008"/>
                  <a:gd name="T38" fmla="*/ 1074 w 2875"/>
                  <a:gd name="T39" fmla="*/ 559 h 2008"/>
                  <a:gd name="T40" fmla="*/ 1074 w 2875"/>
                  <a:gd name="T41" fmla="*/ 855 h 2008"/>
                  <a:gd name="T42" fmla="*/ 625 w 2875"/>
                  <a:gd name="T43" fmla="*/ 1219 h 2008"/>
                  <a:gd name="T44" fmla="*/ 447 w 2875"/>
                  <a:gd name="T45" fmla="*/ 1058 h 2008"/>
                  <a:gd name="T46" fmla="*/ 532 w 2875"/>
                  <a:gd name="T47" fmla="*/ 830 h 2008"/>
                  <a:gd name="T48" fmla="*/ 107 w 2875"/>
                  <a:gd name="T49" fmla="*/ 1057 h 2008"/>
                  <a:gd name="T50" fmla="*/ 455 w 2875"/>
                  <a:gd name="T51" fmla="*/ 1786 h 2008"/>
                  <a:gd name="T52" fmla="*/ 665 w 2875"/>
                  <a:gd name="T53" fmla="*/ 1941 h 2008"/>
                  <a:gd name="T54" fmla="*/ 988 w 2875"/>
                  <a:gd name="T55" fmla="*/ 1988 h 2008"/>
                  <a:gd name="T56" fmla="*/ 1124 w 2875"/>
                  <a:gd name="T57" fmla="*/ 1963 h 2008"/>
                  <a:gd name="T58" fmla="*/ 1162 w 2875"/>
                  <a:gd name="T59" fmla="*/ 1951 h 2008"/>
                  <a:gd name="T60" fmla="*/ 1404 w 2875"/>
                  <a:gd name="T61" fmla="*/ 1914 h 2008"/>
                  <a:gd name="T62" fmla="*/ 1672 w 2875"/>
                  <a:gd name="T63" fmla="*/ 1902 h 2008"/>
                  <a:gd name="T64" fmla="*/ 2014 w 2875"/>
                  <a:gd name="T65" fmla="*/ 1888 h 2008"/>
                  <a:gd name="T66" fmla="*/ 1987 w 2875"/>
                  <a:gd name="T67" fmla="*/ 1668 h 2008"/>
                  <a:gd name="T68" fmla="*/ 1986 w 2875"/>
                  <a:gd name="T69" fmla="*/ 1607 h 2008"/>
                  <a:gd name="T70" fmla="*/ 2307 w 2875"/>
                  <a:gd name="T71" fmla="*/ 1488 h 2008"/>
                  <a:gd name="T72" fmla="*/ 2774 w 2875"/>
                  <a:gd name="T73" fmla="*/ 1000 h 2008"/>
                  <a:gd name="T74" fmla="*/ 2594 w 2875"/>
                  <a:gd name="T75" fmla="*/ 833 h 2008"/>
                  <a:gd name="T76" fmla="*/ 2394 w 2875"/>
                  <a:gd name="T77" fmla="*/ 728 h 2008"/>
                  <a:gd name="T78" fmla="*/ 2038 w 2875"/>
                  <a:gd name="T79" fmla="*/ 737 h 2008"/>
                  <a:gd name="T80" fmla="*/ 2116 w 2875"/>
                  <a:gd name="T81" fmla="*/ 560 h 2008"/>
                  <a:gd name="T82" fmla="*/ 2380 w 2875"/>
                  <a:gd name="T83" fmla="*/ 358 h 2008"/>
                  <a:gd name="T84" fmla="*/ 2359 w 2875"/>
                  <a:gd name="T85" fmla="*/ 103 h 2008"/>
                  <a:gd name="T86" fmla="*/ 1756 w 2875"/>
                  <a:gd name="T87" fmla="*/ 166 h 2008"/>
                  <a:gd name="T88" fmla="*/ 1403 w 2875"/>
                  <a:gd name="T89" fmla="*/ 290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75" h="2008">
                    <a:moveTo>
                      <a:pt x="1683" y="1769"/>
                    </a:moveTo>
                    <a:lnTo>
                      <a:pt x="1607" y="1769"/>
                    </a:lnTo>
                    <a:cubicBezTo>
                      <a:pt x="1613" y="1747"/>
                      <a:pt x="1619" y="1739"/>
                      <a:pt x="1642" y="1737"/>
                    </a:cubicBezTo>
                    <a:cubicBezTo>
                      <a:pt x="1670" y="1735"/>
                      <a:pt x="1673" y="1751"/>
                      <a:pt x="1683" y="1769"/>
                    </a:cubicBezTo>
                    <a:close/>
                    <a:moveTo>
                      <a:pt x="1480" y="1524"/>
                    </a:moveTo>
                    <a:cubicBezTo>
                      <a:pt x="1480" y="1558"/>
                      <a:pt x="1482" y="1552"/>
                      <a:pt x="1494" y="1579"/>
                    </a:cubicBezTo>
                    <a:cubicBezTo>
                      <a:pt x="1507" y="1611"/>
                      <a:pt x="1537" y="1644"/>
                      <a:pt x="1426" y="1656"/>
                    </a:cubicBezTo>
                    <a:cubicBezTo>
                      <a:pt x="1391" y="1660"/>
                      <a:pt x="1255" y="1641"/>
                      <a:pt x="1223" y="1628"/>
                    </a:cubicBezTo>
                    <a:cubicBezTo>
                      <a:pt x="1221" y="1627"/>
                      <a:pt x="1219" y="1626"/>
                      <a:pt x="1218" y="1626"/>
                    </a:cubicBezTo>
                    <a:lnTo>
                      <a:pt x="1178" y="1615"/>
                    </a:lnTo>
                    <a:cubicBezTo>
                      <a:pt x="1146" y="1606"/>
                      <a:pt x="939" y="1503"/>
                      <a:pt x="985" y="1419"/>
                    </a:cubicBezTo>
                    <a:cubicBezTo>
                      <a:pt x="1003" y="1386"/>
                      <a:pt x="1023" y="1375"/>
                      <a:pt x="1065" y="1371"/>
                    </a:cubicBezTo>
                    <a:cubicBezTo>
                      <a:pt x="1070" y="1389"/>
                      <a:pt x="1133" y="1549"/>
                      <a:pt x="1209" y="1549"/>
                    </a:cubicBezTo>
                    <a:cubicBezTo>
                      <a:pt x="1343" y="1549"/>
                      <a:pt x="1431" y="1255"/>
                      <a:pt x="1454" y="1219"/>
                    </a:cubicBezTo>
                    <a:cubicBezTo>
                      <a:pt x="1478" y="1182"/>
                      <a:pt x="1506" y="1136"/>
                      <a:pt x="1565" y="1134"/>
                    </a:cubicBezTo>
                    <a:cubicBezTo>
                      <a:pt x="1565" y="1223"/>
                      <a:pt x="1557" y="1194"/>
                      <a:pt x="1537" y="1242"/>
                    </a:cubicBezTo>
                    <a:lnTo>
                      <a:pt x="1514" y="1329"/>
                    </a:lnTo>
                    <a:cubicBezTo>
                      <a:pt x="1506" y="1444"/>
                      <a:pt x="1480" y="1483"/>
                      <a:pt x="1480" y="1524"/>
                    </a:cubicBezTo>
                    <a:close/>
                    <a:moveTo>
                      <a:pt x="1768" y="1541"/>
                    </a:moveTo>
                    <a:cubicBezTo>
                      <a:pt x="1760" y="1510"/>
                      <a:pt x="1767" y="1518"/>
                      <a:pt x="1734" y="1515"/>
                    </a:cubicBezTo>
                    <a:cubicBezTo>
                      <a:pt x="1736" y="1450"/>
                      <a:pt x="1756" y="1449"/>
                      <a:pt x="1779" y="1408"/>
                    </a:cubicBezTo>
                    <a:cubicBezTo>
                      <a:pt x="1800" y="1371"/>
                      <a:pt x="1800" y="1336"/>
                      <a:pt x="1824" y="1300"/>
                    </a:cubicBezTo>
                    <a:cubicBezTo>
                      <a:pt x="1910" y="1168"/>
                      <a:pt x="1857" y="1222"/>
                      <a:pt x="1920" y="1092"/>
                    </a:cubicBezTo>
                    <a:cubicBezTo>
                      <a:pt x="1959" y="1013"/>
                      <a:pt x="1998" y="965"/>
                      <a:pt x="2079" y="946"/>
                    </a:cubicBezTo>
                    <a:cubicBezTo>
                      <a:pt x="2213" y="915"/>
                      <a:pt x="2535" y="852"/>
                      <a:pt x="2582" y="1031"/>
                    </a:cubicBezTo>
                    <a:cubicBezTo>
                      <a:pt x="2615" y="1155"/>
                      <a:pt x="2436" y="1229"/>
                      <a:pt x="2340" y="1258"/>
                    </a:cubicBezTo>
                    <a:cubicBezTo>
                      <a:pt x="2296" y="1271"/>
                      <a:pt x="2250" y="1314"/>
                      <a:pt x="2203" y="1333"/>
                    </a:cubicBezTo>
                    <a:cubicBezTo>
                      <a:pt x="2136" y="1360"/>
                      <a:pt x="2187" y="1351"/>
                      <a:pt x="2055" y="1396"/>
                    </a:cubicBezTo>
                    <a:cubicBezTo>
                      <a:pt x="1823" y="1474"/>
                      <a:pt x="1945" y="1422"/>
                      <a:pt x="1768" y="1541"/>
                    </a:cubicBezTo>
                    <a:close/>
                    <a:moveTo>
                      <a:pt x="1497" y="643"/>
                    </a:moveTo>
                    <a:cubicBezTo>
                      <a:pt x="1581" y="643"/>
                      <a:pt x="1701" y="635"/>
                      <a:pt x="1654" y="800"/>
                    </a:cubicBezTo>
                    <a:cubicBezTo>
                      <a:pt x="1625" y="904"/>
                      <a:pt x="1529" y="865"/>
                      <a:pt x="1494" y="722"/>
                    </a:cubicBezTo>
                    <a:cubicBezTo>
                      <a:pt x="1486" y="686"/>
                      <a:pt x="1496" y="684"/>
                      <a:pt x="1497" y="643"/>
                    </a:cubicBezTo>
                    <a:close/>
                    <a:moveTo>
                      <a:pt x="1336" y="279"/>
                    </a:moveTo>
                    <a:cubicBezTo>
                      <a:pt x="1171" y="279"/>
                      <a:pt x="1108" y="288"/>
                      <a:pt x="955" y="296"/>
                    </a:cubicBezTo>
                    <a:cubicBezTo>
                      <a:pt x="904" y="299"/>
                      <a:pt x="875" y="313"/>
                      <a:pt x="844" y="337"/>
                    </a:cubicBezTo>
                    <a:cubicBezTo>
                      <a:pt x="821" y="355"/>
                      <a:pt x="779" y="391"/>
                      <a:pt x="752" y="398"/>
                    </a:cubicBezTo>
                    <a:lnTo>
                      <a:pt x="752" y="499"/>
                    </a:lnTo>
                    <a:lnTo>
                      <a:pt x="870" y="508"/>
                    </a:lnTo>
                    <a:cubicBezTo>
                      <a:pt x="933" y="511"/>
                      <a:pt x="1023" y="527"/>
                      <a:pt x="1074" y="559"/>
                    </a:cubicBezTo>
                    <a:cubicBezTo>
                      <a:pt x="1093" y="571"/>
                      <a:pt x="1124" y="606"/>
                      <a:pt x="1124" y="635"/>
                    </a:cubicBezTo>
                    <a:cubicBezTo>
                      <a:pt x="1124" y="663"/>
                      <a:pt x="1073" y="719"/>
                      <a:pt x="1074" y="855"/>
                    </a:cubicBezTo>
                    <a:cubicBezTo>
                      <a:pt x="1074" y="992"/>
                      <a:pt x="1087" y="994"/>
                      <a:pt x="992" y="1044"/>
                    </a:cubicBezTo>
                    <a:cubicBezTo>
                      <a:pt x="916" y="1084"/>
                      <a:pt x="685" y="1219"/>
                      <a:pt x="625" y="1219"/>
                    </a:cubicBezTo>
                    <a:cubicBezTo>
                      <a:pt x="550" y="1219"/>
                      <a:pt x="606" y="1220"/>
                      <a:pt x="526" y="1141"/>
                    </a:cubicBezTo>
                    <a:cubicBezTo>
                      <a:pt x="497" y="1113"/>
                      <a:pt x="468" y="1090"/>
                      <a:pt x="447" y="1058"/>
                    </a:cubicBezTo>
                    <a:cubicBezTo>
                      <a:pt x="497" y="954"/>
                      <a:pt x="540" y="981"/>
                      <a:pt x="540" y="906"/>
                    </a:cubicBezTo>
                    <a:cubicBezTo>
                      <a:pt x="540" y="863"/>
                      <a:pt x="533" y="868"/>
                      <a:pt x="532" y="830"/>
                    </a:cubicBezTo>
                    <a:cubicBezTo>
                      <a:pt x="337" y="830"/>
                      <a:pt x="355" y="820"/>
                      <a:pt x="184" y="956"/>
                    </a:cubicBezTo>
                    <a:lnTo>
                      <a:pt x="107" y="1057"/>
                    </a:lnTo>
                    <a:cubicBezTo>
                      <a:pt x="0" y="1252"/>
                      <a:pt x="145" y="1411"/>
                      <a:pt x="268" y="1576"/>
                    </a:cubicBezTo>
                    <a:cubicBezTo>
                      <a:pt x="303" y="1623"/>
                      <a:pt x="418" y="1759"/>
                      <a:pt x="455" y="1786"/>
                    </a:cubicBezTo>
                    <a:cubicBezTo>
                      <a:pt x="495" y="1816"/>
                      <a:pt x="529" y="1843"/>
                      <a:pt x="571" y="1875"/>
                    </a:cubicBezTo>
                    <a:lnTo>
                      <a:pt x="665" y="1941"/>
                    </a:lnTo>
                    <a:cubicBezTo>
                      <a:pt x="709" y="1971"/>
                      <a:pt x="734" y="1969"/>
                      <a:pt x="764" y="1978"/>
                    </a:cubicBezTo>
                    <a:cubicBezTo>
                      <a:pt x="843" y="2001"/>
                      <a:pt x="879" y="2008"/>
                      <a:pt x="988" y="1988"/>
                    </a:cubicBezTo>
                    <a:cubicBezTo>
                      <a:pt x="1024" y="1981"/>
                      <a:pt x="997" y="1977"/>
                      <a:pt x="1040" y="1973"/>
                    </a:cubicBezTo>
                    <a:cubicBezTo>
                      <a:pt x="1087" y="1968"/>
                      <a:pt x="1074" y="1982"/>
                      <a:pt x="1124" y="1963"/>
                    </a:cubicBezTo>
                    <a:cubicBezTo>
                      <a:pt x="1126" y="1962"/>
                      <a:pt x="1124" y="1962"/>
                      <a:pt x="1142" y="1956"/>
                    </a:cubicBezTo>
                    <a:cubicBezTo>
                      <a:pt x="1143" y="1956"/>
                      <a:pt x="1162" y="1951"/>
                      <a:pt x="1162" y="1951"/>
                    </a:cubicBezTo>
                    <a:lnTo>
                      <a:pt x="1263" y="1925"/>
                    </a:lnTo>
                    <a:cubicBezTo>
                      <a:pt x="1339" y="1903"/>
                      <a:pt x="1309" y="1915"/>
                      <a:pt x="1404" y="1914"/>
                    </a:cubicBezTo>
                    <a:cubicBezTo>
                      <a:pt x="1448" y="1913"/>
                      <a:pt x="1451" y="1907"/>
                      <a:pt x="1489" y="1905"/>
                    </a:cubicBezTo>
                    <a:cubicBezTo>
                      <a:pt x="1549" y="1902"/>
                      <a:pt x="1613" y="1911"/>
                      <a:pt x="1672" y="1902"/>
                    </a:cubicBezTo>
                    <a:cubicBezTo>
                      <a:pt x="1839" y="1874"/>
                      <a:pt x="1760" y="1874"/>
                      <a:pt x="1921" y="1887"/>
                    </a:cubicBezTo>
                    <a:cubicBezTo>
                      <a:pt x="1951" y="1890"/>
                      <a:pt x="1984" y="1886"/>
                      <a:pt x="2014" y="1888"/>
                    </a:cubicBezTo>
                    <a:cubicBezTo>
                      <a:pt x="2181" y="1897"/>
                      <a:pt x="2334" y="1970"/>
                      <a:pt x="2267" y="1685"/>
                    </a:cubicBezTo>
                    <a:cubicBezTo>
                      <a:pt x="2134" y="1685"/>
                      <a:pt x="2220" y="1648"/>
                      <a:pt x="1987" y="1668"/>
                    </a:cubicBezTo>
                    <a:cubicBezTo>
                      <a:pt x="1935" y="1672"/>
                      <a:pt x="1932" y="1663"/>
                      <a:pt x="1912" y="1634"/>
                    </a:cubicBezTo>
                    <a:cubicBezTo>
                      <a:pt x="1948" y="1617"/>
                      <a:pt x="1934" y="1639"/>
                      <a:pt x="1986" y="1607"/>
                    </a:cubicBezTo>
                    <a:cubicBezTo>
                      <a:pt x="1992" y="1603"/>
                      <a:pt x="2001" y="1598"/>
                      <a:pt x="2008" y="1594"/>
                    </a:cubicBezTo>
                    <a:cubicBezTo>
                      <a:pt x="2048" y="1573"/>
                      <a:pt x="2216" y="1527"/>
                      <a:pt x="2307" y="1488"/>
                    </a:cubicBezTo>
                    <a:cubicBezTo>
                      <a:pt x="2384" y="1455"/>
                      <a:pt x="2600" y="1349"/>
                      <a:pt x="2659" y="1289"/>
                    </a:cubicBezTo>
                    <a:cubicBezTo>
                      <a:pt x="2716" y="1230"/>
                      <a:pt x="2875" y="1156"/>
                      <a:pt x="2774" y="1000"/>
                    </a:cubicBezTo>
                    <a:cubicBezTo>
                      <a:pt x="2730" y="932"/>
                      <a:pt x="2781" y="926"/>
                      <a:pt x="2667" y="895"/>
                    </a:cubicBezTo>
                    <a:cubicBezTo>
                      <a:pt x="2627" y="884"/>
                      <a:pt x="2620" y="864"/>
                      <a:pt x="2594" y="833"/>
                    </a:cubicBezTo>
                    <a:cubicBezTo>
                      <a:pt x="2566" y="798"/>
                      <a:pt x="2540" y="805"/>
                      <a:pt x="2512" y="780"/>
                    </a:cubicBezTo>
                    <a:cubicBezTo>
                      <a:pt x="2467" y="742"/>
                      <a:pt x="2503" y="728"/>
                      <a:pt x="2394" y="728"/>
                    </a:cubicBezTo>
                    <a:cubicBezTo>
                      <a:pt x="2319" y="728"/>
                      <a:pt x="2223" y="729"/>
                      <a:pt x="2153" y="740"/>
                    </a:cubicBezTo>
                    <a:cubicBezTo>
                      <a:pt x="2117" y="745"/>
                      <a:pt x="2066" y="751"/>
                      <a:pt x="2038" y="737"/>
                    </a:cubicBezTo>
                    <a:cubicBezTo>
                      <a:pt x="2015" y="725"/>
                      <a:pt x="1988" y="682"/>
                      <a:pt x="1988" y="635"/>
                    </a:cubicBezTo>
                    <a:cubicBezTo>
                      <a:pt x="1988" y="602"/>
                      <a:pt x="2089" y="571"/>
                      <a:pt x="2116" y="560"/>
                    </a:cubicBezTo>
                    <a:cubicBezTo>
                      <a:pt x="2173" y="537"/>
                      <a:pt x="2210" y="519"/>
                      <a:pt x="2259" y="491"/>
                    </a:cubicBezTo>
                    <a:cubicBezTo>
                      <a:pt x="2310" y="460"/>
                      <a:pt x="2356" y="413"/>
                      <a:pt x="2380" y="358"/>
                    </a:cubicBezTo>
                    <a:lnTo>
                      <a:pt x="2394" y="321"/>
                    </a:lnTo>
                    <a:cubicBezTo>
                      <a:pt x="2428" y="246"/>
                      <a:pt x="2439" y="184"/>
                      <a:pt x="2359" y="103"/>
                    </a:cubicBezTo>
                    <a:cubicBezTo>
                      <a:pt x="2257" y="0"/>
                      <a:pt x="2097" y="47"/>
                      <a:pt x="1968" y="90"/>
                    </a:cubicBezTo>
                    <a:cubicBezTo>
                      <a:pt x="1881" y="119"/>
                      <a:pt x="1887" y="128"/>
                      <a:pt x="1756" y="166"/>
                    </a:cubicBezTo>
                    <a:cubicBezTo>
                      <a:pt x="1626" y="205"/>
                      <a:pt x="1575" y="246"/>
                      <a:pt x="1452" y="294"/>
                    </a:cubicBezTo>
                    <a:cubicBezTo>
                      <a:pt x="1422" y="306"/>
                      <a:pt x="1436" y="301"/>
                      <a:pt x="1403" y="290"/>
                    </a:cubicBezTo>
                    <a:cubicBezTo>
                      <a:pt x="1377" y="282"/>
                      <a:pt x="1367" y="279"/>
                      <a:pt x="1336" y="2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45" name="Freeform 33">
                <a:extLst>
                  <a:ext uri="{FF2B5EF4-FFF2-40B4-BE49-F238E27FC236}">
                    <a16:creationId xmlns:a16="http://schemas.microsoft.com/office/drawing/2014/main" id="{8CDAD641-0545-49E5-A068-53308FE08EEE}"/>
                  </a:ext>
                </a:extLst>
              </p:cNvPr>
              <p:cNvSpPr>
                <a:spLocks noEditPoints="1"/>
              </p:cNvSpPr>
              <p:nvPr/>
            </p:nvSpPr>
            <p:spPr bwMode="auto">
              <a:xfrm>
                <a:off x="6270909" y="5256259"/>
                <a:ext cx="650035" cy="791264"/>
              </a:xfrm>
              <a:custGeom>
                <a:avLst/>
                <a:gdLst>
                  <a:gd name="T0" fmla="*/ 943 w 2302"/>
                  <a:gd name="T1" fmla="*/ 2093 h 2775"/>
                  <a:gd name="T2" fmla="*/ 935 w 2302"/>
                  <a:gd name="T3" fmla="*/ 1957 h 2775"/>
                  <a:gd name="T4" fmla="*/ 1214 w 2302"/>
                  <a:gd name="T5" fmla="*/ 1898 h 2775"/>
                  <a:gd name="T6" fmla="*/ 1250 w 2302"/>
                  <a:gd name="T7" fmla="*/ 1993 h 2775"/>
                  <a:gd name="T8" fmla="*/ 923 w 2302"/>
                  <a:gd name="T9" fmla="*/ 1327 h 2775"/>
                  <a:gd name="T10" fmla="*/ 1019 w 2302"/>
                  <a:gd name="T11" fmla="*/ 1246 h 2775"/>
                  <a:gd name="T12" fmla="*/ 1517 w 2302"/>
                  <a:gd name="T13" fmla="*/ 1067 h 2775"/>
                  <a:gd name="T14" fmla="*/ 2022 w 2302"/>
                  <a:gd name="T15" fmla="*/ 1529 h 2775"/>
                  <a:gd name="T16" fmla="*/ 1975 w 2302"/>
                  <a:gd name="T17" fmla="*/ 1651 h 2775"/>
                  <a:gd name="T18" fmla="*/ 1638 w 2302"/>
                  <a:gd name="T19" fmla="*/ 2178 h 2775"/>
                  <a:gd name="T20" fmla="*/ 1392 w 2302"/>
                  <a:gd name="T21" fmla="*/ 1830 h 2775"/>
                  <a:gd name="T22" fmla="*/ 1392 w 2302"/>
                  <a:gd name="T23" fmla="*/ 1551 h 2775"/>
                  <a:gd name="T24" fmla="*/ 1534 w 2302"/>
                  <a:gd name="T25" fmla="*/ 1282 h 2775"/>
                  <a:gd name="T26" fmla="*/ 1211 w 2302"/>
                  <a:gd name="T27" fmla="*/ 1293 h 2775"/>
                  <a:gd name="T28" fmla="*/ 893 w 2302"/>
                  <a:gd name="T29" fmla="*/ 1466 h 2775"/>
                  <a:gd name="T30" fmla="*/ 1488 w 2302"/>
                  <a:gd name="T31" fmla="*/ 301 h 2775"/>
                  <a:gd name="T32" fmla="*/ 1307 w 2302"/>
                  <a:gd name="T33" fmla="*/ 391 h 2775"/>
                  <a:gd name="T34" fmla="*/ 1198 w 2302"/>
                  <a:gd name="T35" fmla="*/ 53 h 2775"/>
                  <a:gd name="T36" fmla="*/ 1169 w 2302"/>
                  <a:gd name="T37" fmla="*/ 75 h 2775"/>
                  <a:gd name="T38" fmla="*/ 989 w 2302"/>
                  <a:gd name="T39" fmla="*/ 420 h 2775"/>
                  <a:gd name="T40" fmla="*/ 571 w 2302"/>
                  <a:gd name="T41" fmla="*/ 603 h 2775"/>
                  <a:gd name="T42" fmla="*/ 696 w 2302"/>
                  <a:gd name="T43" fmla="*/ 800 h 2775"/>
                  <a:gd name="T44" fmla="*/ 901 w 2302"/>
                  <a:gd name="T45" fmla="*/ 1043 h 2775"/>
                  <a:gd name="T46" fmla="*/ 359 w 2302"/>
                  <a:gd name="T47" fmla="*/ 1111 h 2775"/>
                  <a:gd name="T48" fmla="*/ 80 w 2302"/>
                  <a:gd name="T49" fmla="*/ 1381 h 2775"/>
                  <a:gd name="T50" fmla="*/ 26 w 2302"/>
                  <a:gd name="T51" fmla="*/ 1834 h 2775"/>
                  <a:gd name="T52" fmla="*/ 317 w 2302"/>
                  <a:gd name="T53" fmla="*/ 2203 h 2775"/>
                  <a:gd name="T54" fmla="*/ 545 w 2302"/>
                  <a:gd name="T55" fmla="*/ 1839 h 2775"/>
                  <a:gd name="T56" fmla="*/ 684 w 2302"/>
                  <a:gd name="T57" fmla="*/ 1452 h 2775"/>
                  <a:gd name="T58" fmla="*/ 740 w 2302"/>
                  <a:gd name="T59" fmla="*/ 1754 h 2775"/>
                  <a:gd name="T60" fmla="*/ 930 w 2302"/>
                  <a:gd name="T61" fmla="*/ 1656 h 2775"/>
                  <a:gd name="T62" fmla="*/ 1265 w 2302"/>
                  <a:gd name="T63" fmla="*/ 1458 h 2775"/>
                  <a:gd name="T64" fmla="*/ 1049 w 2302"/>
                  <a:gd name="T65" fmla="*/ 1665 h 2775"/>
                  <a:gd name="T66" fmla="*/ 918 w 2302"/>
                  <a:gd name="T67" fmla="*/ 1746 h 2775"/>
                  <a:gd name="T68" fmla="*/ 579 w 2302"/>
                  <a:gd name="T69" fmla="*/ 1898 h 2775"/>
                  <a:gd name="T70" fmla="*/ 664 w 2302"/>
                  <a:gd name="T71" fmla="*/ 2237 h 2775"/>
                  <a:gd name="T72" fmla="*/ 848 w 2302"/>
                  <a:gd name="T73" fmla="*/ 2374 h 2775"/>
                  <a:gd name="T74" fmla="*/ 893 w 2302"/>
                  <a:gd name="T75" fmla="*/ 2677 h 2775"/>
                  <a:gd name="T76" fmla="*/ 1183 w 2302"/>
                  <a:gd name="T77" fmla="*/ 2604 h 2775"/>
                  <a:gd name="T78" fmla="*/ 1612 w 2302"/>
                  <a:gd name="T79" fmla="*/ 2482 h 2775"/>
                  <a:gd name="T80" fmla="*/ 2056 w 2302"/>
                  <a:gd name="T81" fmla="*/ 1894 h 2775"/>
                  <a:gd name="T82" fmla="*/ 2175 w 2302"/>
                  <a:gd name="T83" fmla="*/ 1529 h 2775"/>
                  <a:gd name="T84" fmla="*/ 2227 w 2302"/>
                  <a:gd name="T85" fmla="*/ 1277 h 2775"/>
                  <a:gd name="T86" fmla="*/ 2024 w 2302"/>
                  <a:gd name="T87" fmla="*/ 945 h 2775"/>
                  <a:gd name="T88" fmla="*/ 1731 w 2302"/>
                  <a:gd name="T89" fmla="*/ 899 h 2775"/>
                  <a:gd name="T90" fmla="*/ 1282 w 2302"/>
                  <a:gd name="T91" fmla="*/ 933 h 2775"/>
                  <a:gd name="T92" fmla="*/ 1553 w 2302"/>
                  <a:gd name="T93" fmla="*/ 636 h 2775"/>
                  <a:gd name="T94" fmla="*/ 1683 w 2302"/>
                  <a:gd name="T95" fmla="*/ 563 h 2775"/>
                  <a:gd name="T96" fmla="*/ 1633 w 2302"/>
                  <a:gd name="T97" fmla="*/ 40 h 2775"/>
                  <a:gd name="T98" fmla="*/ 1502 w 2302"/>
                  <a:gd name="T99" fmla="*/ 78 h 2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02" h="2775">
                    <a:moveTo>
                      <a:pt x="935" y="1957"/>
                    </a:moveTo>
                    <a:cubicBezTo>
                      <a:pt x="1034" y="2024"/>
                      <a:pt x="961" y="2093"/>
                      <a:pt x="943" y="2093"/>
                    </a:cubicBezTo>
                    <a:cubicBezTo>
                      <a:pt x="884" y="2093"/>
                      <a:pt x="897" y="2096"/>
                      <a:pt x="876" y="2067"/>
                    </a:cubicBezTo>
                    <a:cubicBezTo>
                      <a:pt x="838" y="2013"/>
                      <a:pt x="877" y="1971"/>
                      <a:pt x="935" y="1957"/>
                    </a:cubicBezTo>
                    <a:close/>
                    <a:moveTo>
                      <a:pt x="1250" y="1993"/>
                    </a:moveTo>
                    <a:cubicBezTo>
                      <a:pt x="1158" y="1970"/>
                      <a:pt x="1189" y="1946"/>
                      <a:pt x="1214" y="1898"/>
                    </a:cubicBezTo>
                    <a:cubicBezTo>
                      <a:pt x="1252" y="1907"/>
                      <a:pt x="1272" y="1930"/>
                      <a:pt x="1290" y="1957"/>
                    </a:cubicBezTo>
                    <a:lnTo>
                      <a:pt x="1250" y="1993"/>
                    </a:lnTo>
                    <a:close/>
                    <a:moveTo>
                      <a:pt x="893" y="1466"/>
                    </a:moveTo>
                    <a:lnTo>
                      <a:pt x="923" y="1327"/>
                    </a:lnTo>
                    <a:cubicBezTo>
                      <a:pt x="931" y="1299"/>
                      <a:pt x="934" y="1330"/>
                      <a:pt x="935" y="1280"/>
                    </a:cubicBezTo>
                    <a:cubicBezTo>
                      <a:pt x="998" y="1280"/>
                      <a:pt x="970" y="1269"/>
                      <a:pt x="1019" y="1246"/>
                    </a:cubicBezTo>
                    <a:cubicBezTo>
                      <a:pt x="1040" y="1236"/>
                      <a:pt x="1067" y="1229"/>
                      <a:pt x="1088" y="1222"/>
                    </a:cubicBezTo>
                    <a:cubicBezTo>
                      <a:pt x="1209" y="1179"/>
                      <a:pt x="1402" y="1081"/>
                      <a:pt x="1517" y="1067"/>
                    </a:cubicBezTo>
                    <a:cubicBezTo>
                      <a:pt x="1653" y="1050"/>
                      <a:pt x="1887" y="1045"/>
                      <a:pt x="2002" y="1127"/>
                    </a:cubicBezTo>
                    <a:cubicBezTo>
                      <a:pt x="2130" y="1220"/>
                      <a:pt x="2068" y="1347"/>
                      <a:pt x="2022" y="1529"/>
                    </a:cubicBezTo>
                    <a:cubicBezTo>
                      <a:pt x="2015" y="1556"/>
                      <a:pt x="2011" y="1575"/>
                      <a:pt x="2003" y="1595"/>
                    </a:cubicBezTo>
                    <a:cubicBezTo>
                      <a:pt x="1991" y="1626"/>
                      <a:pt x="1985" y="1625"/>
                      <a:pt x="1975" y="1651"/>
                    </a:cubicBezTo>
                    <a:cubicBezTo>
                      <a:pt x="1964" y="1681"/>
                      <a:pt x="1962" y="1716"/>
                      <a:pt x="1934" y="1788"/>
                    </a:cubicBezTo>
                    <a:cubicBezTo>
                      <a:pt x="1898" y="1880"/>
                      <a:pt x="1725" y="2178"/>
                      <a:pt x="1638" y="2178"/>
                    </a:cubicBezTo>
                    <a:cubicBezTo>
                      <a:pt x="1506" y="2178"/>
                      <a:pt x="1485" y="2185"/>
                      <a:pt x="1417" y="2084"/>
                    </a:cubicBezTo>
                    <a:cubicBezTo>
                      <a:pt x="1527" y="2011"/>
                      <a:pt x="1551" y="1867"/>
                      <a:pt x="1392" y="1830"/>
                    </a:cubicBezTo>
                    <a:cubicBezTo>
                      <a:pt x="1414" y="1735"/>
                      <a:pt x="1468" y="1850"/>
                      <a:pt x="1468" y="1678"/>
                    </a:cubicBezTo>
                    <a:cubicBezTo>
                      <a:pt x="1468" y="1651"/>
                      <a:pt x="1408" y="1618"/>
                      <a:pt x="1392" y="1551"/>
                    </a:cubicBezTo>
                    <a:cubicBezTo>
                      <a:pt x="1465" y="1502"/>
                      <a:pt x="1467" y="1491"/>
                      <a:pt x="1556" y="1444"/>
                    </a:cubicBezTo>
                    <a:cubicBezTo>
                      <a:pt x="1666" y="1385"/>
                      <a:pt x="1571" y="1315"/>
                      <a:pt x="1534" y="1282"/>
                    </a:cubicBezTo>
                    <a:cubicBezTo>
                      <a:pt x="1448" y="1206"/>
                      <a:pt x="1434" y="1221"/>
                      <a:pt x="1299" y="1221"/>
                    </a:cubicBezTo>
                    <a:cubicBezTo>
                      <a:pt x="1270" y="1221"/>
                      <a:pt x="1236" y="1276"/>
                      <a:pt x="1211" y="1293"/>
                    </a:cubicBezTo>
                    <a:cubicBezTo>
                      <a:pt x="1158" y="1330"/>
                      <a:pt x="1104" y="1349"/>
                      <a:pt x="1011" y="1416"/>
                    </a:cubicBezTo>
                    <a:cubicBezTo>
                      <a:pt x="978" y="1439"/>
                      <a:pt x="944" y="1462"/>
                      <a:pt x="893" y="1466"/>
                    </a:cubicBezTo>
                    <a:close/>
                    <a:moveTo>
                      <a:pt x="1502" y="78"/>
                    </a:moveTo>
                    <a:cubicBezTo>
                      <a:pt x="1502" y="179"/>
                      <a:pt x="1543" y="206"/>
                      <a:pt x="1488" y="301"/>
                    </a:cubicBezTo>
                    <a:cubicBezTo>
                      <a:pt x="1474" y="325"/>
                      <a:pt x="1462" y="338"/>
                      <a:pt x="1439" y="354"/>
                    </a:cubicBezTo>
                    <a:cubicBezTo>
                      <a:pt x="1395" y="384"/>
                      <a:pt x="1363" y="418"/>
                      <a:pt x="1307" y="391"/>
                    </a:cubicBezTo>
                    <a:cubicBezTo>
                      <a:pt x="1327" y="306"/>
                      <a:pt x="1350" y="200"/>
                      <a:pt x="1350" y="112"/>
                    </a:cubicBezTo>
                    <a:cubicBezTo>
                      <a:pt x="1350" y="14"/>
                      <a:pt x="1261" y="17"/>
                      <a:pt x="1198" y="53"/>
                    </a:cubicBezTo>
                    <a:lnTo>
                      <a:pt x="1187" y="59"/>
                    </a:lnTo>
                    <a:cubicBezTo>
                      <a:pt x="1173" y="69"/>
                      <a:pt x="1180" y="62"/>
                      <a:pt x="1169" y="75"/>
                    </a:cubicBezTo>
                    <a:cubicBezTo>
                      <a:pt x="1162" y="85"/>
                      <a:pt x="1164" y="85"/>
                      <a:pt x="1157" y="97"/>
                    </a:cubicBezTo>
                    <a:lnTo>
                      <a:pt x="989" y="420"/>
                    </a:lnTo>
                    <a:cubicBezTo>
                      <a:pt x="932" y="571"/>
                      <a:pt x="876" y="450"/>
                      <a:pt x="698" y="450"/>
                    </a:cubicBezTo>
                    <a:cubicBezTo>
                      <a:pt x="577" y="450"/>
                      <a:pt x="571" y="457"/>
                      <a:pt x="571" y="603"/>
                    </a:cubicBezTo>
                    <a:cubicBezTo>
                      <a:pt x="571" y="613"/>
                      <a:pt x="618" y="689"/>
                      <a:pt x="627" y="707"/>
                    </a:cubicBezTo>
                    <a:cubicBezTo>
                      <a:pt x="647" y="743"/>
                      <a:pt x="668" y="772"/>
                      <a:pt x="696" y="800"/>
                    </a:cubicBezTo>
                    <a:cubicBezTo>
                      <a:pt x="749" y="853"/>
                      <a:pt x="825" y="898"/>
                      <a:pt x="901" y="916"/>
                    </a:cubicBezTo>
                    <a:lnTo>
                      <a:pt x="901" y="1043"/>
                    </a:lnTo>
                    <a:cubicBezTo>
                      <a:pt x="825" y="1083"/>
                      <a:pt x="633" y="1238"/>
                      <a:pt x="571" y="1238"/>
                    </a:cubicBezTo>
                    <a:cubicBezTo>
                      <a:pt x="497" y="1238"/>
                      <a:pt x="453" y="1111"/>
                      <a:pt x="359" y="1111"/>
                    </a:cubicBezTo>
                    <a:cubicBezTo>
                      <a:pt x="257" y="1111"/>
                      <a:pt x="166" y="1245"/>
                      <a:pt x="115" y="1307"/>
                    </a:cubicBezTo>
                    <a:cubicBezTo>
                      <a:pt x="90" y="1338"/>
                      <a:pt x="95" y="1346"/>
                      <a:pt x="80" y="1381"/>
                    </a:cubicBezTo>
                    <a:cubicBezTo>
                      <a:pt x="35" y="1484"/>
                      <a:pt x="49" y="1554"/>
                      <a:pt x="25" y="1658"/>
                    </a:cubicBezTo>
                    <a:cubicBezTo>
                      <a:pt x="3" y="1755"/>
                      <a:pt x="0" y="1733"/>
                      <a:pt x="26" y="1834"/>
                    </a:cubicBezTo>
                    <a:cubicBezTo>
                      <a:pt x="49" y="1925"/>
                      <a:pt x="47" y="1918"/>
                      <a:pt x="89" y="1991"/>
                    </a:cubicBezTo>
                    <a:cubicBezTo>
                      <a:pt x="124" y="2053"/>
                      <a:pt x="229" y="2203"/>
                      <a:pt x="317" y="2203"/>
                    </a:cubicBezTo>
                    <a:cubicBezTo>
                      <a:pt x="436" y="2203"/>
                      <a:pt x="477" y="2208"/>
                      <a:pt x="507" y="2088"/>
                    </a:cubicBezTo>
                    <a:cubicBezTo>
                      <a:pt x="526" y="2011"/>
                      <a:pt x="545" y="1926"/>
                      <a:pt x="545" y="1839"/>
                    </a:cubicBezTo>
                    <a:cubicBezTo>
                      <a:pt x="545" y="1720"/>
                      <a:pt x="477" y="1710"/>
                      <a:pt x="551" y="1599"/>
                    </a:cubicBezTo>
                    <a:lnTo>
                      <a:pt x="684" y="1452"/>
                    </a:lnTo>
                    <a:cubicBezTo>
                      <a:pt x="784" y="1375"/>
                      <a:pt x="689" y="1568"/>
                      <a:pt x="689" y="1653"/>
                    </a:cubicBezTo>
                    <a:cubicBezTo>
                      <a:pt x="689" y="1702"/>
                      <a:pt x="727" y="1706"/>
                      <a:pt x="740" y="1754"/>
                    </a:cubicBezTo>
                    <a:lnTo>
                      <a:pt x="850" y="1754"/>
                    </a:lnTo>
                    <a:cubicBezTo>
                      <a:pt x="880" y="1709"/>
                      <a:pt x="883" y="1692"/>
                      <a:pt x="930" y="1656"/>
                    </a:cubicBezTo>
                    <a:cubicBezTo>
                      <a:pt x="1000" y="1602"/>
                      <a:pt x="1081" y="1572"/>
                      <a:pt x="1150" y="1521"/>
                    </a:cubicBezTo>
                    <a:cubicBezTo>
                      <a:pt x="1181" y="1498"/>
                      <a:pt x="1226" y="1467"/>
                      <a:pt x="1265" y="1458"/>
                    </a:cubicBezTo>
                    <a:cubicBezTo>
                      <a:pt x="1214" y="1554"/>
                      <a:pt x="1214" y="1572"/>
                      <a:pt x="1122" y="1628"/>
                    </a:cubicBezTo>
                    <a:lnTo>
                      <a:pt x="1049" y="1665"/>
                    </a:lnTo>
                    <a:cubicBezTo>
                      <a:pt x="1027" y="1678"/>
                      <a:pt x="1014" y="1691"/>
                      <a:pt x="988" y="1706"/>
                    </a:cubicBezTo>
                    <a:cubicBezTo>
                      <a:pt x="962" y="1722"/>
                      <a:pt x="943" y="1732"/>
                      <a:pt x="918" y="1746"/>
                    </a:cubicBezTo>
                    <a:cubicBezTo>
                      <a:pt x="744" y="1848"/>
                      <a:pt x="769" y="1780"/>
                      <a:pt x="658" y="1798"/>
                    </a:cubicBezTo>
                    <a:cubicBezTo>
                      <a:pt x="583" y="1810"/>
                      <a:pt x="579" y="1836"/>
                      <a:pt x="579" y="1898"/>
                    </a:cubicBezTo>
                    <a:cubicBezTo>
                      <a:pt x="579" y="1928"/>
                      <a:pt x="671" y="1995"/>
                      <a:pt x="692" y="2023"/>
                    </a:cubicBezTo>
                    <a:cubicBezTo>
                      <a:pt x="718" y="2059"/>
                      <a:pt x="664" y="2123"/>
                      <a:pt x="664" y="2237"/>
                    </a:cubicBezTo>
                    <a:cubicBezTo>
                      <a:pt x="664" y="2262"/>
                      <a:pt x="739" y="2337"/>
                      <a:pt x="762" y="2350"/>
                    </a:cubicBezTo>
                    <a:cubicBezTo>
                      <a:pt x="795" y="2368"/>
                      <a:pt x="812" y="2364"/>
                      <a:pt x="848" y="2374"/>
                    </a:cubicBezTo>
                    <a:cubicBezTo>
                      <a:pt x="895" y="2387"/>
                      <a:pt x="877" y="2404"/>
                      <a:pt x="918" y="2415"/>
                    </a:cubicBezTo>
                    <a:cubicBezTo>
                      <a:pt x="918" y="2482"/>
                      <a:pt x="893" y="2510"/>
                      <a:pt x="893" y="2677"/>
                    </a:cubicBezTo>
                    <a:cubicBezTo>
                      <a:pt x="893" y="2707"/>
                      <a:pt x="963" y="2775"/>
                      <a:pt x="1103" y="2684"/>
                    </a:cubicBezTo>
                    <a:cubicBezTo>
                      <a:pt x="1126" y="2669"/>
                      <a:pt x="1171" y="2629"/>
                      <a:pt x="1183" y="2604"/>
                    </a:cubicBezTo>
                    <a:cubicBezTo>
                      <a:pt x="1212" y="2540"/>
                      <a:pt x="1174" y="2425"/>
                      <a:pt x="1207" y="2339"/>
                    </a:cubicBezTo>
                    <a:cubicBezTo>
                      <a:pt x="1276" y="2153"/>
                      <a:pt x="1454" y="2482"/>
                      <a:pt x="1612" y="2482"/>
                    </a:cubicBezTo>
                    <a:cubicBezTo>
                      <a:pt x="1720" y="2482"/>
                      <a:pt x="1833" y="2340"/>
                      <a:pt x="1877" y="2265"/>
                    </a:cubicBezTo>
                    <a:cubicBezTo>
                      <a:pt x="1929" y="2179"/>
                      <a:pt x="2023" y="1992"/>
                      <a:pt x="2056" y="1894"/>
                    </a:cubicBezTo>
                    <a:cubicBezTo>
                      <a:pt x="2086" y="1807"/>
                      <a:pt x="2115" y="1781"/>
                      <a:pt x="2149" y="1630"/>
                    </a:cubicBezTo>
                    <a:lnTo>
                      <a:pt x="2175" y="1529"/>
                    </a:lnTo>
                    <a:cubicBezTo>
                      <a:pt x="2179" y="1510"/>
                      <a:pt x="2184" y="1501"/>
                      <a:pt x="2189" y="1484"/>
                    </a:cubicBezTo>
                    <a:cubicBezTo>
                      <a:pt x="2208" y="1426"/>
                      <a:pt x="2202" y="1341"/>
                      <a:pt x="2227" y="1277"/>
                    </a:cubicBezTo>
                    <a:cubicBezTo>
                      <a:pt x="2260" y="1189"/>
                      <a:pt x="2302" y="1157"/>
                      <a:pt x="2199" y="1058"/>
                    </a:cubicBezTo>
                    <a:cubicBezTo>
                      <a:pt x="2177" y="1036"/>
                      <a:pt x="2048" y="950"/>
                      <a:pt x="2024" y="945"/>
                    </a:cubicBezTo>
                    <a:cubicBezTo>
                      <a:pt x="1993" y="938"/>
                      <a:pt x="1965" y="939"/>
                      <a:pt x="1934" y="932"/>
                    </a:cubicBezTo>
                    <a:cubicBezTo>
                      <a:pt x="1873" y="919"/>
                      <a:pt x="1805" y="899"/>
                      <a:pt x="1731" y="899"/>
                    </a:cubicBezTo>
                    <a:cubicBezTo>
                      <a:pt x="1626" y="899"/>
                      <a:pt x="1547" y="941"/>
                      <a:pt x="1358" y="941"/>
                    </a:cubicBezTo>
                    <a:cubicBezTo>
                      <a:pt x="1316" y="941"/>
                      <a:pt x="1320" y="934"/>
                      <a:pt x="1282" y="933"/>
                    </a:cubicBezTo>
                    <a:cubicBezTo>
                      <a:pt x="1282" y="859"/>
                      <a:pt x="1262" y="813"/>
                      <a:pt x="1351" y="757"/>
                    </a:cubicBezTo>
                    <a:lnTo>
                      <a:pt x="1553" y="636"/>
                    </a:lnTo>
                    <a:cubicBezTo>
                      <a:pt x="1593" y="610"/>
                      <a:pt x="1589" y="605"/>
                      <a:pt x="1637" y="586"/>
                    </a:cubicBezTo>
                    <a:cubicBezTo>
                      <a:pt x="1650" y="580"/>
                      <a:pt x="1668" y="571"/>
                      <a:pt x="1683" y="563"/>
                    </a:cubicBezTo>
                    <a:cubicBezTo>
                      <a:pt x="1786" y="506"/>
                      <a:pt x="1790" y="441"/>
                      <a:pt x="1790" y="332"/>
                    </a:cubicBezTo>
                    <a:cubicBezTo>
                      <a:pt x="1790" y="213"/>
                      <a:pt x="1724" y="96"/>
                      <a:pt x="1633" y="40"/>
                    </a:cubicBezTo>
                    <a:lnTo>
                      <a:pt x="1617" y="30"/>
                    </a:lnTo>
                    <a:cubicBezTo>
                      <a:pt x="1567" y="0"/>
                      <a:pt x="1502" y="18"/>
                      <a:pt x="1502"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grpSp>
            <p:nvGrpSpPr>
              <p:cNvPr id="46" name="组合 45">
                <a:extLst>
                  <a:ext uri="{FF2B5EF4-FFF2-40B4-BE49-F238E27FC236}">
                    <a16:creationId xmlns:a16="http://schemas.microsoft.com/office/drawing/2014/main" id="{1ED99250-C18B-4E1E-9D20-B3D755F47FD7}"/>
                  </a:ext>
                </a:extLst>
              </p:cNvPr>
              <p:cNvGrpSpPr/>
              <p:nvPr/>
            </p:nvGrpSpPr>
            <p:grpSpPr>
              <a:xfrm>
                <a:off x="7683654" y="5211762"/>
                <a:ext cx="777721" cy="795133"/>
                <a:chOff x="8128154" y="5211762"/>
                <a:chExt cx="777721" cy="795133"/>
              </a:xfrm>
              <a:grpFill/>
            </p:grpSpPr>
            <p:sp>
              <p:nvSpPr>
                <p:cNvPr id="50" name="Freeform 34">
                  <a:extLst>
                    <a:ext uri="{FF2B5EF4-FFF2-40B4-BE49-F238E27FC236}">
                      <a16:creationId xmlns:a16="http://schemas.microsoft.com/office/drawing/2014/main" id="{04AFAB2D-C0AB-4483-9D1C-92828FDD8EB9}"/>
                    </a:ext>
                  </a:extLst>
                </p:cNvPr>
                <p:cNvSpPr>
                  <a:spLocks noEditPoints="1"/>
                </p:cNvSpPr>
                <p:nvPr/>
              </p:nvSpPr>
              <p:spPr bwMode="auto">
                <a:xfrm>
                  <a:off x="8128154" y="5211762"/>
                  <a:ext cx="777721" cy="644232"/>
                </a:xfrm>
                <a:custGeom>
                  <a:avLst/>
                  <a:gdLst>
                    <a:gd name="T0" fmla="*/ 1651 w 2752"/>
                    <a:gd name="T1" fmla="*/ 1193 h 2259"/>
                    <a:gd name="T2" fmla="*/ 1795 w 2752"/>
                    <a:gd name="T3" fmla="*/ 939 h 2259"/>
                    <a:gd name="T4" fmla="*/ 1758 w 2752"/>
                    <a:gd name="T5" fmla="*/ 1045 h 2259"/>
                    <a:gd name="T6" fmla="*/ 1728 w 2752"/>
                    <a:gd name="T7" fmla="*/ 1184 h 2259"/>
                    <a:gd name="T8" fmla="*/ 2752 w 2752"/>
                    <a:gd name="T9" fmla="*/ 1370 h 2259"/>
                    <a:gd name="T10" fmla="*/ 2252 w 2752"/>
                    <a:gd name="T11" fmla="*/ 1498 h 2259"/>
                    <a:gd name="T12" fmla="*/ 1965 w 2752"/>
                    <a:gd name="T13" fmla="*/ 1396 h 2259"/>
                    <a:gd name="T14" fmla="*/ 2405 w 2752"/>
                    <a:gd name="T15" fmla="*/ 1303 h 2259"/>
                    <a:gd name="T16" fmla="*/ 1880 w 2752"/>
                    <a:gd name="T17" fmla="*/ 1286 h 2259"/>
                    <a:gd name="T18" fmla="*/ 1753 w 2752"/>
                    <a:gd name="T19" fmla="*/ 1430 h 2259"/>
                    <a:gd name="T20" fmla="*/ 1448 w 2752"/>
                    <a:gd name="T21" fmla="*/ 1429 h 2259"/>
                    <a:gd name="T22" fmla="*/ 1169 w 2752"/>
                    <a:gd name="T23" fmla="*/ 1480 h 2259"/>
                    <a:gd name="T24" fmla="*/ 911 w 2752"/>
                    <a:gd name="T25" fmla="*/ 1646 h 2259"/>
                    <a:gd name="T26" fmla="*/ 780 w 2752"/>
                    <a:gd name="T27" fmla="*/ 1726 h 2259"/>
                    <a:gd name="T28" fmla="*/ 518 w 2752"/>
                    <a:gd name="T29" fmla="*/ 1998 h 2259"/>
                    <a:gd name="T30" fmla="*/ 263 w 2752"/>
                    <a:gd name="T31" fmla="*/ 2259 h 2259"/>
                    <a:gd name="T32" fmla="*/ 0 w 2752"/>
                    <a:gd name="T33" fmla="*/ 2031 h 2259"/>
                    <a:gd name="T34" fmla="*/ 81 w 2752"/>
                    <a:gd name="T35" fmla="*/ 1781 h 2259"/>
                    <a:gd name="T36" fmla="*/ 314 w 2752"/>
                    <a:gd name="T37" fmla="*/ 1599 h 2259"/>
                    <a:gd name="T38" fmla="*/ 544 w 2752"/>
                    <a:gd name="T39" fmla="*/ 1685 h 2259"/>
                    <a:gd name="T40" fmla="*/ 763 w 2752"/>
                    <a:gd name="T41" fmla="*/ 1548 h 2259"/>
                    <a:gd name="T42" fmla="*/ 931 w 2752"/>
                    <a:gd name="T43" fmla="*/ 1480 h 2259"/>
                    <a:gd name="T44" fmla="*/ 1135 w 2752"/>
                    <a:gd name="T45" fmla="*/ 1447 h 2259"/>
                    <a:gd name="T46" fmla="*/ 1262 w 2752"/>
                    <a:gd name="T47" fmla="*/ 1396 h 2259"/>
                    <a:gd name="T48" fmla="*/ 1381 w 2752"/>
                    <a:gd name="T49" fmla="*/ 1345 h 2259"/>
                    <a:gd name="T50" fmla="*/ 1482 w 2752"/>
                    <a:gd name="T51" fmla="*/ 1133 h 2259"/>
                    <a:gd name="T52" fmla="*/ 1423 w 2752"/>
                    <a:gd name="T53" fmla="*/ 1226 h 2259"/>
                    <a:gd name="T54" fmla="*/ 1326 w 2752"/>
                    <a:gd name="T55" fmla="*/ 1151 h 2259"/>
                    <a:gd name="T56" fmla="*/ 1351 w 2752"/>
                    <a:gd name="T57" fmla="*/ 866 h 2259"/>
                    <a:gd name="T58" fmla="*/ 1541 w 2752"/>
                    <a:gd name="T59" fmla="*/ 845 h 2259"/>
                    <a:gd name="T60" fmla="*/ 1635 w 2752"/>
                    <a:gd name="T61" fmla="*/ 727 h 2259"/>
                    <a:gd name="T62" fmla="*/ 1582 w 2752"/>
                    <a:gd name="T63" fmla="*/ 538 h 2259"/>
                    <a:gd name="T64" fmla="*/ 1406 w 2752"/>
                    <a:gd name="T65" fmla="*/ 685 h 2259"/>
                    <a:gd name="T66" fmla="*/ 1262 w 2752"/>
                    <a:gd name="T67" fmla="*/ 1134 h 2259"/>
                    <a:gd name="T68" fmla="*/ 1177 w 2752"/>
                    <a:gd name="T69" fmla="*/ 1311 h 2259"/>
                    <a:gd name="T70" fmla="*/ 1135 w 2752"/>
                    <a:gd name="T71" fmla="*/ 1133 h 2259"/>
                    <a:gd name="T72" fmla="*/ 1008 w 2752"/>
                    <a:gd name="T73" fmla="*/ 1387 h 2259"/>
                    <a:gd name="T74" fmla="*/ 788 w 2752"/>
                    <a:gd name="T75" fmla="*/ 1218 h 2259"/>
                    <a:gd name="T76" fmla="*/ 915 w 2752"/>
                    <a:gd name="T77" fmla="*/ 888 h 2259"/>
                    <a:gd name="T78" fmla="*/ 1101 w 2752"/>
                    <a:gd name="T79" fmla="*/ 659 h 2259"/>
                    <a:gd name="T80" fmla="*/ 1067 w 2752"/>
                    <a:gd name="T81" fmla="*/ 337 h 2259"/>
                    <a:gd name="T82" fmla="*/ 1389 w 2752"/>
                    <a:gd name="T83" fmla="*/ 617 h 2259"/>
                    <a:gd name="T84" fmla="*/ 1618 w 2752"/>
                    <a:gd name="T85" fmla="*/ 337 h 2259"/>
                    <a:gd name="T86" fmla="*/ 1767 w 2752"/>
                    <a:gd name="T87" fmla="*/ 21 h 2259"/>
                    <a:gd name="T88" fmla="*/ 1814 w 2752"/>
                    <a:gd name="T89" fmla="*/ 331 h 2259"/>
                    <a:gd name="T90" fmla="*/ 1849 w 2752"/>
                    <a:gd name="T91" fmla="*/ 552 h 2259"/>
                    <a:gd name="T92" fmla="*/ 1990 w 2752"/>
                    <a:gd name="T93" fmla="*/ 329 h 2259"/>
                    <a:gd name="T94" fmla="*/ 2192 w 2752"/>
                    <a:gd name="T95" fmla="*/ 211 h 2259"/>
                    <a:gd name="T96" fmla="*/ 2021 w 2752"/>
                    <a:gd name="T97" fmla="*/ 783 h 2259"/>
                    <a:gd name="T98" fmla="*/ 1922 w 2752"/>
                    <a:gd name="T99" fmla="*/ 1057 h 2259"/>
                    <a:gd name="T100" fmla="*/ 2372 w 2752"/>
                    <a:gd name="T101" fmla="*/ 1115 h 2259"/>
                    <a:gd name="T102" fmla="*/ 2491 w 2752"/>
                    <a:gd name="T103" fmla="*/ 1152 h 2259"/>
                    <a:gd name="T104" fmla="*/ 2615 w 2752"/>
                    <a:gd name="T105" fmla="*/ 1178 h 2259"/>
                    <a:gd name="T106" fmla="*/ 2752 w 2752"/>
                    <a:gd name="T107" fmla="*/ 1349 h 2259"/>
                    <a:gd name="T108" fmla="*/ 1592 w 2752"/>
                    <a:gd name="T109" fmla="*/ 1049 h 2259"/>
                    <a:gd name="T110" fmla="*/ 1540 w 2752"/>
                    <a:gd name="T111" fmla="*/ 954 h 2259"/>
                    <a:gd name="T112" fmla="*/ 1609 w 2752"/>
                    <a:gd name="T113" fmla="*/ 922 h 2259"/>
                    <a:gd name="T114" fmla="*/ 1863 w 2752"/>
                    <a:gd name="T115" fmla="*/ 820 h 2259"/>
                    <a:gd name="T116" fmla="*/ 1838 w 2752"/>
                    <a:gd name="T117" fmla="*/ 693 h 2259"/>
                    <a:gd name="T118" fmla="*/ 1863 w 2752"/>
                    <a:gd name="T119" fmla="*/ 820 h 2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52" h="2259">
                      <a:moveTo>
                        <a:pt x="1728" y="1184"/>
                      </a:moveTo>
                      <a:cubicBezTo>
                        <a:pt x="1690" y="1184"/>
                        <a:pt x="1678" y="1180"/>
                        <a:pt x="1651" y="1193"/>
                      </a:cubicBezTo>
                      <a:cubicBezTo>
                        <a:pt x="1651" y="1141"/>
                        <a:pt x="1646" y="1151"/>
                        <a:pt x="1674" y="1122"/>
                      </a:cubicBezTo>
                      <a:cubicBezTo>
                        <a:pt x="1794" y="1002"/>
                        <a:pt x="1745" y="952"/>
                        <a:pt x="1795" y="939"/>
                      </a:cubicBezTo>
                      <a:cubicBezTo>
                        <a:pt x="1796" y="972"/>
                        <a:pt x="1809" y="981"/>
                        <a:pt x="1799" y="1002"/>
                      </a:cubicBezTo>
                      <a:cubicBezTo>
                        <a:pt x="1788" y="1025"/>
                        <a:pt x="1773" y="1009"/>
                        <a:pt x="1758" y="1045"/>
                      </a:cubicBezTo>
                      <a:cubicBezTo>
                        <a:pt x="1747" y="1073"/>
                        <a:pt x="1756" y="1095"/>
                        <a:pt x="1753" y="1125"/>
                      </a:cubicBezTo>
                      <a:cubicBezTo>
                        <a:pt x="1748" y="1177"/>
                        <a:pt x="1740" y="1139"/>
                        <a:pt x="1728" y="1184"/>
                      </a:cubicBezTo>
                      <a:close/>
                      <a:moveTo>
                        <a:pt x="2752" y="1349"/>
                      </a:moveTo>
                      <a:lnTo>
                        <a:pt x="2752" y="1370"/>
                      </a:lnTo>
                      <a:cubicBezTo>
                        <a:pt x="2749" y="1398"/>
                        <a:pt x="2729" y="1424"/>
                        <a:pt x="2686" y="1448"/>
                      </a:cubicBezTo>
                      <a:cubicBezTo>
                        <a:pt x="2529" y="1535"/>
                        <a:pt x="2421" y="1512"/>
                        <a:pt x="2252" y="1498"/>
                      </a:cubicBezTo>
                      <a:cubicBezTo>
                        <a:pt x="2153" y="1489"/>
                        <a:pt x="2076" y="1534"/>
                        <a:pt x="1965" y="1480"/>
                      </a:cubicBezTo>
                      <a:lnTo>
                        <a:pt x="1965" y="1396"/>
                      </a:lnTo>
                      <a:cubicBezTo>
                        <a:pt x="2044" y="1389"/>
                        <a:pt x="2121" y="1370"/>
                        <a:pt x="2210" y="1370"/>
                      </a:cubicBezTo>
                      <a:cubicBezTo>
                        <a:pt x="2286" y="1371"/>
                        <a:pt x="2369" y="1371"/>
                        <a:pt x="2405" y="1303"/>
                      </a:cubicBezTo>
                      <a:cubicBezTo>
                        <a:pt x="2343" y="1210"/>
                        <a:pt x="2133" y="1231"/>
                        <a:pt x="2029" y="1248"/>
                      </a:cubicBezTo>
                      <a:cubicBezTo>
                        <a:pt x="1977" y="1256"/>
                        <a:pt x="1916" y="1283"/>
                        <a:pt x="1880" y="1286"/>
                      </a:cubicBezTo>
                      <a:cubicBezTo>
                        <a:pt x="1874" y="1364"/>
                        <a:pt x="1860" y="1372"/>
                        <a:pt x="1829" y="1430"/>
                      </a:cubicBezTo>
                      <a:lnTo>
                        <a:pt x="1753" y="1430"/>
                      </a:lnTo>
                      <a:cubicBezTo>
                        <a:pt x="1740" y="1380"/>
                        <a:pt x="1634" y="1350"/>
                        <a:pt x="1561" y="1398"/>
                      </a:cubicBezTo>
                      <a:cubicBezTo>
                        <a:pt x="1532" y="1417"/>
                        <a:pt x="1512" y="1410"/>
                        <a:pt x="1448" y="1429"/>
                      </a:cubicBezTo>
                      <a:cubicBezTo>
                        <a:pt x="1402" y="1442"/>
                        <a:pt x="1359" y="1438"/>
                        <a:pt x="1313" y="1438"/>
                      </a:cubicBezTo>
                      <a:cubicBezTo>
                        <a:pt x="1298" y="1495"/>
                        <a:pt x="1239" y="1480"/>
                        <a:pt x="1169" y="1480"/>
                      </a:cubicBezTo>
                      <a:cubicBezTo>
                        <a:pt x="1150" y="1562"/>
                        <a:pt x="1109" y="1526"/>
                        <a:pt x="1042" y="1565"/>
                      </a:cubicBezTo>
                      <a:cubicBezTo>
                        <a:pt x="998" y="1591"/>
                        <a:pt x="957" y="1618"/>
                        <a:pt x="911" y="1646"/>
                      </a:cubicBezTo>
                      <a:cubicBezTo>
                        <a:pt x="885" y="1662"/>
                        <a:pt x="869" y="1671"/>
                        <a:pt x="842" y="1687"/>
                      </a:cubicBezTo>
                      <a:cubicBezTo>
                        <a:pt x="817" y="1703"/>
                        <a:pt x="805" y="1713"/>
                        <a:pt x="780" y="1726"/>
                      </a:cubicBezTo>
                      <a:cubicBezTo>
                        <a:pt x="727" y="1753"/>
                        <a:pt x="696" y="1770"/>
                        <a:pt x="648" y="1807"/>
                      </a:cubicBezTo>
                      <a:cubicBezTo>
                        <a:pt x="586" y="1854"/>
                        <a:pt x="564" y="1937"/>
                        <a:pt x="518" y="1998"/>
                      </a:cubicBezTo>
                      <a:cubicBezTo>
                        <a:pt x="463" y="2072"/>
                        <a:pt x="490" y="2060"/>
                        <a:pt x="464" y="2105"/>
                      </a:cubicBezTo>
                      <a:cubicBezTo>
                        <a:pt x="418" y="2185"/>
                        <a:pt x="374" y="2259"/>
                        <a:pt x="263" y="2259"/>
                      </a:cubicBezTo>
                      <a:cubicBezTo>
                        <a:pt x="171" y="2259"/>
                        <a:pt x="130" y="2237"/>
                        <a:pt x="90" y="2170"/>
                      </a:cubicBezTo>
                      <a:cubicBezTo>
                        <a:pt x="66" y="2129"/>
                        <a:pt x="0" y="2071"/>
                        <a:pt x="0" y="2031"/>
                      </a:cubicBezTo>
                      <a:cubicBezTo>
                        <a:pt x="0" y="1981"/>
                        <a:pt x="7" y="1918"/>
                        <a:pt x="23" y="1876"/>
                      </a:cubicBezTo>
                      <a:cubicBezTo>
                        <a:pt x="37" y="1839"/>
                        <a:pt x="61" y="1811"/>
                        <a:pt x="81" y="1781"/>
                      </a:cubicBezTo>
                      <a:lnTo>
                        <a:pt x="195" y="1599"/>
                      </a:lnTo>
                      <a:lnTo>
                        <a:pt x="314" y="1599"/>
                      </a:lnTo>
                      <a:cubicBezTo>
                        <a:pt x="320" y="1622"/>
                        <a:pt x="344" y="1660"/>
                        <a:pt x="359" y="1680"/>
                      </a:cubicBezTo>
                      <a:cubicBezTo>
                        <a:pt x="404" y="1740"/>
                        <a:pt x="493" y="1742"/>
                        <a:pt x="544" y="1685"/>
                      </a:cubicBezTo>
                      <a:cubicBezTo>
                        <a:pt x="568" y="1658"/>
                        <a:pt x="563" y="1644"/>
                        <a:pt x="607" y="1629"/>
                      </a:cubicBezTo>
                      <a:cubicBezTo>
                        <a:pt x="666" y="1610"/>
                        <a:pt x="710" y="1576"/>
                        <a:pt x="763" y="1548"/>
                      </a:cubicBezTo>
                      <a:cubicBezTo>
                        <a:pt x="795" y="1531"/>
                        <a:pt x="820" y="1536"/>
                        <a:pt x="853" y="1520"/>
                      </a:cubicBezTo>
                      <a:cubicBezTo>
                        <a:pt x="886" y="1505"/>
                        <a:pt x="890" y="1491"/>
                        <a:pt x="931" y="1480"/>
                      </a:cubicBezTo>
                      <a:cubicBezTo>
                        <a:pt x="951" y="1474"/>
                        <a:pt x="958" y="1475"/>
                        <a:pt x="983" y="1472"/>
                      </a:cubicBezTo>
                      <a:cubicBezTo>
                        <a:pt x="1057" y="1464"/>
                        <a:pt x="1021" y="1447"/>
                        <a:pt x="1135" y="1447"/>
                      </a:cubicBezTo>
                      <a:cubicBezTo>
                        <a:pt x="1137" y="1418"/>
                        <a:pt x="1141" y="1416"/>
                        <a:pt x="1152" y="1396"/>
                      </a:cubicBezTo>
                      <a:lnTo>
                        <a:pt x="1262" y="1396"/>
                      </a:lnTo>
                      <a:cubicBezTo>
                        <a:pt x="1264" y="1367"/>
                        <a:pt x="1268" y="1365"/>
                        <a:pt x="1279" y="1345"/>
                      </a:cubicBezTo>
                      <a:lnTo>
                        <a:pt x="1381" y="1345"/>
                      </a:lnTo>
                      <a:cubicBezTo>
                        <a:pt x="1414" y="1282"/>
                        <a:pt x="1429" y="1260"/>
                        <a:pt x="1524" y="1260"/>
                      </a:cubicBezTo>
                      <a:cubicBezTo>
                        <a:pt x="1498" y="1210"/>
                        <a:pt x="1496" y="1195"/>
                        <a:pt x="1482" y="1133"/>
                      </a:cubicBezTo>
                      <a:lnTo>
                        <a:pt x="1423" y="1133"/>
                      </a:lnTo>
                      <a:lnTo>
                        <a:pt x="1423" y="1226"/>
                      </a:lnTo>
                      <a:lnTo>
                        <a:pt x="1338" y="1226"/>
                      </a:lnTo>
                      <a:cubicBezTo>
                        <a:pt x="1336" y="1201"/>
                        <a:pt x="1324" y="1169"/>
                        <a:pt x="1326" y="1151"/>
                      </a:cubicBezTo>
                      <a:cubicBezTo>
                        <a:pt x="1333" y="1083"/>
                        <a:pt x="1345" y="1194"/>
                        <a:pt x="1346" y="913"/>
                      </a:cubicBezTo>
                      <a:cubicBezTo>
                        <a:pt x="1346" y="892"/>
                        <a:pt x="1345" y="885"/>
                        <a:pt x="1351" y="866"/>
                      </a:cubicBezTo>
                      <a:lnTo>
                        <a:pt x="1364" y="838"/>
                      </a:lnTo>
                      <a:cubicBezTo>
                        <a:pt x="1414" y="762"/>
                        <a:pt x="1489" y="841"/>
                        <a:pt x="1541" y="845"/>
                      </a:cubicBezTo>
                      <a:cubicBezTo>
                        <a:pt x="1543" y="795"/>
                        <a:pt x="1565" y="773"/>
                        <a:pt x="1575" y="727"/>
                      </a:cubicBezTo>
                      <a:lnTo>
                        <a:pt x="1635" y="727"/>
                      </a:lnTo>
                      <a:lnTo>
                        <a:pt x="1636" y="618"/>
                      </a:lnTo>
                      <a:cubicBezTo>
                        <a:pt x="1642" y="566"/>
                        <a:pt x="1666" y="484"/>
                        <a:pt x="1582" y="538"/>
                      </a:cubicBezTo>
                      <a:cubicBezTo>
                        <a:pt x="1512" y="584"/>
                        <a:pt x="1495" y="651"/>
                        <a:pt x="1406" y="651"/>
                      </a:cubicBezTo>
                      <a:lnTo>
                        <a:pt x="1406" y="685"/>
                      </a:lnTo>
                      <a:cubicBezTo>
                        <a:pt x="1406" y="754"/>
                        <a:pt x="1270" y="828"/>
                        <a:pt x="1262" y="939"/>
                      </a:cubicBezTo>
                      <a:cubicBezTo>
                        <a:pt x="1258" y="1000"/>
                        <a:pt x="1264" y="1071"/>
                        <a:pt x="1262" y="1134"/>
                      </a:cubicBezTo>
                      <a:cubicBezTo>
                        <a:pt x="1261" y="1186"/>
                        <a:pt x="1246" y="1261"/>
                        <a:pt x="1245" y="1311"/>
                      </a:cubicBezTo>
                      <a:lnTo>
                        <a:pt x="1177" y="1311"/>
                      </a:lnTo>
                      <a:cubicBezTo>
                        <a:pt x="1169" y="1274"/>
                        <a:pt x="1159" y="1265"/>
                        <a:pt x="1152" y="1227"/>
                      </a:cubicBezTo>
                      <a:cubicBezTo>
                        <a:pt x="1146" y="1194"/>
                        <a:pt x="1142" y="1164"/>
                        <a:pt x="1135" y="1133"/>
                      </a:cubicBezTo>
                      <a:cubicBezTo>
                        <a:pt x="1097" y="1154"/>
                        <a:pt x="1106" y="1143"/>
                        <a:pt x="1089" y="1189"/>
                      </a:cubicBezTo>
                      <a:cubicBezTo>
                        <a:pt x="1064" y="1254"/>
                        <a:pt x="1023" y="1321"/>
                        <a:pt x="1008" y="1387"/>
                      </a:cubicBezTo>
                      <a:cubicBezTo>
                        <a:pt x="946" y="1387"/>
                        <a:pt x="897" y="1393"/>
                        <a:pt x="857" y="1344"/>
                      </a:cubicBezTo>
                      <a:cubicBezTo>
                        <a:pt x="838" y="1321"/>
                        <a:pt x="788" y="1254"/>
                        <a:pt x="788" y="1218"/>
                      </a:cubicBezTo>
                      <a:cubicBezTo>
                        <a:pt x="788" y="1082"/>
                        <a:pt x="852" y="1144"/>
                        <a:pt x="863" y="1039"/>
                      </a:cubicBezTo>
                      <a:cubicBezTo>
                        <a:pt x="870" y="984"/>
                        <a:pt x="855" y="888"/>
                        <a:pt x="915" y="888"/>
                      </a:cubicBezTo>
                      <a:cubicBezTo>
                        <a:pt x="970" y="888"/>
                        <a:pt x="998" y="911"/>
                        <a:pt x="1042" y="922"/>
                      </a:cubicBezTo>
                      <a:cubicBezTo>
                        <a:pt x="1151" y="849"/>
                        <a:pt x="1110" y="799"/>
                        <a:pt x="1101" y="659"/>
                      </a:cubicBezTo>
                      <a:cubicBezTo>
                        <a:pt x="1098" y="606"/>
                        <a:pt x="1089" y="550"/>
                        <a:pt x="1084" y="498"/>
                      </a:cubicBezTo>
                      <a:cubicBezTo>
                        <a:pt x="1080" y="449"/>
                        <a:pt x="1068" y="383"/>
                        <a:pt x="1067" y="337"/>
                      </a:cubicBezTo>
                      <a:cubicBezTo>
                        <a:pt x="1105" y="317"/>
                        <a:pt x="1264" y="143"/>
                        <a:pt x="1313" y="430"/>
                      </a:cubicBezTo>
                      <a:cubicBezTo>
                        <a:pt x="1326" y="509"/>
                        <a:pt x="1307" y="615"/>
                        <a:pt x="1389" y="617"/>
                      </a:cubicBezTo>
                      <a:cubicBezTo>
                        <a:pt x="1394" y="555"/>
                        <a:pt x="1433" y="500"/>
                        <a:pt x="1499" y="498"/>
                      </a:cubicBezTo>
                      <a:cubicBezTo>
                        <a:pt x="1516" y="426"/>
                        <a:pt x="1540" y="356"/>
                        <a:pt x="1618" y="337"/>
                      </a:cubicBezTo>
                      <a:cubicBezTo>
                        <a:pt x="1618" y="193"/>
                        <a:pt x="1655" y="196"/>
                        <a:pt x="1722" y="111"/>
                      </a:cubicBezTo>
                      <a:cubicBezTo>
                        <a:pt x="1750" y="75"/>
                        <a:pt x="1714" y="35"/>
                        <a:pt x="1767" y="21"/>
                      </a:cubicBezTo>
                      <a:cubicBezTo>
                        <a:pt x="1843" y="0"/>
                        <a:pt x="1885" y="50"/>
                        <a:pt x="1948" y="83"/>
                      </a:cubicBezTo>
                      <a:cubicBezTo>
                        <a:pt x="1944" y="240"/>
                        <a:pt x="1908" y="245"/>
                        <a:pt x="1814" y="331"/>
                      </a:cubicBezTo>
                      <a:cubicBezTo>
                        <a:pt x="1697" y="439"/>
                        <a:pt x="1770" y="464"/>
                        <a:pt x="1770" y="617"/>
                      </a:cubicBezTo>
                      <a:lnTo>
                        <a:pt x="1849" y="552"/>
                      </a:lnTo>
                      <a:cubicBezTo>
                        <a:pt x="1878" y="516"/>
                        <a:pt x="1907" y="498"/>
                        <a:pt x="1956" y="498"/>
                      </a:cubicBezTo>
                      <a:cubicBezTo>
                        <a:pt x="1956" y="393"/>
                        <a:pt x="1944" y="418"/>
                        <a:pt x="1990" y="329"/>
                      </a:cubicBezTo>
                      <a:cubicBezTo>
                        <a:pt x="2025" y="262"/>
                        <a:pt x="2031" y="206"/>
                        <a:pt x="2123" y="190"/>
                      </a:cubicBezTo>
                      <a:cubicBezTo>
                        <a:pt x="2162" y="183"/>
                        <a:pt x="2171" y="190"/>
                        <a:pt x="2192" y="211"/>
                      </a:cubicBezTo>
                      <a:cubicBezTo>
                        <a:pt x="2251" y="271"/>
                        <a:pt x="2325" y="422"/>
                        <a:pt x="2216" y="479"/>
                      </a:cubicBezTo>
                      <a:cubicBezTo>
                        <a:pt x="1964" y="611"/>
                        <a:pt x="2076" y="697"/>
                        <a:pt x="2021" y="783"/>
                      </a:cubicBezTo>
                      <a:cubicBezTo>
                        <a:pt x="1988" y="835"/>
                        <a:pt x="1988" y="782"/>
                        <a:pt x="1981" y="870"/>
                      </a:cubicBezTo>
                      <a:cubicBezTo>
                        <a:pt x="1975" y="942"/>
                        <a:pt x="1922" y="981"/>
                        <a:pt x="1922" y="1057"/>
                      </a:cubicBezTo>
                      <a:cubicBezTo>
                        <a:pt x="1922" y="1133"/>
                        <a:pt x="2037" y="1099"/>
                        <a:pt x="2109" y="1099"/>
                      </a:cubicBezTo>
                      <a:cubicBezTo>
                        <a:pt x="2195" y="1099"/>
                        <a:pt x="2292" y="1102"/>
                        <a:pt x="2372" y="1115"/>
                      </a:cubicBezTo>
                      <a:cubicBezTo>
                        <a:pt x="2401" y="1120"/>
                        <a:pt x="2417" y="1121"/>
                        <a:pt x="2441" y="1131"/>
                      </a:cubicBezTo>
                      <a:cubicBezTo>
                        <a:pt x="2459" y="1138"/>
                        <a:pt x="2474" y="1150"/>
                        <a:pt x="2491" y="1152"/>
                      </a:cubicBezTo>
                      <a:cubicBezTo>
                        <a:pt x="2518" y="1156"/>
                        <a:pt x="2511" y="1144"/>
                        <a:pt x="2555" y="1161"/>
                      </a:cubicBezTo>
                      <a:cubicBezTo>
                        <a:pt x="2583" y="1171"/>
                        <a:pt x="2583" y="1170"/>
                        <a:pt x="2615" y="1178"/>
                      </a:cubicBezTo>
                      <a:cubicBezTo>
                        <a:pt x="2657" y="1189"/>
                        <a:pt x="2675" y="1211"/>
                        <a:pt x="2700" y="1244"/>
                      </a:cubicBezTo>
                      <a:cubicBezTo>
                        <a:pt x="2728" y="1281"/>
                        <a:pt x="2748" y="1317"/>
                        <a:pt x="2752" y="1349"/>
                      </a:cubicBezTo>
                      <a:close/>
                      <a:moveTo>
                        <a:pt x="1592" y="998"/>
                      </a:moveTo>
                      <a:lnTo>
                        <a:pt x="1592" y="1049"/>
                      </a:lnTo>
                      <a:cubicBezTo>
                        <a:pt x="1548" y="1048"/>
                        <a:pt x="1508" y="1033"/>
                        <a:pt x="1508" y="989"/>
                      </a:cubicBezTo>
                      <a:cubicBezTo>
                        <a:pt x="1508" y="962"/>
                        <a:pt x="1526" y="969"/>
                        <a:pt x="1540" y="954"/>
                      </a:cubicBezTo>
                      <a:cubicBezTo>
                        <a:pt x="1554" y="939"/>
                        <a:pt x="1552" y="932"/>
                        <a:pt x="1558" y="905"/>
                      </a:cubicBezTo>
                      <a:cubicBezTo>
                        <a:pt x="1575" y="913"/>
                        <a:pt x="1589" y="917"/>
                        <a:pt x="1609" y="922"/>
                      </a:cubicBezTo>
                      <a:cubicBezTo>
                        <a:pt x="1602" y="952"/>
                        <a:pt x="1592" y="961"/>
                        <a:pt x="1592" y="998"/>
                      </a:cubicBezTo>
                      <a:close/>
                      <a:moveTo>
                        <a:pt x="1863" y="820"/>
                      </a:moveTo>
                      <a:cubicBezTo>
                        <a:pt x="1814" y="820"/>
                        <a:pt x="1798" y="815"/>
                        <a:pt x="1762" y="812"/>
                      </a:cubicBezTo>
                      <a:cubicBezTo>
                        <a:pt x="1764" y="719"/>
                        <a:pt x="1836" y="782"/>
                        <a:pt x="1838" y="693"/>
                      </a:cubicBezTo>
                      <a:cubicBezTo>
                        <a:pt x="1854" y="701"/>
                        <a:pt x="1883" y="708"/>
                        <a:pt x="1905" y="710"/>
                      </a:cubicBezTo>
                      <a:cubicBezTo>
                        <a:pt x="1902" y="756"/>
                        <a:pt x="1874" y="775"/>
                        <a:pt x="1863" y="8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51" name="Freeform 36">
                  <a:extLst>
                    <a:ext uri="{FF2B5EF4-FFF2-40B4-BE49-F238E27FC236}">
                      <a16:creationId xmlns:a16="http://schemas.microsoft.com/office/drawing/2014/main" id="{869F8F68-69F0-4B07-AB6E-C5F50C189CFF}"/>
                    </a:ext>
                  </a:extLst>
                </p:cNvPr>
                <p:cNvSpPr>
                  <a:spLocks/>
                </p:cNvSpPr>
                <p:nvPr/>
              </p:nvSpPr>
              <p:spPr bwMode="auto">
                <a:xfrm>
                  <a:off x="8364179" y="5627708"/>
                  <a:ext cx="381123" cy="379187"/>
                </a:xfrm>
                <a:custGeom>
                  <a:avLst/>
                  <a:gdLst>
                    <a:gd name="T0" fmla="*/ 224 w 1353"/>
                    <a:gd name="T1" fmla="*/ 424 h 1330"/>
                    <a:gd name="T2" fmla="*/ 406 w 1353"/>
                    <a:gd name="T3" fmla="*/ 335 h 1330"/>
                    <a:gd name="T4" fmla="*/ 491 w 1353"/>
                    <a:gd name="T5" fmla="*/ 285 h 1330"/>
                    <a:gd name="T6" fmla="*/ 656 w 1353"/>
                    <a:gd name="T7" fmla="*/ 254 h 1330"/>
                    <a:gd name="T8" fmla="*/ 552 w 1353"/>
                    <a:gd name="T9" fmla="*/ 320 h 1330"/>
                    <a:gd name="T10" fmla="*/ 497 w 1353"/>
                    <a:gd name="T11" fmla="*/ 383 h 1330"/>
                    <a:gd name="T12" fmla="*/ 496 w 1353"/>
                    <a:gd name="T13" fmla="*/ 542 h 1330"/>
                    <a:gd name="T14" fmla="*/ 313 w 1353"/>
                    <a:gd name="T15" fmla="*/ 597 h 1330"/>
                    <a:gd name="T16" fmla="*/ 97 w 1353"/>
                    <a:gd name="T17" fmla="*/ 551 h 1330"/>
                    <a:gd name="T18" fmla="*/ 78 w 1353"/>
                    <a:gd name="T19" fmla="*/ 747 h 1330"/>
                    <a:gd name="T20" fmla="*/ 266 w 1353"/>
                    <a:gd name="T21" fmla="*/ 898 h 1330"/>
                    <a:gd name="T22" fmla="*/ 586 w 1353"/>
                    <a:gd name="T23" fmla="*/ 860 h 1330"/>
                    <a:gd name="T24" fmla="*/ 527 w 1353"/>
                    <a:gd name="T25" fmla="*/ 1006 h 1330"/>
                    <a:gd name="T26" fmla="*/ 269 w 1353"/>
                    <a:gd name="T27" fmla="*/ 1133 h 1330"/>
                    <a:gd name="T28" fmla="*/ 4 w 1353"/>
                    <a:gd name="T29" fmla="*/ 1127 h 1330"/>
                    <a:gd name="T30" fmla="*/ 92 w 1353"/>
                    <a:gd name="T31" fmla="*/ 1216 h 1330"/>
                    <a:gd name="T32" fmla="*/ 162 w 1353"/>
                    <a:gd name="T33" fmla="*/ 1239 h 1330"/>
                    <a:gd name="T34" fmla="*/ 191 w 1353"/>
                    <a:gd name="T35" fmla="*/ 1253 h 1330"/>
                    <a:gd name="T36" fmla="*/ 272 w 1353"/>
                    <a:gd name="T37" fmla="*/ 1273 h 1330"/>
                    <a:gd name="T38" fmla="*/ 373 w 1353"/>
                    <a:gd name="T39" fmla="*/ 1298 h 1330"/>
                    <a:gd name="T40" fmla="*/ 588 w 1353"/>
                    <a:gd name="T41" fmla="*/ 1330 h 1330"/>
                    <a:gd name="T42" fmla="*/ 701 w 1353"/>
                    <a:gd name="T43" fmla="*/ 1282 h 1330"/>
                    <a:gd name="T44" fmla="*/ 771 w 1353"/>
                    <a:gd name="T45" fmla="*/ 1175 h 1330"/>
                    <a:gd name="T46" fmla="*/ 848 w 1353"/>
                    <a:gd name="T47" fmla="*/ 980 h 1330"/>
                    <a:gd name="T48" fmla="*/ 867 w 1353"/>
                    <a:gd name="T49" fmla="*/ 906 h 1330"/>
                    <a:gd name="T50" fmla="*/ 1104 w 1353"/>
                    <a:gd name="T51" fmla="*/ 635 h 1330"/>
                    <a:gd name="T52" fmla="*/ 1236 w 1353"/>
                    <a:gd name="T53" fmla="*/ 650 h 1330"/>
                    <a:gd name="T54" fmla="*/ 1301 w 1353"/>
                    <a:gd name="T55" fmla="*/ 464 h 1330"/>
                    <a:gd name="T56" fmla="*/ 1045 w 1353"/>
                    <a:gd name="T57" fmla="*/ 348 h 1330"/>
                    <a:gd name="T58" fmla="*/ 801 w 1353"/>
                    <a:gd name="T59" fmla="*/ 426 h 1330"/>
                    <a:gd name="T60" fmla="*/ 789 w 1353"/>
                    <a:gd name="T61" fmla="*/ 328 h 1330"/>
                    <a:gd name="T62" fmla="*/ 865 w 1353"/>
                    <a:gd name="T63" fmla="*/ 278 h 1330"/>
                    <a:gd name="T64" fmla="*/ 928 w 1353"/>
                    <a:gd name="T65" fmla="*/ 222 h 1330"/>
                    <a:gd name="T66" fmla="*/ 910 w 1353"/>
                    <a:gd name="T67" fmla="*/ 51 h 1330"/>
                    <a:gd name="T68" fmla="*/ 791 w 1353"/>
                    <a:gd name="T69" fmla="*/ 0 h 1330"/>
                    <a:gd name="T70" fmla="*/ 537 w 1353"/>
                    <a:gd name="T71" fmla="*/ 51 h 1330"/>
                    <a:gd name="T72" fmla="*/ 290 w 1353"/>
                    <a:gd name="T73" fmla="*/ 177 h 1330"/>
                    <a:gd name="T74" fmla="*/ 192 w 1353"/>
                    <a:gd name="T75" fmla="*/ 332 h 1330"/>
                    <a:gd name="T76" fmla="*/ 224 w 1353"/>
                    <a:gd name="T77" fmla="*/ 424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53" h="1330">
                      <a:moveTo>
                        <a:pt x="224" y="424"/>
                      </a:moveTo>
                      <a:cubicBezTo>
                        <a:pt x="314" y="416"/>
                        <a:pt x="324" y="385"/>
                        <a:pt x="406" y="335"/>
                      </a:cubicBezTo>
                      <a:cubicBezTo>
                        <a:pt x="438" y="317"/>
                        <a:pt x="459" y="304"/>
                        <a:pt x="491" y="285"/>
                      </a:cubicBezTo>
                      <a:cubicBezTo>
                        <a:pt x="588" y="225"/>
                        <a:pt x="614" y="254"/>
                        <a:pt x="656" y="254"/>
                      </a:cubicBezTo>
                      <a:cubicBezTo>
                        <a:pt x="654" y="323"/>
                        <a:pt x="646" y="286"/>
                        <a:pt x="552" y="320"/>
                      </a:cubicBezTo>
                      <a:cubicBezTo>
                        <a:pt x="516" y="333"/>
                        <a:pt x="506" y="337"/>
                        <a:pt x="497" y="383"/>
                      </a:cubicBezTo>
                      <a:cubicBezTo>
                        <a:pt x="480" y="466"/>
                        <a:pt x="485" y="467"/>
                        <a:pt x="496" y="542"/>
                      </a:cubicBezTo>
                      <a:cubicBezTo>
                        <a:pt x="428" y="558"/>
                        <a:pt x="395" y="589"/>
                        <a:pt x="313" y="597"/>
                      </a:cubicBezTo>
                      <a:cubicBezTo>
                        <a:pt x="220" y="605"/>
                        <a:pt x="234" y="551"/>
                        <a:pt x="97" y="551"/>
                      </a:cubicBezTo>
                      <a:cubicBezTo>
                        <a:pt x="10" y="551"/>
                        <a:pt x="0" y="649"/>
                        <a:pt x="78" y="747"/>
                      </a:cubicBezTo>
                      <a:cubicBezTo>
                        <a:pt x="103" y="778"/>
                        <a:pt x="226" y="898"/>
                        <a:pt x="266" y="898"/>
                      </a:cubicBezTo>
                      <a:cubicBezTo>
                        <a:pt x="408" y="898"/>
                        <a:pt x="597" y="749"/>
                        <a:pt x="586" y="860"/>
                      </a:cubicBezTo>
                      <a:cubicBezTo>
                        <a:pt x="575" y="968"/>
                        <a:pt x="564" y="969"/>
                        <a:pt x="527" y="1006"/>
                      </a:cubicBezTo>
                      <a:cubicBezTo>
                        <a:pt x="470" y="1062"/>
                        <a:pt x="381" y="1175"/>
                        <a:pt x="269" y="1133"/>
                      </a:cubicBezTo>
                      <a:cubicBezTo>
                        <a:pt x="243" y="1123"/>
                        <a:pt x="4" y="963"/>
                        <a:pt x="4" y="1127"/>
                      </a:cubicBezTo>
                      <a:cubicBezTo>
                        <a:pt x="4" y="1179"/>
                        <a:pt x="51" y="1201"/>
                        <a:pt x="92" y="1216"/>
                      </a:cubicBezTo>
                      <a:cubicBezTo>
                        <a:pt x="120" y="1227"/>
                        <a:pt x="136" y="1227"/>
                        <a:pt x="162" y="1239"/>
                      </a:cubicBezTo>
                      <a:lnTo>
                        <a:pt x="191" y="1253"/>
                      </a:lnTo>
                      <a:cubicBezTo>
                        <a:pt x="223" y="1263"/>
                        <a:pt x="218" y="1253"/>
                        <a:pt x="272" y="1273"/>
                      </a:cubicBezTo>
                      <a:lnTo>
                        <a:pt x="373" y="1298"/>
                      </a:lnTo>
                      <a:cubicBezTo>
                        <a:pt x="489" y="1319"/>
                        <a:pt x="418" y="1330"/>
                        <a:pt x="588" y="1330"/>
                      </a:cubicBezTo>
                      <a:cubicBezTo>
                        <a:pt x="604" y="1330"/>
                        <a:pt x="684" y="1300"/>
                        <a:pt x="701" y="1282"/>
                      </a:cubicBezTo>
                      <a:cubicBezTo>
                        <a:pt x="743" y="1238"/>
                        <a:pt x="743" y="1231"/>
                        <a:pt x="771" y="1175"/>
                      </a:cubicBezTo>
                      <a:cubicBezTo>
                        <a:pt x="802" y="1114"/>
                        <a:pt x="832" y="1048"/>
                        <a:pt x="848" y="980"/>
                      </a:cubicBezTo>
                      <a:cubicBezTo>
                        <a:pt x="858" y="939"/>
                        <a:pt x="867" y="930"/>
                        <a:pt x="867" y="906"/>
                      </a:cubicBezTo>
                      <a:cubicBezTo>
                        <a:pt x="867" y="706"/>
                        <a:pt x="786" y="635"/>
                        <a:pt x="1104" y="635"/>
                      </a:cubicBezTo>
                      <a:cubicBezTo>
                        <a:pt x="1156" y="635"/>
                        <a:pt x="1200" y="656"/>
                        <a:pt x="1236" y="650"/>
                      </a:cubicBezTo>
                      <a:cubicBezTo>
                        <a:pt x="1353" y="628"/>
                        <a:pt x="1334" y="509"/>
                        <a:pt x="1301" y="464"/>
                      </a:cubicBezTo>
                      <a:cubicBezTo>
                        <a:pt x="1262" y="410"/>
                        <a:pt x="1126" y="348"/>
                        <a:pt x="1045" y="348"/>
                      </a:cubicBezTo>
                      <a:cubicBezTo>
                        <a:pt x="796" y="348"/>
                        <a:pt x="865" y="402"/>
                        <a:pt x="801" y="426"/>
                      </a:cubicBezTo>
                      <a:cubicBezTo>
                        <a:pt x="745" y="447"/>
                        <a:pt x="723" y="391"/>
                        <a:pt x="789" y="328"/>
                      </a:cubicBezTo>
                      <a:cubicBezTo>
                        <a:pt x="820" y="298"/>
                        <a:pt x="836" y="302"/>
                        <a:pt x="865" y="278"/>
                      </a:cubicBezTo>
                      <a:cubicBezTo>
                        <a:pt x="890" y="257"/>
                        <a:pt x="900" y="244"/>
                        <a:pt x="928" y="222"/>
                      </a:cubicBezTo>
                      <a:cubicBezTo>
                        <a:pt x="1010" y="158"/>
                        <a:pt x="975" y="91"/>
                        <a:pt x="910" y="51"/>
                      </a:cubicBezTo>
                      <a:lnTo>
                        <a:pt x="791" y="0"/>
                      </a:lnTo>
                      <a:lnTo>
                        <a:pt x="537" y="51"/>
                      </a:lnTo>
                      <a:cubicBezTo>
                        <a:pt x="477" y="68"/>
                        <a:pt x="325" y="151"/>
                        <a:pt x="290" y="177"/>
                      </a:cubicBezTo>
                      <a:cubicBezTo>
                        <a:pt x="241" y="214"/>
                        <a:pt x="196" y="269"/>
                        <a:pt x="192" y="332"/>
                      </a:cubicBezTo>
                      <a:cubicBezTo>
                        <a:pt x="190" y="364"/>
                        <a:pt x="212" y="401"/>
                        <a:pt x="224" y="4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grpSp>
          <p:grpSp>
            <p:nvGrpSpPr>
              <p:cNvPr id="47" name="组合 46">
                <a:extLst>
                  <a:ext uri="{FF2B5EF4-FFF2-40B4-BE49-F238E27FC236}">
                    <a16:creationId xmlns:a16="http://schemas.microsoft.com/office/drawing/2014/main" id="{FD4CFF44-AF55-4233-A412-72FBCC134C0C}"/>
                  </a:ext>
                </a:extLst>
              </p:cNvPr>
              <p:cNvGrpSpPr/>
              <p:nvPr/>
            </p:nvGrpSpPr>
            <p:grpSpPr>
              <a:xfrm>
                <a:off x="7088496" y="5329775"/>
                <a:ext cx="487527" cy="574585"/>
                <a:chOff x="7333022" y="5329775"/>
                <a:chExt cx="487527" cy="574585"/>
              </a:xfrm>
              <a:grpFill/>
            </p:grpSpPr>
            <p:sp>
              <p:nvSpPr>
                <p:cNvPr id="48" name="Freeform 35">
                  <a:extLst>
                    <a:ext uri="{FF2B5EF4-FFF2-40B4-BE49-F238E27FC236}">
                      <a16:creationId xmlns:a16="http://schemas.microsoft.com/office/drawing/2014/main" id="{7E4A14BA-BEDA-4150-94C1-CB9CA367C191}"/>
                    </a:ext>
                  </a:extLst>
                </p:cNvPr>
                <p:cNvSpPr>
                  <a:spLocks/>
                </p:cNvSpPr>
                <p:nvPr/>
              </p:nvSpPr>
              <p:spPr bwMode="auto">
                <a:xfrm>
                  <a:off x="7333022" y="5329775"/>
                  <a:ext cx="487527" cy="574585"/>
                </a:xfrm>
                <a:custGeom>
                  <a:avLst/>
                  <a:gdLst>
                    <a:gd name="T0" fmla="*/ 730 w 1729"/>
                    <a:gd name="T1" fmla="*/ 127 h 2015"/>
                    <a:gd name="T2" fmla="*/ 750 w 1729"/>
                    <a:gd name="T3" fmla="*/ 200 h 2015"/>
                    <a:gd name="T4" fmla="*/ 772 w 1729"/>
                    <a:gd name="T5" fmla="*/ 627 h 2015"/>
                    <a:gd name="T6" fmla="*/ 771 w 1729"/>
                    <a:gd name="T7" fmla="*/ 718 h 2015"/>
                    <a:gd name="T8" fmla="*/ 341 w 1729"/>
                    <a:gd name="T9" fmla="*/ 914 h 2015"/>
                    <a:gd name="T10" fmla="*/ 162 w 1729"/>
                    <a:gd name="T11" fmla="*/ 813 h 2015"/>
                    <a:gd name="T12" fmla="*/ 80 w 1729"/>
                    <a:gd name="T13" fmla="*/ 806 h 2015"/>
                    <a:gd name="T14" fmla="*/ 10 w 1729"/>
                    <a:gd name="T15" fmla="*/ 1024 h 2015"/>
                    <a:gd name="T16" fmla="*/ 122 w 1729"/>
                    <a:gd name="T17" fmla="*/ 1208 h 2015"/>
                    <a:gd name="T18" fmla="*/ 569 w 1729"/>
                    <a:gd name="T19" fmla="*/ 1227 h 2015"/>
                    <a:gd name="T20" fmla="*/ 637 w 1729"/>
                    <a:gd name="T21" fmla="*/ 1193 h 2015"/>
                    <a:gd name="T22" fmla="*/ 395 w 1729"/>
                    <a:gd name="T23" fmla="*/ 1536 h 2015"/>
                    <a:gd name="T24" fmla="*/ 312 w 1729"/>
                    <a:gd name="T25" fmla="*/ 1597 h 2015"/>
                    <a:gd name="T26" fmla="*/ 263 w 1729"/>
                    <a:gd name="T27" fmla="*/ 1624 h 2015"/>
                    <a:gd name="T28" fmla="*/ 61 w 1729"/>
                    <a:gd name="T29" fmla="*/ 1795 h 2015"/>
                    <a:gd name="T30" fmla="*/ 256 w 1729"/>
                    <a:gd name="T31" fmla="*/ 2015 h 2015"/>
                    <a:gd name="T32" fmla="*/ 438 w 1729"/>
                    <a:gd name="T33" fmla="*/ 1986 h 2015"/>
                    <a:gd name="T34" fmla="*/ 560 w 1729"/>
                    <a:gd name="T35" fmla="*/ 1938 h 2015"/>
                    <a:gd name="T36" fmla="*/ 609 w 1729"/>
                    <a:gd name="T37" fmla="*/ 1903 h 2015"/>
                    <a:gd name="T38" fmla="*/ 667 w 1729"/>
                    <a:gd name="T39" fmla="*/ 1876 h 2015"/>
                    <a:gd name="T40" fmla="*/ 822 w 1729"/>
                    <a:gd name="T41" fmla="*/ 1692 h 2015"/>
                    <a:gd name="T42" fmla="*/ 891 w 1729"/>
                    <a:gd name="T43" fmla="*/ 1591 h 2015"/>
                    <a:gd name="T44" fmla="*/ 1006 w 1729"/>
                    <a:gd name="T45" fmla="*/ 1360 h 2015"/>
                    <a:gd name="T46" fmla="*/ 1037 w 1729"/>
                    <a:gd name="T47" fmla="*/ 1306 h 2015"/>
                    <a:gd name="T48" fmla="*/ 1132 w 1729"/>
                    <a:gd name="T49" fmla="*/ 1063 h 2015"/>
                    <a:gd name="T50" fmla="*/ 1155 w 1729"/>
                    <a:gd name="T51" fmla="*/ 1001 h 2015"/>
                    <a:gd name="T52" fmla="*/ 1236 w 1729"/>
                    <a:gd name="T53" fmla="*/ 912 h 2015"/>
                    <a:gd name="T54" fmla="*/ 1729 w 1729"/>
                    <a:gd name="T55" fmla="*/ 694 h 2015"/>
                    <a:gd name="T56" fmla="*/ 1378 w 1729"/>
                    <a:gd name="T57" fmla="*/ 564 h 2015"/>
                    <a:gd name="T58" fmla="*/ 1187 w 1729"/>
                    <a:gd name="T59" fmla="*/ 575 h 2015"/>
                    <a:gd name="T60" fmla="*/ 1151 w 1729"/>
                    <a:gd name="T61" fmla="*/ 247 h 2015"/>
                    <a:gd name="T62" fmla="*/ 978 w 1729"/>
                    <a:gd name="T63" fmla="*/ 65 h 2015"/>
                    <a:gd name="T64" fmla="*/ 857 w 1729"/>
                    <a:gd name="T65" fmla="*/ 0 h 2015"/>
                    <a:gd name="T66" fmla="*/ 767 w 1729"/>
                    <a:gd name="T67" fmla="*/ 36 h 2015"/>
                    <a:gd name="T68" fmla="*/ 730 w 1729"/>
                    <a:gd name="T69" fmla="*/ 127 h 2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29" h="2015">
                      <a:moveTo>
                        <a:pt x="730" y="127"/>
                      </a:moveTo>
                      <a:cubicBezTo>
                        <a:pt x="730" y="151"/>
                        <a:pt x="742" y="175"/>
                        <a:pt x="750" y="200"/>
                      </a:cubicBezTo>
                      <a:cubicBezTo>
                        <a:pt x="790" y="330"/>
                        <a:pt x="783" y="495"/>
                        <a:pt x="772" y="627"/>
                      </a:cubicBezTo>
                      <a:cubicBezTo>
                        <a:pt x="770" y="654"/>
                        <a:pt x="775" y="693"/>
                        <a:pt x="771" y="718"/>
                      </a:cubicBezTo>
                      <a:cubicBezTo>
                        <a:pt x="751" y="835"/>
                        <a:pt x="454" y="939"/>
                        <a:pt x="341" y="914"/>
                      </a:cubicBezTo>
                      <a:cubicBezTo>
                        <a:pt x="234" y="890"/>
                        <a:pt x="244" y="821"/>
                        <a:pt x="162" y="813"/>
                      </a:cubicBezTo>
                      <a:cubicBezTo>
                        <a:pt x="144" y="811"/>
                        <a:pt x="86" y="804"/>
                        <a:pt x="80" y="806"/>
                      </a:cubicBezTo>
                      <a:cubicBezTo>
                        <a:pt x="0" y="824"/>
                        <a:pt x="10" y="958"/>
                        <a:pt x="10" y="1024"/>
                      </a:cubicBezTo>
                      <a:cubicBezTo>
                        <a:pt x="10" y="1052"/>
                        <a:pt x="72" y="1166"/>
                        <a:pt x="122" y="1208"/>
                      </a:cubicBezTo>
                      <a:cubicBezTo>
                        <a:pt x="256" y="1320"/>
                        <a:pt x="426" y="1342"/>
                        <a:pt x="569" y="1227"/>
                      </a:cubicBezTo>
                      <a:cubicBezTo>
                        <a:pt x="598" y="1204"/>
                        <a:pt x="591" y="1194"/>
                        <a:pt x="637" y="1193"/>
                      </a:cubicBezTo>
                      <a:cubicBezTo>
                        <a:pt x="630" y="1276"/>
                        <a:pt x="466" y="1480"/>
                        <a:pt x="395" y="1536"/>
                      </a:cubicBezTo>
                      <a:cubicBezTo>
                        <a:pt x="361" y="1562"/>
                        <a:pt x="354" y="1575"/>
                        <a:pt x="312" y="1597"/>
                      </a:cubicBezTo>
                      <a:cubicBezTo>
                        <a:pt x="291" y="1608"/>
                        <a:pt x="281" y="1612"/>
                        <a:pt x="263" y="1624"/>
                      </a:cubicBezTo>
                      <a:cubicBezTo>
                        <a:pt x="164" y="1684"/>
                        <a:pt x="61" y="1608"/>
                        <a:pt x="61" y="1795"/>
                      </a:cubicBezTo>
                      <a:cubicBezTo>
                        <a:pt x="61" y="1902"/>
                        <a:pt x="158" y="2015"/>
                        <a:pt x="256" y="2015"/>
                      </a:cubicBezTo>
                      <a:cubicBezTo>
                        <a:pt x="397" y="2015"/>
                        <a:pt x="317" y="2003"/>
                        <a:pt x="438" y="1986"/>
                      </a:cubicBezTo>
                      <a:lnTo>
                        <a:pt x="560" y="1938"/>
                      </a:lnTo>
                      <a:cubicBezTo>
                        <a:pt x="578" y="1927"/>
                        <a:pt x="588" y="1915"/>
                        <a:pt x="609" y="1903"/>
                      </a:cubicBezTo>
                      <a:cubicBezTo>
                        <a:pt x="633" y="1888"/>
                        <a:pt x="645" y="1890"/>
                        <a:pt x="667" y="1876"/>
                      </a:cubicBezTo>
                      <a:cubicBezTo>
                        <a:pt x="738" y="1831"/>
                        <a:pt x="790" y="1735"/>
                        <a:pt x="822" y="1692"/>
                      </a:cubicBezTo>
                      <a:cubicBezTo>
                        <a:pt x="851" y="1652"/>
                        <a:pt x="867" y="1640"/>
                        <a:pt x="891" y="1591"/>
                      </a:cubicBezTo>
                      <a:cubicBezTo>
                        <a:pt x="929" y="1514"/>
                        <a:pt x="966" y="1439"/>
                        <a:pt x="1006" y="1360"/>
                      </a:cubicBezTo>
                      <a:cubicBezTo>
                        <a:pt x="1019" y="1335"/>
                        <a:pt x="1026" y="1328"/>
                        <a:pt x="1037" y="1306"/>
                      </a:cubicBezTo>
                      <a:cubicBezTo>
                        <a:pt x="1073" y="1230"/>
                        <a:pt x="1111" y="1145"/>
                        <a:pt x="1132" y="1063"/>
                      </a:cubicBezTo>
                      <a:cubicBezTo>
                        <a:pt x="1144" y="1016"/>
                        <a:pt x="1135" y="1039"/>
                        <a:pt x="1155" y="1001"/>
                      </a:cubicBezTo>
                      <a:cubicBezTo>
                        <a:pt x="1178" y="959"/>
                        <a:pt x="1194" y="935"/>
                        <a:pt x="1236" y="912"/>
                      </a:cubicBezTo>
                      <a:cubicBezTo>
                        <a:pt x="1404" y="823"/>
                        <a:pt x="1729" y="909"/>
                        <a:pt x="1729" y="694"/>
                      </a:cubicBezTo>
                      <a:cubicBezTo>
                        <a:pt x="1729" y="591"/>
                        <a:pt x="1501" y="532"/>
                        <a:pt x="1378" y="564"/>
                      </a:cubicBezTo>
                      <a:cubicBezTo>
                        <a:pt x="1356" y="570"/>
                        <a:pt x="1187" y="640"/>
                        <a:pt x="1187" y="575"/>
                      </a:cubicBezTo>
                      <a:cubicBezTo>
                        <a:pt x="1187" y="414"/>
                        <a:pt x="1289" y="383"/>
                        <a:pt x="1151" y="247"/>
                      </a:cubicBezTo>
                      <a:cubicBezTo>
                        <a:pt x="1090" y="188"/>
                        <a:pt x="1075" y="147"/>
                        <a:pt x="978" y="65"/>
                      </a:cubicBezTo>
                      <a:cubicBezTo>
                        <a:pt x="941" y="34"/>
                        <a:pt x="921" y="0"/>
                        <a:pt x="857" y="0"/>
                      </a:cubicBezTo>
                      <a:cubicBezTo>
                        <a:pt x="817" y="0"/>
                        <a:pt x="786" y="12"/>
                        <a:pt x="767" y="36"/>
                      </a:cubicBezTo>
                      <a:cubicBezTo>
                        <a:pt x="751" y="56"/>
                        <a:pt x="730" y="95"/>
                        <a:pt x="730"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49" name="Freeform 37">
                  <a:extLst>
                    <a:ext uri="{FF2B5EF4-FFF2-40B4-BE49-F238E27FC236}">
                      <a16:creationId xmlns:a16="http://schemas.microsoft.com/office/drawing/2014/main" id="{F82B3523-7BF3-40DC-AF77-C7643F548C19}"/>
                    </a:ext>
                  </a:extLst>
                </p:cNvPr>
                <p:cNvSpPr>
                  <a:spLocks/>
                </p:cNvSpPr>
                <p:nvPr/>
              </p:nvSpPr>
              <p:spPr bwMode="auto">
                <a:xfrm>
                  <a:off x="7654170" y="5739916"/>
                  <a:ext cx="154770" cy="147032"/>
                </a:xfrm>
                <a:custGeom>
                  <a:avLst/>
                  <a:gdLst>
                    <a:gd name="T0" fmla="*/ 363 w 550"/>
                    <a:gd name="T1" fmla="*/ 516 h 516"/>
                    <a:gd name="T2" fmla="*/ 524 w 550"/>
                    <a:gd name="T3" fmla="*/ 262 h 516"/>
                    <a:gd name="T4" fmla="*/ 450 w 550"/>
                    <a:gd name="T5" fmla="*/ 176 h 516"/>
                    <a:gd name="T6" fmla="*/ 67 w 550"/>
                    <a:gd name="T7" fmla="*/ 0 h 516"/>
                    <a:gd name="T8" fmla="*/ 20 w 550"/>
                    <a:gd name="T9" fmla="*/ 157 h 516"/>
                    <a:gd name="T10" fmla="*/ 63 w 550"/>
                    <a:gd name="T11" fmla="*/ 233 h 516"/>
                    <a:gd name="T12" fmla="*/ 99 w 550"/>
                    <a:gd name="T13" fmla="*/ 315 h 516"/>
                    <a:gd name="T14" fmla="*/ 363 w 550"/>
                    <a:gd name="T15" fmla="*/ 516 h 5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0" h="516">
                      <a:moveTo>
                        <a:pt x="363" y="516"/>
                      </a:moveTo>
                      <a:cubicBezTo>
                        <a:pt x="550" y="516"/>
                        <a:pt x="524" y="376"/>
                        <a:pt x="524" y="262"/>
                      </a:cubicBezTo>
                      <a:cubicBezTo>
                        <a:pt x="524" y="246"/>
                        <a:pt x="491" y="223"/>
                        <a:pt x="450" y="176"/>
                      </a:cubicBezTo>
                      <a:cubicBezTo>
                        <a:pt x="343" y="53"/>
                        <a:pt x="249" y="0"/>
                        <a:pt x="67" y="0"/>
                      </a:cubicBezTo>
                      <a:cubicBezTo>
                        <a:pt x="9" y="0"/>
                        <a:pt x="0" y="107"/>
                        <a:pt x="20" y="157"/>
                      </a:cubicBezTo>
                      <a:cubicBezTo>
                        <a:pt x="30" y="183"/>
                        <a:pt x="49" y="206"/>
                        <a:pt x="63" y="233"/>
                      </a:cubicBezTo>
                      <a:cubicBezTo>
                        <a:pt x="78" y="263"/>
                        <a:pt x="82" y="288"/>
                        <a:pt x="99" y="315"/>
                      </a:cubicBezTo>
                      <a:cubicBezTo>
                        <a:pt x="138" y="380"/>
                        <a:pt x="276" y="516"/>
                        <a:pt x="363" y="5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grpSp>
        </p:grpSp>
        <p:grpSp>
          <p:nvGrpSpPr>
            <p:cNvPr id="15" name="组合 14">
              <a:extLst>
                <a:ext uri="{FF2B5EF4-FFF2-40B4-BE49-F238E27FC236}">
                  <a16:creationId xmlns:a16="http://schemas.microsoft.com/office/drawing/2014/main" id="{E1904341-FD8C-4876-9944-A4BD826DD885}"/>
                </a:ext>
              </a:extLst>
            </p:cNvPr>
            <p:cNvGrpSpPr/>
            <p:nvPr/>
          </p:nvGrpSpPr>
          <p:grpSpPr>
            <a:xfrm>
              <a:off x="335077" y="270942"/>
              <a:ext cx="421971" cy="417136"/>
              <a:chOff x="4065588" y="1646238"/>
              <a:chExt cx="969963" cy="958850"/>
            </a:xfrm>
            <a:grpFill/>
          </p:grpSpPr>
          <p:sp>
            <p:nvSpPr>
              <p:cNvPr id="16" name="Freeform 5">
                <a:extLst>
                  <a:ext uri="{FF2B5EF4-FFF2-40B4-BE49-F238E27FC236}">
                    <a16:creationId xmlns:a16="http://schemas.microsoft.com/office/drawing/2014/main" id="{33C75B86-6464-430D-994A-E34F7DAD8C3A}"/>
                  </a:ext>
                </a:extLst>
              </p:cNvPr>
              <p:cNvSpPr>
                <a:spLocks/>
              </p:cNvSpPr>
              <p:nvPr/>
            </p:nvSpPr>
            <p:spPr bwMode="auto">
              <a:xfrm>
                <a:off x="4478338" y="1900238"/>
                <a:ext cx="134938" cy="63500"/>
              </a:xfrm>
              <a:custGeom>
                <a:avLst/>
                <a:gdLst>
                  <a:gd name="T0" fmla="*/ 0 w 584"/>
                  <a:gd name="T1" fmla="*/ 272 h 272"/>
                  <a:gd name="T2" fmla="*/ 122 w 584"/>
                  <a:gd name="T3" fmla="*/ 233 h 272"/>
                  <a:gd name="T4" fmla="*/ 584 w 584"/>
                  <a:gd name="T5" fmla="*/ 272 h 272"/>
                  <a:gd name="T6" fmla="*/ 471 w 584"/>
                  <a:gd name="T7" fmla="*/ 123 h 272"/>
                  <a:gd name="T8" fmla="*/ 116 w 584"/>
                  <a:gd name="T9" fmla="*/ 134 h 272"/>
                  <a:gd name="T10" fmla="*/ 0 w 584"/>
                  <a:gd name="T11" fmla="*/ 272 h 272"/>
                </a:gdLst>
                <a:ahLst/>
                <a:cxnLst>
                  <a:cxn ang="0">
                    <a:pos x="T0" y="T1"/>
                  </a:cxn>
                  <a:cxn ang="0">
                    <a:pos x="T2" y="T3"/>
                  </a:cxn>
                  <a:cxn ang="0">
                    <a:pos x="T4" y="T5"/>
                  </a:cxn>
                  <a:cxn ang="0">
                    <a:pos x="T6" y="T7"/>
                  </a:cxn>
                  <a:cxn ang="0">
                    <a:pos x="T8" y="T9"/>
                  </a:cxn>
                  <a:cxn ang="0">
                    <a:pos x="T10" y="T11"/>
                  </a:cxn>
                </a:cxnLst>
                <a:rect l="0" t="0" r="r" b="b"/>
                <a:pathLst>
                  <a:path w="584" h="272">
                    <a:moveTo>
                      <a:pt x="0" y="272"/>
                    </a:moveTo>
                    <a:lnTo>
                      <a:pt x="122" y="233"/>
                    </a:lnTo>
                    <a:cubicBezTo>
                      <a:pt x="349" y="156"/>
                      <a:pt x="436" y="269"/>
                      <a:pt x="584" y="272"/>
                    </a:cubicBezTo>
                    <a:cubicBezTo>
                      <a:pt x="584" y="179"/>
                      <a:pt x="535" y="154"/>
                      <a:pt x="471" y="123"/>
                    </a:cubicBezTo>
                    <a:cubicBezTo>
                      <a:pt x="224" y="0"/>
                      <a:pt x="315" y="35"/>
                      <a:pt x="116" y="134"/>
                    </a:cubicBezTo>
                    <a:cubicBezTo>
                      <a:pt x="51" y="166"/>
                      <a:pt x="7" y="183"/>
                      <a:pt x="0" y="2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17" name="Freeform 6">
                <a:extLst>
                  <a:ext uri="{FF2B5EF4-FFF2-40B4-BE49-F238E27FC236}">
                    <a16:creationId xmlns:a16="http://schemas.microsoft.com/office/drawing/2014/main" id="{6A961642-C13B-4EB9-80E4-E4C84ED0639D}"/>
                  </a:ext>
                </a:extLst>
              </p:cNvPr>
              <p:cNvSpPr>
                <a:spLocks/>
              </p:cNvSpPr>
              <p:nvPr/>
            </p:nvSpPr>
            <p:spPr bwMode="auto">
              <a:xfrm>
                <a:off x="4413250" y="2001838"/>
                <a:ext cx="39688" cy="90488"/>
              </a:xfrm>
              <a:custGeom>
                <a:avLst/>
                <a:gdLst>
                  <a:gd name="T0" fmla="*/ 0 w 169"/>
                  <a:gd name="T1" fmla="*/ 389 h 389"/>
                  <a:gd name="T2" fmla="*/ 76 w 169"/>
                  <a:gd name="T3" fmla="*/ 330 h 389"/>
                  <a:gd name="T4" fmla="*/ 169 w 169"/>
                  <a:gd name="T5" fmla="*/ 279 h 389"/>
                  <a:gd name="T6" fmla="*/ 169 w 169"/>
                  <a:gd name="T7" fmla="*/ 0 h 389"/>
                  <a:gd name="T8" fmla="*/ 34 w 169"/>
                  <a:gd name="T9" fmla="*/ 145 h 389"/>
                  <a:gd name="T10" fmla="*/ 0 w 169"/>
                  <a:gd name="T11" fmla="*/ 389 h 389"/>
                </a:gdLst>
                <a:ahLst/>
                <a:cxnLst>
                  <a:cxn ang="0">
                    <a:pos x="T0" y="T1"/>
                  </a:cxn>
                  <a:cxn ang="0">
                    <a:pos x="T2" y="T3"/>
                  </a:cxn>
                  <a:cxn ang="0">
                    <a:pos x="T4" y="T5"/>
                  </a:cxn>
                  <a:cxn ang="0">
                    <a:pos x="T6" y="T7"/>
                  </a:cxn>
                  <a:cxn ang="0">
                    <a:pos x="T8" y="T9"/>
                  </a:cxn>
                  <a:cxn ang="0">
                    <a:pos x="T10" y="T11"/>
                  </a:cxn>
                </a:cxnLst>
                <a:rect l="0" t="0" r="r" b="b"/>
                <a:pathLst>
                  <a:path w="169" h="389">
                    <a:moveTo>
                      <a:pt x="0" y="389"/>
                    </a:moveTo>
                    <a:cubicBezTo>
                      <a:pt x="36" y="380"/>
                      <a:pt x="47" y="348"/>
                      <a:pt x="76" y="330"/>
                    </a:cubicBezTo>
                    <a:cubicBezTo>
                      <a:pt x="107" y="311"/>
                      <a:pt x="137" y="301"/>
                      <a:pt x="169" y="279"/>
                    </a:cubicBezTo>
                    <a:lnTo>
                      <a:pt x="169" y="0"/>
                    </a:lnTo>
                    <a:cubicBezTo>
                      <a:pt x="103" y="5"/>
                      <a:pt x="54" y="92"/>
                      <a:pt x="34" y="145"/>
                    </a:cubicBezTo>
                    <a:cubicBezTo>
                      <a:pt x="9" y="216"/>
                      <a:pt x="0" y="294"/>
                      <a:pt x="0" y="3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18" name="Freeform 7">
                <a:extLst>
                  <a:ext uri="{FF2B5EF4-FFF2-40B4-BE49-F238E27FC236}">
                    <a16:creationId xmlns:a16="http://schemas.microsoft.com/office/drawing/2014/main" id="{DC3A26E1-27E7-4C4B-A091-CD7AA90E7E8F}"/>
                  </a:ext>
                </a:extLst>
              </p:cNvPr>
              <p:cNvSpPr>
                <a:spLocks/>
              </p:cNvSpPr>
              <p:nvPr/>
            </p:nvSpPr>
            <p:spPr bwMode="auto">
              <a:xfrm>
                <a:off x="4637088" y="2001838"/>
                <a:ext cx="41275" cy="88900"/>
              </a:xfrm>
              <a:custGeom>
                <a:avLst/>
                <a:gdLst>
                  <a:gd name="T0" fmla="*/ 0 w 178"/>
                  <a:gd name="T1" fmla="*/ 279 h 381"/>
                  <a:gd name="T2" fmla="*/ 178 w 178"/>
                  <a:gd name="T3" fmla="*/ 381 h 381"/>
                  <a:gd name="T4" fmla="*/ 17 w 178"/>
                  <a:gd name="T5" fmla="*/ 0 h 381"/>
                  <a:gd name="T6" fmla="*/ 0 w 178"/>
                  <a:gd name="T7" fmla="*/ 279 h 381"/>
                </a:gdLst>
                <a:ahLst/>
                <a:cxnLst>
                  <a:cxn ang="0">
                    <a:pos x="T0" y="T1"/>
                  </a:cxn>
                  <a:cxn ang="0">
                    <a:pos x="T2" y="T3"/>
                  </a:cxn>
                  <a:cxn ang="0">
                    <a:pos x="T4" y="T5"/>
                  </a:cxn>
                  <a:cxn ang="0">
                    <a:pos x="T6" y="T7"/>
                  </a:cxn>
                </a:cxnLst>
                <a:rect l="0" t="0" r="r" b="b"/>
                <a:pathLst>
                  <a:path w="178" h="381">
                    <a:moveTo>
                      <a:pt x="0" y="279"/>
                    </a:moveTo>
                    <a:cubicBezTo>
                      <a:pt x="51" y="306"/>
                      <a:pt x="127" y="369"/>
                      <a:pt x="178" y="381"/>
                    </a:cubicBezTo>
                    <a:cubicBezTo>
                      <a:pt x="178" y="237"/>
                      <a:pt x="125" y="25"/>
                      <a:pt x="17" y="0"/>
                    </a:cubicBezTo>
                    <a:lnTo>
                      <a:pt x="0" y="2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19" name="Freeform 8">
                <a:extLst>
                  <a:ext uri="{FF2B5EF4-FFF2-40B4-BE49-F238E27FC236}">
                    <a16:creationId xmlns:a16="http://schemas.microsoft.com/office/drawing/2014/main" id="{AED53D59-77AA-448A-B032-444C6CA36D14}"/>
                  </a:ext>
                </a:extLst>
              </p:cNvPr>
              <p:cNvSpPr>
                <a:spLocks/>
              </p:cNvSpPr>
              <p:nvPr/>
            </p:nvSpPr>
            <p:spPr bwMode="auto">
              <a:xfrm>
                <a:off x="4557713" y="2289176"/>
                <a:ext cx="12700" cy="46038"/>
              </a:xfrm>
              <a:custGeom>
                <a:avLst/>
                <a:gdLst>
                  <a:gd name="T0" fmla="*/ 0 w 54"/>
                  <a:gd name="T1" fmla="*/ 192 h 192"/>
                  <a:gd name="T2" fmla="*/ 47 w 54"/>
                  <a:gd name="T3" fmla="*/ 116 h 192"/>
                  <a:gd name="T4" fmla="*/ 53 w 54"/>
                  <a:gd name="T5" fmla="*/ 0 h 192"/>
                  <a:gd name="T6" fmla="*/ 2 w 54"/>
                  <a:gd name="T7" fmla="*/ 22 h 192"/>
                  <a:gd name="T8" fmla="*/ 0 w 54"/>
                  <a:gd name="T9" fmla="*/ 192 h 192"/>
                </a:gdLst>
                <a:ahLst/>
                <a:cxnLst>
                  <a:cxn ang="0">
                    <a:pos x="T0" y="T1"/>
                  </a:cxn>
                  <a:cxn ang="0">
                    <a:pos x="T2" y="T3"/>
                  </a:cxn>
                  <a:cxn ang="0">
                    <a:pos x="T4" y="T5"/>
                  </a:cxn>
                  <a:cxn ang="0">
                    <a:pos x="T6" y="T7"/>
                  </a:cxn>
                  <a:cxn ang="0">
                    <a:pos x="T8" y="T9"/>
                  </a:cxn>
                </a:cxnLst>
                <a:rect l="0" t="0" r="r" b="b"/>
                <a:pathLst>
                  <a:path w="54" h="192">
                    <a:moveTo>
                      <a:pt x="0" y="192"/>
                    </a:moveTo>
                    <a:cubicBezTo>
                      <a:pt x="37" y="174"/>
                      <a:pt x="40" y="164"/>
                      <a:pt x="47" y="116"/>
                    </a:cubicBezTo>
                    <a:cubicBezTo>
                      <a:pt x="53" y="75"/>
                      <a:pt x="54" y="46"/>
                      <a:pt x="53" y="0"/>
                    </a:cubicBezTo>
                    <a:lnTo>
                      <a:pt x="2" y="22"/>
                    </a:lnTo>
                    <a:lnTo>
                      <a:pt x="0"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0" name="Freeform 9">
                <a:extLst>
                  <a:ext uri="{FF2B5EF4-FFF2-40B4-BE49-F238E27FC236}">
                    <a16:creationId xmlns:a16="http://schemas.microsoft.com/office/drawing/2014/main" id="{98B5A89A-604D-4459-9BC2-94F28E96A3B0}"/>
                  </a:ext>
                </a:extLst>
              </p:cNvPr>
              <p:cNvSpPr>
                <a:spLocks/>
              </p:cNvSpPr>
              <p:nvPr/>
            </p:nvSpPr>
            <p:spPr bwMode="auto">
              <a:xfrm>
                <a:off x="4551363" y="2193926"/>
                <a:ext cx="20638" cy="17463"/>
              </a:xfrm>
              <a:custGeom>
                <a:avLst/>
                <a:gdLst>
                  <a:gd name="T0" fmla="*/ 0 w 84"/>
                  <a:gd name="T1" fmla="*/ 75 h 75"/>
                  <a:gd name="T2" fmla="*/ 84 w 84"/>
                  <a:gd name="T3" fmla="*/ 69 h 75"/>
                  <a:gd name="T4" fmla="*/ 0 w 84"/>
                  <a:gd name="T5" fmla="*/ 75 h 75"/>
                </a:gdLst>
                <a:ahLst/>
                <a:cxnLst>
                  <a:cxn ang="0">
                    <a:pos x="T0" y="T1"/>
                  </a:cxn>
                  <a:cxn ang="0">
                    <a:pos x="T2" y="T3"/>
                  </a:cxn>
                  <a:cxn ang="0">
                    <a:pos x="T4" y="T5"/>
                  </a:cxn>
                </a:cxnLst>
                <a:rect l="0" t="0" r="r" b="b"/>
                <a:pathLst>
                  <a:path w="84" h="75">
                    <a:moveTo>
                      <a:pt x="0" y="75"/>
                    </a:moveTo>
                    <a:lnTo>
                      <a:pt x="84" y="69"/>
                    </a:lnTo>
                    <a:cubicBezTo>
                      <a:pt x="56" y="13"/>
                      <a:pt x="15" y="0"/>
                      <a:pt x="0"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1" name="Freeform 10">
                <a:extLst>
                  <a:ext uri="{FF2B5EF4-FFF2-40B4-BE49-F238E27FC236}">
                    <a16:creationId xmlns:a16="http://schemas.microsoft.com/office/drawing/2014/main" id="{F5D7F1C8-696D-474F-AEAA-3827BEB0181E}"/>
                  </a:ext>
                </a:extLst>
              </p:cNvPr>
              <p:cNvSpPr>
                <a:spLocks/>
              </p:cNvSpPr>
              <p:nvPr/>
            </p:nvSpPr>
            <p:spPr bwMode="auto">
              <a:xfrm>
                <a:off x="4476750" y="1973263"/>
                <a:ext cx="146050" cy="93663"/>
              </a:xfrm>
              <a:custGeom>
                <a:avLst/>
                <a:gdLst>
                  <a:gd name="T0" fmla="*/ 0 w 631"/>
                  <a:gd name="T1" fmla="*/ 75 h 403"/>
                  <a:gd name="T2" fmla="*/ 0 w 631"/>
                  <a:gd name="T3" fmla="*/ 372 h 403"/>
                  <a:gd name="T4" fmla="*/ 330 w 631"/>
                  <a:gd name="T5" fmla="*/ 329 h 403"/>
                  <a:gd name="T6" fmla="*/ 592 w 631"/>
                  <a:gd name="T7" fmla="*/ 338 h 403"/>
                  <a:gd name="T8" fmla="*/ 469 w 631"/>
                  <a:gd name="T9" fmla="*/ 29 h 403"/>
                  <a:gd name="T10" fmla="*/ 65 w 631"/>
                  <a:gd name="T11" fmla="*/ 47 h 403"/>
                  <a:gd name="T12" fmla="*/ 0 w 631"/>
                  <a:gd name="T13" fmla="*/ 75 h 403"/>
                </a:gdLst>
                <a:ahLst/>
                <a:cxnLst>
                  <a:cxn ang="0">
                    <a:pos x="T0" y="T1"/>
                  </a:cxn>
                  <a:cxn ang="0">
                    <a:pos x="T2" y="T3"/>
                  </a:cxn>
                  <a:cxn ang="0">
                    <a:pos x="T4" y="T5"/>
                  </a:cxn>
                  <a:cxn ang="0">
                    <a:pos x="T6" y="T7"/>
                  </a:cxn>
                  <a:cxn ang="0">
                    <a:pos x="T8" y="T9"/>
                  </a:cxn>
                  <a:cxn ang="0">
                    <a:pos x="T10" y="T11"/>
                  </a:cxn>
                  <a:cxn ang="0">
                    <a:pos x="T12" y="T13"/>
                  </a:cxn>
                </a:cxnLst>
                <a:rect l="0" t="0" r="r" b="b"/>
                <a:pathLst>
                  <a:path w="631" h="403">
                    <a:moveTo>
                      <a:pt x="0" y="75"/>
                    </a:moveTo>
                    <a:lnTo>
                      <a:pt x="0" y="372"/>
                    </a:lnTo>
                    <a:cubicBezTo>
                      <a:pt x="68" y="372"/>
                      <a:pt x="180" y="329"/>
                      <a:pt x="330" y="329"/>
                    </a:cubicBezTo>
                    <a:cubicBezTo>
                      <a:pt x="435" y="329"/>
                      <a:pt x="592" y="403"/>
                      <a:pt x="592" y="338"/>
                    </a:cubicBezTo>
                    <a:cubicBezTo>
                      <a:pt x="592" y="31"/>
                      <a:pt x="631" y="64"/>
                      <a:pt x="469" y="29"/>
                    </a:cubicBezTo>
                    <a:cubicBezTo>
                      <a:pt x="360" y="6"/>
                      <a:pt x="174" y="0"/>
                      <a:pt x="65" y="47"/>
                    </a:cubicBezTo>
                    <a:cubicBezTo>
                      <a:pt x="37" y="59"/>
                      <a:pt x="29" y="68"/>
                      <a:pt x="0"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2" name="Freeform 11">
                <a:extLst>
                  <a:ext uri="{FF2B5EF4-FFF2-40B4-BE49-F238E27FC236}">
                    <a16:creationId xmlns:a16="http://schemas.microsoft.com/office/drawing/2014/main" id="{328CDFBA-A536-465E-BDA1-73ABD8E43155}"/>
                  </a:ext>
                </a:extLst>
              </p:cNvPr>
              <p:cNvSpPr>
                <a:spLocks/>
              </p:cNvSpPr>
              <p:nvPr/>
            </p:nvSpPr>
            <p:spPr bwMode="auto">
              <a:xfrm>
                <a:off x="4486275" y="2066926"/>
                <a:ext cx="120650" cy="60325"/>
              </a:xfrm>
              <a:custGeom>
                <a:avLst/>
                <a:gdLst>
                  <a:gd name="T0" fmla="*/ 0 w 525"/>
                  <a:gd name="T1" fmla="*/ 80 h 257"/>
                  <a:gd name="T2" fmla="*/ 262 w 525"/>
                  <a:gd name="T3" fmla="*/ 257 h 257"/>
                  <a:gd name="T4" fmla="*/ 525 w 525"/>
                  <a:gd name="T5" fmla="*/ 54 h 257"/>
                  <a:gd name="T6" fmla="*/ 120 w 525"/>
                  <a:gd name="T7" fmla="*/ 30 h 257"/>
                  <a:gd name="T8" fmla="*/ 0 w 525"/>
                  <a:gd name="T9" fmla="*/ 80 h 257"/>
                </a:gdLst>
                <a:ahLst/>
                <a:cxnLst>
                  <a:cxn ang="0">
                    <a:pos x="T0" y="T1"/>
                  </a:cxn>
                  <a:cxn ang="0">
                    <a:pos x="T2" y="T3"/>
                  </a:cxn>
                  <a:cxn ang="0">
                    <a:pos x="T4" y="T5"/>
                  </a:cxn>
                  <a:cxn ang="0">
                    <a:pos x="T6" y="T7"/>
                  </a:cxn>
                  <a:cxn ang="0">
                    <a:pos x="T8" y="T9"/>
                  </a:cxn>
                </a:cxnLst>
                <a:rect l="0" t="0" r="r" b="b"/>
                <a:pathLst>
                  <a:path w="525" h="257">
                    <a:moveTo>
                      <a:pt x="0" y="80"/>
                    </a:moveTo>
                    <a:cubicBezTo>
                      <a:pt x="12" y="126"/>
                      <a:pt x="165" y="257"/>
                      <a:pt x="262" y="257"/>
                    </a:cubicBezTo>
                    <a:cubicBezTo>
                      <a:pt x="350" y="257"/>
                      <a:pt x="482" y="136"/>
                      <a:pt x="525" y="54"/>
                    </a:cubicBezTo>
                    <a:cubicBezTo>
                      <a:pt x="440" y="13"/>
                      <a:pt x="241" y="0"/>
                      <a:pt x="120" y="30"/>
                    </a:cubicBezTo>
                    <a:cubicBezTo>
                      <a:pt x="69" y="43"/>
                      <a:pt x="42" y="57"/>
                      <a:pt x="0"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3" name="Freeform 12">
                <a:extLst>
                  <a:ext uri="{FF2B5EF4-FFF2-40B4-BE49-F238E27FC236}">
                    <a16:creationId xmlns:a16="http://schemas.microsoft.com/office/drawing/2014/main" id="{10475CCF-A783-49C9-B534-8FD9A45EECBC}"/>
                  </a:ext>
                </a:extLst>
              </p:cNvPr>
              <p:cNvSpPr>
                <a:spLocks/>
              </p:cNvSpPr>
              <p:nvPr/>
            </p:nvSpPr>
            <p:spPr bwMode="auto">
              <a:xfrm>
                <a:off x="4229100" y="1758951"/>
                <a:ext cx="622300" cy="609600"/>
              </a:xfrm>
              <a:custGeom>
                <a:avLst/>
                <a:gdLst>
                  <a:gd name="T0" fmla="*/ 532 w 2683"/>
                  <a:gd name="T1" fmla="*/ 2604 h 2604"/>
                  <a:gd name="T2" fmla="*/ 693 w 2683"/>
                  <a:gd name="T3" fmla="*/ 2071 h 2604"/>
                  <a:gd name="T4" fmla="*/ 775 w 2683"/>
                  <a:gd name="T5" fmla="*/ 1111 h 2604"/>
                  <a:gd name="T6" fmla="*/ 945 w 2683"/>
                  <a:gd name="T7" fmla="*/ 935 h 2604"/>
                  <a:gd name="T8" fmla="*/ 1062 w 2683"/>
                  <a:gd name="T9" fmla="*/ 704 h 2604"/>
                  <a:gd name="T10" fmla="*/ 1320 w 2683"/>
                  <a:gd name="T11" fmla="*/ 606 h 2604"/>
                  <a:gd name="T12" fmla="*/ 1320 w 2683"/>
                  <a:gd name="T13" fmla="*/ 589 h 2604"/>
                  <a:gd name="T14" fmla="*/ 1131 w 2683"/>
                  <a:gd name="T15" fmla="*/ 523 h 2604"/>
                  <a:gd name="T16" fmla="*/ 1015 w 2683"/>
                  <a:gd name="T17" fmla="*/ 344 h 2604"/>
                  <a:gd name="T18" fmla="*/ 1286 w 2683"/>
                  <a:gd name="T19" fmla="*/ 513 h 2604"/>
                  <a:gd name="T20" fmla="*/ 1316 w 2683"/>
                  <a:gd name="T21" fmla="*/ 408 h 2604"/>
                  <a:gd name="T22" fmla="*/ 1320 w 2683"/>
                  <a:gd name="T23" fmla="*/ 268 h 2604"/>
                  <a:gd name="T24" fmla="*/ 1362 w 2683"/>
                  <a:gd name="T25" fmla="*/ 259 h 2604"/>
                  <a:gd name="T26" fmla="*/ 1413 w 2683"/>
                  <a:gd name="T27" fmla="*/ 276 h 2604"/>
                  <a:gd name="T28" fmla="*/ 1420 w 2683"/>
                  <a:gd name="T29" fmla="*/ 430 h 2604"/>
                  <a:gd name="T30" fmla="*/ 1490 w 2683"/>
                  <a:gd name="T31" fmla="*/ 498 h 2604"/>
                  <a:gd name="T32" fmla="*/ 1675 w 2683"/>
                  <a:gd name="T33" fmla="*/ 344 h 2604"/>
                  <a:gd name="T34" fmla="*/ 1717 w 2683"/>
                  <a:gd name="T35" fmla="*/ 352 h 2604"/>
                  <a:gd name="T36" fmla="*/ 1631 w 2683"/>
                  <a:gd name="T37" fmla="*/ 503 h 2604"/>
                  <a:gd name="T38" fmla="*/ 1500 w 2683"/>
                  <a:gd name="T39" fmla="*/ 558 h 2604"/>
                  <a:gd name="T40" fmla="*/ 1447 w 2683"/>
                  <a:gd name="T41" fmla="*/ 572 h 2604"/>
                  <a:gd name="T42" fmla="*/ 1734 w 2683"/>
                  <a:gd name="T43" fmla="*/ 793 h 2604"/>
                  <a:gd name="T44" fmla="*/ 1788 w 2683"/>
                  <a:gd name="T45" fmla="*/ 916 h 2604"/>
                  <a:gd name="T46" fmla="*/ 1958 w 2683"/>
                  <a:gd name="T47" fmla="*/ 1094 h 2604"/>
                  <a:gd name="T48" fmla="*/ 2022 w 2683"/>
                  <a:gd name="T49" fmla="*/ 1377 h 2604"/>
                  <a:gd name="T50" fmla="*/ 2031 w 2683"/>
                  <a:gd name="T51" fmla="*/ 1538 h 2604"/>
                  <a:gd name="T52" fmla="*/ 2031 w 2683"/>
                  <a:gd name="T53" fmla="*/ 1969 h 2604"/>
                  <a:gd name="T54" fmla="*/ 2200 w 2683"/>
                  <a:gd name="T55" fmla="*/ 2587 h 2604"/>
                  <a:gd name="T56" fmla="*/ 2683 w 2683"/>
                  <a:gd name="T57" fmla="*/ 1597 h 2604"/>
                  <a:gd name="T58" fmla="*/ 2559 w 2683"/>
                  <a:gd name="T59" fmla="*/ 1018 h 2604"/>
                  <a:gd name="T60" fmla="*/ 2439 w 2683"/>
                  <a:gd name="T61" fmla="*/ 816 h 2604"/>
                  <a:gd name="T62" fmla="*/ 2329 w 2683"/>
                  <a:gd name="T63" fmla="*/ 680 h 2604"/>
                  <a:gd name="T64" fmla="*/ 2291 w 2683"/>
                  <a:gd name="T65" fmla="*/ 634 h 2604"/>
                  <a:gd name="T66" fmla="*/ 1909 w 2683"/>
                  <a:gd name="T67" fmla="*/ 363 h 2604"/>
                  <a:gd name="T68" fmla="*/ 51 w 2683"/>
                  <a:gd name="T69" fmla="*/ 1318 h 2604"/>
                  <a:gd name="T70" fmla="*/ 34 w 2683"/>
                  <a:gd name="T71" fmla="*/ 1429 h 2604"/>
                  <a:gd name="T72" fmla="*/ 273 w 2683"/>
                  <a:gd name="T73" fmla="*/ 2339 h 2604"/>
                  <a:gd name="T74" fmla="*/ 359 w 2683"/>
                  <a:gd name="T75" fmla="*/ 2447 h 2604"/>
                  <a:gd name="T76" fmla="*/ 532 w 2683"/>
                  <a:gd name="T77" fmla="*/ 2604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83" h="2604">
                    <a:moveTo>
                      <a:pt x="532" y="2604"/>
                    </a:moveTo>
                    <a:cubicBezTo>
                      <a:pt x="596" y="2558"/>
                      <a:pt x="692" y="2200"/>
                      <a:pt x="693" y="2071"/>
                    </a:cubicBezTo>
                    <a:cubicBezTo>
                      <a:pt x="696" y="1808"/>
                      <a:pt x="665" y="1336"/>
                      <a:pt x="775" y="1111"/>
                    </a:cubicBezTo>
                    <a:cubicBezTo>
                      <a:pt x="824" y="1010"/>
                      <a:pt x="891" y="987"/>
                      <a:pt x="945" y="935"/>
                    </a:cubicBezTo>
                    <a:cubicBezTo>
                      <a:pt x="1017" y="866"/>
                      <a:pt x="924" y="808"/>
                      <a:pt x="1062" y="704"/>
                    </a:cubicBezTo>
                    <a:cubicBezTo>
                      <a:pt x="1131" y="652"/>
                      <a:pt x="1203" y="606"/>
                      <a:pt x="1320" y="606"/>
                    </a:cubicBezTo>
                    <a:lnTo>
                      <a:pt x="1320" y="589"/>
                    </a:lnTo>
                    <a:cubicBezTo>
                      <a:pt x="1241" y="571"/>
                      <a:pt x="1192" y="564"/>
                      <a:pt x="1131" y="523"/>
                    </a:cubicBezTo>
                    <a:cubicBezTo>
                      <a:pt x="1049" y="468"/>
                      <a:pt x="1015" y="428"/>
                      <a:pt x="1015" y="344"/>
                    </a:cubicBezTo>
                    <a:cubicBezTo>
                      <a:pt x="1144" y="344"/>
                      <a:pt x="1115" y="513"/>
                      <a:pt x="1286" y="513"/>
                    </a:cubicBezTo>
                    <a:cubicBezTo>
                      <a:pt x="1324" y="513"/>
                      <a:pt x="1310" y="452"/>
                      <a:pt x="1316" y="408"/>
                    </a:cubicBezTo>
                    <a:cubicBezTo>
                      <a:pt x="1323" y="363"/>
                      <a:pt x="1320" y="314"/>
                      <a:pt x="1320" y="268"/>
                    </a:cubicBezTo>
                    <a:cubicBezTo>
                      <a:pt x="1353" y="265"/>
                      <a:pt x="1340" y="259"/>
                      <a:pt x="1362" y="259"/>
                    </a:cubicBezTo>
                    <a:cubicBezTo>
                      <a:pt x="1378" y="259"/>
                      <a:pt x="1389" y="271"/>
                      <a:pt x="1413" y="276"/>
                    </a:cubicBezTo>
                    <a:cubicBezTo>
                      <a:pt x="1413" y="336"/>
                      <a:pt x="1415" y="382"/>
                      <a:pt x="1420" y="430"/>
                    </a:cubicBezTo>
                    <a:cubicBezTo>
                      <a:pt x="1428" y="513"/>
                      <a:pt x="1410" y="526"/>
                      <a:pt x="1490" y="498"/>
                    </a:cubicBezTo>
                    <a:cubicBezTo>
                      <a:pt x="1608" y="456"/>
                      <a:pt x="1641" y="344"/>
                      <a:pt x="1675" y="344"/>
                    </a:cubicBezTo>
                    <a:cubicBezTo>
                      <a:pt x="1698" y="344"/>
                      <a:pt x="1699" y="348"/>
                      <a:pt x="1717" y="352"/>
                    </a:cubicBezTo>
                    <a:cubicBezTo>
                      <a:pt x="1733" y="417"/>
                      <a:pt x="1694" y="444"/>
                      <a:pt x="1631" y="503"/>
                    </a:cubicBezTo>
                    <a:cubicBezTo>
                      <a:pt x="1568" y="562"/>
                      <a:pt x="1544" y="551"/>
                      <a:pt x="1500" y="558"/>
                    </a:cubicBezTo>
                    <a:cubicBezTo>
                      <a:pt x="1483" y="560"/>
                      <a:pt x="1467" y="568"/>
                      <a:pt x="1447" y="572"/>
                    </a:cubicBezTo>
                    <a:cubicBezTo>
                      <a:pt x="1482" y="621"/>
                      <a:pt x="1689" y="653"/>
                      <a:pt x="1734" y="793"/>
                    </a:cubicBezTo>
                    <a:cubicBezTo>
                      <a:pt x="1750" y="846"/>
                      <a:pt x="1747" y="883"/>
                      <a:pt x="1788" y="916"/>
                    </a:cubicBezTo>
                    <a:cubicBezTo>
                      <a:pt x="1855" y="969"/>
                      <a:pt x="1897" y="974"/>
                      <a:pt x="1958" y="1094"/>
                    </a:cubicBezTo>
                    <a:cubicBezTo>
                      <a:pt x="1999" y="1177"/>
                      <a:pt x="2023" y="1255"/>
                      <a:pt x="2022" y="1377"/>
                    </a:cubicBezTo>
                    <a:cubicBezTo>
                      <a:pt x="2022" y="1434"/>
                      <a:pt x="2031" y="1471"/>
                      <a:pt x="2031" y="1538"/>
                    </a:cubicBezTo>
                    <a:lnTo>
                      <a:pt x="2031" y="1969"/>
                    </a:lnTo>
                    <a:cubicBezTo>
                      <a:pt x="2040" y="2142"/>
                      <a:pt x="2064" y="2496"/>
                      <a:pt x="2200" y="2587"/>
                    </a:cubicBezTo>
                    <a:cubicBezTo>
                      <a:pt x="2428" y="2435"/>
                      <a:pt x="2683" y="1983"/>
                      <a:pt x="2683" y="1597"/>
                    </a:cubicBezTo>
                    <a:cubicBezTo>
                      <a:pt x="2683" y="1366"/>
                      <a:pt x="2642" y="1192"/>
                      <a:pt x="2559" y="1018"/>
                    </a:cubicBezTo>
                    <a:cubicBezTo>
                      <a:pt x="2523" y="943"/>
                      <a:pt x="2483" y="882"/>
                      <a:pt x="2439" y="816"/>
                    </a:cubicBezTo>
                    <a:lnTo>
                      <a:pt x="2329" y="680"/>
                    </a:lnTo>
                    <a:cubicBezTo>
                      <a:pt x="2311" y="661"/>
                      <a:pt x="2309" y="653"/>
                      <a:pt x="2291" y="634"/>
                    </a:cubicBezTo>
                    <a:cubicBezTo>
                      <a:pt x="2202" y="536"/>
                      <a:pt x="2028" y="419"/>
                      <a:pt x="1909" y="363"/>
                    </a:cubicBezTo>
                    <a:cubicBezTo>
                      <a:pt x="1129" y="0"/>
                      <a:pt x="199" y="480"/>
                      <a:pt x="51" y="1318"/>
                    </a:cubicBezTo>
                    <a:cubicBezTo>
                      <a:pt x="44" y="1353"/>
                      <a:pt x="37" y="1398"/>
                      <a:pt x="34" y="1429"/>
                    </a:cubicBezTo>
                    <a:cubicBezTo>
                      <a:pt x="0" y="1758"/>
                      <a:pt x="90" y="2062"/>
                      <a:pt x="273" y="2339"/>
                    </a:cubicBezTo>
                    <a:cubicBezTo>
                      <a:pt x="309" y="2393"/>
                      <a:pt x="328" y="2407"/>
                      <a:pt x="359" y="2447"/>
                    </a:cubicBezTo>
                    <a:cubicBezTo>
                      <a:pt x="401" y="2501"/>
                      <a:pt x="474" y="2574"/>
                      <a:pt x="532" y="26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4" name="Freeform 13">
                <a:extLst>
                  <a:ext uri="{FF2B5EF4-FFF2-40B4-BE49-F238E27FC236}">
                    <a16:creationId xmlns:a16="http://schemas.microsoft.com/office/drawing/2014/main" id="{2D006663-BFD4-42F5-820B-957B37D5E571}"/>
                  </a:ext>
                </a:extLst>
              </p:cNvPr>
              <p:cNvSpPr>
                <a:spLocks noEditPoints="1"/>
              </p:cNvSpPr>
              <p:nvPr/>
            </p:nvSpPr>
            <p:spPr bwMode="auto">
              <a:xfrm>
                <a:off x="4208463" y="1784351"/>
                <a:ext cx="668338" cy="698500"/>
              </a:xfrm>
              <a:custGeom>
                <a:avLst/>
                <a:gdLst>
                  <a:gd name="T0" fmla="*/ 1575 w 2879"/>
                  <a:gd name="T1" fmla="*/ 2823 h 2992"/>
                  <a:gd name="T2" fmla="*/ 1761 w 2879"/>
                  <a:gd name="T3" fmla="*/ 2882 h 2992"/>
                  <a:gd name="T4" fmla="*/ 1321 w 2879"/>
                  <a:gd name="T5" fmla="*/ 2857 h 2992"/>
                  <a:gd name="T6" fmla="*/ 1355 w 2879"/>
                  <a:gd name="T7" fmla="*/ 2848 h 2992"/>
                  <a:gd name="T8" fmla="*/ 1524 w 2879"/>
                  <a:gd name="T9" fmla="*/ 2798 h 2992"/>
                  <a:gd name="T10" fmla="*/ 1363 w 2879"/>
                  <a:gd name="T11" fmla="*/ 2798 h 2992"/>
                  <a:gd name="T12" fmla="*/ 1316 w 2879"/>
                  <a:gd name="T13" fmla="*/ 2911 h 2992"/>
                  <a:gd name="T14" fmla="*/ 1160 w 2879"/>
                  <a:gd name="T15" fmla="*/ 2772 h 2992"/>
                  <a:gd name="T16" fmla="*/ 1084 w 2879"/>
                  <a:gd name="T17" fmla="*/ 2874 h 2992"/>
                  <a:gd name="T18" fmla="*/ 1143 w 2879"/>
                  <a:gd name="T19" fmla="*/ 2755 h 2992"/>
                  <a:gd name="T20" fmla="*/ 1084 w 2879"/>
                  <a:gd name="T21" fmla="*/ 2874 h 2992"/>
                  <a:gd name="T22" fmla="*/ 1599 w 2879"/>
                  <a:gd name="T23" fmla="*/ 2806 h 2992"/>
                  <a:gd name="T24" fmla="*/ 1837 w 2879"/>
                  <a:gd name="T25" fmla="*/ 2730 h 2992"/>
                  <a:gd name="T26" fmla="*/ 1803 w 2879"/>
                  <a:gd name="T27" fmla="*/ 2815 h 2992"/>
                  <a:gd name="T28" fmla="*/ 1710 w 2879"/>
                  <a:gd name="T29" fmla="*/ 2815 h 2992"/>
                  <a:gd name="T30" fmla="*/ 1427 w 2879"/>
                  <a:gd name="T31" fmla="*/ 2339 h 2992"/>
                  <a:gd name="T32" fmla="*/ 1311 w 2879"/>
                  <a:gd name="T33" fmla="*/ 1892 h 2992"/>
                  <a:gd name="T34" fmla="*/ 1346 w 2879"/>
                  <a:gd name="T35" fmla="*/ 1665 h 2992"/>
                  <a:gd name="T36" fmla="*/ 1457 w 2879"/>
                  <a:gd name="T37" fmla="*/ 1886 h 2992"/>
                  <a:gd name="T38" fmla="*/ 1511 w 2879"/>
                  <a:gd name="T39" fmla="*/ 2100 h 2992"/>
                  <a:gd name="T40" fmla="*/ 1627 w 2879"/>
                  <a:gd name="T41" fmla="*/ 2196 h 2992"/>
                  <a:gd name="T42" fmla="*/ 1479 w 2879"/>
                  <a:gd name="T43" fmla="*/ 2701 h 2992"/>
                  <a:gd name="T44" fmla="*/ 1353 w 2879"/>
                  <a:gd name="T45" fmla="*/ 2165 h 2992"/>
                  <a:gd name="T46" fmla="*/ 965 w 2879"/>
                  <a:gd name="T47" fmla="*/ 2696 h 2992"/>
                  <a:gd name="T48" fmla="*/ 329 w 2879"/>
                  <a:gd name="T49" fmla="*/ 2283 h 2992"/>
                  <a:gd name="T50" fmla="*/ 442 w 2879"/>
                  <a:gd name="T51" fmla="*/ 514 h 2992"/>
                  <a:gd name="T52" fmla="*/ 2390 w 2879"/>
                  <a:gd name="T53" fmla="*/ 467 h 2992"/>
                  <a:gd name="T54" fmla="*/ 2537 w 2879"/>
                  <a:gd name="T55" fmla="*/ 2304 h 2992"/>
                  <a:gd name="T56" fmla="*/ 1914 w 2879"/>
                  <a:gd name="T57" fmla="*/ 2696 h 2992"/>
                  <a:gd name="T58" fmla="*/ 2068 w 2879"/>
                  <a:gd name="T59" fmla="*/ 2270 h 2992"/>
                  <a:gd name="T60" fmla="*/ 1812 w 2879"/>
                  <a:gd name="T61" fmla="*/ 1308 h 2992"/>
                  <a:gd name="T62" fmla="*/ 1679 w 2879"/>
                  <a:gd name="T63" fmla="*/ 1601 h 2992"/>
                  <a:gd name="T64" fmla="*/ 1770 w 2879"/>
                  <a:gd name="T65" fmla="*/ 2095 h 2992"/>
                  <a:gd name="T66" fmla="*/ 1685 w 2879"/>
                  <a:gd name="T67" fmla="*/ 2493 h 2992"/>
                  <a:gd name="T68" fmla="*/ 1383 w 2879"/>
                  <a:gd name="T69" fmla="*/ 1607 h 2992"/>
                  <a:gd name="T70" fmla="*/ 1228 w 2879"/>
                  <a:gd name="T71" fmla="*/ 2442 h 2992"/>
                  <a:gd name="T72" fmla="*/ 1135 w 2879"/>
                  <a:gd name="T73" fmla="*/ 1849 h 2992"/>
                  <a:gd name="T74" fmla="*/ 958 w 2879"/>
                  <a:gd name="T75" fmla="*/ 1385 h 2992"/>
                  <a:gd name="T76" fmla="*/ 677 w 2879"/>
                  <a:gd name="T77" fmla="*/ 2535 h 2992"/>
                  <a:gd name="T78" fmla="*/ 914 w 2879"/>
                  <a:gd name="T79" fmla="*/ 2806 h 2992"/>
                  <a:gd name="T80" fmla="*/ 1934 w 2879"/>
                  <a:gd name="T81" fmla="*/ 2911 h 2992"/>
                  <a:gd name="T82" fmla="*/ 2320 w 2879"/>
                  <a:gd name="T83" fmla="*/ 2603 h 2992"/>
                  <a:gd name="T84" fmla="*/ 2523 w 2879"/>
                  <a:gd name="T85" fmla="*/ 520 h 2992"/>
                  <a:gd name="T86" fmla="*/ 1516 w 2879"/>
                  <a:gd name="T87" fmla="*/ 29 h 2992"/>
                  <a:gd name="T88" fmla="*/ 408 w 2879"/>
                  <a:gd name="T89" fmla="*/ 463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79" h="2992">
                    <a:moveTo>
                      <a:pt x="1549" y="2908"/>
                    </a:moveTo>
                    <a:lnTo>
                      <a:pt x="1549" y="2823"/>
                    </a:lnTo>
                    <a:lnTo>
                      <a:pt x="1575" y="2823"/>
                    </a:lnTo>
                    <a:cubicBezTo>
                      <a:pt x="1577" y="2850"/>
                      <a:pt x="1583" y="2853"/>
                      <a:pt x="1583" y="2882"/>
                    </a:cubicBezTo>
                    <a:cubicBezTo>
                      <a:pt x="1583" y="2908"/>
                      <a:pt x="1573" y="2905"/>
                      <a:pt x="1549" y="2908"/>
                    </a:cubicBezTo>
                    <a:close/>
                    <a:moveTo>
                      <a:pt x="1761" y="2882"/>
                    </a:moveTo>
                    <a:cubicBezTo>
                      <a:pt x="1750" y="2860"/>
                      <a:pt x="1753" y="2873"/>
                      <a:pt x="1753" y="2840"/>
                    </a:cubicBezTo>
                    <a:cubicBezTo>
                      <a:pt x="1813" y="2845"/>
                      <a:pt x="1781" y="2880"/>
                      <a:pt x="1761" y="2882"/>
                    </a:cubicBezTo>
                    <a:close/>
                    <a:moveTo>
                      <a:pt x="1321" y="2857"/>
                    </a:moveTo>
                    <a:lnTo>
                      <a:pt x="1321" y="2806"/>
                    </a:lnTo>
                    <a:lnTo>
                      <a:pt x="1346" y="2806"/>
                    </a:lnTo>
                    <a:cubicBezTo>
                      <a:pt x="1348" y="2829"/>
                      <a:pt x="1350" y="2829"/>
                      <a:pt x="1355" y="2848"/>
                    </a:cubicBezTo>
                    <a:cubicBezTo>
                      <a:pt x="1341" y="2850"/>
                      <a:pt x="1328" y="2848"/>
                      <a:pt x="1321" y="2857"/>
                    </a:cubicBezTo>
                    <a:close/>
                    <a:moveTo>
                      <a:pt x="1363" y="2798"/>
                    </a:moveTo>
                    <a:lnTo>
                      <a:pt x="1524" y="2798"/>
                    </a:lnTo>
                    <a:cubicBezTo>
                      <a:pt x="1504" y="2840"/>
                      <a:pt x="1521" y="2884"/>
                      <a:pt x="1524" y="2925"/>
                    </a:cubicBezTo>
                    <a:lnTo>
                      <a:pt x="1338" y="2925"/>
                    </a:lnTo>
                    <a:cubicBezTo>
                      <a:pt x="1376" y="2868"/>
                      <a:pt x="1399" y="2865"/>
                      <a:pt x="1363" y="2798"/>
                    </a:cubicBezTo>
                    <a:close/>
                    <a:moveTo>
                      <a:pt x="1287" y="2874"/>
                    </a:moveTo>
                    <a:cubicBezTo>
                      <a:pt x="1307" y="2879"/>
                      <a:pt x="1312" y="2882"/>
                      <a:pt x="1338" y="2882"/>
                    </a:cubicBezTo>
                    <a:cubicBezTo>
                      <a:pt x="1331" y="2906"/>
                      <a:pt x="1340" y="2897"/>
                      <a:pt x="1316" y="2911"/>
                    </a:cubicBezTo>
                    <a:cubicBezTo>
                      <a:pt x="1275" y="2934"/>
                      <a:pt x="1165" y="2927"/>
                      <a:pt x="1143" y="2882"/>
                    </a:cubicBezTo>
                    <a:cubicBezTo>
                      <a:pt x="1135" y="2866"/>
                      <a:pt x="1139" y="2855"/>
                      <a:pt x="1145" y="2835"/>
                    </a:cubicBezTo>
                    <a:cubicBezTo>
                      <a:pt x="1153" y="2811"/>
                      <a:pt x="1158" y="2797"/>
                      <a:pt x="1160" y="2772"/>
                    </a:cubicBezTo>
                    <a:lnTo>
                      <a:pt x="1312" y="2783"/>
                    </a:lnTo>
                    <a:cubicBezTo>
                      <a:pt x="1289" y="2816"/>
                      <a:pt x="1287" y="2814"/>
                      <a:pt x="1287" y="2874"/>
                    </a:cubicBezTo>
                    <a:close/>
                    <a:moveTo>
                      <a:pt x="1084" y="2874"/>
                    </a:moveTo>
                    <a:cubicBezTo>
                      <a:pt x="1021" y="2874"/>
                      <a:pt x="1025" y="2869"/>
                      <a:pt x="974" y="2857"/>
                    </a:cubicBezTo>
                    <a:lnTo>
                      <a:pt x="1036" y="2731"/>
                    </a:lnTo>
                    <a:cubicBezTo>
                      <a:pt x="1070" y="2739"/>
                      <a:pt x="1099" y="2754"/>
                      <a:pt x="1143" y="2755"/>
                    </a:cubicBezTo>
                    <a:cubicBezTo>
                      <a:pt x="1125" y="2800"/>
                      <a:pt x="1149" y="2744"/>
                      <a:pt x="1122" y="2776"/>
                    </a:cubicBezTo>
                    <a:cubicBezTo>
                      <a:pt x="1104" y="2798"/>
                      <a:pt x="1114" y="2769"/>
                      <a:pt x="1116" y="2807"/>
                    </a:cubicBezTo>
                    <a:cubicBezTo>
                      <a:pt x="1118" y="2844"/>
                      <a:pt x="1120" y="2874"/>
                      <a:pt x="1084" y="2874"/>
                    </a:cubicBezTo>
                    <a:close/>
                    <a:moveTo>
                      <a:pt x="1736" y="2899"/>
                    </a:moveTo>
                    <a:cubicBezTo>
                      <a:pt x="1699" y="2908"/>
                      <a:pt x="1632" y="2924"/>
                      <a:pt x="1592" y="2925"/>
                    </a:cubicBezTo>
                    <a:cubicBezTo>
                      <a:pt x="1607" y="2859"/>
                      <a:pt x="1616" y="2924"/>
                      <a:pt x="1599" y="2806"/>
                    </a:cubicBezTo>
                    <a:cubicBezTo>
                      <a:pt x="1592" y="2802"/>
                      <a:pt x="1584" y="2800"/>
                      <a:pt x="1581" y="2800"/>
                    </a:cubicBezTo>
                    <a:lnTo>
                      <a:pt x="1558" y="2789"/>
                    </a:lnTo>
                    <a:cubicBezTo>
                      <a:pt x="1664" y="2765"/>
                      <a:pt x="1744" y="2775"/>
                      <a:pt x="1837" y="2730"/>
                    </a:cubicBezTo>
                    <a:lnTo>
                      <a:pt x="1888" y="2857"/>
                    </a:lnTo>
                    <a:cubicBezTo>
                      <a:pt x="1864" y="2869"/>
                      <a:pt x="1833" y="2876"/>
                      <a:pt x="1803" y="2882"/>
                    </a:cubicBezTo>
                    <a:lnTo>
                      <a:pt x="1803" y="2815"/>
                    </a:lnTo>
                    <a:cubicBezTo>
                      <a:pt x="1759" y="2811"/>
                      <a:pt x="1788" y="2804"/>
                      <a:pt x="1744" y="2815"/>
                    </a:cubicBezTo>
                    <a:cubicBezTo>
                      <a:pt x="1756" y="2797"/>
                      <a:pt x="1767" y="2781"/>
                      <a:pt x="1778" y="2764"/>
                    </a:cubicBezTo>
                    <a:cubicBezTo>
                      <a:pt x="1738" y="2773"/>
                      <a:pt x="1722" y="2778"/>
                      <a:pt x="1710" y="2815"/>
                    </a:cubicBezTo>
                    <a:cubicBezTo>
                      <a:pt x="1701" y="2846"/>
                      <a:pt x="1719" y="2868"/>
                      <a:pt x="1736" y="2899"/>
                    </a:cubicBezTo>
                    <a:close/>
                    <a:moveTo>
                      <a:pt x="1353" y="2165"/>
                    </a:moveTo>
                    <a:cubicBezTo>
                      <a:pt x="1390" y="2221"/>
                      <a:pt x="1360" y="2325"/>
                      <a:pt x="1427" y="2339"/>
                    </a:cubicBezTo>
                    <a:cubicBezTo>
                      <a:pt x="1434" y="2077"/>
                      <a:pt x="1373" y="2191"/>
                      <a:pt x="1342" y="2121"/>
                    </a:cubicBezTo>
                    <a:cubicBezTo>
                      <a:pt x="1327" y="2045"/>
                      <a:pt x="1349" y="2044"/>
                      <a:pt x="1358" y="1989"/>
                    </a:cubicBezTo>
                    <a:cubicBezTo>
                      <a:pt x="1365" y="1942"/>
                      <a:pt x="1321" y="1950"/>
                      <a:pt x="1311" y="1892"/>
                    </a:cubicBezTo>
                    <a:cubicBezTo>
                      <a:pt x="1357" y="1820"/>
                      <a:pt x="1435" y="1869"/>
                      <a:pt x="1428" y="1793"/>
                    </a:cubicBezTo>
                    <a:cubicBezTo>
                      <a:pt x="1395" y="1772"/>
                      <a:pt x="1337" y="1792"/>
                      <a:pt x="1316" y="1759"/>
                    </a:cubicBezTo>
                    <a:cubicBezTo>
                      <a:pt x="1296" y="1727"/>
                      <a:pt x="1329" y="1682"/>
                      <a:pt x="1346" y="1665"/>
                    </a:cubicBezTo>
                    <a:cubicBezTo>
                      <a:pt x="1395" y="1679"/>
                      <a:pt x="1376" y="1680"/>
                      <a:pt x="1400" y="1719"/>
                    </a:cubicBezTo>
                    <a:cubicBezTo>
                      <a:pt x="1515" y="1731"/>
                      <a:pt x="1523" y="1715"/>
                      <a:pt x="1625" y="1757"/>
                    </a:cubicBezTo>
                    <a:cubicBezTo>
                      <a:pt x="1634" y="1916"/>
                      <a:pt x="1547" y="1882"/>
                      <a:pt x="1457" y="1886"/>
                    </a:cubicBezTo>
                    <a:cubicBezTo>
                      <a:pt x="1427" y="1888"/>
                      <a:pt x="1405" y="1892"/>
                      <a:pt x="1385" y="1909"/>
                    </a:cubicBezTo>
                    <a:cubicBezTo>
                      <a:pt x="1409" y="1929"/>
                      <a:pt x="1409" y="1927"/>
                      <a:pt x="1448" y="1935"/>
                    </a:cubicBezTo>
                    <a:cubicBezTo>
                      <a:pt x="1533" y="1952"/>
                      <a:pt x="1492" y="2005"/>
                      <a:pt x="1511" y="2100"/>
                    </a:cubicBezTo>
                    <a:cubicBezTo>
                      <a:pt x="1550" y="2041"/>
                      <a:pt x="1523" y="1991"/>
                      <a:pt x="1577" y="1967"/>
                    </a:cubicBezTo>
                    <a:cubicBezTo>
                      <a:pt x="1610" y="2042"/>
                      <a:pt x="1601" y="2076"/>
                      <a:pt x="1577" y="2149"/>
                    </a:cubicBezTo>
                    <a:cubicBezTo>
                      <a:pt x="1617" y="2174"/>
                      <a:pt x="1618" y="2137"/>
                      <a:pt x="1627" y="2196"/>
                    </a:cubicBezTo>
                    <a:cubicBezTo>
                      <a:pt x="1638" y="2274"/>
                      <a:pt x="1612" y="2358"/>
                      <a:pt x="1557" y="2407"/>
                    </a:cubicBezTo>
                    <a:cubicBezTo>
                      <a:pt x="1497" y="2459"/>
                      <a:pt x="1503" y="2425"/>
                      <a:pt x="1502" y="2535"/>
                    </a:cubicBezTo>
                    <a:cubicBezTo>
                      <a:pt x="1502" y="2594"/>
                      <a:pt x="1503" y="2655"/>
                      <a:pt x="1479" y="2701"/>
                    </a:cubicBezTo>
                    <a:cubicBezTo>
                      <a:pt x="1383" y="2681"/>
                      <a:pt x="1423" y="2605"/>
                      <a:pt x="1425" y="2434"/>
                    </a:cubicBezTo>
                    <a:cubicBezTo>
                      <a:pt x="1366" y="2389"/>
                      <a:pt x="1294" y="2369"/>
                      <a:pt x="1302" y="2221"/>
                    </a:cubicBezTo>
                    <a:cubicBezTo>
                      <a:pt x="1305" y="2178"/>
                      <a:pt x="1313" y="2169"/>
                      <a:pt x="1353" y="2165"/>
                    </a:cubicBezTo>
                    <a:close/>
                    <a:moveTo>
                      <a:pt x="677" y="2535"/>
                    </a:moveTo>
                    <a:cubicBezTo>
                      <a:pt x="685" y="2563"/>
                      <a:pt x="678" y="2547"/>
                      <a:pt x="699" y="2565"/>
                    </a:cubicBezTo>
                    <a:cubicBezTo>
                      <a:pt x="752" y="2611"/>
                      <a:pt x="903" y="2695"/>
                      <a:pt x="965" y="2696"/>
                    </a:cubicBezTo>
                    <a:cubicBezTo>
                      <a:pt x="959" y="2722"/>
                      <a:pt x="954" y="2721"/>
                      <a:pt x="948" y="2747"/>
                    </a:cubicBezTo>
                    <a:cubicBezTo>
                      <a:pt x="896" y="2746"/>
                      <a:pt x="791" y="2693"/>
                      <a:pt x="755" y="2669"/>
                    </a:cubicBezTo>
                    <a:cubicBezTo>
                      <a:pt x="589" y="2561"/>
                      <a:pt x="451" y="2449"/>
                      <a:pt x="329" y="2283"/>
                    </a:cubicBezTo>
                    <a:cubicBezTo>
                      <a:pt x="91" y="1958"/>
                      <a:pt x="5" y="1570"/>
                      <a:pt x="97" y="1150"/>
                    </a:cubicBezTo>
                    <a:cubicBezTo>
                      <a:pt x="143" y="940"/>
                      <a:pt x="268" y="687"/>
                      <a:pt x="421" y="535"/>
                    </a:cubicBezTo>
                    <a:cubicBezTo>
                      <a:pt x="430" y="526"/>
                      <a:pt x="434" y="523"/>
                      <a:pt x="442" y="514"/>
                    </a:cubicBezTo>
                    <a:cubicBezTo>
                      <a:pt x="504" y="446"/>
                      <a:pt x="576" y="385"/>
                      <a:pt x="652" y="334"/>
                    </a:cubicBezTo>
                    <a:cubicBezTo>
                      <a:pt x="1121" y="23"/>
                      <a:pt x="1735" y="0"/>
                      <a:pt x="2203" y="315"/>
                    </a:cubicBezTo>
                    <a:lnTo>
                      <a:pt x="2390" y="467"/>
                    </a:lnTo>
                    <a:cubicBezTo>
                      <a:pt x="2613" y="693"/>
                      <a:pt x="2811" y="1034"/>
                      <a:pt x="2811" y="1375"/>
                    </a:cubicBezTo>
                    <a:lnTo>
                      <a:pt x="2811" y="1528"/>
                    </a:lnTo>
                    <a:cubicBezTo>
                      <a:pt x="2811" y="1813"/>
                      <a:pt x="2667" y="2145"/>
                      <a:pt x="2537" y="2304"/>
                    </a:cubicBezTo>
                    <a:cubicBezTo>
                      <a:pt x="2493" y="2358"/>
                      <a:pt x="2460" y="2391"/>
                      <a:pt x="2411" y="2440"/>
                    </a:cubicBezTo>
                    <a:cubicBezTo>
                      <a:pt x="2306" y="2545"/>
                      <a:pt x="2055" y="2744"/>
                      <a:pt x="1922" y="2747"/>
                    </a:cubicBezTo>
                    <a:cubicBezTo>
                      <a:pt x="1917" y="2727"/>
                      <a:pt x="1914" y="2722"/>
                      <a:pt x="1914" y="2696"/>
                    </a:cubicBezTo>
                    <a:cubicBezTo>
                      <a:pt x="1995" y="2694"/>
                      <a:pt x="2114" y="2602"/>
                      <a:pt x="2176" y="2569"/>
                    </a:cubicBezTo>
                    <a:cubicBezTo>
                      <a:pt x="2169" y="2539"/>
                      <a:pt x="2155" y="2526"/>
                      <a:pt x="2142" y="2501"/>
                    </a:cubicBezTo>
                    <a:cubicBezTo>
                      <a:pt x="2102" y="2424"/>
                      <a:pt x="2080" y="2361"/>
                      <a:pt x="2068" y="2270"/>
                    </a:cubicBezTo>
                    <a:cubicBezTo>
                      <a:pt x="2051" y="2134"/>
                      <a:pt x="2024" y="1600"/>
                      <a:pt x="2024" y="1502"/>
                    </a:cubicBezTo>
                    <a:cubicBezTo>
                      <a:pt x="2024" y="1424"/>
                      <a:pt x="1992" y="1413"/>
                      <a:pt x="1945" y="1378"/>
                    </a:cubicBezTo>
                    <a:cubicBezTo>
                      <a:pt x="1914" y="1354"/>
                      <a:pt x="1853" y="1317"/>
                      <a:pt x="1812" y="1308"/>
                    </a:cubicBezTo>
                    <a:cubicBezTo>
                      <a:pt x="1769" y="1389"/>
                      <a:pt x="1656" y="1489"/>
                      <a:pt x="1575" y="1511"/>
                    </a:cubicBezTo>
                    <a:cubicBezTo>
                      <a:pt x="1583" y="1540"/>
                      <a:pt x="1596" y="1544"/>
                      <a:pt x="1621" y="1558"/>
                    </a:cubicBezTo>
                    <a:cubicBezTo>
                      <a:pt x="1654" y="1577"/>
                      <a:pt x="1652" y="1575"/>
                      <a:pt x="1679" y="1601"/>
                    </a:cubicBezTo>
                    <a:cubicBezTo>
                      <a:pt x="1722" y="1645"/>
                      <a:pt x="1728" y="1668"/>
                      <a:pt x="1742" y="1733"/>
                    </a:cubicBezTo>
                    <a:cubicBezTo>
                      <a:pt x="1753" y="1781"/>
                      <a:pt x="1762" y="1854"/>
                      <a:pt x="1761" y="1908"/>
                    </a:cubicBezTo>
                    <a:cubicBezTo>
                      <a:pt x="1761" y="1979"/>
                      <a:pt x="1770" y="2024"/>
                      <a:pt x="1770" y="2095"/>
                    </a:cubicBezTo>
                    <a:cubicBezTo>
                      <a:pt x="1770" y="2175"/>
                      <a:pt x="1761" y="2221"/>
                      <a:pt x="1761" y="2298"/>
                    </a:cubicBezTo>
                    <a:cubicBezTo>
                      <a:pt x="1762" y="2375"/>
                      <a:pt x="1746" y="2429"/>
                      <a:pt x="1744" y="2493"/>
                    </a:cubicBezTo>
                    <a:lnTo>
                      <a:pt x="1685" y="2493"/>
                    </a:lnTo>
                    <a:cubicBezTo>
                      <a:pt x="1681" y="2447"/>
                      <a:pt x="1668" y="2400"/>
                      <a:pt x="1668" y="2349"/>
                    </a:cubicBezTo>
                    <a:cubicBezTo>
                      <a:pt x="1668" y="2091"/>
                      <a:pt x="1708" y="1881"/>
                      <a:pt x="1609" y="1688"/>
                    </a:cubicBezTo>
                    <a:cubicBezTo>
                      <a:pt x="1566" y="1604"/>
                      <a:pt x="1470" y="1541"/>
                      <a:pt x="1383" y="1607"/>
                    </a:cubicBezTo>
                    <a:cubicBezTo>
                      <a:pt x="1200" y="1748"/>
                      <a:pt x="1245" y="1884"/>
                      <a:pt x="1223" y="2031"/>
                    </a:cubicBezTo>
                    <a:cubicBezTo>
                      <a:pt x="1217" y="2072"/>
                      <a:pt x="1218" y="2102"/>
                      <a:pt x="1224" y="2141"/>
                    </a:cubicBezTo>
                    <a:lnTo>
                      <a:pt x="1228" y="2442"/>
                    </a:lnTo>
                    <a:cubicBezTo>
                      <a:pt x="1228" y="2487"/>
                      <a:pt x="1205" y="2500"/>
                      <a:pt x="1160" y="2501"/>
                    </a:cubicBezTo>
                    <a:cubicBezTo>
                      <a:pt x="1159" y="2465"/>
                      <a:pt x="1152" y="2467"/>
                      <a:pt x="1151" y="2425"/>
                    </a:cubicBezTo>
                    <a:lnTo>
                      <a:pt x="1135" y="1849"/>
                    </a:lnTo>
                    <a:cubicBezTo>
                      <a:pt x="1135" y="1673"/>
                      <a:pt x="1215" y="1607"/>
                      <a:pt x="1321" y="1536"/>
                    </a:cubicBezTo>
                    <a:cubicBezTo>
                      <a:pt x="1259" y="1444"/>
                      <a:pt x="1243" y="1545"/>
                      <a:pt x="1084" y="1308"/>
                    </a:cubicBezTo>
                    <a:cubicBezTo>
                      <a:pt x="1032" y="1335"/>
                      <a:pt x="1004" y="1350"/>
                      <a:pt x="958" y="1385"/>
                    </a:cubicBezTo>
                    <a:cubicBezTo>
                      <a:pt x="891" y="1434"/>
                      <a:pt x="881" y="1445"/>
                      <a:pt x="880" y="1511"/>
                    </a:cubicBezTo>
                    <a:cubicBezTo>
                      <a:pt x="878" y="1674"/>
                      <a:pt x="851" y="2123"/>
                      <a:pt x="824" y="2266"/>
                    </a:cubicBezTo>
                    <a:cubicBezTo>
                      <a:pt x="805" y="2361"/>
                      <a:pt x="772" y="2527"/>
                      <a:pt x="677" y="2535"/>
                    </a:cubicBezTo>
                    <a:close/>
                    <a:moveTo>
                      <a:pt x="0" y="1426"/>
                    </a:moveTo>
                    <a:cubicBezTo>
                      <a:pt x="0" y="1915"/>
                      <a:pt x="185" y="2298"/>
                      <a:pt x="549" y="2596"/>
                    </a:cubicBezTo>
                    <a:cubicBezTo>
                      <a:pt x="716" y="2732"/>
                      <a:pt x="761" y="2732"/>
                      <a:pt x="914" y="2806"/>
                    </a:cubicBezTo>
                    <a:cubicBezTo>
                      <a:pt x="902" y="2825"/>
                      <a:pt x="889" y="2842"/>
                      <a:pt x="889" y="2874"/>
                    </a:cubicBezTo>
                    <a:cubicBezTo>
                      <a:pt x="889" y="2941"/>
                      <a:pt x="1344" y="2992"/>
                      <a:pt x="1482" y="2992"/>
                    </a:cubicBezTo>
                    <a:cubicBezTo>
                      <a:pt x="1595" y="2992"/>
                      <a:pt x="1822" y="2950"/>
                      <a:pt x="1934" y="2911"/>
                    </a:cubicBezTo>
                    <a:cubicBezTo>
                      <a:pt x="1961" y="2902"/>
                      <a:pt x="1965" y="2897"/>
                      <a:pt x="1990" y="2891"/>
                    </a:cubicBezTo>
                    <a:cubicBezTo>
                      <a:pt x="1987" y="2857"/>
                      <a:pt x="1972" y="2841"/>
                      <a:pt x="1964" y="2806"/>
                    </a:cubicBezTo>
                    <a:cubicBezTo>
                      <a:pt x="2149" y="2709"/>
                      <a:pt x="2126" y="2751"/>
                      <a:pt x="2320" y="2603"/>
                    </a:cubicBezTo>
                    <a:cubicBezTo>
                      <a:pt x="2642" y="2357"/>
                      <a:pt x="2879" y="1923"/>
                      <a:pt x="2879" y="1477"/>
                    </a:cubicBezTo>
                    <a:cubicBezTo>
                      <a:pt x="2879" y="1164"/>
                      <a:pt x="2759" y="794"/>
                      <a:pt x="2563" y="565"/>
                    </a:cubicBezTo>
                    <a:cubicBezTo>
                      <a:pt x="2547" y="546"/>
                      <a:pt x="2538" y="540"/>
                      <a:pt x="2523" y="520"/>
                    </a:cubicBezTo>
                    <a:cubicBezTo>
                      <a:pt x="2507" y="499"/>
                      <a:pt x="2498" y="491"/>
                      <a:pt x="2479" y="471"/>
                    </a:cubicBezTo>
                    <a:cubicBezTo>
                      <a:pt x="2361" y="355"/>
                      <a:pt x="2228" y="254"/>
                      <a:pt x="2072" y="176"/>
                    </a:cubicBezTo>
                    <a:cubicBezTo>
                      <a:pt x="1922" y="101"/>
                      <a:pt x="1735" y="29"/>
                      <a:pt x="1516" y="29"/>
                    </a:cubicBezTo>
                    <a:cubicBezTo>
                      <a:pt x="1101" y="29"/>
                      <a:pt x="857" y="107"/>
                      <a:pt x="552" y="335"/>
                    </a:cubicBezTo>
                    <a:cubicBezTo>
                      <a:pt x="527" y="353"/>
                      <a:pt x="523" y="359"/>
                      <a:pt x="502" y="378"/>
                    </a:cubicBezTo>
                    <a:lnTo>
                      <a:pt x="408" y="463"/>
                    </a:lnTo>
                    <a:cubicBezTo>
                      <a:pt x="388" y="484"/>
                      <a:pt x="384" y="493"/>
                      <a:pt x="366" y="514"/>
                    </a:cubicBezTo>
                    <a:cubicBezTo>
                      <a:pt x="152" y="755"/>
                      <a:pt x="0" y="1086"/>
                      <a:pt x="0" y="14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5" name="Freeform 14">
                <a:extLst>
                  <a:ext uri="{FF2B5EF4-FFF2-40B4-BE49-F238E27FC236}">
                    <a16:creationId xmlns:a16="http://schemas.microsoft.com/office/drawing/2014/main" id="{7C80EA70-2211-4F92-8237-3D8966D4FFD5}"/>
                  </a:ext>
                </a:extLst>
              </p:cNvPr>
              <p:cNvSpPr>
                <a:spLocks noEditPoints="1"/>
              </p:cNvSpPr>
              <p:nvPr/>
            </p:nvSpPr>
            <p:spPr bwMode="auto">
              <a:xfrm>
                <a:off x="4065588" y="1646238"/>
                <a:ext cx="969963" cy="958850"/>
              </a:xfrm>
              <a:custGeom>
                <a:avLst/>
                <a:gdLst>
                  <a:gd name="T0" fmla="*/ 2152 w 4182"/>
                  <a:gd name="T1" fmla="*/ 4022 h 4106"/>
                  <a:gd name="T2" fmla="*/ 1282 w 4182"/>
                  <a:gd name="T3" fmla="*/ 3867 h 4106"/>
                  <a:gd name="T4" fmla="*/ 834 w 4182"/>
                  <a:gd name="T5" fmla="*/ 3603 h 4106"/>
                  <a:gd name="T6" fmla="*/ 773 w 4182"/>
                  <a:gd name="T7" fmla="*/ 3546 h 4106"/>
                  <a:gd name="T8" fmla="*/ 646 w 4182"/>
                  <a:gd name="T9" fmla="*/ 3427 h 4106"/>
                  <a:gd name="T10" fmla="*/ 382 w 4182"/>
                  <a:gd name="T11" fmla="*/ 3098 h 4106"/>
                  <a:gd name="T12" fmla="*/ 94 w 4182"/>
                  <a:gd name="T13" fmla="*/ 2184 h 4106"/>
                  <a:gd name="T14" fmla="*/ 280 w 4182"/>
                  <a:gd name="T15" fmla="*/ 1211 h 4106"/>
                  <a:gd name="T16" fmla="*/ 567 w 4182"/>
                  <a:gd name="T17" fmla="*/ 769 h 4106"/>
                  <a:gd name="T18" fmla="*/ 630 w 4182"/>
                  <a:gd name="T19" fmla="*/ 713 h 4106"/>
                  <a:gd name="T20" fmla="*/ 953 w 4182"/>
                  <a:gd name="T21" fmla="*/ 427 h 4106"/>
                  <a:gd name="T22" fmla="*/ 2075 w 4182"/>
                  <a:gd name="T23" fmla="*/ 85 h 4106"/>
                  <a:gd name="T24" fmla="*/ 2939 w 4182"/>
                  <a:gd name="T25" fmla="*/ 288 h 4106"/>
                  <a:gd name="T26" fmla="*/ 3360 w 4182"/>
                  <a:gd name="T27" fmla="*/ 578 h 4106"/>
                  <a:gd name="T28" fmla="*/ 3483 w 4182"/>
                  <a:gd name="T29" fmla="*/ 700 h 4106"/>
                  <a:gd name="T30" fmla="*/ 3647 w 4182"/>
                  <a:gd name="T31" fmla="*/ 893 h 4106"/>
                  <a:gd name="T32" fmla="*/ 4023 w 4182"/>
                  <a:gd name="T33" fmla="*/ 1947 h 4106"/>
                  <a:gd name="T34" fmla="*/ 3777 w 4182"/>
                  <a:gd name="T35" fmla="*/ 3014 h 4106"/>
                  <a:gd name="T36" fmla="*/ 3473 w 4182"/>
                  <a:gd name="T37" fmla="*/ 3429 h 4106"/>
                  <a:gd name="T38" fmla="*/ 3077 w 4182"/>
                  <a:gd name="T39" fmla="*/ 3745 h 4106"/>
                  <a:gd name="T40" fmla="*/ 2914 w 4182"/>
                  <a:gd name="T41" fmla="*/ 3827 h 4106"/>
                  <a:gd name="T42" fmla="*/ 2567 w 4182"/>
                  <a:gd name="T43" fmla="*/ 3955 h 4106"/>
                  <a:gd name="T44" fmla="*/ 2152 w 4182"/>
                  <a:gd name="T45" fmla="*/ 4022 h 4106"/>
                  <a:gd name="T46" fmla="*/ 9 w 4182"/>
                  <a:gd name="T47" fmla="*/ 1880 h 4106"/>
                  <a:gd name="T48" fmla="*/ 62 w 4182"/>
                  <a:gd name="T49" fmla="*/ 2563 h 4106"/>
                  <a:gd name="T50" fmla="*/ 122 w 4182"/>
                  <a:gd name="T51" fmla="*/ 2749 h 4106"/>
                  <a:gd name="T52" fmla="*/ 480 w 4182"/>
                  <a:gd name="T53" fmla="*/ 3373 h 4106"/>
                  <a:gd name="T54" fmla="*/ 730 w 4182"/>
                  <a:gd name="T55" fmla="*/ 3623 h 4106"/>
                  <a:gd name="T56" fmla="*/ 868 w 4182"/>
                  <a:gd name="T57" fmla="*/ 3730 h 4106"/>
                  <a:gd name="T58" fmla="*/ 939 w 4182"/>
                  <a:gd name="T59" fmla="*/ 3778 h 4106"/>
                  <a:gd name="T60" fmla="*/ 1017 w 4182"/>
                  <a:gd name="T61" fmla="*/ 3827 h 4106"/>
                  <a:gd name="T62" fmla="*/ 1982 w 4182"/>
                  <a:gd name="T63" fmla="*/ 4106 h 4106"/>
                  <a:gd name="T64" fmla="*/ 2935 w 4182"/>
                  <a:gd name="T65" fmla="*/ 3917 h 4106"/>
                  <a:gd name="T66" fmla="*/ 3094 w 4182"/>
                  <a:gd name="T67" fmla="*/ 3830 h 4106"/>
                  <a:gd name="T68" fmla="*/ 3243 w 4182"/>
                  <a:gd name="T69" fmla="*/ 3733 h 4106"/>
                  <a:gd name="T70" fmla="*/ 3379 w 4182"/>
                  <a:gd name="T71" fmla="*/ 3624 h 4106"/>
                  <a:gd name="T72" fmla="*/ 3445 w 4182"/>
                  <a:gd name="T73" fmla="*/ 3571 h 4106"/>
                  <a:gd name="T74" fmla="*/ 3624 w 4182"/>
                  <a:gd name="T75" fmla="*/ 3377 h 4106"/>
                  <a:gd name="T76" fmla="*/ 3915 w 4182"/>
                  <a:gd name="T77" fmla="*/ 2932 h 4106"/>
                  <a:gd name="T78" fmla="*/ 3944 w 4182"/>
                  <a:gd name="T79" fmla="*/ 1247 h 4106"/>
                  <a:gd name="T80" fmla="*/ 3813 w 4182"/>
                  <a:gd name="T81" fmla="*/ 1006 h 4106"/>
                  <a:gd name="T82" fmla="*/ 3718 w 4182"/>
                  <a:gd name="T83" fmla="*/ 847 h 4106"/>
                  <a:gd name="T84" fmla="*/ 3470 w 4182"/>
                  <a:gd name="T85" fmla="*/ 595 h 4106"/>
                  <a:gd name="T86" fmla="*/ 3139 w 4182"/>
                  <a:gd name="T87" fmla="*/ 308 h 4106"/>
                  <a:gd name="T88" fmla="*/ 2067 w 4182"/>
                  <a:gd name="T89" fmla="*/ 0 h 4106"/>
                  <a:gd name="T90" fmla="*/ 787 w 4182"/>
                  <a:gd name="T91" fmla="*/ 439 h 4106"/>
                  <a:gd name="T92" fmla="*/ 89 w 4182"/>
                  <a:gd name="T93" fmla="*/ 1459 h 4106"/>
                  <a:gd name="T94" fmla="*/ 9 w 4182"/>
                  <a:gd name="T95" fmla="*/ 1880 h 4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82" h="4106">
                    <a:moveTo>
                      <a:pt x="2152" y="4022"/>
                    </a:moveTo>
                    <a:cubicBezTo>
                      <a:pt x="1818" y="4022"/>
                      <a:pt x="1527" y="3989"/>
                      <a:pt x="1282" y="3867"/>
                    </a:cubicBezTo>
                    <a:cubicBezTo>
                      <a:pt x="1123" y="3787"/>
                      <a:pt x="973" y="3712"/>
                      <a:pt x="834" y="3603"/>
                    </a:cubicBezTo>
                    <a:cubicBezTo>
                      <a:pt x="808" y="3583"/>
                      <a:pt x="797" y="3565"/>
                      <a:pt x="773" y="3546"/>
                    </a:cubicBezTo>
                    <a:cubicBezTo>
                      <a:pt x="711" y="3497"/>
                      <a:pt x="693" y="3468"/>
                      <a:pt x="646" y="3427"/>
                    </a:cubicBezTo>
                    <a:cubicBezTo>
                      <a:pt x="560" y="3351"/>
                      <a:pt x="442" y="3197"/>
                      <a:pt x="382" y="3098"/>
                    </a:cubicBezTo>
                    <a:cubicBezTo>
                      <a:pt x="250" y="2879"/>
                      <a:pt x="94" y="2473"/>
                      <a:pt x="94" y="2184"/>
                    </a:cubicBezTo>
                    <a:cubicBezTo>
                      <a:pt x="94" y="1799"/>
                      <a:pt x="106" y="1560"/>
                      <a:pt x="280" y="1211"/>
                    </a:cubicBezTo>
                    <a:cubicBezTo>
                      <a:pt x="334" y="1105"/>
                      <a:pt x="478" y="840"/>
                      <a:pt x="567" y="769"/>
                    </a:cubicBezTo>
                    <a:cubicBezTo>
                      <a:pt x="595" y="747"/>
                      <a:pt x="604" y="739"/>
                      <a:pt x="630" y="713"/>
                    </a:cubicBezTo>
                    <a:lnTo>
                      <a:pt x="953" y="427"/>
                    </a:lnTo>
                    <a:cubicBezTo>
                      <a:pt x="1277" y="213"/>
                      <a:pt x="1674" y="85"/>
                      <a:pt x="2075" y="85"/>
                    </a:cubicBezTo>
                    <a:cubicBezTo>
                      <a:pt x="2385" y="85"/>
                      <a:pt x="2717" y="174"/>
                      <a:pt x="2939" y="288"/>
                    </a:cubicBezTo>
                    <a:lnTo>
                      <a:pt x="3360" y="578"/>
                    </a:lnTo>
                    <a:cubicBezTo>
                      <a:pt x="3430" y="647"/>
                      <a:pt x="3408" y="610"/>
                      <a:pt x="3483" y="700"/>
                    </a:cubicBezTo>
                    <a:cubicBezTo>
                      <a:pt x="3541" y="769"/>
                      <a:pt x="3569" y="789"/>
                      <a:pt x="3647" y="893"/>
                    </a:cubicBezTo>
                    <a:cubicBezTo>
                      <a:pt x="3850" y="1164"/>
                      <a:pt x="4023" y="1591"/>
                      <a:pt x="4023" y="1947"/>
                    </a:cubicBezTo>
                    <a:cubicBezTo>
                      <a:pt x="4023" y="2470"/>
                      <a:pt x="3975" y="2614"/>
                      <a:pt x="3777" y="3014"/>
                    </a:cubicBezTo>
                    <a:cubicBezTo>
                      <a:pt x="3733" y="3103"/>
                      <a:pt x="3548" y="3369"/>
                      <a:pt x="3473" y="3429"/>
                    </a:cubicBezTo>
                    <a:cubicBezTo>
                      <a:pt x="3340" y="3534"/>
                      <a:pt x="3274" y="3636"/>
                      <a:pt x="3077" y="3745"/>
                    </a:cubicBezTo>
                    <a:cubicBezTo>
                      <a:pt x="3019" y="3777"/>
                      <a:pt x="2974" y="3800"/>
                      <a:pt x="2914" y="3827"/>
                    </a:cubicBezTo>
                    <a:cubicBezTo>
                      <a:pt x="2776" y="3889"/>
                      <a:pt x="2714" y="3912"/>
                      <a:pt x="2567" y="3955"/>
                    </a:cubicBezTo>
                    <a:cubicBezTo>
                      <a:pt x="2455" y="3988"/>
                      <a:pt x="2297" y="4022"/>
                      <a:pt x="2152" y="4022"/>
                    </a:cubicBezTo>
                    <a:close/>
                    <a:moveTo>
                      <a:pt x="9" y="1880"/>
                    </a:moveTo>
                    <a:cubicBezTo>
                      <a:pt x="9" y="2149"/>
                      <a:pt x="0" y="2296"/>
                      <a:pt x="62" y="2563"/>
                    </a:cubicBezTo>
                    <a:cubicBezTo>
                      <a:pt x="76" y="2621"/>
                      <a:pt x="99" y="2693"/>
                      <a:pt x="122" y="2749"/>
                    </a:cubicBezTo>
                    <a:cubicBezTo>
                      <a:pt x="207" y="2959"/>
                      <a:pt x="341" y="3194"/>
                      <a:pt x="480" y="3373"/>
                    </a:cubicBezTo>
                    <a:cubicBezTo>
                      <a:pt x="543" y="3455"/>
                      <a:pt x="651" y="3558"/>
                      <a:pt x="730" y="3623"/>
                    </a:cubicBezTo>
                    <a:lnTo>
                      <a:pt x="868" y="3730"/>
                    </a:lnTo>
                    <a:cubicBezTo>
                      <a:pt x="893" y="3748"/>
                      <a:pt x="914" y="3762"/>
                      <a:pt x="939" y="3778"/>
                    </a:cubicBezTo>
                    <a:cubicBezTo>
                      <a:pt x="966" y="3795"/>
                      <a:pt x="993" y="3812"/>
                      <a:pt x="1017" y="3827"/>
                    </a:cubicBezTo>
                    <a:cubicBezTo>
                      <a:pt x="1283" y="3980"/>
                      <a:pt x="1622" y="4106"/>
                      <a:pt x="1982" y="4106"/>
                    </a:cubicBezTo>
                    <a:cubicBezTo>
                      <a:pt x="2426" y="4106"/>
                      <a:pt x="2563" y="4069"/>
                      <a:pt x="2935" y="3917"/>
                    </a:cubicBezTo>
                    <a:lnTo>
                      <a:pt x="3094" y="3830"/>
                    </a:lnTo>
                    <a:cubicBezTo>
                      <a:pt x="3147" y="3801"/>
                      <a:pt x="3197" y="3767"/>
                      <a:pt x="3243" y="3733"/>
                    </a:cubicBezTo>
                    <a:lnTo>
                      <a:pt x="3379" y="3624"/>
                    </a:lnTo>
                    <a:cubicBezTo>
                      <a:pt x="3403" y="3605"/>
                      <a:pt x="3422" y="3594"/>
                      <a:pt x="3445" y="3571"/>
                    </a:cubicBezTo>
                    <a:lnTo>
                      <a:pt x="3624" y="3377"/>
                    </a:lnTo>
                    <a:cubicBezTo>
                      <a:pt x="3763" y="3205"/>
                      <a:pt x="3800" y="3163"/>
                      <a:pt x="3915" y="2932"/>
                    </a:cubicBezTo>
                    <a:cubicBezTo>
                      <a:pt x="4155" y="2453"/>
                      <a:pt x="4182" y="1744"/>
                      <a:pt x="3944" y="1247"/>
                    </a:cubicBezTo>
                    <a:lnTo>
                      <a:pt x="3813" y="1006"/>
                    </a:lnTo>
                    <a:cubicBezTo>
                      <a:pt x="3780" y="952"/>
                      <a:pt x="3753" y="896"/>
                      <a:pt x="3718" y="847"/>
                    </a:cubicBezTo>
                    <a:lnTo>
                      <a:pt x="3470" y="595"/>
                    </a:lnTo>
                    <a:cubicBezTo>
                      <a:pt x="3363" y="487"/>
                      <a:pt x="3265" y="393"/>
                      <a:pt x="3139" y="308"/>
                    </a:cubicBezTo>
                    <a:cubicBezTo>
                      <a:pt x="2870" y="127"/>
                      <a:pt x="2419" y="0"/>
                      <a:pt x="2067" y="0"/>
                    </a:cubicBezTo>
                    <a:cubicBezTo>
                      <a:pt x="1608" y="0"/>
                      <a:pt x="1130" y="165"/>
                      <a:pt x="787" y="439"/>
                    </a:cubicBezTo>
                    <a:cubicBezTo>
                      <a:pt x="457" y="703"/>
                      <a:pt x="223" y="1059"/>
                      <a:pt x="89" y="1459"/>
                    </a:cubicBezTo>
                    <a:cubicBezTo>
                      <a:pt x="52" y="1570"/>
                      <a:pt x="9" y="1739"/>
                      <a:pt x="9" y="18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6" name="Freeform 15">
                <a:extLst>
                  <a:ext uri="{FF2B5EF4-FFF2-40B4-BE49-F238E27FC236}">
                    <a16:creationId xmlns:a16="http://schemas.microsoft.com/office/drawing/2014/main" id="{50C4029F-23DC-46AC-9638-3E2475CFCC17}"/>
                  </a:ext>
                </a:extLst>
              </p:cNvPr>
              <p:cNvSpPr>
                <a:spLocks noEditPoints="1"/>
              </p:cNvSpPr>
              <p:nvPr/>
            </p:nvSpPr>
            <p:spPr bwMode="auto">
              <a:xfrm>
                <a:off x="4570413" y="2382838"/>
                <a:ext cx="298450" cy="184150"/>
              </a:xfrm>
              <a:custGeom>
                <a:avLst/>
                <a:gdLst>
                  <a:gd name="T0" fmla="*/ 781 w 1287"/>
                  <a:gd name="T1" fmla="*/ 444 h 788"/>
                  <a:gd name="T2" fmla="*/ 1067 w 1287"/>
                  <a:gd name="T3" fmla="*/ 69 h 788"/>
                  <a:gd name="T4" fmla="*/ 1118 w 1287"/>
                  <a:gd name="T5" fmla="*/ 128 h 788"/>
                  <a:gd name="T6" fmla="*/ 1228 w 1287"/>
                  <a:gd name="T7" fmla="*/ 204 h 788"/>
                  <a:gd name="T8" fmla="*/ 1236 w 1287"/>
                  <a:gd name="T9" fmla="*/ 187 h 788"/>
                  <a:gd name="T10" fmla="*/ 1278 w 1287"/>
                  <a:gd name="T11" fmla="*/ 86 h 788"/>
                  <a:gd name="T12" fmla="*/ 1168 w 1287"/>
                  <a:gd name="T13" fmla="*/ 103 h 788"/>
                  <a:gd name="T14" fmla="*/ 997 w 1287"/>
                  <a:gd name="T15" fmla="*/ 101 h 788"/>
                  <a:gd name="T16" fmla="*/ 728 w 1287"/>
                  <a:gd name="T17" fmla="*/ 306 h 788"/>
                  <a:gd name="T18" fmla="*/ 779 w 1287"/>
                  <a:gd name="T19" fmla="*/ 433 h 788"/>
                  <a:gd name="T20" fmla="*/ 711 w 1287"/>
                  <a:gd name="T21" fmla="*/ 314 h 788"/>
                  <a:gd name="T22" fmla="*/ 398 w 1287"/>
                  <a:gd name="T23" fmla="*/ 450 h 788"/>
                  <a:gd name="T24" fmla="*/ 329 w 1287"/>
                  <a:gd name="T25" fmla="*/ 484 h 788"/>
                  <a:gd name="T26" fmla="*/ 152 w 1287"/>
                  <a:gd name="T27" fmla="*/ 534 h 788"/>
                  <a:gd name="T28" fmla="*/ 203 w 1287"/>
                  <a:gd name="T29" fmla="*/ 721 h 788"/>
                  <a:gd name="T30" fmla="*/ 102 w 1287"/>
                  <a:gd name="T31" fmla="*/ 543 h 788"/>
                  <a:gd name="T32" fmla="*/ 0 w 1287"/>
                  <a:gd name="T33" fmla="*/ 534 h 788"/>
                  <a:gd name="T34" fmla="*/ 42 w 1287"/>
                  <a:gd name="T35" fmla="*/ 560 h 788"/>
                  <a:gd name="T36" fmla="*/ 220 w 1287"/>
                  <a:gd name="T37" fmla="*/ 534 h 788"/>
                  <a:gd name="T38" fmla="*/ 313 w 1287"/>
                  <a:gd name="T39" fmla="*/ 729 h 788"/>
                  <a:gd name="T40" fmla="*/ 406 w 1287"/>
                  <a:gd name="T41" fmla="*/ 678 h 788"/>
                  <a:gd name="T42" fmla="*/ 421 w 1287"/>
                  <a:gd name="T43" fmla="*/ 630 h 788"/>
                  <a:gd name="T44" fmla="*/ 474 w 1287"/>
                  <a:gd name="T45" fmla="*/ 458 h 788"/>
                  <a:gd name="T46" fmla="*/ 584 w 1287"/>
                  <a:gd name="T47" fmla="*/ 628 h 788"/>
                  <a:gd name="T48" fmla="*/ 686 w 1287"/>
                  <a:gd name="T49" fmla="*/ 619 h 788"/>
                  <a:gd name="T50" fmla="*/ 609 w 1287"/>
                  <a:gd name="T51" fmla="*/ 501 h 788"/>
                  <a:gd name="T52" fmla="*/ 821 w 1287"/>
                  <a:gd name="T53" fmla="*/ 534 h 788"/>
                  <a:gd name="T54" fmla="*/ 838 w 1287"/>
                  <a:gd name="T55" fmla="*/ 271 h 788"/>
                  <a:gd name="T56" fmla="*/ 940 w 1287"/>
                  <a:gd name="T57" fmla="*/ 450 h 788"/>
                  <a:gd name="T58" fmla="*/ 1049 w 1287"/>
                  <a:gd name="T59" fmla="*/ 264 h 788"/>
                  <a:gd name="T60" fmla="*/ 957 w 1287"/>
                  <a:gd name="T61" fmla="*/ 297 h 788"/>
                  <a:gd name="T62" fmla="*/ 948 w 1287"/>
                  <a:gd name="T63" fmla="*/ 221 h 788"/>
                  <a:gd name="T64" fmla="*/ 897 w 1287"/>
                  <a:gd name="T65" fmla="*/ 213 h 788"/>
                  <a:gd name="T66" fmla="*/ 982 w 1287"/>
                  <a:gd name="T67" fmla="*/ 145 h 788"/>
                  <a:gd name="T68" fmla="*/ 1228 w 1287"/>
                  <a:gd name="T69" fmla="*/ 204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7" h="788">
                    <a:moveTo>
                      <a:pt x="779" y="441"/>
                    </a:moveTo>
                    <a:lnTo>
                      <a:pt x="781" y="444"/>
                    </a:lnTo>
                    <a:cubicBezTo>
                      <a:pt x="781" y="444"/>
                      <a:pt x="778" y="442"/>
                      <a:pt x="779" y="441"/>
                    </a:cubicBezTo>
                    <a:close/>
                    <a:moveTo>
                      <a:pt x="1067" y="69"/>
                    </a:moveTo>
                    <a:cubicBezTo>
                      <a:pt x="1103" y="70"/>
                      <a:pt x="1119" y="73"/>
                      <a:pt x="1134" y="94"/>
                    </a:cubicBezTo>
                    <a:cubicBezTo>
                      <a:pt x="1128" y="119"/>
                      <a:pt x="1131" y="108"/>
                      <a:pt x="1118" y="128"/>
                    </a:cubicBezTo>
                    <a:cubicBezTo>
                      <a:pt x="1087" y="120"/>
                      <a:pt x="1071" y="104"/>
                      <a:pt x="1067" y="69"/>
                    </a:cubicBezTo>
                    <a:close/>
                    <a:moveTo>
                      <a:pt x="1228" y="204"/>
                    </a:moveTo>
                    <a:cubicBezTo>
                      <a:pt x="1197" y="204"/>
                      <a:pt x="1151" y="208"/>
                      <a:pt x="1134" y="145"/>
                    </a:cubicBezTo>
                    <a:lnTo>
                      <a:pt x="1236" y="187"/>
                    </a:lnTo>
                    <a:cubicBezTo>
                      <a:pt x="1285" y="186"/>
                      <a:pt x="1287" y="147"/>
                      <a:pt x="1287" y="94"/>
                    </a:cubicBezTo>
                    <a:lnTo>
                      <a:pt x="1278" y="86"/>
                    </a:lnTo>
                    <a:cubicBezTo>
                      <a:pt x="1254" y="104"/>
                      <a:pt x="1262" y="85"/>
                      <a:pt x="1261" y="128"/>
                    </a:cubicBezTo>
                    <a:cubicBezTo>
                      <a:pt x="1227" y="110"/>
                      <a:pt x="1223" y="103"/>
                      <a:pt x="1168" y="103"/>
                    </a:cubicBezTo>
                    <a:cubicBezTo>
                      <a:pt x="1185" y="67"/>
                      <a:pt x="1186" y="58"/>
                      <a:pt x="1177" y="18"/>
                    </a:cubicBezTo>
                    <a:cubicBezTo>
                      <a:pt x="1101" y="0"/>
                      <a:pt x="1032" y="42"/>
                      <a:pt x="997" y="101"/>
                    </a:cubicBezTo>
                    <a:cubicBezTo>
                      <a:pt x="973" y="143"/>
                      <a:pt x="994" y="128"/>
                      <a:pt x="952" y="149"/>
                    </a:cubicBezTo>
                    <a:cubicBezTo>
                      <a:pt x="891" y="179"/>
                      <a:pt x="764" y="296"/>
                      <a:pt x="728" y="306"/>
                    </a:cubicBezTo>
                    <a:lnTo>
                      <a:pt x="762" y="323"/>
                    </a:lnTo>
                    <a:cubicBezTo>
                      <a:pt x="765" y="356"/>
                      <a:pt x="776" y="400"/>
                      <a:pt x="779" y="433"/>
                    </a:cubicBezTo>
                    <a:cubicBezTo>
                      <a:pt x="741" y="413"/>
                      <a:pt x="721" y="392"/>
                      <a:pt x="686" y="374"/>
                    </a:cubicBezTo>
                    <a:cubicBezTo>
                      <a:pt x="696" y="354"/>
                      <a:pt x="705" y="339"/>
                      <a:pt x="711" y="314"/>
                    </a:cubicBezTo>
                    <a:cubicBezTo>
                      <a:pt x="687" y="327"/>
                      <a:pt x="665" y="337"/>
                      <a:pt x="638" y="351"/>
                    </a:cubicBezTo>
                    <a:cubicBezTo>
                      <a:pt x="545" y="401"/>
                      <a:pt x="522" y="421"/>
                      <a:pt x="398" y="450"/>
                    </a:cubicBezTo>
                    <a:cubicBezTo>
                      <a:pt x="405" y="534"/>
                      <a:pt x="425" y="404"/>
                      <a:pt x="466" y="577"/>
                    </a:cubicBezTo>
                    <a:cubicBezTo>
                      <a:pt x="379" y="531"/>
                      <a:pt x="382" y="491"/>
                      <a:pt x="329" y="484"/>
                    </a:cubicBezTo>
                    <a:cubicBezTo>
                      <a:pt x="287" y="478"/>
                      <a:pt x="268" y="491"/>
                      <a:pt x="233" y="497"/>
                    </a:cubicBezTo>
                    <a:cubicBezTo>
                      <a:pt x="181" y="506"/>
                      <a:pt x="165" y="486"/>
                      <a:pt x="152" y="534"/>
                    </a:cubicBezTo>
                    <a:cubicBezTo>
                      <a:pt x="181" y="537"/>
                      <a:pt x="183" y="541"/>
                      <a:pt x="203" y="551"/>
                    </a:cubicBezTo>
                    <a:cubicBezTo>
                      <a:pt x="203" y="623"/>
                      <a:pt x="216" y="664"/>
                      <a:pt x="203" y="721"/>
                    </a:cubicBezTo>
                    <a:cubicBezTo>
                      <a:pt x="173" y="728"/>
                      <a:pt x="175" y="729"/>
                      <a:pt x="135" y="729"/>
                    </a:cubicBezTo>
                    <a:cubicBezTo>
                      <a:pt x="121" y="700"/>
                      <a:pt x="102" y="589"/>
                      <a:pt x="102" y="543"/>
                    </a:cubicBezTo>
                    <a:cubicBezTo>
                      <a:pt x="142" y="539"/>
                      <a:pt x="116" y="555"/>
                      <a:pt x="135" y="518"/>
                    </a:cubicBezTo>
                    <a:cubicBezTo>
                      <a:pt x="103" y="518"/>
                      <a:pt x="28" y="528"/>
                      <a:pt x="0" y="534"/>
                    </a:cubicBezTo>
                    <a:lnTo>
                      <a:pt x="0" y="560"/>
                    </a:lnTo>
                    <a:lnTo>
                      <a:pt x="42" y="560"/>
                    </a:lnTo>
                    <a:cubicBezTo>
                      <a:pt x="42" y="675"/>
                      <a:pt x="45" y="788"/>
                      <a:pt x="166" y="760"/>
                    </a:cubicBezTo>
                    <a:cubicBezTo>
                      <a:pt x="291" y="731"/>
                      <a:pt x="222" y="614"/>
                      <a:pt x="220" y="534"/>
                    </a:cubicBezTo>
                    <a:cubicBezTo>
                      <a:pt x="250" y="528"/>
                      <a:pt x="248" y="526"/>
                      <a:pt x="288" y="526"/>
                    </a:cubicBezTo>
                    <a:cubicBezTo>
                      <a:pt x="318" y="657"/>
                      <a:pt x="328" y="555"/>
                      <a:pt x="313" y="729"/>
                    </a:cubicBezTo>
                    <a:cubicBezTo>
                      <a:pt x="354" y="720"/>
                      <a:pt x="351" y="712"/>
                      <a:pt x="406" y="712"/>
                    </a:cubicBezTo>
                    <a:lnTo>
                      <a:pt x="406" y="678"/>
                    </a:lnTo>
                    <a:cubicBezTo>
                      <a:pt x="354" y="677"/>
                      <a:pt x="338" y="656"/>
                      <a:pt x="330" y="560"/>
                    </a:cubicBezTo>
                    <a:cubicBezTo>
                      <a:pt x="364" y="578"/>
                      <a:pt x="392" y="604"/>
                      <a:pt x="421" y="630"/>
                    </a:cubicBezTo>
                    <a:cubicBezTo>
                      <a:pt x="494" y="693"/>
                      <a:pt x="484" y="673"/>
                      <a:pt x="525" y="670"/>
                    </a:cubicBezTo>
                    <a:cubicBezTo>
                      <a:pt x="518" y="589"/>
                      <a:pt x="474" y="546"/>
                      <a:pt x="474" y="458"/>
                    </a:cubicBezTo>
                    <a:cubicBezTo>
                      <a:pt x="491" y="450"/>
                      <a:pt x="504" y="446"/>
                      <a:pt x="525" y="441"/>
                    </a:cubicBezTo>
                    <a:cubicBezTo>
                      <a:pt x="531" y="514"/>
                      <a:pt x="584" y="547"/>
                      <a:pt x="584" y="628"/>
                    </a:cubicBezTo>
                    <a:cubicBezTo>
                      <a:pt x="556" y="638"/>
                      <a:pt x="578" y="617"/>
                      <a:pt x="559" y="653"/>
                    </a:cubicBezTo>
                    <a:cubicBezTo>
                      <a:pt x="621" y="648"/>
                      <a:pt x="618" y="619"/>
                      <a:pt x="686" y="619"/>
                    </a:cubicBezTo>
                    <a:lnTo>
                      <a:pt x="686" y="585"/>
                    </a:lnTo>
                    <a:cubicBezTo>
                      <a:pt x="641" y="584"/>
                      <a:pt x="647" y="581"/>
                      <a:pt x="609" y="501"/>
                    </a:cubicBezTo>
                    <a:cubicBezTo>
                      <a:pt x="599" y="478"/>
                      <a:pt x="564" y="384"/>
                      <a:pt x="628" y="403"/>
                    </a:cubicBezTo>
                    <a:cubicBezTo>
                      <a:pt x="686" y="420"/>
                      <a:pt x="739" y="533"/>
                      <a:pt x="821" y="534"/>
                    </a:cubicBezTo>
                    <a:cubicBezTo>
                      <a:pt x="821" y="435"/>
                      <a:pt x="782" y="377"/>
                      <a:pt x="804" y="280"/>
                    </a:cubicBezTo>
                    <a:lnTo>
                      <a:pt x="838" y="271"/>
                    </a:lnTo>
                    <a:lnTo>
                      <a:pt x="938" y="393"/>
                    </a:lnTo>
                    <a:cubicBezTo>
                      <a:pt x="955" y="421"/>
                      <a:pt x="941" y="401"/>
                      <a:pt x="940" y="450"/>
                    </a:cubicBezTo>
                    <a:cubicBezTo>
                      <a:pt x="1024" y="405"/>
                      <a:pt x="1066" y="358"/>
                      <a:pt x="1118" y="323"/>
                    </a:cubicBezTo>
                    <a:cubicBezTo>
                      <a:pt x="1114" y="316"/>
                      <a:pt x="1049" y="209"/>
                      <a:pt x="1049" y="264"/>
                    </a:cubicBezTo>
                    <a:cubicBezTo>
                      <a:pt x="1048" y="315"/>
                      <a:pt x="1063" y="359"/>
                      <a:pt x="991" y="365"/>
                    </a:cubicBezTo>
                    <a:cubicBezTo>
                      <a:pt x="979" y="317"/>
                      <a:pt x="967" y="336"/>
                      <a:pt x="957" y="297"/>
                    </a:cubicBezTo>
                    <a:cubicBezTo>
                      <a:pt x="990" y="297"/>
                      <a:pt x="991" y="300"/>
                      <a:pt x="1016" y="306"/>
                    </a:cubicBezTo>
                    <a:cubicBezTo>
                      <a:pt x="1015" y="253"/>
                      <a:pt x="991" y="231"/>
                      <a:pt x="948" y="221"/>
                    </a:cubicBezTo>
                    <a:lnTo>
                      <a:pt x="948" y="272"/>
                    </a:lnTo>
                    <a:cubicBezTo>
                      <a:pt x="909" y="263"/>
                      <a:pt x="898" y="258"/>
                      <a:pt x="897" y="213"/>
                    </a:cubicBezTo>
                    <a:cubicBezTo>
                      <a:pt x="962" y="198"/>
                      <a:pt x="958" y="208"/>
                      <a:pt x="1016" y="213"/>
                    </a:cubicBezTo>
                    <a:cubicBezTo>
                      <a:pt x="1015" y="161"/>
                      <a:pt x="1005" y="179"/>
                      <a:pt x="982" y="145"/>
                    </a:cubicBezTo>
                    <a:cubicBezTo>
                      <a:pt x="1051" y="112"/>
                      <a:pt x="1133" y="224"/>
                      <a:pt x="1134" y="289"/>
                    </a:cubicBezTo>
                    <a:cubicBezTo>
                      <a:pt x="1164" y="281"/>
                      <a:pt x="1211" y="229"/>
                      <a:pt x="1228"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7" name="Freeform 16">
                <a:extLst>
                  <a:ext uri="{FF2B5EF4-FFF2-40B4-BE49-F238E27FC236}">
                    <a16:creationId xmlns:a16="http://schemas.microsoft.com/office/drawing/2014/main" id="{4F543444-5B88-47A6-9A00-EE939D11A9AB}"/>
                  </a:ext>
                </a:extLst>
              </p:cNvPr>
              <p:cNvSpPr>
                <a:spLocks noEditPoints="1"/>
              </p:cNvSpPr>
              <p:nvPr/>
            </p:nvSpPr>
            <p:spPr bwMode="auto">
              <a:xfrm>
                <a:off x="4165600" y="2305051"/>
                <a:ext cx="212725" cy="219075"/>
              </a:xfrm>
              <a:custGeom>
                <a:avLst/>
                <a:gdLst>
                  <a:gd name="T0" fmla="*/ 770 w 914"/>
                  <a:gd name="T1" fmla="*/ 779 h 937"/>
                  <a:gd name="T2" fmla="*/ 796 w 914"/>
                  <a:gd name="T3" fmla="*/ 686 h 937"/>
                  <a:gd name="T4" fmla="*/ 855 w 914"/>
                  <a:gd name="T5" fmla="*/ 720 h 937"/>
                  <a:gd name="T6" fmla="*/ 770 w 914"/>
                  <a:gd name="T7" fmla="*/ 779 h 937"/>
                  <a:gd name="T8" fmla="*/ 677 w 914"/>
                  <a:gd name="T9" fmla="*/ 712 h 937"/>
                  <a:gd name="T10" fmla="*/ 728 w 914"/>
                  <a:gd name="T11" fmla="*/ 618 h 937"/>
                  <a:gd name="T12" fmla="*/ 677 w 914"/>
                  <a:gd name="T13" fmla="*/ 712 h 937"/>
                  <a:gd name="T14" fmla="*/ 421 w 914"/>
                  <a:gd name="T15" fmla="*/ 642 h 937"/>
                  <a:gd name="T16" fmla="*/ 381 w 914"/>
                  <a:gd name="T17" fmla="*/ 618 h 937"/>
                  <a:gd name="T18" fmla="*/ 388 w 914"/>
                  <a:gd name="T19" fmla="*/ 600 h 937"/>
                  <a:gd name="T20" fmla="*/ 415 w 914"/>
                  <a:gd name="T21" fmla="*/ 542 h 937"/>
                  <a:gd name="T22" fmla="*/ 482 w 914"/>
                  <a:gd name="T23" fmla="*/ 576 h 937"/>
                  <a:gd name="T24" fmla="*/ 421 w 914"/>
                  <a:gd name="T25" fmla="*/ 642 h 937"/>
                  <a:gd name="T26" fmla="*/ 447 w 914"/>
                  <a:gd name="T27" fmla="*/ 510 h 937"/>
                  <a:gd name="T28" fmla="*/ 533 w 914"/>
                  <a:gd name="T29" fmla="*/ 500 h 937"/>
                  <a:gd name="T30" fmla="*/ 499 w 914"/>
                  <a:gd name="T31" fmla="*/ 559 h 937"/>
                  <a:gd name="T32" fmla="*/ 447 w 914"/>
                  <a:gd name="T33" fmla="*/ 510 h 937"/>
                  <a:gd name="T34" fmla="*/ 0 w 914"/>
                  <a:gd name="T35" fmla="*/ 136 h 937"/>
                  <a:gd name="T36" fmla="*/ 180 w 914"/>
                  <a:gd name="T37" fmla="*/ 231 h 937"/>
                  <a:gd name="T38" fmla="*/ 279 w 914"/>
                  <a:gd name="T39" fmla="*/ 212 h 937"/>
                  <a:gd name="T40" fmla="*/ 228 w 914"/>
                  <a:gd name="T41" fmla="*/ 280 h 937"/>
                  <a:gd name="T42" fmla="*/ 322 w 914"/>
                  <a:gd name="T43" fmla="*/ 271 h 937"/>
                  <a:gd name="T44" fmla="*/ 247 w 914"/>
                  <a:gd name="T45" fmla="*/ 350 h 937"/>
                  <a:gd name="T46" fmla="*/ 152 w 914"/>
                  <a:gd name="T47" fmla="*/ 390 h 937"/>
                  <a:gd name="T48" fmla="*/ 245 w 914"/>
                  <a:gd name="T49" fmla="*/ 491 h 937"/>
                  <a:gd name="T50" fmla="*/ 290 w 914"/>
                  <a:gd name="T51" fmla="*/ 409 h 937"/>
                  <a:gd name="T52" fmla="*/ 372 w 914"/>
                  <a:gd name="T53" fmla="*/ 339 h 937"/>
                  <a:gd name="T54" fmla="*/ 364 w 914"/>
                  <a:gd name="T55" fmla="*/ 432 h 937"/>
                  <a:gd name="T56" fmla="*/ 440 w 914"/>
                  <a:gd name="T57" fmla="*/ 398 h 937"/>
                  <a:gd name="T58" fmla="*/ 346 w 914"/>
                  <a:gd name="T59" fmla="*/ 532 h 937"/>
                  <a:gd name="T60" fmla="*/ 288 w 914"/>
                  <a:gd name="T61" fmla="*/ 551 h 937"/>
                  <a:gd name="T62" fmla="*/ 491 w 914"/>
                  <a:gd name="T63" fmla="*/ 720 h 937"/>
                  <a:gd name="T64" fmla="*/ 474 w 914"/>
                  <a:gd name="T65" fmla="*/ 678 h 937"/>
                  <a:gd name="T66" fmla="*/ 584 w 914"/>
                  <a:gd name="T67" fmla="*/ 551 h 937"/>
                  <a:gd name="T68" fmla="*/ 643 w 914"/>
                  <a:gd name="T69" fmla="*/ 576 h 937"/>
                  <a:gd name="T70" fmla="*/ 601 w 914"/>
                  <a:gd name="T71" fmla="*/ 813 h 937"/>
                  <a:gd name="T72" fmla="*/ 711 w 914"/>
                  <a:gd name="T73" fmla="*/ 745 h 937"/>
                  <a:gd name="T74" fmla="*/ 688 w 914"/>
                  <a:gd name="T75" fmla="*/ 850 h 937"/>
                  <a:gd name="T76" fmla="*/ 914 w 914"/>
                  <a:gd name="T77" fmla="*/ 737 h 937"/>
                  <a:gd name="T78" fmla="*/ 830 w 914"/>
                  <a:gd name="T79" fmla="*/ 678 h 937"/>
                  <a:gd name="T80" fmla="*/ 747 w 914"/>
                  <a:gd name="T81" fmla="*/ 617 h 937"/>
                  <a:gd name="T82" fmla="*/ 661 w 914"/>
                  <a:gd name="T83" fmla="*/ 559 h 937"/>
                  <a:gd name="T84" fmla="*/ 539 w 914"/>
                  <a:gd name="T85" fmla="*/ 468 h 937"/>
                  <a:gd name="T86" fmla="*/ 505 w 914"/>
                  <a:gd name="T87" fmla="*/ 427 h 937"/>
                  <a:gd name="T88" fmla="*/ 464 w 914"/>
                  <a:gd name="T89" fmla="*/ 400 h 937"/>
                  <a:gd name="T90" fmla="*/ 332 w 914"/>
                  <a:gd name="T91" fmla="*/ 244 h 937"/>
                  <a:gd name="T92" fmla="*/ 291 w 914"/>
                  <a:gd name="T93" fmla="*/ 208 h 937"/>
                  <a:gd name="T94" fmla="*/ 228 w 914"/>
                  <a:gd name="T95" fmla="*/ 119 h 937"/>
                  <a:gd name="T96" fmla="*/ 175 w 914"/>
                  <a:gd name="T97" fmla="*/ 201 h 937"/>
                  <a:gd name="T98" fmla="*/ 76 w 914"/>
                  <a:gd name="T99" fmla="*/ 237 h 937"/>
                  <a:gd name="T100" fmla="*/ 39 w 914"/>
                  <a:gd name="T101" fmla="*/ 191 h 937"/>
                  <a:gd name="T102" fmla="*/ 228 w 914"/>
                  <a:gd name="T103" fmla="*/ 110 h 937"/>
                  <a:gd name="T104" fmla="*/ 169 w 914"/>
                  <a:gd name="T105" fmla="*/ 0 h 937"/>
                  <a:gd name="T106" fmla="*/ 134 w 914"/>
                  <a:gd name="T107" fmla="*/ 41 h 937"/>
                  <a:gd name="T108" fmla="*/ 117 w 914"/>
                  <a:gd name="T109" fmla="*/ 58 h 937"/>
                  <a:gd name="T110" fmla="*/ 0 w 914"/>
                  <a:gd name="T111" fmla="*/ 136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937">
                    <a:moveTo>
                      <a:pt x="770" y="779"/>
                    </a:moveTo>
                    <a:cubicBezTo>
                      <a:pt x="781" y="756"/>
                      <a:pt x="795" y="719"/>
                      <a:pt x="796" y="686"/>
                    </a:cubicBezTo>
                    <a:cubicBezTo>
                      <a:pt x="852" y="686"/>
                      <a:pt x="838" y="687"/>
                      <a:pt x="855" y="720"/>
                    </a:cubicBezTo>
                    <a:lnTo>
                      <a:pt x="770" y="779"/>
                    </a:lnTo>
                    <a:close/>
                    <a:moveTo>
                      <a:pt x="677" y="712"/>
                    </a:moveTo>
                    <a:cubicBezTo>
                      <a:pt x="684" y="634"/>
                      <a:pt x="696" y="626"/>
                      <a:pt x="728" y="618"/>
                    </a:cubicBezTo>
                    <a:cubicBezTo>
                      <a:pt x="734" y="646"/>
                      <a:pt x="758" y="693"/>
                      <a:pt x="677" y="712"/>
                    </a:cubicBezTo>
                    <a:close/>
                    <a:moveTo>
                      <a:pt x="421" y="642"/>
                    </a:moveTo>
                    <a:cubicBezTo>
                      <a:pt x="399" y="627"/>
                      <a:pt x="412" y="627"/>
                      <a:pt x="381" y="618"/>
                    </a:cubicBezTo>
                    <a:cubicBezTo>
                      <a:pt x="383" y="614"/>
                      <a:pt x="387" y="603"/>
                      <a:pt x="388" y="600"/>
                    </a:cubicBezTo>
                    <a:cubicBezTo>
                      <a:pt x="416" y="544"/>
                      <a:pt x="411" y="591"/>
                      <a:pt x="415" y="542"/>
                    </a:cubicBezTo>
                    <a:cubicBezTo>
                      <a:pt x="466" y="543"/>
                      <a:pt x="448" y="553"/>
                      <a:pt x="482" y="576"/>
                    </a:cubicBezTo>
                    <a:lnTo>
                      <a:pt x="421" y="642"/>
                    </a:lnTo>
                    <a:close/>
                    <a:moveTo>
                      <a:pt x="447" y="510"/>
                    </a:moveTo>
                    <a:cubicBezTo>
                      <a:pt x="449" y="508"/>
                      <a:pt x="533" y="433"/>
                      <a:pt x="533" y="500"/>
                    </a:cubicBezTo>
                    <a:cubicBezTo>
                      <a:pt x="533" y="515"/>
                      <a:pt x="508" y="547"/>
                      <a:pt x="499" y="559"/>
                    </a:cubicBezTo>
                    <a:lnTo>
                      <a:pt x="447" y="510"/>
                    </a:lnTo>
                    <a:close/>
                    <a:moveTo>
                      <a:pt x="0" y="136"/>
                    </a:moveTo>
                    <a:cubicBezTo>
                      <a:pt x="0" y="253"/>
                      <a:pt x="70" y="313"/>
                      <a:pt x="180" y="231"/>
                    </a:cubicBezTo>
                    <a:cubicBezTo>
                      <a:pt x="215" y="204"/>
                      <a:pt x="223" y="212"/>
                      <a:pt x="279" y="212"/>
                    </a:cubicBezTo>
                    <a:cubicBezTo>
                      <a:pt x="255" y="246"/>
                      <a:pt x="242" y="223"/>
                      <a:pt x="228" y="280"/>
                    </a:cubicBezTo>
                    <a:cubicBezTo>
                      <a:pt x="265" y="279"/>
                      <a:pt x="275" y="271"/>
                      <a:pt x="322" y="271"/>
                    </a:cubicBezTo>
                    <a:cubicBezTo>
                      <a:pt x="310" y="321"/>
                      <a:pt x="280" y="319"/>
                      <a:pt x="247" y="350"/>
                    </a:cubicBezTo>
                    <a:cubicBezTo>
                      <a:pt x="174" y="419"/>
                      <a:pt x="221" y="391"/>
                      <a:pt x="152" y="390"/>
                    </a:cubicBezTo>
                    <a:cubicBezTo>
                      <a:pt x="156" y="432"/>
                      <a:pt x="224" y="486"/>
                      <a:pt x="245" y="491"/>
                    </a:cubicBezTo>
                    <a:cubicBezTo>
                      <a:pt x="232" y="433"/>
                      <a:pt x="252" y="442"/>
                      <a:pt x="290" y="409"/>
                    </a:cubicBezTo>
                    <a:cubicBezTo>
                      <a:pt x="326" y="378"/>
                      <a:pt x="327" y="363"/>
                      <a:pt x="372" y="339"/>
                    </a:cubicBezTo>
                    <a:cubicBezTo>
                      <a:pt x="372" y="386"/>
                      <a:pt x="367" y="397"/>
                      <a:pt x="364" y="432"/>
                    </a:cubicBezTo>
                    <a:cubicBezTo>
                      <a:pt x="438" y="397"/>
                      <a:pt x="398" y="402"/>
                      <a:pt x="440" y="398"/>
                    </a:cubicBezTo>
                    <a:cubicBezTo>
                      <a:pt x="436" y="449"/>
                      <a:pt x="387" y="495"/>
                      <a:pt x="346" y="532"/>
                    </a:cubicBezTo>
                    <a:cubicBezTo>
                      <a:pt x="322" y="554"/>
                      <a:pt x="330" y="551"/>
                      <a:pt x="288" y="551"/>
                    </a:cubicBezTo>
                    <a:cubicBezTo>
                      <a:pt x="316" y="593"/>
                      <a:pt x="445" y="709"/>
                      <a:pt x="491" y="720"/>
                    </a:cubicBezTo>
                    <a:cubicBezTo>
                      <a:pt x="488" y="684"/>
                      <a:pt x="492" y="705"/>
                      <a:pt x="474" y="678"/>
                    </a:cubicBezTo>
                    <a:cubicBezTo>
                      <a:pt x="513" y="667"/>
                      <a:pt x="565" y="586"/>
                      <a:pt x="584" y="551"/>
                    </a:cubicBezTo>
                    <a:cubicBezTo>
                      <a:pt x="604" y="561"/>
                      <a:pt x="623" y="565"/>
                      <a:pt x="643" y="576"/>
                    </a:cubicBezTo>
                    <a:cubicBezTo>
                      <a:pt x="615" y="696"/>
                      <a:pt x="591" y="697"/>
                      <a:pt x="601" y="813"/>
                    </a:cubicBezTo>
                    <a:cubicBezTo>
                      <a:pt x="655" y="800"/>
                      <a:pt x="658" y="760"/>
                      <a:pt x="711" y="745"/>
                    </a:cubicBezTo>
                    <a:cubicBezTo>
                      <a:pt x="707" y="763"/>
                      <a:pt x="687" y="838"/>
                      <a:pt x="688" y="850"/>
                    </a:cubicBezTo>
                    <a:cubicBezTo>
                      <a:pt x="695" y="937"/>
                      <a:pt x="793" y="765"/>
                      <a:pt x="914" y="737"/>
                    </a:cubicBezTo>
                    <a:cubicBezTo>
                      <a:pt x="910" y="689"/>
                      <a:pt x="877" y="682"/>
                      <a:pt x="830" y="678"/>
                    </a:cubicBezTo>
                    <a:cubicBezTo>
                      <a:pt x="826" y="643"/>
                      <a:pt x="828" y="647"/>
                      <a:pt x="747" y="617"/>
                    </a:cubicBezTo>
                    <a:cubicBezTo>
                      <a:pt x="696" y="598"/>
                      <a:pt x="754" y="617"/>
                      <a:pt x="661" y="559"/>
                    </a:cubicBezTo>
                    <a:lnTo>
                      <a:pt x="539" y="468"/>
                    </a:lnTo>
                    <a:cubicBezTo>
                      <a:pt x="518" y="450"/>
                      <a:pt x="528" y="447"/>
                      <a:pt x="505" y="427"/>
                    </a:cubicBezTo>
                    <a:cubicBezTo>
                      <a:pt x="493" y="418"/>
                      <a:pt x="474" y="409"/>
                      <a:pt x="464" y="400"/>
                    </a:cubicBezTo>
                    <a:cubicBezTo>
                      <a:pt x="442" y="380"/>
                      <a:pt x="389" y="297"/>
                      <a:pt x="332" y="244"/>
                    </a:cubicBezTo>
                    <a:cubicBezTo>
                      <a:pt x="319" y="231"/>
                      <a:pt x="300" y="219"/>
                      <a:pt x="291" y="208"/>
                    </a:cubicBezTo>
                    <a:cubicBezTo>
                      <a:pt x="261" y="168"/>
                      <a:pt x="287" y="158"/>
                      <a:pt x="228" y="119"/>
                    </a:cubicBezTo>
                    <a:cubicBezTo>
                      <a:pt x="228" y="186"/>
                      <a:pt x="225" y="176"/>
                      <a:pt x="175" y="201"/>
                    </a:cubicBezTo>
                    <a:cubicBezTo>
                      <a:pt x="140" y="218"/>
                      <a:pt x="125" y="237"/>
                      <a:pt x="76" y="237"/>
                    </a:cubicBezTo>
                    <a:cubicBezTo>
                      <a:pt x="50" y="237"/>
                      <a:pt x="35" y="210"/>
                      <a:pt x="39" y="191"/>
                    </a:cubicBezTo>
                    <a:cubicBezTo>
                      <a:pt x="48" y="156"/>
                      <a:pt x="162" y="79"/>
                      <a:pt x="228" y="110"/>
                    </a:cubicBezTo>
                    <a:cubicBezTo>
                      <a:pt x="223" y="86"/>
                      <a:pt x="185" y="12"/>
                      <a:pt x="169" y="0"/>
                    </a:cubicBezTo>
                    <a:cubicBezTo>
                      <a:pt x="125" y="12"/>
                      <a:pt x="158" y="6"/>
                      <a:pt x="134" y="41"/>
                    </a:cubicBezTo>
                    <a:cubicBezTo>
                      <a:pt x="126" y="54"/>
                      <a:pt x="133" y="47"/>
                      <a:pt x="117" y="58"/>
                    </a:cubicBezTo>
                    <a:cubicBezTo>
                      <a:pt x="84" y="84"/>
                      <a:pt x="0" y="102"/>
                      <a:pt x="0" y="1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8" name="Freeform 17">
                <a:extLst>
                  <a:ext uri="{FF2B5EF4-FFF2-40B4-BE49-F238E27FC236}">
                    <a16:creationId xmlns:a16="http://schemas.microsoft.com/office/drawing/2014/main" id="{0E49FE35-9B4A-49CD-AB18-B63C6A1F7F86}"/>
                  </a:ext>
                </a:extLst>
              </p:cNvPr>
              <p:cNvSpPr>
                <a:spLocks noEditPoints="1"/>
              </p:cNvSpPr>
              <p:nvPr/>
            </p:nvSpPr>
            <p:spPr bwMode="auto">
              <a:xfrm>
                <a:off x="4154488" y="1903413"/>
                <a:ext cx="77788" cy="103188"/>
              </a:xfrm>
              <a:custGeom>
                <a:avLst/>
                <a:gdLst>
                  <a:gd name="T0" fmla="*/ 169 w 339"/>
                  <a:gd name="T1" fmla="*/ 304 h 445"/>
                  <a:gd name="T2" fmla="*/ 172 w 339"/>
                  <a:gd name="T3" fmla="*/ 307 h 445"/>
                  <a:gd name="T4" fmla="*/ 169 w 339"/>
                  <a:gd name="T5" fmla="*/ 304 h 445"/>
                  <a:gd name="T6" fmla="*/ 195 w 339"/>
                  <a:gd name="T7" fmla="*/ 228 h 445"/>
                  <a:gd name="T8" fmla="*/ 254 w 339"/>
                  <a:gd name="T9" fmla="*/ 245 h 445"/>
                  <a:gd name="T10" fmla="*/ 195 w 339"/>
                  <a:gd name="T11" fmla="*/ 304 h 445"/>
                  <a:gd name="T12" fmla="*/ 222 w 339"/>
                  <a:gd name="T13" fmla="*/ 272 h 445"/>
                  <a:gd name="T14" fmla="*/ 195 w 339"/>
                  <a:gd name="T15" fmla="*/ 228 h 445"/>
                  <a:gd name="T16" fmla="*/ 119 w 339"/>
                  <a:gd name="T17" fmla="*/ 144 h 445"/>
                  <a:gd name="T18" fmla="*/ 152 w 339"/>
                  <a:gd name="T19" fmla="*/ 177 h 445"/>
                  <a:gd name="T20" fmla="*/ 119 w 339"/>
                  <a:gd name="T21" fmla="*/ 144 h 445"/>
                  <a:gd name="T22" fmla="*/ 271 w 339"/>
                  <a:gd name="T23" fmla="*/ 203 h 445"/>
                  <a:gd name="T24" fmla="*/ 246 w 339"/>
                  <a:gd name="T25" fmla="*/ 203 h 445"/>
                  <a:gd name="T26" fmla="*/ 262 w 339"/>
                  <a:gd name="T27" fmla="*/ 59 h 445"/>
                  <a:gd name="T28" fmla="*/ 271 w 339"/>
                  <a:gd name="T29" fmla="*/ 203 h 445"/>
                  <a:gd name="T30" fmla="*/ 0 w 339"/>
                  <a:gd name="T31" fmla="*/ 220 h 445"/>
                  <a:gd name="T32" fmla="*/ 59 w 339"/>
                  <a:gd name="T33" fmla="*/ 211 h 445"/>
                  <a:gd name="T34" fmla="*/ 117 w 339"/>
                  <a:gd name="T35" fmla="*/ 264 h 445"/>
                  <a:gd name="T36" fmla="*/ 93 w 339"/>
                  <a:gd name="T37" fmla="*/ 338 h 445"/>
                  <a:gd name="T38" fmla="*/ 25 w 339"/>
                  <a:gd name="T39" fmla="*/ 313 h 445"/>
                  <a:gd name="T40" fmla="*/ 19 w 339"/>
                  <a:gd name="T41" fmla="*/ 386 h 445"/>
                  <a:gd name="T42" fmla="*/ 263 w 339"/>
                  <a:gd name="T43" fmla="*/ 339 h 445"/>
                  <a:gd name="T44" fmla="*/ 300 w 339"/>
                  <a:gd name="T45" fmla="*/ 266 h 445"/>
                  <a:gd name="T46" fmla="*/ 339 w 339"/>
                  <a:gd name="T47" fmla="*/ 194 h 445"/>
                  <a:gd name="T48" fmla="*/ 296 w 339"/>
                  <a:gd name="T49" fmla="*/ 194 h 445"/>
                  <a:gd name="T50" fmla="*/ 322 w 339"/>
                  <a:gd name="T51" fmla="*/ 67 h 445"/>
                  <a:gd name="T52" fmla="*/ 296 w 339"/>
                  <a:gd name="T53" fmla="*/ 25 h 445"/>
                  <a:gd name="T54" fmla="*/ 161 w 339"/>
                  <a:gd name="T55" fmla="*/ 93 h 445"/>
                  <a:gd name="T56" fmla="*/ 161 w 339"/>
                  <a:gd name="T57" fmla="*/ 0 h 445"/>
                  <a:gd name="T58" fmla="*/ 54 w 339"/>
                  <a:gd name="T59" fmla="*/ 104 h 445"/>
                  <a:gd name="T60" fmla="*/ 0 w 339"/>
                  <a:gd name="T61" fmla="*/ 22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39" h="445">
                    <a:moveTo>
                      <a:pt x="169" y="304"/>
                    </a:moveTo>
                    <a:lnTo>
                      <a:pt x="172" y="307"/>
                    </a:lnTo>
                    <a:cubicBezTo>
                      <a:pt x="172" y="307"/>
                      <a:pt x="169" y="305"/>
                      <a:pt x="169" y="304"/>
                    </a:cubicBezTo>
                    <a:close/>
                    <a:moveTo>
                      <a:pt x="195" y="228"/>
                    </a:moveTo>
                    <a:cubicBezTo>
                      <a:pt x="220" y="245"/>
                      <a:pt x="212" y="245"/>
                      <a:pt x="254" y="245"/>
                    </a:cubicBezTo>
                    <a:cubicBezTo>
                      <a:pt x="236" y="279"/>
                      <a:pt x="240" y="301"/>
                      <a:pt x="195" y="304"/>
                    </a:cubicBezTo>
                    <a:lnTo>
                      <a:pt x="222" y="272"/>
                    </a:lnTo>
                    <a:cubicBezTo>
                      <a:pt x="194" y="242"/>
                      <a:pt x="201" y="241"/>
                      <a:pt x="195" y="228"/>
                    </a:cubicBezTo>
                    <a:close/>
                    <a:moveTo>
                      <a:pt x="119" y="144"/>
                    </a:moveTo>
                    <a:cubicBezTo>
                      <a:pt x="148" y="151"/>
                      <a:pt x="145" y="148"/>
                      <a:pt x="152" y="177"/>
                    </a:cubicBezTo>
                    <a:cubicBezTo>
                      <a:pt x="110" y="167"/>
                      <a:pt x="124" y="175"/>
                      <a:pt x="119" y="144"/>
                    </a:cubicBezTo>
                    <a:close/>
                    <a:moveTo>
                      <a:pt x="271" y="203"/>
                    </a:moveTo>
                    <a:lnTo>
                      <a:pt x="246" y="203"/>
                    </a:lnTo>
                    <a:cubicBezTo>
                      <a:pt x="245" y="200"/>
                      <a:pt x="159" y="87"/>
                      <a:pt x="262" y="59"/>
                    </a:cubicBezTo>
                    <a:cubicBezTo>
                      <a:pt x="304" y="90"/>
                      <a:pt x="271" y="129"/>
                      <a:pt x="271" y="203"/>
                    </a:cubicBezTo>
                    <a:close/>
                    <a:moveTo>
                      <a:pt x="0" y="220"/>
                    </a:moveTo>
                    <a:cubicBezTo>
                      <a:pt x="0" y="273"/>
                      <a:pt x="21" y="221"/>
                      <a:pt x="59" y="211"/>
                    </a:cubicBezTo>
                    <a:lnTo>
                      <a:pt x="117" y="264"/>
                    </a:lnTo>
                    <a:cubicBezTo>
                      <a:pt x="113" y="286"/>
                      <a:pt x="103" y="318"/>
                      <a:pt x="93" y="338"/>
                    </a:cubicBezTo>
                    <a:cubicBezTo>
                      <a:pt x="77" y="331"/>
                      <a:pt x="44" y="317"/>
                      <a:pt x="25" y="313"/>
                    </a:cubicBezTo>
                    <a:cubicBezTo>
                      <a:pt x="14" y="338"/>
                      <a:pt x="3" y="359"/>
                      <a:pt x="19" y="386"/>
                    </a:cubicBezTo>
                    <a:cubicBezTo>
                      <a:pt x="55" y="445"/>
                      <a:pt x="210" y="443"/>
                      <a:pt x="263" y="339"/>
                    </a:cubicBezTo>
                    <a:cubicBezTo>
                      <a:pt x="273" y="318"/>
                      <a:pt x="286" y="286"/>
                      <a:pt x="300" y="266"/>
                    </a:cubicBezTo>
                    <a:cubicBezTo>
                      <a:pt x="325" y="229"/>
                      <a:pt x="338" y="248"/>
                      <a:pt x="339" y="194"/>
                    </a:cubicBezTo>
                    <a:lnTo>
                      <a:pt x="296" y="194"/>
                    </a:lnTo>
                    <a:lnTo>
                      <a:pt x="322" y="67"/>
                    </a:lnTo>
                    <a:cubicBezTo>
                      <a:pt x="322" y="47"/>
                      <a:pt x="308" y="43"/>
                      <a:pt x="296" y="25"/>
                    </a:cubicBezTo>
                    <a:cubicBezTo>
                      <a:pt x="194" y="27"/>
                      <a:pt x="219" y="77"/>
                      <a:pt x="161" y="93"/>
                    </a:cubicBezTo>
                    <a:lnTo>
                      <a:pt x="161" y="0"/>
                    </a:lnTo>
                    <a:cubicBezTo>
                      <a:pt x="62" y="0"/>
                      <a:pt x="96" y="14"/>
                      <a:pt x="54" y="104"/>
                    </a:cubicBezTo>
                    <a:cubicBezTo>
                      <a:pt x="38" y="138"/>
                      <a:pt x="0" y="185"/>
                      <a:pt x="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9" name="Freeform 18">
                <a:extLst>
                  <a:ext uri="{FF2B5EF4-FFF2-40B4-BE49-F238E27FC236}">
                    <a16:creationId xmlns:a16="http://schemas.microsoft.com/office/drawing/2014/main" id="{DD2DF83A-EEB4-4058-896E-3CF3557079F4}"/>
                  </a:ext>
                </a:extLst>
              </p:cNvPr>
              <p:cNvSpPr>
                <a:spLocks noEditPoints="1"/>
              </p:cNvSpPr>
              <p:nvPr/>
            </p:nvSpPr>
            <p:spPr bwMode="auto">
              <a:xfrm>
                <a:off x="4343400" y="1709738"/>
                <a:ext cx="93663" cy="111125"/>
              </a:xfrm>
              <a:custGeom>
                <a:avLst/>
                <a:gdLst>
                  <a:gd name="T0" fmla="*/ 182 w 401"/>
                  <a:gd name="T1" fmla="*/ 347 h 474"/>
                  <a:gd name="T2" fmla="*/ 185 w 401"/>
                  <a:gd name="T3" fmla="*/ 350 h 474"/>
                  <a:gd name="T4" fmla="*/ 182 w 401"/>
                  <a:gd name="T5" fmla="*/ 347 h 474"/>
                  <a:gd name="T6" fmla="*/ 114 w 401"/>
                  <a:gd name="T7" fmla="*/ 305 h 474"/>
                  <a:gd name="T8" fmla="*/ 140 w 401"/>
                  <a:gd name="T9" fmla="*/ 339 h 474"/>
                  <a:gd name="T10" fmla="*/ 114 w 401"/>
                  <a:gd name="T11" fmla="*/ 339 h 474"/>
                  <a:gd name="T12" fmla="*/ 114 w 401"/>
                  <a:gd name="T13" fmla="*/ 305 h 474"/>
                  <a:gd name="T14" fmla="*/ 165 w 401"/>
                  <a:gd name="T15" fmla="*/ 305 h 474"/>
                  <a:gd name="T16" fmla="*/ 173 w 401"/>
                  <a:gd name="T17" fmla="*/ 306 h 474"/>
                  <a:gd name="T18" fmla="*/ 165 w 401"/>
                  <a:gd name="T19" fmla="*/ 305 h 474"/>
                  <a:gd name="T20" fmla="*/ 182 w 401"/>
                  <a:gd name="T21" fmla="*/ 203 h 474"/>
                  <a:gd name="T22" fmla="*/ 148 w 401"/>
                  <a:gd name="T23" fmla="*/ 254 h 474"/>
                  <a:gd name="T24" fmla="*/ 182 w 401"/>
                  <a:gd name="T25" fmla="*/ 203 h 474"/>
                  <a:gd name="T26" fmla="*/ 182 w 401"/>
                  <a:gd name="T27" fmla="*/ 203 h 474"/>
                  <a:gd name="T28" fmla="*/ 228 w 401"/>
                  <a:gd name="T29" fmla="*/ 165 h 474"/>
                  <a:gd name="T30" fmla="*/ 259 w 401"/>
                  <a:gd name="T31" fmla="*/ 152 h 474"/>
                  <a:gd name="T32" fmla="*/ 277 w 401"/>
                  <a:gd name="T33" fmla="*/ 149 h 474"/>
                  <a:gd name="T34" fmla="*/ 323 w 401"/>
                  <a:gd name="T35" fmla="*/ 189 h 474"/>
                  <a:gd name="T36" fmla="*/ 318 w 401"/>
                  <a:gd name="T37" fmla="*/ 313 h 474"/>
                  <a:gd name="T38" fmla="*/ 275 w 401"/>
                  <a:gd name="T39" fmla="*/ 347 h 474"/>
                  <a:gd name="T40" fmla="*/ 241 w 401"/>
                  <a:gd name="T41" fmla="*/ 203 h 474"/>
                  <a:gd name="T42" fmla="*/ 182 w 401"/>
                  <a:gd name="T43" fmla="*/ 203 h 474"/>
                  <a:gd name="T44" fmla="*/ 89 w 401"/>
                  <a:gd name="T45" fmla="*/ 17 h 474"/>
                  <a:gd name="T46" fmla="*/ 80 w 401"/>
                  <a:gd name="T47" fmla="*/ 68 h 474"/>
                  <a:gd name="T48" fmla="*/ 30 w 401"/>
                  <a:gd name="T49" fmla="*/ 118 h 474"/>
                  <a:gd name="T50" fmla="*/ 114 w 401"/>
                  <a:gd name="T51" fmla="*/ 195 h 474"/>
                  <a:gd name="T52" fmla="*/ 97 w 401"/>
                  <a:gd name="T53" fmla="*/ 254 h 474"/>
                  <a:gd name="T54" fmla="*/ 21 w 401"/>
                  <a:gd name="T55" fmla="*/ 254 h 474"/>
                  <a:gd name="T56" fmla="*/ 123 w 401"/>
                  <a:gd name="T57" fmla="*/ 423 h 474"/>
                  <a:gd name="T58" fmla="*/ 123 w 401"/>
                  <a:gd name="T59" fmla="*/ 372 h 474"/>
                  <a:gd name="T60" fmla="*/ 157 w 401"/>
                  <a:gd name="T61" fmla="*/ 372 h 474"/>
                  <a:gd name="T62" fmla="*/ 216 w 401"/>
                  <a:gd name="T63" fmla="*/ 423 h 474"/>
                  <a:gd name="T64" fmla="*/ 224 w 401"/>
                  <a:gd name="T65" fmla="*/ 474 h 474"/>
                  <a:gd name="T66" fmla="*/ 275 w 401"/>
                  <a:gd name="T67" fmla="*/ 389 h 474"/>
                  <a:gd name="T68" fmla="*/ 351 w 401"/>
                  <a:gd name="T69" fmla="*/ 135 h 474"/>
                  <a:gd name="T70" fmla="*/ 213 w 401"/>
                  <a:gd name="T71" fmla="*/ 141 h 474"/>
                  <a:gd name="T72" fmla="*/ 165 w 401"/>
                  <a:gd name="T73" fmla="*/ 161 h 474"/>
                  <a:gd name="T74" fmla="*/ 148 w 401"/>
                  <a:gd name="T75" fmla="*/ 0 h 474"/>
                  <a:gd name="T76" fmla="*/ 140 w 401"/>
                  <a:gd name="T77" fmla="*/ 63 h 474"/>
                  <a:gd name="T78" fmla="*/ 89 w 401"/>
                  <a:gd name="T79" fmla="*/ 17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1" h="474">
                    <a:moveTo>
                      <a:pt x="182" y="347"/>
                    </a:moveTo>
                    <a:lnTo>
                      <a:pt x="185" y="350"/>
                    </a:lnTo>
                    <a:cubicBezTo>
                      <a:pt x="184" y="349"/>
                      <a:pt x="181" y="348"/>
                      <a:pt x="182" y="347"/>
                    </a:cubicBezTo>
                    <a:close/>
                    <a:moveTo>
                      <a:pt x="114" y="305"/>
                    </a:moveTo>
                    <a:cubicBezTo>
                      <a:pt x="139" y="323"/>
                      <a:pt x="125" y="310"/>
                      <a:pt x="140" y="339"/>
                    </a:cubicBezTo>
                    <a:lnTo>
                      <a:pt x="114" y="339"/>
                    </a:lnTo>
                    <a:lnTo>
                      <a:pt x="114" y="305"/>
                    </a:lnTo>
                    <a:close/>
                    <a:moveTo>
                      <a:pt x="165" y="305"/>
                    </a:moveTo>
                    <a:cubicBezTo>
                      <a:pt x="167" y="287"/>
                      <a:pt x="210" y="307"/>
                      <a:pt x="173" y="306"/>
                    </a:cubicBezTo>
                    <a:cubicBezTo>
                      <a:pt x="170" y="305"/>
                      <a:pt x="163" y="324"/>
                      <a:pt x="165" y="305"/>
                    </a:cubicBezTo>
                    <a:close/>
                    <a:moveTo>
                      <a:pt x="182" y="203"/>
                    </a:moveTo>
                    <a:cubicBezTo>
                      <a:pt x="181" y="244"/>
                      <a:pt x="183" y="250"/>
                      <a:pt x="148" y="254"/>
                    </a:cubicBezTo>
                    <a:cubicBezTo>
                      <a:pt x="162" y="228"/>
                      <a:pt x="159" y="220"/>
                      <a:pt x="182" y="203"/>
                    </a:cubicBezTo>
                    <a:close/>
                    <a:moveTo>
                      <a:pt x="182" y="203"/>
                    </a:moveTo>
                    <a:cubicBezTo>
                      <a:pt x="194" y="185"/>
                      <a:pt x="206" y="176"/>
                      <a:pt x="228" y="165"/>
                    </a:cubicBezTo>
                    <a:cubicBezTo>
                      <a:pt x="233" y="163"/>
                      <a:pt x="259" y="152"/>
                      <a:pt x="259" y="152"/>
                    </a:cubicBezTo>
                    <a:cubicBezTo>
                      <a:pt x="262" y="152"/>
                      <a:pt x="277" y="149"/>
                      <a:pt x="277" y="149"/>
                    </a:cubicBezTo>
                    <a:cubicBezTo>
                      <a:pt x="303" y="149"/>
                      <a:pt x="316" y="164"/>
                      <a:pt x="323" y="189"/>
                    </a:cubicBezTo>
                    <a:cubicBezTo>
                      <a:pt x="331" y="219"/>
                      <a:pt x="326" y="285"/>
                      <a:pt x="318" y="313"/>
                    </a:cubicBezTo>
                    <a:cubicBezTo>
                      <a:pt x="309" y="343"/>
                      <a:pt x="309" y="344"/>
                      <a:pt x="275" y="347"/>
                    </a:cubicBezTo>
                    <a:cubicBezTo>
                      <a:pt x="260" y="283"/>
                      <a:pt x="241" y="296"/>
                      <a:pt x="241" y="203"/>
                    </a:cubicBezTo>
                    <a:lnTo>
                      <a:pt x="182" y="203"/>
                    </a:lnTo>
                    <a:close/>
                    <a:moveTo>
                      <a:pt x="89" y="17"/>
                    </a:moveTo>
                    <a:cubicBezTo>
                      <a:pt x="86" y="52"/>
                      <a:pt x="80" y="36"/>
                      <a:pt x="80" y="68"/>
                    </a:cubicBezTo>
                    <a:cubicBezTo>
                      <a:pt x="80" y="112"/>
                      <a:pt x="114" y="118"/>
                      <a:pt x="30" y="118"/>
                    </a:cubicBezTo>
                    <a:cubicBezTo>
                      <a:pt x="31" y="187"/>
                      <a:pt x="62" y="167"/>
                      <a:pt x="114" y="195"/>
                    </a:cubicBezTo>
                    <a:cubicBezTo>
                      <a:pt x="107" y="226"/>
                      <a:pt x="100" y="218"/>
                      <a:pt x="97" y="254"/>
                    </a:cubicBezTo>
                    <a:cubicBezTo>
                      <a:pt x="45" y="253"/>
                      <a:pt x="74" y="242"/>
                      <a:pt x="21" y="254"/>
                    </a:cubicBezTo>
                    <a:cubicBezTo>
                      <a:pt x="0" y="345"/>
                      <a:pt x="9" y="414"/>
                      <a:pt x="123" y="423"/>
                    </a:cubicBezTo>
                    <a:lnTo>
                      <a:pt x="123" y="372"/>
                    </a:lnTo>
                    <a:lnTo>
                      <a:pt x="157" y="372"/>
                    </a:lnTo>
                    <a:cubicBezTo>
                      <a:pt x="157" y="429"/>
                      <a:pt x="157" y="423"/>
                      <a:pt x="216" y="423"/>
                    </a:cubicBezTo>
                    <a:cubicBezTo>
                      <a:pt x="221" y="443"/>
                      <a:pt x="224" y="448"/>
                      <a:pt x="224" y="474"/>
                    </a:cubicBezTo>
                    <a:cubicBezTo>
                      <a:pt x="265" y="453"/>
                      <a:pt x="271" y="445"/>
                      <a:pt x="275" y="389"/>
                    </a:cubicBezTo>
                    <a:cubicBezTo>
                      <a:pt x="401" y="389"/>
                      <a:pt x="351" y="263"/>
                      <a:pt x="351" y="135"/>
                    </a:cubicBezTo>
                    <a:cubicBezTo>
                      <a:pt x="231" y="107"/>
                      <a:pt x="263" y="115"/>
                      <a:pt x="213" y="141"/>
                    </a:cubicBezTo>
                    <a:cubicBezTo>
                      <a:pt x="194" y="152"/>
                      <a:pt x="187" y="156"/>
                      <a:pt x="165" y="161"/>
                    </a:cubicBezTo>
                    <a:cubicBezTo>
                      <a:pt x="191" y="50"/>
                      <a:pt x="280" y="70"/>
                      <a:pt x="148" y="0"/>
                    </a:cubicBezTo>
                    <a:cubicBezTo>
                      <a:pt x="150" y="27"/>
                      <a:pt x="173" y="61"/>
                      <a:pt x="140" y="63"/>
                    </a:cubicBezTo>
                    <a:cubicBezTo>
                      <a:pt x="106" y="65"/>
                      <a:pt x="142" y="53"/>
                      <a:pt x="8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0" name="Freeform 19">
                <a:extLst>
                  <a:ext uri="{FF2B5EF4-FFF2-40B4-BE49-F238E27FC236}">
                    <a16:creationId xmlns:a16="http://schemas.microsoft.com/office/drawing/2014/main" id="{62521436-7B2F-4AC8-B2CA-FA55774032E4}"/>
                  </a:ext>
                </a:extLst>
              </p:cNvPr>
              <p:cNvSpPr>
                <a:spLocks noEditPoints="1"/>
              </p:cNvSpPr>
              <p:nvPr/>
            </p:nvSpPr>
            <p:spPr bwMode="auto">
              <a:xfrm>
                <a:off x="4846638" y="1912938"/>
                <a:ext cx="114300" cy="84138"/>
              </a:xfrm>
              <a:custGeom>
                <a:avLst/>
                <a:gdLst>
                  <a:gd name="T0" fmla="*/ 279 w 491"/>
                  <a:gd name="T1" fmla="*/ 240 h 360"/>
                  <a:gd name="T2" fmla="*/ 313 w 491"/>
                  <a:gd name="T3" fmla="*/ 282 h 360"/>
                  <a:gd name="T4" fmla="*/ 294 w 491"/>
                  <a:gd name="T5" fmla="*/ 268 h 360"/>
                  <a:gd name="T6" fmla="*/ 279 w 491"/>
                  <a:gd name="T7" fmla="*/ 240 h 360"/>
                  <a:gd name="T8" fmla="*/ 279 w 491"/>
                  <a:gd name="T9" fmla="*/ 181 h 360"/>
                  <a:gd name="T10" fmla="*/ 282 w 491"/>
                  <a:gd name="T11" fmla="*/ 183 h 360"/>
                  <a:gd name="T12" fmla="*/ 279 w 491"/>
                  <a:gd name="T13" fmla="*/ 181 h 360"/>
                  <a:gd name="T14" fmla="*/ 237 w 491"/>
                  <a:gd name="T15" fmla="*/ 130 h 360"/>
                  <a:gd name="T16" fmla="*/ 247 w 491"/>
                  <a:gd name="T17" fmla="*/ 138 h 360"/>
                  <a:gd name="T18" fmla="*/ 237 w 491"/>
                  <a:gd name="T19" fmla="*/ 130 h 360"/>
                  <a:gd name="T20" fmla="*/ 321 w 491"/>
                  <a:gd name="T21" fmla="*/ 113 h 360"/>
                  <a:gd name="T22" fmla="*/ 372 w 491"/>
                  <a:gd name="T23" fmla="*/ 113 h 360"/>
                  <a:gd name="T24" fmla="*/ 372 w 491"/>
                  <a:gd name="T25" fmla="*/ 122 h 360"/>
                  <a:gd name="T26" fmla="*/ 321 w 491"/>
                  <a:gd name="T27" fmla="*/ 122 h 360"/>
                  <a:gd name="T28" fmla="*/ 321 w 491"/>
                  <a:gd name="T29" fmla="*/ 113 h 360"/>
                  <a:gd name="T30" fmla="*/ 279 w 491"/>
                  <a:gd name="T31" fmla="*/ 113 h 360"/>
                  <a:gd name="T32" fmla="*/ 293 w 491"/>
                  <a:gd name="T33" fmla="*/ 117 h 360"/>
                  <a:gd name="T34" fmla="*/ 279 w 491"/>
                  <a:gd name="T35" fmla="*/ 113 h 360"/>
                  <a:gd name="T36" fmla="*/ 0 w 491"/>
                  <a:gd name="T37" fmla="*/ 54 h 360"/>
                  <a:gd name="T38" fmla="*/ 243 w 491"/>
                  <a:gd name="T39" fmla="*/ 184 h 360"/>
                  <a:gd name="T40" fmla="*/ 299 w 491"/>
                  <a:gd name="T41" fmla="*/ 339 h 360"/>
                  <a:gd name="T42" fmla="*/ 333 w 491"/>
                  <a:gd name="T43" fmla="*/ 355 h 360"/>
                  <a:gd name="T44" fmla="*/ 330 w 491"/>
                  <a:gd name="T45" fmla="*/ 215 h 360"/>
                  <a:gd name="T46" fmla="*/ 491 w 491"/>
                  <a:gd name="T47" fmla="*/ 147 h 360"/>
                  <a:gd name="T48" fmla="*/ 398 w 491"/>
                  <a:gd name="T49" fmla="*/ 155 h 360"/>
                  <a:gd name="T50" fmla="*/ 398 w 491"/>
                  <a:gd name="T51" fmla="*/ 138 h 360"/>
                  <a:gd name="T52" fmla="*/ 465 w 491"/>
                  <a:gd name="T53" fmla="*/ 96 h 360"/>
                  <a:gd name="T54" fmla="*/ 355 w 491"/>
                  <a:gd name="T55" fmla="*/ 88 h 360"/>
                  <a:gd name="T56" fmla="*/ 389 w 491"/>
                  <a:gd name="T57" fmla="*/ 20 h 360"/>
                  <a:gd name="T58" fmla="*/ 296 w 491"/>
                  <a:gd name="T59" fmla="*/ 62 h 360"/>
                  <a:gd name="T60" fmla="*/ 279 w 491"/>
                  <a:gd name="T61" fmla="*/ 71 h 360"/>
                  <a:gd name="T62" fmla="*/ 262 w 491"/>
                  <a:gd name="T63" fmla="*/ 45 h 360"/>
                  <a:gd name="T64" fmla="*/ 194 w 491"/>
                  <a:gd name="T65" fmla="*/ 79 h 360"/>
                  <a:gd name="T66" fmla="*/ 220 w 491"/>
                  <a:gd name="T67" fmla="*/ 122 h 360"/>
                  <a:gd name="T68" fmla="*/ 101 w 491"/>
                  <a:gd name="T69" fmla="*/ 62 h 360"/>
                  <a:gd name="T70" fmla="*/ 110 w 491"/>
                  <a:gd name="T71" fmla="*/ 3 h 360"/>
                  <a:gd name="T72" fmla="*/ 39 w 491"/>
                  <a:gd name="T73" fmla="*/ 8 h 360"/>
                  <a:gd name="T74" fmla="*/ 0 w 491"/>
                  <a:gd name="T75" fmla="*/ 54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1" h="360">
                    <a:moveTo>
                      <a:pt x="279" y="240"/>
                    </a:moveTo>
                    <a:cubicBezTo>
                      <a:pt x="309" y="248"/>
                      <a:pt x="310" y="248"/>
                      <a:pt x="313" y="282"/>
                    </a:cubicBezTo>
                    <a:cubicBezTo>
                      <a:pt x="306" y="278"/>
                      <a:pt x="302" y="277"/>
                      <a:pt x="294" y="268"/>
                    </a:cubicBezTo>
                    <a:cubicBezTo>
                      <a:pt x="272" y="243"/>
                      <a:pt x="287" y="255"/>
                      <a:pt x="279" y="240"/>
                    </a:cubicBezTo>
                    <a:close/>
                    <a:moveTo>
                      <a:pt x="279" y="181"/>
                    </a:moveTo>
                    <a:lnTo>
                      <a:pt x="282" y="183"/>
                    </a:lnTo>
                    <a:cubicBezTo>
                      <a:pt x="282" y="183"/>
                      <a:pt x="278" y="182"/>
                      <a:pt x="279" y="181"/>
                    </a:cubicBezTo>
                    <a:close/>
                    <a:moveTo>
                      <a:pt x="237" y="130"/>
                    </a:moveTo>
                    <a:cubicBezTo>
                      <a:pt x="251" y="116"/>
                      <a:pt x="264" y="151"/>
                      <a:pt x="247" y="138"/>
                    </a:cubicBezTo>
                    <a:cubicBezTo>
                      <a:pt x="241" y="134"/>
                      <a:pt x="225" y="142"/>
                      <a:pt x="237" y="130"/>
                    </a:cubicBezTo>
                    <a:close/>
                    <a:moveTo>
                      <a:pt x="321" y="113"/>
                    </a:moveTo>
                    <a:lnTo>
                      <a:pt x="372" y="113"/>
                    </a:lnTo>
                    <a:lnTo>
                      <a:pt x="372" y="122"/>
                    </a:lnTo>
                    <a:lnTo>
                      <a:pt x="321" y="122"/>
                    </a:lnTo>
                    <a:lnTo>
                      <a:pt x="321" y="113"/>
                    </a:lnTo>
                    <a:close/>
                    <a:moveTo>
                      <a:pt x="279" y="113"/>
                    </a:moveTo>
                    <a:cubicBezTo>
                      <a:pt x="288" y="104"/>
                      <a:pt x="325" y="126"/>
                      <a:pt x="293" y="117"/>
                    </a:cubicBezTo>
                    <a:cubicBezTo>
                      <a:pt x="286" y="116"/>
                      <a:pt x="265" y="127"/>
                      <a:pt x="279" y="113"/>
                    </a:cubicBezTo>
                    <a:close/>
                    <a:moveTo>
                      <a:pt x="0" y="54"/>
                    </a:moveTo>
                    <a:cubicBezTo>
                      <a:pt x="0" y="153"/>
                      <a:pt x="138" y="47"/>
                      <a:pt x="243" y="184"/>
                    </a:cubicBezTo>
                    <a:cubicBezTo>
                      <a:pt x="285" y="239"/>
                      <a:pt x="216" y="280"/>
                      <a:pt x="299" y="339"/>
                    </a:cubicBezTo>
                    <a:cubicBezTo>
                      <a:pt x="303" y="341"/>
                      <a:pt x="331" y="355"/>
                      <a:pt x="333" y="355"/>
                    </a:cubicBezTo>
                    <a:cubicBezTo>
                      <a:pt x="402" y="360"/>
                      <a:pt x="333" y="255"/>
                      <a:pt x="330" y="215"/>
                    </a:cubicBezTo>
                    <a:cubicBezTo>
                      <a:pt x="466" y="183"/>
                      <a:pt x="489" y="225"/>
                      <a:pt x="491" y="147"/>
                    </a:cubicBezTo>
                    <a:cubicBezTo>
                      <a:pt x="446" y="151"/>
                      <a:pt x="438" y="164"/>
                      <a:pt x="398" y="155"/>
                    </a:cubicBezTo>
                    <a:lnTo>
                      <a:pt x="398" y="138"/>
                    </a:lnTo>
                    <a:cubicBezTo>
                      <a:pt x="445" y="140"/>
                      <a:pt x="464" y="159"/>
                      <a:pt x="465" y="96"/>
                    </a:cubicBezTo>
                    <a:cubicBezTo>
                      <a:pt x="398" y="96"/>
                      <a:pt x="412" y="101"/>
                      <a:pt x="355" y="88"/>
                    </a:cubicBezTo>
                    <a:cubicBezTo>
                      <a:pt x="374" y="59"/>
                      <a:pt x="385" y="65"/>
                      <a:pt x="389" y="20"/>
                    </a:cubicBezTo>
                    <a:cubicBezTo>
                      <a:pt x="351" y="23"/>
                      <a:pt x="337" y="40"/>
                      <a:pt x="296" y="62"/>
                    </a:cubicBezTo>
                    <a:lnTo>
                      <a:pt x="279" y="71"/>
                    </a:lnTo>
                    <a:cubicBezTo>
                      <a:pt x="260" y="58"/>
                      <a:pt x="269" y="69"/>
                      <a:pt x="262" y="45"/>
                    </a:cubicBezTo>
                    <a:cubicBezTo>
                      <a:pt x="233" y="48"/>
                      <a:pt x="194" y="49"/>
                      <a:pt x="194" y="79"/>
                    </a:cubicBezTo>
                    <a:cubicBezTo>
                      <a:pt x="194" y="115"/>
                      <a:pt x="203" y="75"/>
                      <a:pt x="220" y="122"/>
                    </a:cubicBezTo>
                    <a:lnTo>
                      <a:pt x="101" y="62"/>
                    </a:lnTo>
                    <a:cubicBezTo>
                      <a:pt x="102" y="25"/>
                      <a:pt x="107" y="36"/>
                      <a:pt x="110" y="3"/>
                    </a:cubicBezTo>
                    <a:cubicBezTo>
                      <a:pt x="83" y="3"/>
                      <a:pt x="62" y="0"/>
                      <a:pt x="39" y="8"/>
                    </a:cubicBezTo>
                    <a:cubicBezTo>
                      <a:pt x="22" y="15"/>
                      <a:pt x="0" y="34"/>
                      <a:pt x="0"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1" name="Freeform 20">
                <a:extLst>
                  <a:ext uri="{FF2B5EF4-FFF2-40B4-BE49-F238E27FC236}">
                    <a16:creationId xmlns:a16="http://schemas.microsoft.com/office/drawing/2014/main" id="{9F50185C-9271-4CD4-84DF-E2C4CC8FABDC}"/>
                  </a:ext>
                </a:extLst>
              </p:cNvPr>
              <p:cNvSpPr>
                <a:spLocks noEditPoints="1"/>
              </p:cNvSpPr>
              <p:nvPr/>
            </p:nvSpPr>
            <p:spPr bwMode="auto">
              <a:xfrm>
                <a:off x="4837113" y="2320926"/>
                <a:ext cx="80963" cy="87313"/>
              </a:xfrm>
              <a:custGeom>
                <a:avLst/>
                <a:gdLst>
                  <a:gd name="T0" fmla="*/ 153 w 348"/>
                  <a:gd name="T1" fmla="*/ 178 h 373"/>
                  <a:gd name="T2" fmla="*/ 45 w 348"/>
                  <a:gd name="T3" fmla="*/ 212 h 373"/>
                  <a:gd name="T4" fmla="*/ 68 w 348"/>
                  <a:gd name="T5" fmla="*/ 169 h 373"/>
                  <a:gd name="T6" fmla="*/ 153 w 348"/>
                  <a:gd name="T7" fmla="*/ 178 h 373"/>
                  <a:gd name="T8" fmla="*/ 127 w 348"/>
                  <a:gd name="T9" fmla="*/ 356 h 373"/>
                  <a:gd name="T10" fmla="*/ 136 w 348"/>
                  <a:gd name="T11" fmla="*/ 364 h 373"/>
                  <a:gd name="T12" fmla="*/ 195 w 348"/>
                  <a:gd name="T13" fmla="*/ 373 h 373"/>
                  <a:gd name="T14" fmla="*/ 221 w 348"/>
                  <a:gd name="T15" fmla="*/ 186 h 373"/>
                  <a:gd name="T16" fmla="*/ 153 w 348"/>
                  <a:gd name="T17" fmla="*/ 178 h 373"/>
                  <a:gd name="T18" fmla="*/ 153 w 348"/>
                  <a:gd name="T19" fmla="*/ 144 h 373"/>
                  <a:gd name="T20" fmla="*/ 94 w 348"/>
                  <a:gd name="T21" fmla="*/ 126 h 373"/>
                  <a:gd name="T22" fmla="*/ 94 w 348"/>
                  <a:gd name="T23" fmla="*/ 102 h 373"/>
                  <a:gd name="T24" fmla="*/ 204 w 348"/>
                  <a:gd name="T25" fmla="*/ 135 h 373"/>
                  <a:gd name="T26" fmla="*/ 280 w 348"/>
                  <a:gd name="T27" fmla="*/ 212 h 373"/>
                  <a:gd name="T28" fmla="*/ 324 w 348"/>
                  <a:gd name="T29" fmla="*/ 172 h 373"/>
                  <a:gd name="T30" fmla="*/ 348 w 348"/>
                  <a:gd name="T31" fmla="*/ 102 h 373"/>
                  <a:gd name="T32" fmla="*/ 194 w 348"/>
                  <a:gd name="T33" fmla="*/ 52 h 373"/>
                  <a:gd name="T34" fmla="*/ 170 w 348"/>
                  <a:gd name="T35" fmla="*/ 0 h 373"/>
                  <a:gd name="T36" fmla="*/ 127 w 348"/>
                  <a:gd name="T37" fmla="*/ 0 h 373"/>
                  <a:gd name="T38" fmla="*/ 0 w 348"/>
                  <a:gd name="T39" fmla="*/ 229 h 373"/>
                  <a:gd name="T40" fmla="*/ 68 w 348"/>
                  <a:gd name="T41" fmla="*/ 305 h 373"/>
                  <a:gd name="T42" fmla="*/ 212 w 348"/>
                  <a:gd name="T43" fmla="*/ 246 h 373"/>
                  <a:gd name="T44" fmla="*/ 110 w 348"/>
                  <a:gd name="T45" fmla="*/ 305 h 373"/>
                  <a:gd name="T46" fmla="*/ 127 w 348"/>
                  <a:gd name="T47" fmla="*/ 35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8" h="373">
                    <a:moveTo>
                      <a:pt x="153" y="178"/>
                    </a:moveTo>
                    <a:cubicBezTo>
                      <a:pt x="137" y="192"/>
                      <a:pt x="55" y="260"/>
                      <a:pt x="45" y="212"/>
                    </a:cubicBezTo>
                    <a:cubicBezTo>
                      <a:pt x="41" y="191"/>
                      <a:pt x="56" y="188"/>
                      <a:pt x="68" y="169"/>
                    </a:cubicBezTo>
                    <a:cubicBezTo>
                      <a:pt x="113" y="169"/>
                      <a:pt x="118" y="170"/>
                      <a:pt x="153" y="178"/>
                    </a:cubicBezTo>
                    <a:close/>
                    <a:moveTo>
                      <a:pt x="127" y="356"/>
                    </a:moveTo>
                    <a:lnTo>
                      <a:pt x="136" y="364"/>
                    </a:lnTo>
                    <a:cubicBezTo>
                      <a:pt x="169" y="367"/>
                      <a:pt x="158" y="372"/>
                      <a:pt x="195" y="373"/>
                    </a:cubicBezTo>
                    <a:cubicBezTo>
                      <a:pt x="206" y="325"/>
                      <a:pt x="307" y="240"/>
                      <a:pt x="221" y="186"/>
                    </a:cubicBezTo>
                    <a:cubicBezTo>
                      <a:pt x="190" y="166"/>
                      <a:pt x="191" y="175"/>
                      <a:pt x="153" y="178"/>
                    </a:cubicBezTo>
                    <a:lnTo>
                      <a:pt x="153" y="144"/>
                    </a:lnTo>
                    <a:lnTo>
                      <a:pt x="94" y="126"/>
                    </a:lnTo>
                    <a:lnTo>
                      <a:pt x="94" y="102"/>
                    </a:lnTo>
                    <a:cubicBezTo>
                      <a:pt x="178" y="102"/>
                      <a:pt x="152" y="105"/>
                      <a:pt x="204" y="135"/>
                    </a:cubicBezTo>
                    <a:cubicBezTo>
                      <a:pt x="244" y="159"/>
                      <a:pt x="267" y="158"/>
                      <a:pt x="280" y="212"/>
                    </a:cubicBezTo>
                    <a:cubicBezTo>
                      <a:pt x="308" y="204"/>
                      <a:pt x="310" y="195"/>
                      <a:pt x="324" y="172"/>
                    </a:cubicBezTo>
                    <a:cubicBezTo>
                      <a:pt x="339" y="148"/>
                      <a:pt x="347" y="137"/>
                      <a:pt x="348" y="102"/>
                    </a:cubicBezTo>
                    <a:cubicBezTo>
                      <a:pt x="289" y="115"/>
                      <a:pt x="240" y="87"/>
                      <a:pt x="194" y="52"/>
                    </a:cubicBezTo>
                    <a:cubicBezTo>
                      <a:pt x="171" y="33"/>
                      <a:pt x="171" y="39"/>
                      <a:pt x="170" y="0"/>
                    </a:cubicBezTo>
                    <a:lnTo>
                      <a:pt x="127" y="0"/>
                    </a:lnTo>
                    <a:cubicBezTo>
                      <a:pt x="125" y="87"/>
                      <a:pt x="18" y="154"/>
                      <a:pt x="0" y="229"/>
                    </a:cubicBezTo>
                    <a:cubicBezTo>
                      <a:pt x="14" y="249"/>
                      <a:pt x="48" y="291"/>
                      <a:pt x="68" y="305"/>
                    </a:cubicBezTo>
                    <a:cubicBezTo>
                      <a:pt x="177" y="280"/>
                      <a:pt x="137" y="247"/>
                      <a:pt x="212" y="246"/>
                    </a:cubicBezTo>
                    <a:cubicBezTo>
                      <a:pt x="210" y="327"/>
                      <a:pt x="171" y="334"/>
                      <a:pt x="110" y="305"/>
                    </a:cubicBezTo>
                    <a:cubicBezTo>
                      <a:pt x="113" y="334"/>
                      <a:pt x="117" y="336"/>
                      <a:pt x="127" y="3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2" name="Freeform 21">
                <a:extLst>
                  <a:ext uri="{FF2B5EF4-FFF2-40B4-BE49-F238E27FC236}">
                    <a16:creationId xmlns:a16="http://schemas.microsoft.com/office/drawing/2014/main" id="{CCCEFCFD-795E-4411-9D60-6362BED2CD30}"/>
                  </a:ext>
                </a:extLst>
              </p:cNvPr>
              <p:cNvSpPr>
                <a:spLocks/>
              </p:cNvSpPr>
              <p:nvPr/>
            </p:nvSpPr>
            <p:spPr bwMode="auto">
              <a:xfrm>
                <a:off x="4656138" y="1728788"/>
                <a:ext cx="77788" cy="79375"/>
              </a:xfrm>
              <a:custGeom>
                <a:avLst/>
                <a:gdLst>
                  <a:gd name="T0" fmla="*/ 161 w 331"/>
                  <a:gd name="T1" fmla="*/ 127 h 339"/>
                  <a:gd name="T2" fmla="*/ 43 w 331"/>
                  <a:gd name="T3" fmla="*/ 144 h 339"/>
                  <a:gd name="T4" fmla="*/ 136 w 331"/>
                  <a:gd name="T5" fmla="*/ 186 h 339"/>
                  <a:gd name="T6" fmla="*/ 0 w 331"/>
                  <a:gd name="T7" fmla="*/ 279 h 339"/>
                  <a:gd name="T8" fmla="*/ 181 w 331"/>
                  <a:gd name="T9" fmla="*/ 231 h 339"/>
                  <a:gd name="T10" fmla="*/ 331 w 331"/>
                  <a:gd name="T11" fmla="*/ 186 h 339"/>
                  <a:gd name="T12" fmla="*/ 263 w 331"/>
                  <a:gd name="T13" fmla="*/ 127 h 339"/>
                  <a:gd name="T14" fmla="*/ 212 w 331"/>
                  <a:gd name="T15" fmla="*/ 0 h 339"/>
                  <a:gd name="T16" fmla="*/ 195 w 331"/>
                  <a:gd name="T17" fmla="*/ 67 h 339"/>
                  <a:gd name="T18" fmla="*/ 161 w 331"/>
                  <a:gd name="T19" fmla="*/ 127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1" h="339">
                    <a:moveTo>
                      <a:pt x="161" y="127"/>
                    </a:moveTo>
                    <a:cubicBezTo>
                      <a:pt x="68" y="127"/>
                      <a:pt x="43" y="51"/>
                      <a:pt x="43" y="144"/>
                    </a:cubicBezTo>
                    <a:cubicBezTo>
                      <a:pt x="43" y="189"/>
                      <a:pt x="91" y="186"/>
                      <a:pt x="136" y="186"/>
                    </a:cubicBezTo>
                    <a:cubicBezTo>
                      <a:pt x="73" y="280"/>
                      <a:pt x="0" y="206"/>
                      <a:pt x="0" y="279"/>
                    </a:cubicBezTo>
                    <a:cubicBezTo>
                      <a:pt x="0" y="321"/>
                      <a:pt x="93" y="339"/>
                      <a:pt x="181" y="231"/>
                    </a:cubicBezTo>
                    <a:cubicBezTo>
                      <a:pt x="233" y="167"/>
                      <a:pt x="252" y="186"/>
                      <a:pt x="331" y="186"/>
                    </a:cubicBezTo>
                    <a:cubicBezTo>
                      <a:pt x="320" y="140"/>
                      <a:pt x="319" y="128"/>
                      <a:pt x="263" y="127"/>
                    </a:cubicBezTo>
                    <a:cubicBezTo>
                      <a:pt x="264" y="75"/>
                      <a:pt x="301" y="20"/>
                      <a:pt x="212" y="0"/>
                    </a:cubicBezTo>
                    <a:cubicBezTo>
                      <a:pt x="210" y="29"/>
                      <a:pt x="202" y="41"/>
                      <a:pt x="195" y="67"/>
                    </a:cubicBezTo>
                    <a:cubicBezTo>
                      <a:pt x="188" y="96"/>
                      <a:pt x="192" y="127"/>
                      <a:pt x="161"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3" name="Freeform 22">
                <a:extLst>
                  <a:ext uri="{FF2B5EF4-FFF2-40B4-BE49-F238E27FC236}">
                    <a16:creationId xmlns:a16="http://schemas.microsoft.com/office/drawing/2014/main" id="{504196FC-9EEC-455C-8FDE-E3B5528E5842}"/>
                  </a:ext>
                </a:extLst>
              </p:cNvPr>
              <p:cNvSpPr>
                <a:spLocks/>
              </p:cNvSpPr>
              <p:nvPr/>
            </p:nvSpPr>
            <p:spPr bwMode="auto">
              <a:xfrm>
                <a:off x="4362450" y="2473326"/>
                <a:ext cx="66675" cy="68263"/>
              </a:xfrm>
              <a:custGeom>
                <a:avLst/>
                <a:gdLst>
                  <a:gd name="T0" fmla="*/ 0 w 293"/>
                  <a:gd name="T1" fmla="*/ 203 h 296"/>
                  <a:gd name="T2" fmla="*/ 0 w 293"/>
                  <a:gd name="T3" fmla="*/ 237 h 296"/>
                  <a:gd name="T4" fmla="*/ 212 w 293"/>
                  <a:gd name="T5" fmla="*/ 296 h 296"/>
                  <a:gd name="T6" fmla="*/ 237 w 293"/>
                  <a:gd name="T7" fmla="*/ 237 h 296"/>
                  <a:gd name="T8" fmla="*/ 224 w 293"/>
                  <a:gd name="T9" fmla="*/ 219 h 296"/>
                  <a:gd name="T10" fmla="*/ 208 w 293"/>
                  <a:gd name="T11" fmla="*/ 223 h 296"/>
                  <a:gd name="T12" fmla="*/ 173 w 293"/>
                  <a:gd name="T13" fmla="*/ 242 h 296"/>
                  <a:gd name="T14" fmla="*/ 102 w 293"/>
                  <a:gd name="T15" fmla="*/ 229 h 296"/>
                  <a:gd name="T16" fmla="*/ 119 w 293"/>
                  <a:gd name="T17" fmla="*/ 169 h 296"/>
                  <a:gd name="T18" fmla="*/ 161 w 293"/>
                  <a:gd name="T19" fmla="*/ 220 h 296"/>
                  <a:gd name="T20" fmla="*/ 212 w 293"/>
                  <a:gd name="T21" fmla="*/ 119 h 296"/>
                  <a:gd name="T22" fmla="*/ 144 w 293"/>
                  <a:gd name="T23" fmla="*/ 136 h 296"/>
                  <a:gd name="T24" fmla="*/ 229 w 293"/>
                  <a:gd name="T25" fmla="*/ 161 h 296"/>
                  <a:gd name="T26" fmla="*/ 288 w 293"/>
                  <a:gd name="T27" fmla="*/ 85 h 296"/>
                  <a:gd name="T28" fmla="*/ 85 w 293"/>
                  <a:gd name="T29" fmla="*/ 0 h 296"/>
                  <a:gd name="T30" fmla="*/ 97 w 293"/>
                  <a:gd name="T31" fmla="*/ 58 h 296"/>
                  <a:gd name="T32" fmla="*/ 55 w 293"/>
                  <a:gd name="T33" fmla="*/ 173 h 296"/>
                  <a:gd name="T34" fmla="*/ 0 w 293"/>
                  <a:gd name="T35" fmla="*/ 20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96">
                    <a:moveTo>
                      <a:pt x="0" y="203"/>
                    </a:moveTo>
                    <a:lnTo>
                      <a:pt x="0" y="237"/>
                    </a:lnTo>
                    <a:cubicBezTo>
                      <a:pt x="83" y="244"/>
                      <a:pt x="103" y="296"/>
                      <a:pt x="212" y="296"/>
                    </a:cubicBezTo>
                    <a:cubicBezTo>
                      <a:pt x="220" y="263"/>
                      <a:pt x="231" y="258"/>
                      <a:pt x="237" y="237"/>
                    </a:cubicBezTo>
                    <a:cubicBezTo>
                      <a:pt x="240" y="227"/>
                      <a:pt x="250" y="215"/>
                      <a:pt x="224" y="219"/>
                    </a:cubicBezTo>
                    <a:cubicBezTo>
                      <a:pt x="217" y="220"/>
                      <a:pt x="214" y="220"/>
                      <a:pt x="208" y="223"/>
                    </a:cubicBezTo>
                    <a:cubicBezTo>
                      <a:pt x="192" y="229"/>
                      <a:pt x="188" y="234"/>
                      <a:pt x="173" y="242"/>
                    </a:cubicBezTo>
                    <a:cubicBezTo>
                      <a:pt x="135" y="263"/>
                      <a:pt x="135" y="251"/>
                      <a:pt x="102" y="229"/>
                    </a:cubicBezTo>
                    <a:cubicBezTo>
                      <a:pt x="109" y="197"/>
                      <a:pt x="116" y="205"/>
                      <a:pt x="119" y="169"/>
                    </a:cubicBezTo>
                    <a:cubicBezTo>
                      <a:pt x="167" y="170"/>
                      <a:pt x="161" y="173"/>
                      <a:pt x="161" y="220"/>
                    </a:cubicBezTo>
                    <a:cubicBezTo>
                      <a:pt x="191" y="201"/>
                      <a:pt x="208" y="163"/>
                      <a:pt x="212" y="119"/>
                    </a:cubicBezTo>
                    <a:cubicBezTo>
                      <a:pt x="195" y="127"/>
                      <a:pt x="166" y="131"/>
                      <a:pt x="144" y="136"/>
                    </a:cubicBezTo>
                    <a:cubicBezTo>
                      <a:pt x="152" y="42"/>
                      <a:pt x="229" y="60"/>
                      <a:pt x="229" y="161"/>
                    </a:cubicBezTo>
                    <a:cubicBezTo>
                      <a:pt x="293" y="156"/>
                      <a:pt x="266" y="132"/>
                      <a:pt x="288" y="85"/>
                    </a:cubicBezTo>
                    <a:cubicBezTo>
                      <a:pt x="186" y="31"/>
                      <a:pt x="142" y="28"/>
                      <a:pt x="85" y="0"/>
                    </a:cubicBezTo>
                    <a:cubicBezTo>
                      <a:pt x="88" y="29"/>
                      <a:pt x="98" y="39"/>
                      <a:pt x="97" y="58"/>
                    </a:cubicBezTo>
                    <a:lnTo>
                      <a:pt x="55" y="173"/>
                    </a:lnTo>
                    <a:cubicBezTo>
                      <a:pt x="39" y="206"/>
                      <a:pt x="44" y="203"/>
                      <a:pt x="0" y="2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4" name="Freeform 23">
                <a:extLst>
                  <a:ext uri="{FF2B5EF4-FFF2-40B4-BE49-F238E27FC236}">
                    <a16:creationId xmlns:a16="http://schemas.microsoft.com/office/drawing/2014/main" id="{92C14057-D83C-4266-9D2B-5FB8A1102638}"/>
                  </a:ext>
                </a:extLst>
              </p:cNvPr>
              <p:cNvSpPr>
                <a:spLocks noEditPoints="1"/>
              </p:cNvSpPr>
              <p:nvPr/>
            </p:nvSpPr>
            <p:spPr bwMode="auto">
              <a:xfrm>
                <a:off x="4141788" y="2263776"/>
                <a:ext cx="57150" cy="57150"/>
              </a:xfrm>
              <a:custGeom>
                <a:avLst/>
                <a:gdLst>
                  <a:gd name="T0" fmla="*/ 36 w 248"/>
                  <a:gd name="T1" fmla="*/ 186 h 245"/>
                  <a:gd name="T2" fmla="*/ 28 w 248"/>
                  <a:gd name="T3" fmla="*/ 152 h 245"/>
                  <a:gd name="T4" fmla="*/ 211 w 248"/>
                  <a:gd name="T5" fmla="*/ 106 h 245"/>
                  <a:gd name="T6" fmla="*/ 173 w 248"/>
                  <a:gd name="T7" fmla="*/ 154 h 245"/>
                  <a:gd name="T8" fmla="*/ 36 w 248"/>
                  <a:gd name="T9" fmla="*/ 186 h 245"/>
                  <a:gd name="T10" fmla="*/ 2 w 248"/>
                  <a:gd name="T11" fmla="*/ 101 h 245"/>
                  <a:gd name="T12" fmla="*/ 104 w 248"/>
                  <a:gd name="T13" fmla="*/ 245 h 245"/>
                  <a:gd name="T14" fmla="*/ 248 w 248"/>
                  <a:gd name="T15" fmla="*/ 110 h 245"/>
                  <a:gd name="T16" fmla="*/ 121 w 248"/>
                  <a:gd name="T17" fmla="*/ 0 h 245"/>
                  <a:gd name="T18" fmla="*/ 2 w 248"/>
                  <a:gd name="T19" fmla="*/ 10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 h="245">
                    <a:moveTo>
                      <a:pt x="36" y="186"/>
                    </a:moveTo>
                    <a:cubicBezTo>
                      <a:pt x="31" y="163"/>
                      <a:pt x="28" y="170"/>
                      <a:pt x="28" y="152"/>
                    </a:cubicBezTo>
                    <a:cubicBezTo>
                      <a:pt x="28" y="83"/>
                      <a:pt x="227" y="25"/>
                      <a:pt x="211" y="106"/>
                    </a:cubicBezTo>
                    <a:cubicBezTo>
                      <a:pt x="208" y="123"/>
                      <a:pt x="185" y="145"/>
                      <a:pt x="173" y="154"/>
                    </a:cubicBezTo>
                    <a:cubicBezTo>
                      <a:pt x="134" y="183"/>
                      <a:pt x="102" y="186"/>
                      <a:pt x="36" y="186"/>
                    </a:cubicBezTo>
                    <a:close/>
                    <a:moveTo>
                      <a:pt x="2" y="101"/>
                    </a:moveTo>
                    <a:cubicBezTo>
                      <a:pt x="2" y="165"/>
                      <a:pt x="0" y="245"/>
                      <a:pt x="104" y="245"/>
                    </a:cubicBezTo>
                    <a:cubicBezTo>
                      <a:pt x="171" y="245"/>
                      <a:pt x="248" y="201"/>
                      <a:pt x="248" y="110"/>
                    </a:cubicBezTo>
                    <a:cubicBezTo>
                      <a:pt x="248" y="57"/>
                      <a:pt x="168" y="0"/>
                      <a:pt x="121" y="0"/>
                    </a:cubicBezTo>
                    <a:cubicBezTo>
                      <a:pt x="68" y="0"/>
                      <a:pt x="2" y="49"/>
                      <a:pt x="2"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5" name="Freeform 24">
                <a:extLst>
                  <a:ext uri="{FF2B5EF4-FFF2-40B4-BE49-F238E27FC236}">
                    <a16:creationId xmlns:a16="http://schemas.microsoft.com/office/drawing/2014/main" id="{AB5EA0B0-2C92-4FCF-AFCF-C2BE3F589639}"/>
                  </a:ext>
                </a:extLst>
              </p:cNvPr>
              <p:cNvSpPr>
                <a:spLocks/>
              </p:cNvSpPr>
              <p:nvPr/>
            </p:nvSpPr>
            <p:spPr bwMode="auto">
              <a:xfrm>
                <a:off x="4416425" y="2482851"/>
                <a:ext cx="52388" cy="73025"/>
              </a:xfrm>
              <a:custGeom>
                <a:avLst/>
                <a:gdLst>
                  <a:gd name="T0" fmla="*/ 33 w 220"/>
                  <a:gd name="T1" fmla="*/ 132 h 310"/>
                  <a:gd name="T2" fmla="*/ 128 w 220"/>
                  <a:gd name="T3" fmla="*/ 242 h 310"/>
                  <a:gd name="T4" fmla="*/ 50 w 220"/>
                  <a:gd name="T5" fmla="*/ 183 h 310"/>
                  <a:gd name="T6" fmla="*/ 16 w 220"/>
                  <a:gd name="T7" fmla="*/ 183 h 310"/>
                  <a:gd name="T8" fmla="*/ 0 w 220"/>
                  <a:gd name="T9" fmla="*/ 267 h 310"/>
                  <a:gd name="T10" fmla="*/ 110 w 220"/>
                  <a:gd name="T11" fmla="*/ 310 h 310"/>
                  <a:gd name="T12" fmla="*/ 194 w 220"/>
                  <a:gd name="T13" fmla="*/ 250 h 310"/>
                  <a:gd name="T14" fmla="*/ 127 w 220"/>
                  <a:gd name="T15" fmla="*/ 81 h 310"/>
                  <a:gd name="T16" fmla="*/ 177 w 220"/>
                  <a:gd name="T17" fmla="*/ 174 h 310"/>
                  <a:gd name="T18" fmla="*/ 211 w 220"/>
                  <a:gd name="T19" fmla="*/ 174 h 310"/>
                  <a:gd name="T20" fmla="*/ 220 w 220"/>
                  <a:gd name="T21" fmla="*/ 73 h 310"/>
                  <a:gd name="T22" fmla="*/ 66 w 220"/>
                  <a:gd name="T23" fmla="*/ 72 h 310"/>
                  <a:gd name="T24" fmla="*/ 33 w 220"/>
                  <a:gd name="T25" fmla="*/ 132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0" h="310">
                    <a:moveTo>
                      <a:pt x="33" y="132"/>
                    </a:moveTo>
                    <a:cubicBezTo>
                      <a:pt x="33" y="182"/>
                      <a:pt x="114" y="205"/>
                      <a:pt x="128" y="242"/>
                    </a:cubicBezTo>
                    <a:cubicBezTo>
                      <a:pt x="149" y="292"/>
                      <a:pt x="50" y="309"/>
                      <a:pt x="50" y="183"/>
                    </a:cubicBezTo>
                    <a:lnTo>
                      <a:pt x="16" y="183"/>
                    </a:lnTo>
                    <a:cubicBezTo>
                      <a:pt x="11" y="207"/>
                      <a:pt x="2" y="240"/>
                      <a:pt x="0" y="267"/>
                    </a:cubicBezTo>
                    <a:cubicBezTo>
                      <a:pt x="27" y="274"/>
                      <a:pt x="96" y="310"/>
                      <a:pt x="110" y="310"/>
                    </a:cubicBezTo>
                    <a:cubicBezTo>
                      <a:pt x="130" y="310"/>
                      <a:pt x="194" y="278"/>
                      <a:pt x="194" y="250"/>
                    </a:cubicBezTo>
                    <a:cubicBezTo>
                      <a:pt x="194" y="125"/>
                      <a:pt x="35" y="142"/>
                      <a:pt x="127" y="81"/>
                    </a:cubicBezTo>
                    <a:cubicBezTo>
                      <a:pt x="165" y="91"/>
                      <a:pt x="176" y="128"/>
                      <a:pt x="177" y="174"/>
                    </a:cubicBezTo>
                    <a:lnTo>
                      <a:pt x="211" y="174"/>
                    </a:lnTo>
                    <a:cubicBezTo>
                      <a:pt x="211" y="125"/>
                      <a:pt x="220" y="115"/>
                      <a:pt x="220" y="73"/>
                    </a:cubicBezTo>
                    <a:cubicBezTo>
                      <a:pt x="155" y="104"/>
                      <a:pt x="141" y="0"/>
                      <a:pt x="66" y="72"/>
                    </a:cubicBezTo>
                    <a:cubicBezTo>
                      <a:pt x="57" y="81"/>
                      <a:pt x="33" y="115"/>
                      <a:pt x="33" y="1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6" name="Freeform 25">
                <a:extLst>
                  <a:ext uri="{FF2B5EF4-FFF2-40B4-BE49-F238E27FC236}">
                    <a16:creationId xmlns:a16="http://schemas.microsoft.com/office/drawing/2014/main" id="{06F79EE3-873A-463B-BD91-84526B9E29FA}"/>
                  </a:ext>
                </a:extLst>
              </p:cNvPr>
              <p:cNvSpPr>
                <a:spLocks/>
              </p:cNvSpPr>
              <p:nvPr/>
            </p:nvSpPr>
            <p:spPr bwMode="auto">
              <a:xfrm>
                <a:off x="4468813" y="2500313"/>
                <a:ext cx="58738" cy="63500"/>
              </a:xfrm>
              <a:custGeom>
                <a:avLst/>
                <a:gdLst>
                  <a:gd name="T0" fmla="*/ 6 w 252"/>
                  <a:gd name="T1" fmla="*/ 101 h 271"/>
                  <a:gd name="T2" fmla="*/ 99 w 252"/>
                  <a:gd name="T3" fmla="*/ 50 h 271"/>
                  <a:gd name="T4" fmla="*/ 74 w 252"/>
                  <a:gd name="T5" fmla="*/ 228 h 271"/>
                  <a:gd name="T6" fmla="*/ 40 w 252"/>
                  <a:gd name="T7" fmla="*/ 228 h 271"/>
                  <a:gd name="T8" fmla="*/ 40 w 252"/>
                  <a:gd name="T9" fmla="*/ 262 h 271"/>
                  <a:gd name="T10" fmla="*/ 175 w 252"/>
                  <a:gd name="T11" fmla="*/ 271 h 271"/>
                  <a:gd name="T12" fmla="*/ 160 w 252"/>
                  <a:gd name="T13" fmla="*/ 59 h 271"/>
                  <a:gd name="T14" fmla="*/ 209 w 252"/>
                  <a:gd name="T15" fmla="*/ 127 h 271"/>
                  <a:gd name="T16" fmla="*/ 243 w 252"/>
                  <a:gd name="T17" fmla="*/ 127 h 271"/>
                  <a:gd name="T18" fmla="*/ 252 w 252"/>
                  <a:gd name="T19" fmla="*/ 42 h 271"/>
                  <a:gd name="T20" fmla="*/ 23 w 252"/>
                  <a:gd name="T21" fmla="*/ 0 h 271"/>
                  <a:gd name="T22" fmla="*/ 6 w 252"/>
                  <a:gd name="T23" fmla="*/ 10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271">
                    <a:moveTo>
                      <a:pt x="6" y="101"/>
                    </a:moveTo>
                    <a:cubicBezTo>
                      <a:pt x="94" y="81"/>
                      <a:pt x="0" y="50"/>
                      <a:pt x="99" y="50"/>
                    </a:cubicBezTo>
                    <a:cubicBezTo>
                      <a:pt x="90" y="92"/>
                      <a:pt x="74" y="181"/>
                      <a:pt x="74" y="228"/>
                    </a:cubicBezTo>
                    <a:lnTo>
                      <a:pt x="40" y="228"/>
                    </a:lnTo>
                    <a:lnTo>
                      <a:pt x="40" y="262"/>
                    </a:lnTo>
                    <a:lnTo>
                      <a:pt x="175" y="271"/>
                    </a:lnTo>
                    <a:cubicBezTo>
                      <a:pt x="136" y="196"/>
                      <a:pt x="149" y="238"/>
                      <a:pt x="160" y="59"/>
                    </a:cubicBezTo>
                    <a:cubicBezTo>
                      <a:pt x="208" y="60"/>
                      <a:pt x="205" y="74"/>
                      <a:pt x="209" y="127"/>
                    </a:cubicBezTo>
                    <a:lnTo>
                      <a:pt x="243" y="127"/>
                    </a:lnTo>
                    <a:lnTo>
                      <a:pt x="252" y="42"/>
                    </a:lnTo>
                    <a:cubicBezTo>
                      <a:pt x="191" y="13"/>
                      <a:pt x="70" y="22"/>
                      <a:pt x="23" y="0"/>
                    </a:cubicBezTo>
                    <a:cubicBezTo>
                      <a:pt x="20" y="41"/>
                      <a:pt x="6" y="53"/>
                      <a:pt x="6"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7" name="Freeform 26">
                <a:extLst>
                  <a:ext uri="{FF2B5EF4-FFF2-40B4-BE49-F238E27FC236}">
                    <a16:creationId xmlns:a16="http://schemas.microsoft.com/office/drawing/2014/main" id="{A601BEC1-ACDE-4460-B249-8849D1001900}"/>
                  </a:ext>
                </a:extLst>
              </p:cNvPr>
              <p:cNvSpPr>
                <a:spLocks/>
              </p:cNvSpPr>
              <p:nvPr/>
            </p:nvSpPr>
            <p:spPr bwMode="auto">
              <a:xfrm>
                <a:off x="4119563" y="2219326"/>
                <a:ext cx="63500" cy="47625"/>
              </a:xfrm>
              <a:custGeom>
                <a:avLst/>
                <a:gdLst>
                  <a:gd name="T0" fmla="*/ 93 w 271"/>
                  <a:gd name="T1" fmla="*/ 161 h 204"/>
                  <a:gd name="T2" fmla="*/ 34 w 271"/>
                  <a:gd name="T3" fmla="*/ 136 h 204"/>
                  <a:gd name="T4" fmla="*/ 93 w 271"/>
                  <a:gd name="T5" fmla="*/ 26 h 204"/>
                  <a:gd name="T6" fmla="*/ 0 w 271"/>
                  <a:gd name="T7" fmla="*/ 51 h 204"/>
                  <a:gd name="T8" fmla="*/ 68 w 271"/>
                  <a:gd name="T9" fmla="*/ 204 h 204"/>
                  <a:gd name="T10" fmla="*/ 119 w 271"/>
                  <a:gd name="T11" fmla="*/ 204 h 204"/>
                  <a:gd name="T12" fmla="*/ 169 w 271"/>
                  <a:gd name="T13" fmla="*/ 68 h 204"/>
                  <a:gd name="T14" fmla="*/ 202 w 271"/>
                  <a:gd name="T15" fmla="*/ 41 h 204"/>
                  <a:gd name="T16" fmla="*/ 186 w 271"/>
                  <a:gd name="T17" fmla="*/ 161 h 204"/>
                  <a:gd name="T18" fmla="*/ 271 w 271"/>
                  <a:gd name="T19" fmla="*/ 153 h 204"/>
                  <a:gd name="T20" fmla="*/ 251 w 271"/>
                  <a:gd name="T21" fmla="*/ 71 h 204"/>
                  <a:gd name="T22" fmla="*/ 220 w 271"/>
                  <a:gd name="T23" fmla="*/ 0 h 204"/>
                  <a:gd name="T24" fmla="*/ 127 w 271"/>
                  <a:gd name="T25" fmla="*/ 0 h 204"/>
                  <a:gd name="T26" fmla="*/ 105 w 271"/>
                  <a:gd name="T27" fmla="*/ 71 h 204"/>
                  <a:gd name="T28" fmla="*/ 93 w 271"/>
                  <a:gd name="T29" fmla="*/ 16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1" h="204">
                    <a:moveTo>
                      <a:pt x="93" y="161"/>
                    </a:moveTo>
                    <a:cubicBezTo>
                      <a:pt x="61" y="159"/>
                      <a:pt x="54" y="149"/>
                      <a:pt x="34" y="136"/>
                    </a:cubicBezTo>
                    <a:cubicBezTo>
                      <a:pt x="47" y="82"/>
                      <a:pt x="67" y="65"/>
                      <a:pt x="93" y="26"/>
                    </a:cubicBezTo>
                    <a:cubicBezTo>
                      <a:pt x="69" y="26"/>
                      <a:pt x="0" y="31"/>
                      <a:pt x="0" y="51"/>
                    </a:cubicBezTo>
                    <a:cubicBezTo>
                      <a:pt x="0" y="94"/>
                      <a:pt x="32" y="204"/>
                      <a:pt x="68" y="204"/>
                    </a:cubicBezTo>
                    <a:lnTo>
                      <a:pt x="119" y="204"/>
                    </a:lnTo>
                    <a:cubicBezTo>
                      <a:pt x="134" y="204"/>
                      <a:pt x="191" y="161"/>
                      <a:pt x="169" y="68"/>
                    </a:cubicBezTo>
                    <a:lnTo>
                      <a:pt x="202" y="41"/>
                    </a:lnTo>
                    <a:cubicBezTo>
                      <a:pt x="248" y="109"/>
                      <a:pt x="219" y="100"/>
                      <a:pt x="186" y="161"/>
                    </a:cubicBezTo>
                    <a:cubicBezTo>
                      <a:pt x="231" y="161"/>
                      <a:pt x="238" y="156"/>
                      <a:pt x="271" y="153"/>
                    </a:cubicBezTo>
                    <a:cubicBezTo>
                      <a:pt x="260" y="130"/>
                      <a:pt x="260" y="100"/>
                      <a:pt x="251" y="71"/>
                    </a:cubicBezTo>
                    <a:cubicBezTo>
                      <a:pt x="239" y="31"/>
                      <a:pt x="229" y="38"/>
                      <a:pt x="220" y="0"/>
                    </a:cubicBezTo>
                    <a:lnTo>
                      <a:pt x="127" y="0"/>
                    </a:lnTo>
                    <a:cubicBezTo>
                      <a:pt x="121" y="28"/>
                      <a:pt x="112" y="36"/>
                      <a:pt x="105" y="71"/>
                    </a:cubicBezTo>
                    <a:cubicBezTo>
                      <a:pt x="99" y="102"/>
                      <a:pt x="93" y="132"/>
                      <a:pt x="93"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8" name="Freeform 27">
                <a:extLst>
                  <a:ext uri="{FF2B5EF4-FFF2-40B4-BE49-F238E27FC236}">
                    <a16:creationId xmlns:a16="http://schemas.microsoft.com/office/drawing/2014/main" id="{22F629C7-2C2F-4C0C-9AA0-97B8AF89DD51}"/>
                  </a:ext>
                </a:extLst>
              </p:cNvPr>
              <p:cNvSpPr>
                <a:spLocks/>
              </p:cNvSpPr>
              <p:nvPr/>
            </p:nvSpPr>
            <p:spPr bwMode="auto">
              <a:xfrm>
                <a:off x="4875213" y="2268538"/>
                <a:ext cx="66675" cy="61913"/>
              </a:xfrm>
              <a:custGeom>
                <a:avLst/>
                <a:gdLst>
                  <a:gd name="T0" fmla="*/ 0 w 288"/>
                  <a:gd name="T1" fmla="*/ 212 h 262"/>
                  <a:gd name="T2" fmla="*/ 85 w 288"/>
                  <a:gd name="T3" fmla="*/ 229 h 262"/>
                  <a:gd name="T4" fmla="*/ 60 w 288"/>
                  <a:gd name="T5" fmla="*/ 144 h 262"/>
                  <a:gd name="T6" fmla="*/ 212 w 288"/>
                  <a:gd name="T7" fmla="*/ 262 h 262"/>
                  <a:gd name="T8" fmla="*/ 246 w 288"/>
                  <a:gd name="T9" fmla="*/ 262 h 262"/>
                  <a:gd name="T10" fmla="*/ 288 w 288"/>
                  <a:gd name="T11" fmla="*/ 135 h 262"/>
                  <a:gd name="T12" fmla="*/ 246 w 288"/>
                  <a:gd name="T13" fmla="*/ 144 h 262"/>
                  <a:gd name="T14" fmla="*/ 85 w 288"/>
                  <a:gd name="T15" fmla="*/ 85 h 262"/>
                  <a:gd name="T16" fmla="*/ 178 w 288"/>
                  <a:gd name="T17" fmla="*/ 25 h 262"/>
                  <a:gd name="T18" fmla="*/ 85 w 288"/>
                  <a:gd name="T19" fmla="*/ 0 h 262"/>
                  <a:gd name="T20" fmla="*/ 0 w 288"/>
                  <a:gd name="T21" fmla="*/ 21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 h="262">
                    <a:moveTo>
                      <a:pt x="0" y="212"/>
                    </a:moveTo>
                    <a:cubicBezTo>
                      <a:pt x="40" y="215"/>
                      <a:pt x="41" y="228"/>
                      <a:pt x="85" y="229"/>
                    </a:cubicBezTo>
                    <a:cubicBezTo>
                      <a:pt x="70" y="200"/>
                      <a:pt x="60" y="189"/>
                      <a:pt x="60" y="144"/>
                    </a:cubicBezTo>
                    <a:cubicBezTo>
                      <a:pt x="215" y="226"/>
                      <a:pt x="232" y="177"/>
                      <a:pt x="212" y="262"/>
                    </a:cubicBezTo>
                    <a:lnTo>
                      <a:pt x="246" y="262"/>
                    </a:lnTo>
                    <a:cubicBezTo>
                      <a:pt x="251" y="203"/>
                      <a:pt x="284" y="187"/>
                      <a:pt x="288" y="135"/>
                    </a:cubicBezTo>
                    <a:cubicBezTo>
                      <a:pt x="255" y="138"/>
                      <a:pt x="268" y="144"/>
                      <a:pt x="246" y="144"/>
                    </a:cubicBezTo>
                    <a:cubicBezTo>
                      <a:pt x="200" y="144"/>
                      <a:pt x="140" y="97"/>
                      <a:pt x="85" y="85"/>
                    </a:cubicBezTo>
                    <a:cubicBezTo>
                      <a:pt x="129" y="19"/>
                      <a:pt x="136" y="104"/>
                      <a:pt x="178" y="25"/>
                    </a:cubicBezTo>
                    <a:cubicBezTo>
                      <a:pt x="142" y="22"/>
                      <a:pt x="119" y="8"/>
                      <a:pt x="85" y="0"/>
                    </a:cubicBezTo>
                    <a:cubicBezTo>
                      <a:pt x="69" y="33"/>
                      <a:pt x="3" y="184"/>
                      <a:pt x="0" y="2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9" name="Freeform 28">
                <a:extLst>
                  <a:ext uri="{FF2B5EF4-FFF2-40B4-BE49-F238E27FC236}">
                    <a16:creationId xmlns:a16="http://schemas.microsoft.com/office/drawing/2014/main" id="{AB357579-AA10-4353-92FC-BCDC025C75F2}"/>
                  </a:ext>
                </a:extLst>
              </p:cNvPr>
              <p:cNvSpPr>
                <a:spLocks/>
              </p:cNvSpPr>
              <p:nvPr/>
            </p:nvSpPr>
            <p:spPr bwMode="auto">
              <a:xfrm>
                <a:off x="4840288" y="1944688"/>
                <a:ext cx="66675" cy="44450"/>
              </a:xfrm>
              <a:custGeom>
                <a:avLst/>
                <a:gdLst>
                  <a:gd name="T0" fmla="*/ 82 w 291"/>
                  <a:gd name="T1" fmla="*/ 43 h 187"/>
                  <a:gd name="T2" fmla="*/ 115 w 291"/>
                  <a:gd name="T3" fmla="*/ 102 h 187"/>
                  <a:gd name="T4" fmla="*/ 56 w 291"/>
                  <a:gd name="T5" fmla="*/ 102 h 187"/>
                  <a:gd name="T6" fmla="*/ 22 w 291"/>
                  <a:gd name="T7" fmla="*/ 34 h 187"/>
                  <a:gd name="T8" fmla="*/ 90 w 291"/>
                  <a:gd name="T9" fmla="*/ 161 h 187"/>
                  <a:gd name="T10" fmla="*/ 170 w 291"/>
                  <a:gd name="T11" fmla="*/ 157 h 187"/>
                  <a:gd name="T12" fmla="*/ 234 w 291"/>
                  <a:gd name="T13" fmla="*/ 187 h 187"/>
                  <a:gd name="T14" fmla="*/ 251 w 291"/>
                  <a:gd name="T15" fmla="*/ 144 h 187"/>
                  <a:gd name="T16" fmla="*/ 209 w 291"/>
                  <a:gd name="T17" fmla="*/ 102 h 187"/>
                  <a:gd name="T18" fmla="*/ 257 w 291"/>
                  <a:gd name="T19" fmla="*/ 55 h 187"/>
                  <a:gd name="T20" fmla="*/ 166 w 291"/>
                  <a:gd name="T21" fmla="*/ 0 h 187"/>
                  <a:gd name="T22" fmla="*/ 192 w 291"/>
                  <a:gd name="T23" fmla="*/ 60 h 187"/>
                  <a:gd name="T24" fmla="*/ 149 w 291"/>
                  <a:gd name="T25" fmla="*/ 68 h 187"/>
                  <a:gd name="T26" fmla="*/ 90 w 291"/>
                  <a:gd name="T27" fmla="*/ 0 h 187"/>
                  <a:gd name="T28" fmla="*/ 82 w 291"/>
                  <a:gd name="T29" fmla="*/ 4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1" h="187">
                    <a:moveTo>
                      <a:pt x="82" y="43"/>
                    </a:moveTo>
                    <a:cubicBezTo>
                      <a:pt x="82" y="68"/>
                      <a:pt x="104" y="85"/>
                      <a:pt x="115" y="102"/>
                    </a:cubicBezTo>
                    <a:lnTo>
                      <a:pt x="56" y="102"/>
                    </a:lnTo>
                    <a:cubicBezTo>
                      <a:pt x="56" y="59"/>
                      <a:pt x="56" y="43"/>
                      <a:pt x="22" y="34"/>
                    </a:cubicBezTo>
                    <a:cubicBezTo>
                      <a:pt x="0" y="80"/>
                      <a:pt x="40" y="161"/>
                      <a:pt x="90" y="161"/>
                    </a:cubicBezTo>
                    <a:cubicBezTo>
                      <a:pt x="128" y="161"/>
                      <a:pt x="144" y="148"/>
                      <a:pt x="170" y="157"/>
                    </a:cubicBezTo>
                    <a:cubicBezTo>
                      <a:pt x="198" y="168"/>
                      <a:pt x="183" y="182"/>
                      <a:pt x="234" y="187"/>
                    </a:cubicBezTo>
                    <a:cubicBezTo>
                      <a:pt x="243" y="169"/>
                      <a:pt x="246" y="167"/>
                      <a:pt x="251" y="144"/>
                    </a:cubicBezTo>
                    <a:cubicBezTo>
                      <a:pt x="220" y="103"/>
                      <a:pt x="223" y="155"/>
                      <a:pt x="209" y="102"/>
                    </a:cubicBezTo>
                    <a:cubicBezTo>
                      <a:pt x="268" y="102"/>
                      <a:pt x="291" y="103"/>
                      <a:pt x="257" y="55"/>
                    </a:cubicBezTo>
                    <a:cubicBezTo>
                      <a:pt x="232" y="20"/>
                      <a:pt x="211" y="11"/>
                      <a:pt x="166" y="0"/>
                    </a:cubicBezTo>
                    <a:cubicBezTo>
                      <a:pt x="175" y="38"/>
                      <a:pt x="183" y="28"/>
                      <a:pt x="192" y="60"/>
                    </a:cubicBezTo>
                    <a:cubicBezTo>
                      <a:pt x="158" y="60"/>
                      <a:pt x="172" y="57"/>
                      <a:pt x="149" y="68"/>
                    </a:cubicBezTo>
                    <a:cubicBezTo>
                      <a:pt x="141" y="32"/>
                      <a:pt x="131" y="4"/>
                      <a:pt x="90" y="0"/>
                    </a:cubicBezTo>
                    <a:cubicBezTo>
                      <a:pt x="87" y="34"/>
                      <a:pt x="82" y="21"/>
                      <a:pt x="82"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40" name="Freeform 29">
                <a:extLst>
                  <a:ext uri="{FF2B5EF4-FFF2-40B4-BE49-F238E27FC236}">
                    <a16:creationId xmlns:a16="http://schemas.microsoft.com/office/drawing/2014/main" id="{E2B6AAB6-248C-4E14-B9B1-DEBB0BA8D32F}"/>
                  </a:ext>
                </a:extLst>
              </p:cNvPr>
              <p:cNvSpPr>
                <a:spLocks/>
              </p:cNvSpPr>
              <p:nvPr/>
            </p:nvSpPr>
            <p:spPr bwMode="auto">
              <a:xfrm>
                <a:off x="4900613" y="2216151"/>
                <a:ext cx="61913" cy="57150"/>
              </a:xfrm>
              <a:custGeom>
                <a:avLst/>
                <a:gdLst>
                  <a:gd name="T0" fmla="*/ 34 w 271"/>
                  <a:gd name="T1" fmla="*/ 102 h 246"/>
                  <a:gd name="T2" fmla="*/ 93 w 271"/>
                  <a:gd name="T3" fmla="*/ 85 h 246"/>
                  <a:gd name="T4" fmla="*/ 110 w 271"/>
                  <a:gd name="T5" fmla="*/ 127 h 246"/>
                  <a:gd name="T6" fmla="*/ 26 w 271"/>
                  <a:gd name="T7" fmla="*/ 110 h 246"/>
                  <a:gd name="T8" fmla="*/ 0 w 271"/>
                  <a:gd name="T9" fmla="*/ 221 h 246"/>
                  <a:gd name="T10" fmla="*/ 212 w 271"/>
                  <a:gd name="T11" fmla="*/ 246 h 246"/>
                  <a:gd name="T12" fmla="*/ 246 w 271"/>
                  <a:gd name="T13" fmla="*/ 246 h 246"/>
                  <a:gd name="T14" fmla="*/ 271 w 271"/>
                  <a:gd name="T15" fmla="*/ 110 h 246"/>
                  <a:gd name="T16" fmla="*/ 121 w 271"/>
                  <a:gd name="T17" fmla="*/ 83 h 246"/>
                  <a:gd name="T18" fmla="*/ 51 w 271"/>
                  <a:gd name="T19" fmla="*/ 0 h 246"/>
                  <a:gd name="T20" fmla="*/ 34 w 271"/>
                  <a:gd name="T21" fmla="*/ 10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46">
                    <a:moveTo>
                      <a:pt x="34" y="102"/>
                    </a:moveTo>
                    <a:cubicBezTo>
                      <a:pt x="57" y="90"/>
                      <a:pt x="59" y="86"/>
                      <a:pt x="93" y="85"/>
                    </a:cubicBezTo>
                    <a:cubicBezTo>
                      <a:pt x="102" y="116"/>
                      <a:pt x="102" y="96"/>
                      <a:pt x="110" y="127"/>
                    </a:cubicBezTo>
                    <a:cubicBezTo>
                      <a:pt x="37" y="134"/>
                      <a:pt x="92" y="155"/>
                      <a:pt x="26" y="110"/>
                    </a:cubicBezTo>
                    <a:cubicBezTo>
                      <a:pt x="8" y="144"/>
                      <a:pt x="0" y="169"/>
                      <a:pt x="0" y="221"/>
                    </a:cubicBezTo>
                    <a:cubicBezTo>
                      <a:pt x="95" y="213"/>
                      <a:pt x="185" y="129"/>
                      <a:pt x="212" y="246"/>
                    </a:cubicBezTo>
                    <a:lnTo>
                      <a:pt x="246" y="246"/>
                    </a:lnTo>
                    <a:cubicBezTo>
                      <a:pt x="246" y="188"/>
                      <a:pt x="270" y="167"/>
                      <a:pt x="271" y="110"/>
                    </a:cubicBezTo>
                    <a:cubicBezTo>
                      <a:pt x="215" y="140"/>
                      <a:pt x="204" y="160"/>
                      <a:pt x="121" y="83"/>
                    </a:cubicBezTo>
                    <a:cubicBezTo>
                      <a:pt x="56" y="24"/>
                      <a:pt x="114" y="6"/>
                      <a:pt x="51" y="0"/>
                    </a:cubicBezTo>
                    <a:cubicBezTo>
                      <a:pt x="48" y="37"/>
                      <a:pt x="35" y="63"/>
                      <a:pt x="34"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41" name="Freeform 30">
                <a:extLst>
                  <a:ext uri="{FF2B5EF4-FFF2-40B4-BE49-F238E27FC236}">
                    <a16:creationId xmlns:a16="http://schemas.microsoft.com/office/drawing/2014/main" id="{83A67984-708C-431D-A247-66C2D62BD279}"/>
                  </a:ext>
                </a:extLst>
              </p:cNvPr>
              <p:cNvSpPr>
                <a:spLocks/>
              </p:cNvSpPr>
              <p:nvPr/>
            </p:nvSpPr>
            <p:spPr bwMode="auto">
              <a:xfrm>
                <a:off x="4700588" y="1784351"/>
                <a:ext cx="17463" cy="30163"/>
              </a:xfrm>
              <a:custGeom>
                <a:avLst/>
                <a:gdLst>
                  <a:gd name="T0" fmla="*/ 0 w 76"/>
                  <a:gd name="T1" fmla="*/ 52 h 129"/>
                  <a:gd name="T2" fmla="*/ 59 w 76"/>
                  <a:gd name="T3" fmla="*/ 129 h 129"/>
                  <a:gd name="T4" fmla="*/ 76 w 76"/>
                  <a:gd name="T5" fmla="*/ 95 h 129"/>
                  <a:gd name="T6" fmla="*/ 0 w 76"/>
                  <a:gd name="T7" fmla="*/ 52 h 129"/>
                </a:gdLst>
                <a:ahLst/>
                <a:cxnLst>
                  <a:cxn ang="0">
                    <a:pos x="T0" y="T1"/>
                  </a:cxn>
                  <a:cxn ang="0">
                    <a:pos x="T2" y="T3"/>
                  </a:cxn>
                  <a:cxn ang="0">
                    <a:pos x="T4" y="T5"/>
                  </a:cxn>
                  <a:cxn ang="0">
                    <a:pos x="T6" y="T7"/>
                  </a:cxn>
                </a:cxnLst>
                <a:rect l="0" t="0" r="r" b="b"/>
                <a:pathLst>
                  <a:path w="76" h="129">
                    <a:moveTo>
                      <a:pt x="0" y="52"/>
                    </a:moveTo>
                    <a:cubicBezTo>
                      <a:pt x="0" y="115"/>
                      <a:pt x="19" y="109"/>
                      <a:pt x="59" y="129"/>
                    </a:cubicBezTo>
                    <a:cubicBezTo>
                      <a:pt x="61" y="125"/>
                      <a:pt x="76" y="96"/>
                      <a:pt x="76" y="95"/>
                    </a:cubicBezTo>
                    <a:cubicBezTo>
                      <a:pt x="76" y="57"/>
                      <a:pt x="0" y="0"/>
                      <a:pt x="0"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42" name="Freeform 31">
                <a:extLst>
                  <a:ext uri="{FF2B5EF4-FFF2-40B4-BE49-F238E27FC236}">
                    <a16:creationId xmlns:a16="http://schemas.microsoft.com/office/drawing/2014/main" id="{39974047-24C6-42E3-9770-18F62E205919}"/>
                  </a:ext>
                </a:extLst>
              </p:cNvPr>
              <p:cNvSpPr>
                <a:spLocks/>
              </p:cNvSpPr>
              <p:nvPr/>
            </p:nvSpPr>
            <p:spPr bwMode="auto">
              <a:xfrm>
                <a:off x="4854575" y="2428876"/>
                <a:ext cx="3175" cy="1588"/>
              </a:xfrm>
              <a:custGeom>
                <a:avLst/>
                <a:gdLst>
                  <a:gd name="T0" fmla="*/ 0 w 8"/>
                  <a:gd name="T1" fmla="*/ 10 h 10"/>
                  <a:gd name="T2" fmla="*/ 8 w 8"/>
                  <a:gd name="T3" fmla="*/ 10 h 10"/>
                  <a:gd name="T4" fmla="*/ 1 w 8"/>
                  <a:gd name="T5" fmla="*/ 0 h 10"/>
                  <a:gd name="T6" fmla="*/ 0 w 8"/>
                  <a:gd name="T7" fmla="*/ 10 h 10"/>
                </a:gdLst>
                <a:ahLst/>
                <a:cxnLst>
                  <a:cxn ang="0">
                    <a:pos x="T0" y="T1"/>
                  </a:cxn>
                  <a:cxn ang="0">
                    <a:pos x="T2" y="T3"/>
                  </a:cxn>
                  <a:cxn ang="0">
                    <a:pos x="T4" y="T5"/>
                  </a:cxn>
                  <a:cxn ang="0">
                    <a:pos x="T6" y="T7"/>
                  </a:cxn>
                </a:cxnLst>
                <a:rect l="0" t="0" r="r" b="b"/>
                <a:pathLst>
                  <a:path w="8" h="10">
                    <a:moveTo>
                      <a:pt x="0" y="10"/>
                    </a:moveTo>
                    <a:lnTo>
                      <a:pt x="8" y="10"/>
                    </a:lnTo>
                    <a:lnTo>
                      <a:pt x="1" y="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43" name="Freeform 38">
                <a:extLst>
                  <a:ext uri="{FF2B5EF4-FFF2-40B4-BE49-F238E27FC236}">
                    <a16:creationId xmlns:a16="http://schemas.microsoft.com/office/drawing/2014/main" id="{F6B73AC9-43F0-4C8E-83F7-78E617550356}"/>
                  </a:ext>
                </a:extLst>
              </p:cNvPr>
              <p:cNvSpPr>
                <a:spLocks/>
              </p:cNvSpPr>
              <p:nvPr/>
            </p:nvSpPr>
            <p:spPr bwMode="auto">
              <a:xfrm>
                <a:off x="4529138" y="2244726"/>
                <a:ext cx="14288" cy="31750"/>
              </a:xfrm>
              <a:custGeom>
                <a:avLst/>
                <a:gdLst>
                  <a:gd name="T0" fmla="*/ 6 w 58"/>
                  <a:gd name="T1" fmla="*/ 7 h 134"/>
                  <a:gd name="T2" fmla="*/ 57 w 58"/>
                  <a:gd name="T3" fmla="*/ 134 h 134"/>
                  <a:gd name="T4" fmla="*/ 43 w 58"/>
                  <a:gd name="T5" fmla="*/ 0 h 134"/>
                  <a:gd name="T6" fmla="*/ 6 w 58"/>
                  <a:gd name="T7" fmla="*/ 7 h 134"/>
                </a:gdLst>
                <a:ahLst/>
                <a:cxnLst>
                  <a:cxn ang="0">
                    <a:pos x="T0" y="T1"/>
                  </a:cxn>
                  <a:cxn ang="0">
                    <a:pos x="T2" y="T3"/>
                  </a:cxn>
                  <a:cxn ang="0">
                    <a:pos x="T4" y="T5"/>
                  </a:cxn>
                  <a:cxn ang="0">
                    <a:pos x="T6" y="T7"/>
                  </a:cxn>
                </a:cxnLst>
                <a:rect l="0" t="0" r="r" b="b"/>
                <a:pathLst>
                  <a:path w="58" h="134">
                    <a:moveTo>
                      <a:pt x="6" y="7"/>
                    </a:moveTo>
                    <a:cubicBezTo>
                      <a:pt x="2" y="72"/>
                      <a:pt x="0" y="116"/>
                      <a:pt x="57" y="134"/>
                    </a:cubicBezTo>
                    <a:cubicBezTo>
                      <a:pt x="58" y="85"/>
                      <a:pt x="57" y="40"/>
                      <a:pt x="43" y="0"/>
                    </a:cubicBezTo>
                    <a:lnTo>
                      <a:pt x="6"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grpSp>
      </p:grpSp>
      <p:grpSp>
        <p:nvGrpSpPr>
          <p:cNvPr id="52" name="组合 51">
            <a:extLst>
              <a:ext uri="{FF2B5EF4-FFF2-40B4-BE49-F238E27FC236}">
                <a16:creationId xmlns:a16="http://schemas.microsoft.com/office/drawing/2014/main" id="{0717691C-50D1-401B-9903-40B50C71F8F0}"/>
              </a:ext>
            </a:extLst>
          </p:cNvPr>
          <p:cNvGrpSpPr/>
          <p:nvPr userDrawn="1"/>
        </p:nvGrpSpPr>
        <p:grpSpPr>
          <a:xfrm>
            <a:off x="0" y="226669"/>
            <a:ext cx="542919" cy="571561"/>
            <a:chOff x="0" y="226669"/>
            <a:chExt cx="542919" cy="617541"/>
          </a:xfrm>
          <a:solidFill>
            <a:schemeClr val="accent1"/>
          </a:solidFill>
        </p:grpSpPr>
        <p:sp>
          <p:nvSpPr>
            <p:cNvPr id="53" name="矩形 52">
              <a:extLst>
                <a:ext uri="{FF2B5EF4-FFF2-40B4-BE49-F238E27FC236}">
                  <a16:creationId xmlns:a16="http://schemas.microsoft.com/office/drawing/2014/main" id="{51522757-9F38-4CDF-9DA3-F0188ECE0AE6}"/>
                </a:ext>
              </a:extLst>
            </p:cNvPr>
            <p:cNvSpPr/>
            <p:nvPr userDrawn="1"/>
          </p:nvSpPr>
          <p:spPr>
            <a:xfrm>
              <a:off x="397776" y="226669"/>
              <a:ext cx="145143" cy="6175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a:extLst>
                <a:ext uri="{FF2B5EF4-FFF2-40B4-BE49-F238E27FC236}">
                  <a16:creationId xmlns:a16="http://schemas.microsoft.com/office/drawing/2014/main" id="{80190DE1-CA8C-4D04-82B5-03529395FED7}"/>
                </a:ext>
              </a:extLst>
            </p:cNvPr>
            <p:cNvSpPr/>
            <p:nvPr userDrawn="1"/>
          </p:nvSpPr>
          <p:spPr>
            <a:xfrm>
              <a:off x="0" y="226669"/>
              <a:ext cx="324630" cy="6175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a:extLst>
              <a:ext uri="{FF2B5EF4-FFF2-40B4-BE49-F238E27FC236}">
                <a16:creationId xmlns:a16="http://schemas.microsoft.com/office/drawing/2014/main" id="{49F25C38-CB8E-47FE-B4DB-D281166C73F3}"/>
              </a:ext>
            </a:extLst>
          </p:cNvPr>
          <p:cNvGrpSpPr/>
          <p:nvPr userDrawn="1"/>
        </p:nvGrpSpPr>
        <p:grpSpPr>
          <a:xfrm>
            <a:off x="3445670" y="6313130"/>
            <a:ext cx="5463856" cy="452499"/>
            <a:chOff x="3445670" y="6203946"/>
            <a:chExt cx="5463856" cy="452499"/>
          </a:xfrm>
        </p:grpSpPr>
        <p:grpSp>
          <p:nvGrpSpPr>
            <p:cNvPr id="61" name="组合 60">
              <a:extLst>
                <a:ext uri="{FF2B5EF4-FFF2-40B4-BE49-F238E27FC236}">
                  <a16:creationId xmlns:a16="http://schemas.microsoft.com/office/drawing/2014/main" id="{5525B487-5618-4E2F-AC05-CEA64B589EDB}"/>
                </a:ext>
              </a:extLst>
            </p:cNvPr>
            <p:cNvGrpSpPr/>
            <p:nvPr userDrawn="1"/>
          </p:nvGrpSpPr>
          <p:grpSpPr>
            <a:xfrm>
              <a:off x="3445670" y="6403109"/>
              <a:ext cx="5463856" cy="0"/>
              <a:chOff x="3445670" y="6403109"/>
              <a:chExt cx="5463856" cy="0"/>
            </a:xfrm>
          </p:grpSpPr>
          <p:cxnSp>
            <p:nvCxnSpPr>
              <p:cNvPr id="65" name="直接连接符 64">
                <a:extLst>
                  <a:ext uri="{FF2B5EF4-FFF2-40B4-BE49-F238E27FC236}">
                    <a16:creationId xmlns:a16="http://schemas.microsoft.com/office/drawing/2014/main" id="{126D04F9-D634-4852-BEBE-386D48535508}"/>
                  </a:ext>
                </a:extLst>
              </p:cNvPr>
              <p:cNvCxnSpPr>
                <a:cxnSpLocks/>
              </p:cNvCxnSpPr>
              <p:nvPr userDrawn="1"/>
            </p:nvCxnSpPr>
            <p:spPr>
              <a:xfrm flipH="1">
                <a:off x="3445670" y="6403109"/>
                <a:ext cx="180975" cy="0"/>
              </a:xfrm>
              <a:prstGeom prst="line">
                <a:avLst/>
              </a:prstGeom>
              <a:ln w="12700">
                <a:solidFill>
                  <a:schemeClr val="accent1">
                    <a:alpha val="20000"/>
                  </a:schemeClr>
                </a:solidFill>
              </a:ln>
            </p:spPr>
            <p:style>
              <a:lnRef idx="1">
                <a:schemeClr val="accent1"/>
              </a:lnRef>
              <a:fillRef idx="0">
                <a:schemeClr val="accent1"/>
              </a:fillRef>
              <a:effectRef idx="0">
                <a:schemeClr val="accent1"/>
              </a:effectRef>
              <a:fontRef idx="minor">
                <a:schemeClr val="tx1"/>
              </a:fontRef>
            </p:style>
          </p:cxnSp>
          <p:cxnSp>
            <p:nvCxnSpPr>
              <p:cNvPr id="66" name="直接连接符 65">
                <a:extLst>
                  <a:ext uri="{FF2B5EF4-FFF2-40B4-BE49-F238E27FC236}">
                    <a16:creationId xmlns:a16="http://schemas.microsoft.com/office/drawing/2014/main" id="{1B901CFE-C353-4DF2-946F-3459AFFAD316}"/>
                  </a:ext>
                </a:extLst>
              </p:cNvPr>
              <p:cNvCxnSpPr>
                <a:cxnSpLocks/>
              </p:cNvCxnSpPr>
              <p:nvPr userDrawn="1"/>
            </p:nvCxnSpPr>
            <p:spPr>
              <a:xfrm flipH="1">
                <a:off x="8728551" y="6403109"/>
                <a:ext cx="180975" cy="0"/>
              </a:xfrm>
              <a:prstGeom prst="line">
                <a:avLst/>
              </a:prstGeom>
              <a:ln w="12700">
                <a:solidFill>
                  <a:schemeClr val="accent1">
                    <a:alpha val="20000"/>
                  </a:schemeClr>
                </a:solidFill>
              </a:ln>
            </p:spPr>
            <p:style>
              <a:lnRef idx="1">
                <a:schemeClr val="accent1"/>
              </a:lnRef>
              <a:fillRef idx="0">
                <a:schemeClr val="accent1"/>
              </a:fillRef>
              <a:effectRef idx="0">
                <a:schemeClr val="accent1"/>
              </a:effectRef>
              <a:fontRef idx="minor">
                <a:schemeClr val="tx1"/>
              </a:fontRef>
            </p:style>
          </p:cxnSp>
        </p:grpSp>
        <p:grpSp>
          <p:nvGrpSpPr>
            <p:cNvPr id="62" name="组合 61">
              <a:extLst>
                <a:ext uri="{FF2B5EF4-FFF2-40B4-BE49-F238E27FC236}">
                  <a16:creationId xmlns:a16="http://schemas.microsoft.com/office/drawing/2014/main" id="{E12A6D8B-F412-4BD1-A49B-86AA3ABF2A51}"/>
                </a:ext>
              </a:extLst>
            </p:cNvPr>
            <p:cNvGrpSpPr/>
            <p:nvPr userDrawn="1"/>
          </p:nvGrpSpPr>
          <p:grpSpPr>
            <a:xfrm>
              <a:off x="3773486" y="6203946"/>
              <a:ext cx="4766946" cy="452499"/>
              <a:chOff x="3721016" y="5441926"/>
              <a:chExt cx="5306957" cy="503759"/>
            </a:xfrm>
          </p:grpSpPr>
          <p:pic>
            <p:nvPicPr>
              <p:cNvPr id="63" name="图片 62">
                <a:extLst>
                  <a:ext uri="{FF2B5EF4-FFF2-40B4-BE49-F238E27FC236}">
                    <a16:creationId xmlns:a16="http://schemas.microsoft.com/office/drawing/2014/main" id="{22516C22-6056-4919-8414-7DDF18856B75}"/>
                  </a:ext>
                </a:extLst>
              </p:cNvPr>
              <p:cNvPicPr>
                <a:picLocks noChangeAspect="1"/>
              </p:cNvPicPr>
              <p:nvPr/>
            </p:nvPicPr>
            <p:blipFill>
              <a:blip r:embed="rId8">
                <a:alphaModFix amt="25000"/>
                <a:extLst>
                  <a:ext uri="{28A0092B-C50C-407E-A947-70E740481C1C}">
                    <a14:useLocalDpi xmlns:a14="http://schemas.microsoft.com/office/drawing/2010/main" val="0"/>
                  </a:ext>
                </a:extLst>
              </a:blip>
              <a:stretch>
                <a:fillRect/>
              </a:stretch>
            </p:blipFill>
            <p:spPr>
              <a:xfrm>
                <a:off x="3721016" y="5441926"/>
                <a:ext cx="2459915" cy="503759"/>
              </a:xfrm>
              <a:prstGeom prst="rect">
                <a:avLst/>
              </a:prstGeom>
            </p:spPr>
          </p:pic>
          <p:pic>
            <p:nvPicPr>
              <p:cNvPr id="64" name="图片 63">
                <a:extLst>
                  <a:ext uri="{FF2B5EF4-FFF2-40B4-BE49-F238E27FC236}">
                    <a16:creationId xmlns:a16="http://schemas.microsoft.com/office/drawing/2014/main" id="{218AAF80-7C46-4226-9721-A7BA91FBB826}"/>
                  </a:ext>
                </a:extLst>
              </p:cNvPr>
              <p:cNvPicPr>
                <a:picLocks noChangeAspect="1"/>
              </p:cNvPicPr>
              <p:nvPr/>
            </p:nvPicPr>
            <p:blipFill>
              <a:blip r:embed="rId9">
                <a:alphaModFix amt="30000"/>
                <a:extLst>
                  <a:ext uri="{28A0092B-C50C-407E-A947-70E740481C1C}">
                    <a14:useLocalDpi xmlns:a14="http://schemas.microsoft.com/office/drawing/2010/main" val="0"/>
                  </a:ext>
                </a:extLst>
              </a:blip>
              <a:stretch>
                <a:fillRect/>
              </a:stretch>
            </p:blipFill>
            <p:spPr>
              <a:xfrm>
                <a:off x="6302928" y="5518467"/>
                <a:ext cx="2725045" cy="350676"/>
              </a:xfrm>
              <a:prstGeom prst="rect">
                <a:avLst/>
              </a:prstGeom>
            </p:spPr>
          </p:pic>
        </p:grpSp>
      </p:grpSp>
    </p:spTree>
    <p:extLst>
      <p:ext uri="{BB962C8B-B14F-4D97-AF65-F5344CB8AC3E}">
        <p14:creationId xmlns:p14="http://schemas.microsoft.com/office/powerpoint/2010/main" val="42953167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75" r:id="rId5"/>
    <p:sldLayoutId id="2147483677" r:id="rId6"/>
  </p:sldLayoutIdLst>
  <p:hf hdr="0" ftr="0" dt="0"/>
  <p:txStyles>
    <p:titleStyle>
      <a:lvl1pPr algn="l" defTabSz="914400" rtl="0" eaLnBrk="1" latinLnBrk="0" hangingPunct="1">
        <a:lnSpc>
          <a:spcPct val="90000"/>
        </a:lnSpc>
        <a:spcBef>
          <a:spcPct val="0"/>
        </a:spcBef>
        <a:buNone/>
        <a:defRPr sz="3200" kern="1200">
          <a:solidFill>
            <a:schemeClr val="accent1"/>
          </a:solidFill>
          <a:latin typeface="+mj-ea"/>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平行四边形 6">
            <a:extLst>
              <a:ext uri="{FF2B5EF4-FFF2-40B4-BE49-F238E27FC236}">
                <a16:creationId xmlns:a16="http://schemas.microsoft.com/office/drawing/2014/main" id="{4C56156F-7F69-44C7-806C-21ABD5214470}"/>
              </a:ext>
            </a:extLst>
          </p:cNvPr>
          <p:cNvSpPr/>
          <p:nvPr userDrawn="1"/>
        </p:nvSpPr>
        <p:spPr>
          <a:xfrm>
            <a:off x="10119719" y="246277"/>
            <a:ext cx="2057016" cy="532344"/>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标题占位符 1">
            <a:extLst>
              <a:ext uri="{FF2B5EF4-FFF2-40B4-BE49-F238E27FC236}">
                <a16:creationId xmlns:a16="http://schemas.microsoft.com/office/drawing/2014/main" id="{D3F65DA1-625D-4C95-B80F-80EE1DF799D7}"/>
              </a:ext>
            </a:extLst>
          </p:cNvPr>
          <p:cNvSpPr>
            <a:spLocks noGrp="1"/>
          </p:cNvSpPr>
          <p:nvPr>
            <p:ph type="title"/>
          </p:nvPr>
        </p:nvSpPr>
        <p:spPr>
          <a:xfrm>
            <a:off x="660400" y="191529"/>
            <a:ext cx="9679880" cy="687820"/>
          </a:xfrm>
          <a:prstGeom prst="rect">
            <a:avLst/>
          </a:prstGeom>
        </p:spPr>
        <p:txBody>
          <a:bodyPr vert="horz" lIns="72000" tIns="45720" rIns="91440" bIns="45720" rtlCol="0" anchor="ctr">
            <a:normAutofit/>
          </a:bodyPr>
          <a:lstStyle/>
          <a:p>
            <a:r>
              <a:rPr lang="zh-CN" altLang="en-US" dirty="0"/>
              <a:t>单击此处编辑母版标题样式</a:t>
            </a:r>
          </a:p>
        </p:txBody>
      </p:sp>
      <p:sp>
        <p:nvSpPr>
          <p:cNvPr id="9" name="文本占位符 2">
            <a:extLst>
              <a:ext uri="{FF2B5EF4-FFF2-40B4-BE49-F238E27FC236}">
                <a16:creationId xmlns:a16="http://schemas.microsoft.com/office/drawing/2014/main" id="{EF0545F1-5EED-4522-82DE-E8C1C3CB175B}"/>
              </a:ext>
            </a:extLst>
          </p:cNvPr>
          <p:cNvSpPr>
            <a:spLocks noGrp="1"/>
          </p:cNvSpPr>
          <p:nvPr>
            <p:ph type="body" idx="1"/>
          </p:nvPr>
        </p:nvSpPr>
        <p:spPr>
          <a:xfrm>
            <a:off x="663074" y="1130300"/>
            <a:ext cx="10855825" cy="5003800"/>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10" name="日期占位符 3">
            <a:extLst>
              <a:ext uri="{FF2B5EF4-FFF2-40B4-BE49-F238E27FC236}">
                <a16:creationId xmlns:a16="http://schemas.microsoft.com/office/drawing/2014/main" id="{C1BE16D8-E501-479E-B7F2-A8BC4DC6C481}"/>
              </a:ext>
            </a:extLst>
          </p:cNvPr>
          <p:cNvSpPr>
            <a:spLocks noGrp="1"/>
          </p:cNvSpPr>
          <p:nvPr>
            <p:ph type="dt" sz="half" idx="2"/>
          </p:nvPr>
        </p:nvSpPr>
        <p:spPr>
          <a:xfrm>
            <a:off x="660400" y="6235700"/>
            <a:ext cx="29210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2D8375-10B8-4A9A-B44E-2A8B3CD76891}" type="datetime1">
              <a:rPr lang="zh-CN" altLang="en-US" smtClean="0"/>
              <a:t>2022/9/16</a:t>
            </a:fld>
            <a:endParaRPr lang="zh-CN" altLang="en-US"/>
          </a:p>
        </p:txBody>
      </p:sp>
      <p:sp>
        <p:nvSpPr>
          <p:cNvPr id="12" name="灯片编号占位符 5">
            <a:extLst>
              <a:ext uri="{FF2B5EF4-FFF2-40B4-BE49-F238E27FC236}">
                <a16:creationId xmlns:a16="http://schemas.microsoft.com/office/drawing/2014/main" id="{091F75E8-4C30-40D7-BACD-9CE2AA06BB39}"/>
              </a:ext>
            </a:extLst>
          </p:cNvPr>
          <p:cNvSpPr>
            <a:spLocks noGrp="1"/>
          </p:cNvSpPr>
          <p:nvPr>
            <p:ph type="sldNum" sz="quarter" idx="4"/>
          </p:nvPr>
        </p:nvSpPr>
        <p:spPr>
          <a:xfrm>
            <a:off x="8610599" y="6247634"/>
            <a:ext cx="290612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882B55-B6B2-497F-8568-5D2D4C04CE38}" type="slidenum">
              <a:rPr lang="zh-CN" altLang="en-US" smtClean="0"/>
              <a:t>‹#›</a:t>
            </a:fld>
            <a:endParaRPr lang="zh-CN" altLang="en-US"/>
          </a:p>
        </p:txBody>
      </p:sp>
      <p:grpSp>
        <p:nvGrpSpPr>
          <p:cNvPr id="13" name="组合 12">
            <a:extLst>
              <a:ext uri="{FF2B5EF4-FFF2-40B4-BE49-F238E27FC236}">
                <a16:creationId xmlns:a16="http://schemas.microsoft.com/office/drawing/2014/main" id="{91E953AE-08D2-4C7E-AD0B-43B1B0036A98}"/>
              </a:ext>
            </a:extLst>
          </p:cNvPr>
          <p:cNvGrpSpPr/>
          <p:nvPr userDrawn="1"/>
        </p:nvGrpSpPr>
        <p:grpSpPr>
          <a:xfrm>
            <a:off x="10376275" y="344809"/>
            <a:ext cx="1468924" cy="335280"/>
            <a:chOff x="335077" y="270942"/>
            <a:chExt cx="1827552" cy="417136"/>
          </a:xfrm>
          <a:solidFill>
            <a:schemeClr val="bg1"/>
          </a:solidFill>
        </p:grpSpPr>
        <p:grpSp>
          <p:nvGrpSpPr>
            <p:cNvPr id="14" name="组合 13">
              <a:extLst>
                <a:ext uri="{FF2B5EF4-FFF2-40B4-BE49-F238E27FC236}">
                  <a16:creationId xmlns:a16="http://schemas.microsoft.com/office/drawing/2014/main" id="{D32E9CDD-6E24-4F0D-8B9F-D1CBE3BF390E}"/>
                </a:ext>
              </a:extLst>
            </p:cNvPr>
            <p:cNvGrpSpPr/>
            <p:nvPr/>
          </p:nvGrpSpPr>
          <p:grpSpPr>
            <a:xfrm>
              <a:off x="831799" y="288037"/>
              <a:ext cx="1330830" cy="363588"/>
              <a:chOff x="5402262" y="5211762"/>
              <a:chExt cx="3059113" cy="835761"/>
            </a:xfrm>
            <a:grpFill/>
          </p:grpSpPr>
          <p:sp>
            <p:nvSpPr>
              <p:cNvPr id="44" name="Freeform 32">
                <a:extLst>
                  <a:ext uri="{FF2B5EF4-FFF2-40B4-BE49-F238E27FC236}">
                    <a16:creationId xmlns:a16="http://schemas.microsoft.com/office/drawing/2014/main" id="{83894838-66F7-4573-9FAD-D429BA9A86AE}"/>
                  </a:ext>
                </a:extLst>
              </p:cNvPr>
              <p:cNvSpPr>
                <a:spLocks noEditPoints="1"/>
              </p:cNvSpPr>
              <p:nvPr/>
            </p:nvSpPr>
            <p:spPr bwMode="auto">
              <a:xfrm>
                <a:off x="5402262" y="5347186"/>
                <a:ext cx="814480" cy="570716"/>
              </a:xfrm>
              <a:custGeom>
                <a:avLst/>
                <a:gdLst>
                  <a:gd name="T0" fmla="*/ 1607 w 2875"/>
                  <a:gd name="T1" fmla="*/ 1769 h 2008"/>
                  <a:gd name="T2" fmla="*/ 1683 w 2875"/>
                  <a:gd name="T3" fmla="*/ 1769 h 2008"/>
                  <a:gd name="T4" fmla="*/ 1494 w 2875"/>
                  <a:gd name="T5" fmla="*/ 1579 h 2008"/>
                  <a:gd name="T6" fmla="*/ 1223 w 2875"/>
                  <a:gd name="T7" fmla="*/ 1628 h 2008"/>
                  <a:gd name="T8" fmla="*/ 1178 w 2875"/>
                  <a:gd name="T9" fmla="*/ 1615 h 2008"/>
                  <a:gd name="T10" fmla="*/ 1065 w 2875"/>
                  <a:gd name="T11" fmla="*/ 1371 h 2008"/>
                  <a:gd name="T12" fmla="*/ 1454 w 2875"/>
                  <a:gd name="T13" fmla="*/ 1219 h 2008"/>
                  <a:gd name="T14" fmla="*/ 1537 w 2875"/>
                  <a:gd name="T15" fmla="*/ 1242 h 2008"/>
                  <a:gd name="T16" fmla="*/ 1480 w 2875"/>
                  <a:gd name="T17" fmla="*/ 1524 h 2008"/>
                  <a:gd name="T18" fmla="*/ 1734 w 2875"/>
                  <a:gd name="T19" fmla="*/ 1515 h 2008"/>
                  <a:gd name="T20" fmla="*/ 1824 w 2875"/>
                  <a:gd name="T21" fmla="*/ 1300 h 2008"/>
                  <a:gd name="T22" fmla="*/ 2079 w 2875"/>
                  <a:gd name="T23" fmla="*/ 946 h 2008"/>
                  <a:gd name="T24" fmla="*/ 2340 w 2875"/>
                  <a:gd name="T25" fmla="*/ 1258 h 2008"/>
                  <a:gd name="T26" fmla="*/ 2055 w 2875"/>
                  <a:gd name="T27" fmla="*/ 1396 h 2008"/>
                  <a:gd name="T28" fmla="*/ 1497 w 2875"/>
                  <a:gd name="T29" fmla="*/ 643 h 2008"/>
                  <a:gd name="T30" fmla="*/ 1494 w 2875"/>
                  <a:gd name="T31" fmla="*/ 722 h 2008"/>
                  <a:gd name="T32" fmla="*/ 1336 w 2875"/>
                  <a:gd name="T33" fmla="*/ 279 h 2008"/>
                  <a:gd name="T34" fmla="*/ 844 w 2875"/>
                  <a:gd name="T35" fmla="*/ 337 h 2008"/>
                  <a:gd name="T36" fmla="*/ 752 w 2875"/>
                  <a:gd name="T37" fmla="*/ 499 h 2008"/>
                  <a:gd name="T38" fmla="*/ 1074 w 2875"/>
                  <a:gd name="T39" fmla="*/ 559 h 2008"/>
                  <a:gd name="T40" fmla="*/ 1074 w 2875"/>
                  <a:gd name="T41" fmla="*/ 855 h 2008"/>
                  <a:gd name="T42" fmla="*/ 625 w 2875"/>
                  <a:gd name="T43" fmla="*/ 1219 h 2008"/>
                  <a:gd name="T44" fmla="*/ 447 w 2875"/>
                  <a:gd name="T45" fmla="*/ 1058 h 2008"/>
                  <a:gd name="T46" fmla="*/ 532 w 2875"/>
                  <a:gd name="T47" fmla="*/ 830 h 2008"/>
                  <a:gd name="T48" fmla="*/ 107 w 2875"/>
                  <a:gd name="T49" fmla="*/ 1057 h 2008"/>
                  <a:gd name="T50" fmla="*/ 455 w 2875"/>
                  <a:gd name="T51" fmla="*/ 1786 h 2008"/>
                  <a:gd name="T52" fmla="*/ 665 w 2875"/>
                  <a:gd name="T53" fmla="*/ 1941 h 2008"/>
                  <a:gd name="T54" fmla="*/ 988 w 2875"/>
                  <a:gd name="T55" fmla="*/ 1988 h 2008"/>
                  <a:gd name="T56" fmla="*/ 1124 w 2875"/>
                  <a:gd name="T57" fmla="*/ 1963 h 2008"/>
                  <a:gd name="T58" fmla="*/ 1162 w 2875"/>
                  <a:gd name="T59" fmla="*/ 1951 h 2008"/>
                  <a:gd name="T60" fmla="*/ 1404 w 2875"/>
                  <a:gd name="T61" fmla="*/ 1914 h 2008"/>
                  <a:gd name="T62" fmla="*/ 1672 w 2875"/>
                  <a:gd name="T63" fmla="*/ 1902 h 2008"/>
                  <a:gd name="T64" fmla="*/ 2014 w 2875"/>
                  <a:gd name="T65" fmla="*/ 1888 h 2008"/>
                  <a:gd name="T66" fmla="*/ 1987 w 2875"/>
                  <a:gd name="T67" fmla="*/ 1668 h 2008"/>
                  <a:gd name="T68" fmla="*/ 1986 w 2875"/>
                  <a:gd name="T69" fmla="*/ 1607 h 2008"/>
                  <a:gd name="T70" fmla="*/ 2307 w 2875"/>
                  <a:gd name="T71" fmla="*/ 1488 h 2008"/>
                  <a:gd name="T72" fmla="*/ 2774 w 2875"/>
                  <a:gd name="T73" fmla="*/ 1000 h 2008"/>
                  <a:gd name="T74" fmla="*/ 2594 w 2875"/>
                  <a:gd name="T75" fmla="*/ 833 h 2008"/>
                  <a:gd name="T76" fmla="*/ 2394 w 2875"/>
                  <a:gd name="T77" fmla="*/ 728 h 2008"/>
                  <a:gd name="T78" fmla="*/ 2038 w 2875"/>
                  <a:gd name="T79" fmla="*/ 737 h 2008"/>
                  <a:gd name="T80" fmla="*/ 2116 w 2875"/>
                  <a:gd name="T81" fmla="*/ 560 h 2008"/>
                  <a:gd name="T82" fmla="*/ 2380 w 2875"/>
                  <a:gd name="T83" fmla="*/ 358 h 2008"/>
                  <a:gd name="T84" fmla="*/ 2359 w 2875"/>
                  <a:gd name="T85" fmla="*/ 103 h 2008"/>
                  <a:gd name="T86" fmla="*/ 1756 w 2875"/>
                  <a:gd name="T87" fmla="*/ 166 h 2008"/>
                  <a:gd name="T88" fmla="*/ 1403 w 2875"/>
                  <a:gd name="T89" fmla="*/ 290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75" h="2008">
                    <a:moveTo>
                      <a:pt x="1683" y="1769"/>
                    </a:moveTo>
                    <a:lnTo>
                      <a:pt x="1607" y="1769"/>
                    </a:lnTo>
                    <a:cubicBezTo>
                      <a:pt x="1613" y="1747"/>
                      <a:pt x="1619" y="1739"/>
                      <a:pt x="1642" y="1737"/>
                    </a:cubicBezTo>
                    <a:cubicBezTo>
                      <a:pt x="1670" y="1735"/>
                      <a:pt x="1673" y="1751"/>
                      <a:pt x="1683" y="1769"/>
                    </a:cubicBezTo>
                    <a:close/>
                    <a:moveTo>
                      <a:pt x="1480" y="1524"/>
                    </a:moveTo>
                    <a:cubicBezTo>
                      <a:pt x="1480" y="1558"/>
                      <a:pt x="1482" y="1552"/>
                      <a:pt x="1494" y="1579"/>
                    </a:cubicBezTo>
                    <a:cubicBezTo>
                      <a:pt x="1507" y="1611"/>
                      <a:pt x="1537" y="1644"/>
                      <a:pt x="1426" y="1656"/>
                    </a:cubicBezTo>
                    <a:cubicBezTo>
                      <a:pt x="1391" y="1660"/>
                      <a:pt x="1255" y="1641"/>
                      <a:pt x="1223" y="1628"/>
                    </a:cubicBezTo>
                    <a:cubicBezTo>
                      <a:pt x="1221" y="1627"/>
                      <a:pt x="1219" y="1626"/>
                      <a:pt x="1218" y="1626"/>
                    </a:cubicBezTo>
                    <a:lnTo>
                      <a:pt x="1178" y="1615"/>
                    </a:lnTo>
                    <a:cubicBezTo>
                      <a:pt x="1146" y="1606"/>
                      <a:pt x="939" y="1503"/>
                      <a:pt x="985" y="1419"/>
                    </a:cubicBezTo>
                    <a:cubicBezTo>
                      <a:pt x="1003" y="1386"/>
                      <a:pt x="1023" y="1375"/>
                      <a:pt x="1065" y="1371"/>
                    </a:cubicBezTo>
                    <a:cubicBezTo>
                      <a:pt x="1070" y="1389"/>
                      <a:pt x="1133" y="1549"/>
                      <a:pt x="1209" y="1549"/>
                    </a:cubicBezTo>
                    <a:cubicBezTo>
                      <a:pt x="1343" y="1549"/>
                      <a:pt x="1431" y="1255"/>
                      <a:pt x="1454" y="1219"/>
                    </a:cubicBezTo>
                    <a:cubicBezTo>
                      <a:pt x="1478" y="1182"/>
                      <a:pt x="1506" y="1136"/>
                      <a:pt x="1565" y="1134"/>
                    </a:cubicBezTo>
                    <a:cubicBezTo>
                      <a:pt x="1565" y="1223"/>
                      <a:pt x="1557" y="1194"/>
                      <a:pt x="1537" y="1242"/>
                    </a:cubicBezTo>
                    <a:lnTo>
                      <a:pt x="1514" y="1329"/>
                    </a:lnTo>
                    <a:cubicBezTo>
                      <a:pt x="1506" y="1444"/>
                      <a:pt x="1480" y="1483"/>
                      <a:pt x="1480" y="1524"/>
                    </a:cubicBezTo>
                    <a:close/>
                    <a:moveTo>
                      <a:pt x="1768" y="1541"/>
                    </a:moveTo>
                    <a:cubicBezTo>
                      <a:pt x="1760" y="1510"/>
                      <a:pt x="1767" y="1518"/>
                      <a:pt x="1734" y="1515"/>
                    </a:cubicBezTo>
                    <a:cubicBezTo>
                      <a:pt x="1736" y="1450"/>
                      <a:pt x="1756" y="1449"/>
                      <a:pt x="1779" y="1408"/>
                    </a:cubicBezTo>
                    <a:cubicBezTo>
                      <a:pt x="1800" y="1371"/>
                      <a:pt x="1800" y="1336"/>
                      <a:pt x="1824" y="1300"/>
                    </a:cubicBezTo>
                    <a:cubicBezTo>
                      <a:pt x="1910" y="1168"/>
                      <a:pt x="1857" y="1222"/>
                      <a:pt x="1920" y="1092"/>
                    </a:cubicBezTo>
                    <a:cubicBezTo>
                      <a:pt x="1959" y="1013"/>
                      <a:pt x="1998" y="965"/>
                      <a:pt x="2079" y="946"/>
                    </a:cubicBezTo>
                    <a:cubicBezTo>
                      <a:pt x="2213" y="915"/>
                      <a:pt x="2535" y="852"/>
                      <a:pt x="2582" y="1031"/>
                    </a:cubicBezTo>
                    <a:cubicBezTo>
                      <a:pt x="2615" y="1155"/>
                      <a:pt x="2436" y="1229"/>
                      <a:pt x="2340" y="1258"/>
                    </a:cubicBezTo>
                    <a:cubicBezTo>
                      <a:pt x="2296" y="1271"/>
                      <a:pt x="2250" y="1314"/>
                      <a:pt x="2203" y="1333"/>
                    </a:cubicBezTo>
                    <a:cubicBezTo>
                      <a:pt x="2136" y="1360"/>
                      <a:pt x="2187" y="1351"/>
                      <a:pt x="2055" y="1396"/>
                    </a:cubicBezTo>
                    <a:cubicBezTo>
                      <a:pt x="1823" y="1474"/>
                      <a:pt x="1945" y="1422"/>
                      <a:pt x="1768" y="1541"/>
                    </a:cubicBezTo>
                    <a:close/>
                    <a:moveTo>
                      <a:pt x="1497" y="643"/>
                    </a:moveTo>
                    <a:cubicBezTo>
                      <a:pt x="1581" y="643"/>
                      <a:pt x="1701" y="635"/>
                      <a:pt x="1654" y="800"/>
                    </a:cubicBezTo>
                    <a:cubicBezTo>
                      <a:pt x="1625" y="904"/>
                      <a:pt x="1529" y="865"/>
                      <a:pt x="1494" y="722"/>
                    </a:cubicBezTo>
                    <a:cubicBezTo>
                      <a:pt x="1486" y="686"/>
                      <a:pt x="1496" y="684"/>
                      <a:pt x="1497" y="643"/>
                    </a:cubicBezTo>
                    <a:close/>
                    <a:moveTo>
                      <a:pt x="1336" y="279"/>
                    </a:moveTo>
                    <a:cubicBezTo>
                      <a:pt x="1171" y="279"/>
                      <a:pt x="1108" y="288"/>
                      <a:pt x="955" y="296"/>
                    </a:cubicBezTo>
                    <a:cubicBezTo>
                      <a:pt x="904" y="299"/>
                      <a:pt x="875" y="313"/>
                      <a:pt x="844" y="337"/>
                    </a:cubicBezTo>
                    <a:cubicBezTo>
                      <a:pt x="821" y="355"/>
                      <a:pt x="779" y="391"/>
                      <a:pt x="752" y="398"/>
                    </a:cubicBezTo>
                    <a:lnTo>
                      <a:pt x="752" y="499"/>
                    </a:lnTo>
                    <a:lnTo>
                      <a:pt x="870" y="508"/>
                    </a:lnTo>
                    <a:cubicBezTo>
                      <a:pt x="933" y="511"/>
                      <a:pt x="1023" y="527"/>
                      <a:pt x="1074" y="559"/>
                    </a:cubicBezTo>
                    <a:cubicBezTo>
                      <a:pt x="1093" y="571"/>
                      <a:pt x="1124" y="606"/>
                      <a:pt x="1124" y="635"/>
                    </a:cubicBezTo>
                    <a:cubicBezTo>
                      <a:pt x="1124" y="663"/>
                      <a:pt x="1073" y="719"/>
                      <a:pt x="1074" y="855"/>
                    </a:cubicBezTo>
                    <a:cubicBezTo>
                      <a:pt x="1074" y="992"/>
                      <a:pt x="1087" y="994"/>
                      <a:pt x="992" y="1044"/>
                    </a:cubicBezTo>
                    <a:cubicBezTo>
                      <a:pt x="916" y="1084"/>
                      <a:pt x="685" y="1219"/>
                      <a:pt x="625" y="1219"/>
                    </a:cubicBezTo>
                    <a:cubicBezTo>
                      <a:pt x="550" y="1219"/>
                      <a:pt x="606" y="1220"/>
                      <a:pt x="526" y="1141"/>
                    </a:cubicBezTo>
                    <a:cubicBezTo>
                      <a:pt x="497" y="1113"/>
                      <a:pt x="468" y="1090"/>
                      <a:pt x="447" y="1058"/>
                    </a:cubicBezTo>
                    <a:cubicBezTo>
                      <a:pt x="497" y="954"/>
                      <a:pt x="540" y="981"/>
                      <a:pt x="540" y="906"/>
                    </a:cubicBezTo>
                    <a:cubicBezTo>
                      <a:pt x="540" y="863"/>
                      <a:pt x="533" y="868"/>
                      <a:pt x="532" y="830"/>
                    </a:cubicBezTo>
                    <a:cubicBezTo>
                      <a:pt x="337" y="830"/>
                      <a:pt x="355" y="820"/>
                      <a:pt x="184" y="956"/>
                    </a:cubicBezTo>
                    <a:lnTo>
                      <a:pt x="107" y="1057"/>
                    </a:lnTo>
                    <a:cubicBezTo>
                      <a:pt x="0" y="1252"/>
                      <a:pt x="145" y="1411"/>
                      <a:pt x="268" y="1576"/>
                    </a:cubicBezTo>
                    <a:cubicBezTo>
                      <a:pt x="303" y="1623"/>
                      <a:pt x="418" y="1759"/>
                      <a:pt x="455" y="1786"/>
                    </a:cubicBezTo>
                    <a:cubicBezTo>
                      <a:pt x="495" y="1816"/>
                      <a:pt x="529" y="1843"/>
                      <a:pt x="571" y="1875"/>
                    </a:cubicBezTo>
                    <a:lnTo>
                      <a:pt x="665" y="1941"/>
                    </a:lnTo>
                    <a:cubicBezTo>
                      <a:pt x="709" y="1971"/>
                      <a:pt x="734" y="1969"/>
                      <a:pt x="764" y="1978"/>
                    </a:cubicBezTo>
                    <a:cubicBezTo>
                      <a:pt x="843" y="2001"/>
                      <a:pt x="879" y="2008"/>
                      <a:pt x="988" y="1988"/>
                    </a:cubicBezTo>
                    <a:cubicBezTo>
                      <a:pt x="1024" y="1981"/>
                      <a:pt x="997" y="1977"/>
                      <a:pt x="1040" y="1973"/>
                    </a:cubicBezTo>
                    <a:cubicBezTo>
                      <a:pt x="1087" y="1968"/>
                      <a:pt x="1074" y="1982"/>
                      <a:pt x="1124" y="1963"/>
                    </a:cubicBezTo>
                    <a:cubicBezTo>
                      <a:pt x="1126" y="1962"/>
                      <a:pt x="1124" y="1962"/>
                      <a:pt x="1142" y="1956"/>
                    </a:cubicBezTo>
                    <a:cubicBezTo>
                      <a:pt x="1143" y="1956"/>
                      <a:pt x="1162" y="1951"/>
                      <a:pt x="1162" y="1951"/>
                    </a:cubicBezTo>
                    <a:lnTo>
                      <a:pt x="1263" y="1925"/>
                    </a:lnTo>
                    <a:cubicBezTo>
                      <a:pt x="1339" y="1903"/>
                      <a:pt x="1309" y="1915"/>
                      <a:pt x="1404" y="1914"/>
                    </a:cubicBezTo>
                    <a:cubicBezTo>
                      <a:pt x="1448" y="1913"/>
                      <a:pt x="1451" y="1907"/>
                      <a:pt x="1489" y="1905"/>
                    </a:cubicBezTo>
                    <a:cubicBezTo>
                      <a:pt x="1549" y="1902"/>
                      <a:pt x="1613" y="1911"/>
                      <a:pt x="1672" y="1902"/>
                    </a:cubicBezTo>
                    <a:cubicBezTo>
                      <a:pt x="1839" y="1874"/>
                      <a:pt x="1760" y="1874"/>
                      <a:pt x="1921" y="1887"/>
                    </a:cubicBezTo>
                    <a:cubicBezTo>
                      <a:pt x="1951" y="1890"/>
                      <a:pt x="1984" y="1886"/>
                      <a:pt x="2014" y="1888"/>
                    </a:cubicBezTo>
                    <a:cubicBezTo>
                      <a:pt x="2181" y="1897"/>
                      <a:pt x="2334" y="1970"/>
                      <a:pt x="2267" y="1685"/>
                    </a:cubicBezTo>
                    <a:cubicBezTo>
                      <a:pt x="2134" y="1685"/>
                      <a:pt x="2220" y="1648"/>
                      <a:pt x="1987" y="1668"/>
                    </a:cubicBezTo>
                    <a:cubicBezTo>
                      <a:pt x="1935" y="1672"/>
                      <a:pt x="1932" y="1663"/>
                      <a:pt x="1912" y="1634"/>
                    </a:cubicBezTo>
                    <a:cubicBezTo>
                      <a:pt x="1948" y="1617"/>
                      <a:pt x="1934" y="1639"/>
                      <a:pt x="1986" y="1607"/>
                    </a:cubicBezTo>
                    <a:cubicBezTo>
                      <a:pt x="1992" y="1603"/>
                      <a:pt x="2001" y="1598"/>
                      <a:pt x="2008" y="1594"/>
                    </a:cubicBezTo>
                    <a:cubicBezTo>
                      <a:pt x="2048" y="1573"/>
                      <a:pt x="2216" y="1527"/>
                      <a:pt x="2307" y="1488"/>
                    </a:cubicBezTo>
                    <a:cubicBezTo>
                      <a:pt x="2384" y="1455"/>
                      <a:pt x="2600" y="1349"/>
                      <a:pt x="2659" y="1289"/>
                    </a:cubicBezTo>
                    <a:cubicBezTo>
                      <a:pt x="2716" y="1230"/>
                      <a:pt x="2875" y="1156"/>
                      <a:pt x="2774" y="1000"/>
                    </a:cubicBezTo>
                    <a:cubicBezTo>
                      <a:pt x="2730" y="932"/>
                      <a:pt x="2781" y="926"/>
                      <a:pt x="2667" y="895"/>
                    </a:cubicBezTo>
                    <a:cubicBezTo>
                      <a:pt x="2627" y="884"/>
                      <a:pt x="2620" y="864"/>
                      <a:pt x="2594" y="833"/>
                    </a:cubicBezTo>
                    <a:cubicBezTo>
                      <a:pt x="2566" y="798"/>
                      <a:pt x="2540" y="805"/>
                      <a:pt x="2512" y="780"/>
                    </a:cubicBezTo>
                    <a:cubicBezTo>
                      <a:pt x="2467" y="742"/>
                      <a:pt x="2503" y="728"/>
                      <a:pt x="2394" y="728"/>
                    </a:cubicBezTo>
                    <a:cubicBezTo>
                      <a:pt x="2319" y="728"/>
                      <a:pt x="2223" y="729"/>
                      <a:pt x="2153" y="740"/>
                    </a:cubicBezTo>
                    <a:cubicBezTo>
                      <a:pt x="2117" y="745"/>
                      <a:pt x="2066" y="751"/>
                      <a:pt x="2038" y="737"/>
                    </a:cubicBezTo>
                    <a:cubicBezTo>
                      <a:pt x="2015" y="725"/>
                      <a:pt x="1988" y="682"/>
                      <a:pt x="1988" y="635"/>
                    </a:cubicBezTo>
                    <a:cubicBezTo>
                      <a:pt x="1988" y="602"/>
                      <a:pt x="2089" y="571"/>
                      <a:pt x="2116" y="560"/>
                    </a:cubicBezTo>
                    <a:cubicBezTo>
                      <a:pt x="2173" y="537"/>
                      <a:pt x="2210" y="519"/>
                      <a:pt x="2259" y="491"/>
                    </a:cubicBezTo>
                    <a:cubicBezTo>
                      <a:pt x="2310" y="460"/>
                      <a:pt x="2356" y="413"/>
                      <a:pt x="2380" y="358"/>
                    </a:cubicBezTo>
                    <a:lnTo>
                      <a:pt x="2394" y="321"/>
                    </a:lnTo>
                    <a:cubicBezTo>
                      <a:pt x="2428" y="246"/>
                      <a:pt x="2439" y="184"/>
                      <a:pt x="2359" y="103"/>
                    </a:cubicBezTo>
                    <a:cubicBezTo>
                      <a:pt x="2257" y="0"/>
                      <a:pt x="2097" y="47"/>
                      <a:pt x="1968" y="90"/>
                    </a:cubicBezTo>
                    <a:cubicBezTo>
                      <a:pt x="1881" y="119"/>
                      <a:pt x="1887" y="128"/>
                      <a:pt x="1756" y="166"/>
                    </a:cubicBezTo>
                    <a:cubicBezTo>
                      <a:pt x="1626" y="205"/>
                      <a:pt x="1575" y="246"/>
                      <a:pt x="1452" y="294"/>
                    </a:cubicBezTo>
                    <a:cubicBezTo>
                      <a:pt x="1422" y="306"/>
                      <a:pt x="1436" y="301"/>
                      <a:pt x="1403" y="290"/>
                    </a:cubicBezTo>
                    <a:cubicBezTo>
                      <a:pt x="1377" y="282"/>
                      <a:pt x="1367" y="279"/>
                      <a:pt x="1336" y="2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45" name="Freeform 33">
                <a:extLst>
                  <a:ext uri="{FF2B5EF4-FFF2-40B4-BE49-F238E27FC236}">
                    <a16:creationId xmlns:a16="http://schemas.microsoft.com/office/drawing/2014/main" id="{ED264A04-9729-49AA-BCE8-1D2803C17D08}"/>
                  </a:ext>
                </a:extLst>
              </p:cNvPr>
              <p:cNvSpPr>
                <a:spLocks noEditPoints="1"/>
              </p:cNvSpPr>
              <p:nvPr/>
            </p:nvSpPr>
            <p:spPr bwMode="auto">
              <a:xfrm>
                <a:off x="6270909" y="5256259"/>
                <a:ext cx="650035" cy="791264"/>
              </a:xfrm>
              <a:custGeom>
                <a:avLst/>
                <a:gdLst>
                  <a:gd name="T0" fmla="*/ 943 w 2302"/>
                  <a:gd name="T1" fmla="*/ 2093 h 2775"/>
                  <a:gd name="T2" fmla="*/ 935 w 2302"/>
                  <a:gd name="T3" fmla="*/ 1957 h 2775"/>
                  <a:gd name="T4" fmla="*/ 1214 w 2302"/>
                  <a:gd name="T5" fmla="*/ 1898 h 2775"/>
                  <a:gd name="T6" fmla="*/ 1250 w 2302"/>
                  <a:gd name="T7" fmla="*/ 1993 h 2775"/>
                  <a:gd name="T8" fmla="*/ 923 w 2302"/>
                  <a:gd name="T9" fmla="*/ 1327 h 2775"/>
                  <a:gd name="T10" fmla="*/ 1019 w 2302"/>
                  <a:gd name="T11" fmla="*/ 1246 h 2775"/>
                  <a:gd name="T12" fmla="*/ 1517 w 2302"/>
                  <a:gd name="T13" fmla="*/ 1067 h 2775"/>
                  <a:gd name="T14" fmla="*/ 2022 w 2302"/>
                  <a:gd name="T15" fmla="*/ 1529 h 2775"/>
                  <a:gd name="T16" fmla="*/ 1975 w 2302"/>
                  <a:gd name="T17" fmla="*/ 1651 h 2775"/>
                  <a:gd name="T18" fmla="*/ 1638 w 2302"/>
                  <a:gd name="T19" fmla="*/ 2178 h 2775"/>
                  <a:gd name="T20" fmla="*/ 1392 w 2302"/>
                  <a:gd name="T21" fmla="*/ 1830 h 2775"/>
                  <a:gd name="T22" fmla="*/ 1392 w 2302"/>
                  <a:gd name="T23" fmla="*/ 1551 h 2775"/>
                  <a:gd name="T24" fmla="*/ 1534 w 2302"/>
                  <a:gd name="T25" fmla="*/ 1282 h 2775"/>
                  <a:gd name="T26" fmla="*/ 1211 w 2302"/>
                  <a:gd name="T27" fmla="*/ 1293 h 2775"/>
                  <a:gd name="T28" fmla="*/ 893 w 2302"/>
                  <a:gd name="T29" fmla="*/ 1466 h 2775"/>
                  <a:gd name="T30" fmla="*/ 1488 w 2302"/>
                  <a:gd name="T31" fmla="*/ 301 h 2775"/>
                  <a:gd name="T32" fmla="*/ 1307 w 2302"/>
                  <a:gd name="T33" fmla="*/ 391 h 2775"/>
                  <a:gd name="T34" fmla="*/ 1198 w 2302"/>
                  <a:gd name="T35" fmla="*/ 53 h 2775"/>
                  <a:gd name="T36" fmla="*/ 1169 w 2302"/>
                  <a:gd name="T37" fmla="*/ 75 h 2775"/>
                  <a:gd name="T38" fmla="*/ 989 w 2302"/>
                  <a:gd name="T39" fmla="*/ 420 h 2775"/>
                  <a:gd name="T40" fmla="*/ 571 w 2302"/>
                  <a:gd name="T41" fmla="*/ 603 h 2775"/>
                  <a:gd name="T42" fmla="*/ 696 w 2302"/>
                  <a:gd name="T43" fmla="*/ 800 h 2775"/>
                  <a:gd name="T44" fmla="*/ 901 w 2302"/>
                  <a:gd name="T45" fmla="*/ 1043 h 2775"/>
                  <a:gd name="T46" fmla="*/ 359 w 2302"/>
                  <a:gd name="T47" fmla="*/ 1111 h 2775"/>
                  <a:gd name="T48" fmla="*/ 80 w 2302"/>
                  <a:gd name="T49" fmla="*/ 1381 h 2775"/>
                  <a:gd name="T50" fmla="*/ 26 w 2302"/>
                  <a:gd name="T51" fmla="*/ 1834 h 2775"/>
                  <a:gd name="T52" fmla="*/ 317 w 2302"/>
                  <a:gd name="T53" fmla="*/ 2203 h 2775"/>
                  <a:gd name="T54" fmla="*/ 545 w 2302"/>
                  <a:gd name="T55" fmla="*/ 1839 h 2775"/>
                  <a:gd name="T56" fmla="*/ 684 w 2302"/>
                  <a:gd name="T57" fmla="*/ 1452 h 2775"/>
                  <a:gd name="T58" fmla="*/ 740 w 2302"/>
                  <a:gd name="T59" fmla="*/ 1754 h 2775"/>
                  <a:gd name="T60" fmla="*/ 930 w 2302"/>
                  <a:gd name="T61" fmla="*/ 1656 h 2775"/>
                  <a:gd name="T62" fmla="*/ 1265 w 2302"/>
                  <a:gd name="T63" fmla="*/ 1458 h 2775"/>
                  <a:gd name="T64" fmla="*/ 1049 w 2302"/>
                  <a:gd name="T65" fmla="*/ 1665 h 2775"/>
                  <a:gd name="T66" fmla="*/ 918 w 2302"/>
                  <a:gd name="T67" fmla="*/ 1746 h 2775"/>
                  <a:gd name="T68" fmla="*/ 579 w 2302"/>
                  <a:gd name="T69" fmla="*/ 1898 h 2775"/>
                  <a:gd name="T70" fmla="*/ 664 w 2302"/>
                  <a:gd name="T71" fmla="*/ 2237 h 2775"/>
                  <a:gd name="T72" fmla="*/ 848 w 2302"/>
                  <a:gd name="T73" fmla="*/ 2374 h 2775"/>
                  <a:gd name="T74" fmla="*/ 893 w 2302"/>
                  <a:gd name="T75" fmla="*/ 2677 h 2775"/>
                  <a:gd name="T76" fmla="*/ 1183 w 2302"/>
                  <a:gd name="T77" fmla="*/ 2604 h 2775"/>
                  <a:gd name="T78" fmla="*/ 1612 w 2302"/>
                  <a:gd name="T79" fmla="*/ 2482 h 2775"/>
                  <a:gd name="T80" fmla="*/ 2056 w 2302"/>
                  <a:gd name="T81" fmla="*/ 1894 h 2775"/>
                  <a:gd name="T82" fmla="*/ 2175 w 2302"/>
                  <a:gd name="T83" fmla="*/ 1529 h 2775"/>
                  <a:gd name="T84" fmla="*/ 2227 w 2302"/>
                  <a:gd name="T85" fmla="*/ 1277 h 2775"/>
                  <a:gd name="T86" fmla="*/ 2024 w 2302"/>
                  <a:gd name="T87" fmla="*/ 945 h 2775"/>
                  <a:gd name="T88" fmla="*/ 1731 w 2302"/>
                  <a:gd name="T89" fmla="*/ 899 h 2775"/>
                  <a:gd name="T90" fmla="*/ 1282 w 2302"/>
                  <a:gd name="T91" fmla="*/ 933 h 2775"/>
                  <a:gd name="T92" fmla="*/ 1553 w 2302"/>
                  <a:gd name="T93" fmla="*/ 636 h 2775"/>
                  <a:gd name="T94" fmla="*/ 1683 w 2302"/>
                  <a:gd name="T95" fmla="*/ 563 h 2775"/>
                  <a:gd name="T96" fmla="*/ 1633 w 2302"/>
                  <a:gd name="T97" fmla="*/ 40 h 2775"/>
                  <a:gd name="T98" fmla="*/ 1502 w 2302"/>
                  <a:gd name="T99" fmla="*/ 78 h 2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02" h="2775">
                    <a:moveTo>
                      <a:pt x="935" y="1957"/>
                    </a:moveTo>
                    <a:cubicBezTo>
                      <a:pt x="1034" y="2024"/>
                      <a:pt x="961" y="2093"/>
                      <a:pt x="943" y="2093"/>
                    </a:cubicBezTo>
                    <a:cubicBezTo>
                      <a:pt x="884" y="2093"/>
                      <a:pt x="897" y="2096"/>
                      <a:pt x="876" y="2067"/>
                    </a:cubicBezTo>
                    <a:cubicBezTo>
                      <a:pt x="838" y="2013"/>
                      <a:pt x="877" y="1971"/>
                      <a:pt x="935" y="1957"/>
                    </a:cubicBezTo>
                    <a:close/>
                    <a:moveTo>
                      <a:pt x="1250" y="1993"/>
                    </a:moveTo>
                    <a:cubicBezTo>
                      <a:pt x="1158" y="1970"/>
                      <a:pt x="1189" y="1946"/>
                      <a:pt x="1214" y="1898"/>
                    </a:cubicBezTo>
                    <a:cubicBezTo>
                      <a:pt x="1252" y="1907"/>
                      <a:pt x="1272" y="1930"/>
                      <a:pt x="1290" y="1957"/>
                    </a:cubicBezTo>
                    <a:lnTo>
                      <a:pt x="1250" y="1993"/>
                    </a:lnTo>
                    <a:close/>
                    <a:moveTo>
                      <a:pt x="893" y="1466"/>
                    </a:moveTo>
                    <a:lnTo>
                      <a:pt x="923" y="1327"/>
                    </a:lnTo>
                    <a:cubicBezTo>
                      <a:pt x="931" y="1299"/>
                      <a:pt x="934" y="1330"/>
                      <a:pt x="935" y="1280"/>
                    </a:cubicBezTo>
                    <a:cubicBezTo>
                      <a:pt x="998" y="1280"/>
                      <a:pt x="970" y="1269"/>
                      <a:pt x="1019" y="1246"/>
                    </a:cubicBezTo>
                    <a:cubicBezTo>
                      <a:pt x="1040" y="1236"/>
                      <a:pt x="1067" y="1229"/>
                      <a:pt x="1088" y="1222"/>
                    </a:cubicBezTo>
                    <a:cubicBezTo>
                      <a:pt x="1209" y="1179"/>
                      <a:pt x="1402" y="1081"/>
                      <a:pt x="1517" y="1067"/>
                    </a:cubicBezTo>
                    <a:cubicBezTo>
                      <a:pt x="1653" y="1050"/>
                      <a:pt x="1887" y="1045"/>
                      <a:pt x="2002" y="1127"/>
                    </a:cubicBezTo>
                    <a:cubicBezTo>
                      <a:pt x="2130" y="1220"/>
                      <a:pt x="2068" y="1347"/>
                      <a:pt x="2022" y="1529"/>
                    </a:cubicBezTo>
                    <a:cubicBezTo>
                      <a:pt x="2015" y="1556"/>
                      <a:pt x="2011" y="1575"/>
                      <a:pt x="2003" y="1595"/>
                    </a:cubicBezTo>
                    <a:cubicBezTo>
                      <a:pt x="1991" y="1626"/>
                      <a:pt x="1985" y="1625"/>
                      <a:pt x="1975" y="1651"/>
                    </a:cubicBezTo>
                    <a:cubicBezTo>
                      <a:pt x="1964" y="1681"/>
                      <a:pt x="1962" y="1716"/>
                      <a:pt x="1934" y="1788"/>
                    </a:cubicBezTo>
                    <a:cubicBezTo>
                      <a:pt x="1898" y="1880"/>
                      <a:pt x="1725" y="2178"/>
                      <a:pt x="1638" y="2178"/>
                    </a:cubicBezTo>
                    <a:cubicBezTo>
                      <a:pt x="1506" y="2178"/>
                      <a:pt x="1485" y="2185"/>
                      <a:pt x="1417" y="2084"/>
                    </a:cubicBezTo>
                    <a:cubicBezTo>
                      <a:pt x="1527" y="2011"/>
                      <a:pt x="1551" y="1867"/>
                      <a:pt x="1392" y="1830"/>
                    </a:cubicBezTo>
                    <a:cubicBezTo>
                      <a:pt x="1414" y="1735"/>
                      <a:pt x="1468" y="1850"/>
                      <a:pt x="1468" y="1678"/>
                    </a:cubicBezTo>
                    <a:cubicBezTo>
                      <a:pt x="1468" y="1651"/>
                      <a:pt x="1408" y="1618"/>
                      <a:pt x="1392" y="1551"/>
                    </a:cubicBezTo>
                    <a:cubicBezTo>
                      <a:pt x="1465" y="1502"/>
                      <a:pt x="1467" y="1491"/>
                      <a:pt x="1556" y="1444"/>
                    </a:cubicBezTo>
                    <a:cubicBezTo>
                      <a:pt x="1666" y="1385"/>
                      <a:pt x="1571" y="1315"/>
                      <a:pt x="1534" y="1282"/>
                    </a:cubicBezTo>
                    <a:cubicBezTo>
                      <a:pt x="1448" y="1206"/>
                      <a:pt x="1434" y="1221"/>
                      <a:pt x="1299" y="1221"/>
                    </a:cubicBezTo>
                    <a:cubicBezTo>
                      <a:pt x="1270" y="1221"/>
                      <a:pt x="1236" y="1276"/>
                      <a:pt x="1211" y="1293"/>
                    </a:cubicBezTo>
                    <a:cubicBezTo>
                      <a:pt x="1158" y="1330"/>
                      <a:pt x="1104" y="1349"/>
                      <a:pt x="1011" y="1416"/>
                    </a:cubicBezTo>
                    <a:cubicBezTo>
                      <a:pt x="978" y="1439"/>
                      <a:pt x="944" y="1462"/>
                      <a:pt x="893" y="1466"/>
                    </a:cubicBezTo>
                    <a:close/>
                    <a:moveTo>
                      <a:pt x="1502" y="78"/>
                    </a:moveTo>
                    <a:cubicBezTo>
                      <a:pt x="1502" y="179"/>
                      <a:pt x="1543" y="206"/>
                      <a:pt x="1488" y="301"/>
                    </a:cubicBezTo>
                    <a:cubicBezTo>
                      <a:pt x="1474" y="325"/>
                      <a:pt x="1462" y="338"/>
                      <a:pt x="1439" y="354"/>
                    </a:cubicBezTo>
                    <a:cubicBezTo>
                      <a:pt x="1395" y="384"/>
                      <a:pt x="1363" y="418"/>
                      <a:pt x="1307" y="391"/>
                    </a:cubicBezTo>
                    <a:cubicBezTo>
                      <a:pt x="1327" y="306"/>
                      <a:pt x="1350" y="200"/>
                      <a:pt x="1350" y="112"/>
                    </a:cubicBezTo>
                    <a:cubicBezTo>
                      <a:pt x="1350" y="14"/>
                      <a:pt x="1261" y="17"/>
                      <a:pt x="1198" y="53"/>
                    </a:cubicBezTo>
                    <a:lnTo>
                      <a:pt x="1187" y="59"/>
                    </a:lnTo>
                    <a:cubicBezTo>
                      <a:pt x="1173" y="69"/>
                      <a:pt x="1180" y="62"/>
                      <a:pt x="1169" y="75"/>
                    </a:cubicBezTo>
                    <a:cubicBezTo>
                      <a:pt x="1162" y="85"/>
                      <a:pt x="1164" y="85"/>
                      <a:pt x="1157" y="97"/>
                    </a:cubicBezTo>
                    <a:lnTo>
                      <a:pt x="989" y="420"/>
                    </a:lnTo>
                    <a:cubicBezTo>
                      <a:pt x="932" y="571"/>
                      <a:pt x="876" y="450"/>
                      <a:pt x="698" y="450"/>
                    </a:cubicBezTo>
                    <a:cubicBezTo>
                      <a:pt x="577" y="450"/>
                      <a:pt x="571" y="457"/>
                      <a:pt x="571" y="603"/>
                    </a:cubicBezTo>
                    <a:cubicBezTo>
                      <a:pt x="571" y="613"/>
                      <a:pt x="618" y="689"/>
                      <a:pt x="627" y="707"/>
                    </a:cubicBezTo>
                    <a:cubicBezTo>
                      <a:pt x="647" y="743"/>
                      <a:pt x="668" y="772"/>
                      <a:pt x="696" y="800"/>
                    </a:cubicBezTo>
                    <a:cubicBezTo>
                      <a:pt x="749" y="853"/>
                      <a:pt x="825" y="898"/>
                      <a:pt x="901" y="916"/>
                    </a:cubicBezTo>
                    <a:lnTo>
                      <a:pt x="901" y="1043"/>
                    </a:lnTo>
                    <a:cubicBezTo>
                      <a:pt x="825" y="1083"/>
                      <a:pt x="633" y="1238"/>
                      <a:pt x="571" y="1238"/>
                    </a:cubicBezTo>
                    <a:cubicBezTo>
                      <a:pt x="497" y="1238"/>
                      <a:pt x="453" y="1111"/>
                      <a:pt x="359" y="1111"/>
                    </a:cubicBezTo>
                    <a:cubicBezTo>
                      <a:pt x="257" y="1111"/>
                      <a:pt x="166" y="1245"/>
                      <a:pt x="115" y="1307"/>
                    </a:cubicBezTo>
                    <a:cubicBezTo>
                      <a:pt x="90" y="1338"/>
                      <a:pt x="95" y="1346"/>
                      <a:pt x="80" y="1381"/>
                    </a:cubicBezTo>
                    <a:cubicBezTo>
                      <a:pt x="35" y="1484"/>
                      <a:pt x="49" y="1554"/>
                      <a:pt x="25" y="1658"/>
                    </a:cubicBezTo>
                    <a:cubicBezTo>
                      <a:pt x="3" y="1755"/>
                      <a:pt x="0" y="1733"/>
                      <a:pt x="26" y="1834"/>
                    </a:cubicBezTo>
                    <a:cubicBezTo>
                      <a:pt x="49" y="1925"/>
                      <a:pt x="47" y="1918"/>
                      <a:pt x="89" y="1991"/>
                    </a:cubicBezTo>
                    <a:cubicBezTo>
                      <a:pt x="124" y="2053"/>
                      <a:pt x="229" y="2203"/>
                      <a:pt x="317" y="2203"/>
                    </a:cubicBezTo>
                    <a:cubicBezTo>
                      <a:pt x="436" y="2203"/>
                      <a:pt x="477" y="2208"/>
                      <a:pt x="507" y="2088"/>
                    </a:cubicBezTo>
                    <a:cubicBezTo>
                      <a:pt x="526" y="2011"/>
                      <a:pt x="545" y="1926"/>
                      <a:pt x="545" y="1839"/>
                    </a:cubicBezTo>
                    <a:cubicBezTo>
                      <a:pt x="545" y="1720"/>
                      <a:pt x="477" y="1710"/>
                      <a:pt x="551" y="1599"/>
                    </a:cubicBezTo>
                    <a:lnTo>
                      <a:pt x="684" y="1452"/>
                    </a:lnTo>
                    <a:cubicBezTo>
                      <a:pt x="784" y="1375"/>
                      <a:pt x="689" y="1568"/>
                      <a:pt x="689" y="1653"/>
                    </a:cubicBezTo>
                    <a:cubicBezTo>
                      <a:pt x="689" y="1702"/>
                      <a:pt x="727" y="1706"/>
                      <a:pt x="740" y="1754"/>
                    </a:cubicBezTo>
                    <a:lnTo>
                      <a:pt x="850" y="1754"/>
                    </a:lnTo>
                    <a:cubicBezTo>
                      <a:pt x="880" y="1709"/>
                      <a:pt x="883" y="1692"/>
                      <a:pt x="930" y="1656"/>
                    </a:cubicBezTo>
                    <a:cubicBezTo>
                      <a:pt x="1000" y="1602"/>
                      <a:pt x="1081" y="1572"/>
                      <a:pt x="1150" y="1521"/>
                    </a:cubicBezTo>
                    <a:cubicBezTo>
                      <a:pt x="1181" y="1498"/>
                      <a:pt x="1226" y="1467"/>
                      <a:pt x="1265" y="1458"/>
                    </a:cubicBezTo>
                    <a:cubicBezTo>
                      <a:pt x="1214" y="1554"/>
                      <a:pt x="1214" y="1572"/>
                      <a:pt x="1122" y="1628"/>
                    </a:cubicBezTo>
                    <a:lnTo>
                      <a:pt x="1049" y="1665"/>
                    </a:lnTo>
                    <a:cubicBezTo>
                      <a:pt x="1027" y="1678"/>
                      <a:pt x="1014" y="1691"/>
                      <a:pt x="988" y="1706"/>
                    </a:cubicBezTo>
                    <a:cubicBezTo>
                      <a:pt x="962" y="1722"/>
                      <a:pt x="943" y="1732"/>
                      <a:pt x="918" y="1746"/>
                    </a:cubicBezTo>
                    <a:cubicBezTo>
                      <a:pt x="744" y="1848"/>
                      <a:pt x="769" y="1780"/>
                      <a:pt x="658" y="1798"/>
                    </a:cubicBezTo>
                    <a:cubicBezTo>
                      <a:pt x="583" y="1810"/>
                      <a:pt x="579" y="1836"/>
                      <a:pt x="579" y="1898"/>
                    </a:cubicBezTo>
                    <a:cubicBezTo>
                      <a:pt x="579" y="1928"/>
                      <a:pt x="671" y="1995"/>
                      <a:pt x="692" y="2023"/>
                    </a:cubicBezTo>
                    <a:cubicBezTo>
                      <a:pt x="718" y="2059"/>
                      <a:pt x="664" y="2123"/>
                      <a:pt x="664" y="2237"/>
                    </a:cubicBezTo>
                    <a:cubicBezTo>
                      <a:pt x="664" y="2262"/>
                      <a:pt x="739" y="2337"/>
                      <a:pt x="762" y="2350"/>
                    </a:cubicBezTo>
                    <a:cubicBezTo>
                      <a:pt x="795" y="2368"/>
                      <a:pt x="812" y="2364"/>
                      <a:pt x="848" y="2374"/>
                    </a:cubicBezTo>
                    <a:cubicBezTo>
                      <a:pt x="895" y="2387"/>
                      <a:pt x="877" y="2404"/>
                      <a:pt x="918" y="2415"/>
                    </a:cubicBezTo>
                    <a:cubicBezTo>
                      <a:pt x="918" y="2482"/>
                      <a:pt x="893" y="2510"/>
                      <a:pt x="893" y="2677"/>
                    </a:cubicBezTo>
                    <a:cubicBezTo>
                      <a:pt x="893" y="2707"/>
                      <a:pt x="963" y="2775"/>
                      <a:pt x="1103" y="2684"/>
                    </a:cubicBezTo>
                    <a:cubicBezTo>
                      <a:pt x="1126" y="2669"/>
                      <a:pt x="1171" y="2629"/>
                      <a:pt x="1183" y="2604"/>
                    </a:cubicBezTo>
                    <a:cubicBezTo>
                      <a:pt x="1212" y="2540"/>
                      <a:pt x="1174" y="2425"/>
                      <a:pt x="1207" y="2339"/>
                    </a:cubicBezTo>
                    <a:cubicBezTo>
                      <a:pt x="1276" y="2153"/>
                      <a:pt x="1454" y="2482"/>
                      <a:pt x="1612" y="2482"/>
                    </a:cubicBezTo>
                    <a:cubicBezTo>
                      <a:pt x="1720" y="2482"/>
                      <a:pt x="1833" y="2340"/>
                      <a:pt x="1877" y="2265"/>
                    </a:cubicBezTo>
                    <a:cubicBezTo>
                      <a:pt x="1929" y="2179"/>
                      <a:pt x="2023" y="1992"/>
                      <a:pt x="2056" y="1894"/>
                    </a:cubicBezTo>
                    <a:cubicBezTo>
                      <a:pt x="2086" y="1807"/>
                      <a:pt x="2115" y="1781"/>
                      <a:pt x="2149" y="1630"/>
                    </a:cubicBezTo>
                    <a:lnTo>
                      <a:pt x="2175" y="1529"/>
                    </a:lnTo>
                    <a:cubicBezTo>
                      <a:pt x="2179" y="1510"/>
                      <a:pt x="2184" y="1501"/>
                      <a:pt x="2189" y="1484"/>
                    </a:cubicBezTo>
                    <a:cubicBezTo>
                      <a:pt x="2208" y="1426"/>
                      <a:pt x="2202" y="1341"/>
                      <a:pt x="2227" y="1277"/>
                    </a:cubicBezTo>
                    <a:cubicBezTo>
                      <a:pt x="2260" y="1189"/>
                      <a:pt x="2302" y="1157"/>
                      <a:pt x="2199" y="1058"/>
                    </a:cubicBezTo>
                    <a:cubicBezTo>
                      <a:pt x="2177" y="1036"/>
                      <a:pt x="2048" y="950"/>
                      <a:pt x="2024" y="945"/>
                    </a:cubicBezTo>
                    <a:cubicBezTo>
                      <a:pt x="1993" y="938"/>
                      <a:pt x="1965" y="939"/>
                      <a:pt x="1934" y="932"/>
                    </a:cubicBezTo>
                    <a:cubicBezTo>
                      <a:pt x="1873" y="919"/>
                      <a:pt x="1805" y="899"/>
                      <a:pt x="1731" y="899"/>
                    </a:cubicBezTo>
                    <a:cubicBezTo>
                      <a:pt x="1626" y="899"/>
                      <a:pt x="1547" y="941"/>
                      <a:pt x="1358" y="941"/>
                    </a:cubicBezTo>
                    <a:cubicBezTo>
                      <a:pt x="1316" y="941"/>
                      <a:pt x="1320" y="934"/>
                      <a:pt x="1282" y="933"/>
                    </a:cubicBezTo>
                    <a:cubicBezTo>
                      <a:pt x="1282" y="859"/>
                      <a:pt x="1262" y="813"/>
                      <a:pt x="1351" y="757"/>
                    </a:cubicBezTo>
                    <a:lnTo>
                      <a:pt x="1553" y="636"/>
                    </a:lnTo>
                    <a:cubicBezTo>
                      <a:pt x="1593" y="610"/>
                      <a:pt x="1589" y="605"/>
                      <a:pt x="1637" y="586"/>
                    </a:cubicBezTo>
                    <a:cubicBezTo>
                      <a:pt x="1650" y="580"/>
                      <a:pt x="1668" y="571"/>
                      <a:pt x="1683" y="563"/>
                    </a:cubicBezTo>
                    <a:cubicBezTo>
                      <a:pt x="1786" y="506"/>
                      <a:pt x="1790" y="441"/>
                      <a:pt x="1790" y="332"/>
                    </a:cubicBezTo>
                    <a:cubicBezTo>
                      <a:pt x="1790" y="213"/>
                      <a:pt x="1724" y="96"/>
                      <a:pt x="1633" y="40"/>
                    </a:cubicBezTo>
                    <a:lnTo>
                      <a:pt x="1617" y="30"/>
                    </a:lnTo>
                    <a:cubicBezTo>
                      <a:pt x="1567" y="0"/>
                      <a:pt x="1502" y="18"/>
                      <a:pt x="1502"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grpSp>
            <p:nvGrpSpPr>
              <p:cNvPr id="46" name="组合 45">
                <a:extLst>
                  <a:ext uri="{FF2B5EF4-FFF2-40B4-BE49-F238E27FC236}">
                    <a16:creationId xmlns:a16="http://schemas.microsoft.com/office/drawing/2014/main" id="{CC7FE336-1E36-4F52-B5DF-3978B033E66B}"/>
                  </a:ext>
                </a:extLst>
              </p:cNvPr>
              <p:cNvGrpSpPr/>
              <p:nvPr/>
            </p:nvGrpSpPr>
            <p:grpSpPr>
              <a:xfrm>
                <a:off x="7683654" y="5211762"/>
                <a:ext cx="777721" cy="795133"/>
                <a:chOff x="8128154" y="5211762"/>
                <a:chExt cx="777721" cy="795133"/>
              </a:xfrm>
              <a:grpFill/>
            </p:grpSpPr>
            <p:sp>
              <p:nvSpPr>
                <p:cNvPr id="50" name="Freeform 34">
                  <a:extLst>
                    <a:ext uri="{FF2B5EF4-FFF2-40B4-BE49-F238E27FC236}">
                      <a16:creationId xmlns:a16="http://schemas.microsoft.com/office/drawing/2014/main" id="{D31B6BAA-5FCC-4537-BD9B-FF26B8DAA1CB}"/>
                    </a:ext>
                  </a:extLst>
                </p:cNvPr>
                <p:cNvSpPr>
                  <a:spLocks noEditPoints="1"/>
                </p:cNvSpPr>
                <p:nvPr/>
              </p:nvSpPr>
              <p:spPr bwMode="auto">
                <a:xfrm>
                  <a:off x="8128154" y="5211762"/>
                  <a:ext cx="777721" cy="644232"/>
                </a:xfrm>
                <a:custGeom>
                  <a:avLst/>
                  <a:gdLst>
                    <a:gd name="T0" fmla="*/ 1651 w 2752"/>
                    <a:gd name="T1" fmla="*/ 1193 h 2259"/>
                    <a:gd name="T2" fmla="*/ 1795 w 2752"/>
                    <a:gd name="T3" fmla="*/ 939 h 2259"/>
                    <a:gd name="T4" fmla="*/ 1758 w 2752"/>
                    <a:gd name="T5" fmla="*/ 1045 h 2259"/>
                    <a:gd name="T6" fmla="*/ 1728 w 2752"/>
                    <a:gd name="T7" fmla="*/ 1184 h 2259"/>
                    <a:gd name="T8" fmla="*/ 2752 w 2752"/>
                    <a:gd name="T9" fmla="*/ 1370 h 2259"/>
                    <a:gd name="T10" fmla="*/ 2252 w 2752"/>
                    <a:gd name="T11" fmla="*/ 1498 h 2259"/>
                    <a:gd name="T12" fmla="*/ 1965 w 2752"/>
                    <a:gd name="T13" fmla="*/ 1396 h 2259"/>
                    <a:gd name="T14" fmla="*/ 2405 w 2752"/>
                    <a:gd name="T15" fmla="*/ 1303 h 2259"/>
                    <a:gd name="T16" fmla="*/ 1880 w 2752"/>
                    <a:gd name="T17" fmla="*/ 1286 h 2259"/>
                    <a:gd name="T18" fmla="*/ 1753 w 2752"/>
                    <a:gd name="T19" fmla="*/ 1430 h 2259"/>
                    <a:gd name="T20" fmla="*/ 1448 w 2752"/>
                    <a:gd name="T21" fmla="*/ 1429 h 2259"/>
                    <a:gd name="T22" fmla="*/ 1169 w 2752"/>
                    <a:gd name="T23" fmla="*/ 1480 h 2259"/>
                    <a:gd name="T24" fmla="*/ 911 w 2752"/>
                    <a:gd name="T25" fmla="*/ 1646 h 2259"/>
                    <a:gd name="T26" fmla="*/ 780 w 2752"/>
                    <a:gd name="T27" fmla="*/ 1726 h 2259"/>
                    <a:gd name="T28" fmla="*/ 518 w 2752"/>
                    <a:gd name="T29" fmla="*/ 1998 h 2259"/>
                    <a:gd name="T30" fmla="*/ 263 w 2752"/>
                    <a:gd name="T31" fmla="*/ 2259 h 2259"/>
                    <a:gd name="T32" fmla="*/ 0 w 2752"/>
                    <a:gd name="T33" fmla="*/ 2031 h 2259"/>
                    <a:gd name="T34" fmla="*/ 81 w 2752"/>
                    <a:gd name="T35" fmla="*/ 1781 h 2259"/>
                    <a:gd name="T36" fmla="*/ 314 w 2752"/>
                    <a:gd name="T37" fmla="*/ 1599 h 2259"/>
                    <a:gd name="T38" fmla="*/ 544 w 2752"/>
                    <a:gd name="T39" fmla="*/ 1685 h 2259"/>
                    <a:gd name="T40" fmla="*/ 763 w 2752"/>
                    <a:gd name="T41" fmla="*/ 1548 h 2259"/>
                    <a:gd name="T42" fmla="*/ 931 w 2752"/>
                    <a:gd name="T43" fmla="*/ 1480 h 2259"/>
                    <a:gd name="T44" fmla="*/ 1135 w 2752"/>
                    <a:gd name="T45" fmla="*/ 1447 h 2259"/>
                    <a:gd name="T46" fmla="*/ 1262 w 2752"/>
                    <a:gd name="T47" fmla="*/ 1396 h 2259"/>
                    <a:gd name="T48" fmla="*/ 1381 w 2752"/>
                    <a:gd name="T49" fmla="*/ 1345 h 2259"/>
                    <a:gd name="T50" fmla="*/ 1482 w 2752"/>
                    <a:gd name="T51" fmla="*/ 1133 h 2259"/>
                    <a:gd name="T52" fmla="*/ 1423 w 2752"/>
                    <a:gd name="T53" fmla="*/ 1226 h 2259"/>
                    <a:gd name="T54" fmla="*/ 1326 w 2752"/>
                    <a:gd name="T55" fmla="*/ 1151 h 2259"/>
                    <a:gd name="T56" fmla="*/ 1351 w 2752"/>
                    <a:gd name="T57" fmla="*/ 866 h 2259"/>
                    <a:gd name="T58" fmla="*/ 1541 w 2752"/>
                    <a:gd name="T59" fmla="*/ 845 h 2259"/>
                    <a:gd name="T60" fmla="*/ 1635 w 2752"/>
                    <a:gd name="T61" fmla="*/ 727 h 2259"/>
                    <a:gd name="T62" fmla="*/ 1582 w 2752"/>
                    <a:gd name="T63" fmla="*/ 538 h 2259"/>
                    <a:gd name="T64" fmla="*/ 1406 w 2752"/>
                    <a:gd name="T65" fmla="*/ 685 h 2259"/>
                    <a:gd name="T66" fmla="*/ 1262 w 2752"/>
                    <a:gd name="T67" fmla="*/ 1134 h 2259"/>
                    <a:gd name="T68" fmla="*/ 1177 w 2752"/>
                    <a:gd name="T69" fmla="*/ 1311 h 2259"/>
                    <a:gd name="T70" fmla="*/ 1135 w 2752"/>
                    <a:gd name="T71" fmla="*/ 1133 h 2259"/>
                    <a:gd name="T72" fmla="*/ 1008 w 2752"/>
                    <a:gd name="T73" fmla="*/ 1387 h 2259"/>
                    <a:gd name="T74" fmla="*/ 788 w 2752"/>
                    <a:gd name="T75" fmla="*/ 1218 h 2259"/>
                    <a:gd name="T76" fmla="*/ 915 w 2752"/>
                    <a:gd name="T77" fmla="*/ 888 h 2259"/>
                    <a:gd name="T78" fmla="*/ 1101 w 2752"/>
                    <a:gd name="T79" fmla="*/ 659 h 2259"/>
                    <a:gd name="T80" fmla="*/ 1067 w 2752"/>
                    <a:gd name="T81" fmla="*/ 337 h 2259"/>
                    <a:gd name="T82" fmla="*/ 1389 w 2752"/>
                    <a:gd name="T83" fmla="*/ 617 h 2259"/>
                    <a:gd name="T84" fmla="*/ 1618 w 2752"/>
                    <a:gd name="T85" fmla="*/ 337 h 2259"/>
                    <a:gd name="T86" fmla="*/ 1767 w 2752"/>
                    <a:gd name="T87" fmla="*/ 21 h 2259"/>
                    <a:gd name="T88" fmla="*/ 1814 w 2752"/>
                    <a:gd name="T89" fmla="*/ 331 h 2259"/>
                    <a:gd name="T90" fmla="*/ 1849 w 2752"/>
                    <a:gd name="T91" fmla="*/ 552 h 2259"/>
                    <a:gd name="T92" fmla="*/ 1990 w 2752"/>
                    <a:gd name="T93" fmla="*/ 329 h 2259"/>
                    <a:gd name="T94" fmla="*/ 2192 w 2752"/>
                    <a:gd name="T95" fmla="*/ 211 h 2259"/>
                    <a:gd name="T96" fmla="*/ 2021 w 2752"/>
                    <a:gd name="T97" fmla="*/ 783 h 2259"/>
                    <a:gd name="T98" fmla="*/ 1922 w 2752"/>
                    <a:gd name="T99" fmla="*/ 1057 h 2259"/>
                    <a:gd name="T100" fmla="*/ 2372 w 2752"/>
                    <a:gd name="T101" fmla="*/ 1115 h 2259"/>
                    <a:gd name="T102" fmla="*/ 2491 w 2752"/>
                    <a:gd name="T103" fmla="*/ 1152 h 2259"/>
                    <a:gd name="T104" fmla="*/ 2615 w 2752"/>
                    <a:gd name="T105" fmla="*/ 1178 h 2259"/>
                    <a:gd name="T106" fmla="*/ 2752 w 2752"/>
                    <a:gd name="T107" fmla="*/ 1349 h 2259"/>
                    <a:gd name="T108" fmla="*/ 1592 w 2752"/>
                    <a:gd name="T109" fmla="*/ 1049 h 2259"/>
                    <a:gd name="T110" fmla="*/ 1540 w 2752"/>
                    <a:gd name="T111" fmla="*/ 954 h 2259"/>
                    <a:gd name="T112" fmla="*/ 1609 w 2752"/>
                    <a:gd name="T113" fmla="*/ 922 h 2259"/>
                    <a:gd name="T114" fmla="*/ 1863 w 2752"/>
                    <a:gd name="T115" fmla="*/ 820 h 2259"/>
                    <a:gd name="T116" fmla="*/ 1838 w 2752"/>
                    <a:gd name="T117" fmla="*/ 693 h 2259"/>
                    <a:gd name="T118" fmla="*/ 1863 w 2752"/>
                    <a:gd name="T119" fmla="*/ 820 h 2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52" h="2259">
                      <a:moveTo>
                        <a:pt x="1728" y="1184"/>
                      </a:moveTo>
                      <a:cubicBezTo>
                        <a:pt x="1690" y="1184"/>
                        <a:pt x="1678" y="1180"/>
                        <a:pt x="1651" y="1193"/>
                      </a:cubicBezTo>
                      <a:cubicBezTo>
                        <a:pt x="1651" y="1141"/>
                        <a:pt x="1646" y="1151"/>
                        <a:pt x="1674" y="1122"/>
                      </a:cubicBezTo>
                      <a:cubicBezTo>
                        <a:pt x="1794" y="1002"/>
                        <a:pt x="1745" y="952"/>
                        <a:pt x="1795" y="939"/>
                      </a:cubicBezTo>
                      <a:cubicBezTo>
                        <a:pt x="1796" y="972"/>
                        <a:pt x="1809" y="981"/>
                        <a:pt x="1799" y="1002"/>
                      </a:cubicBezTo>
                      <a:cubicBezTo>
                        <a:pt x="1788" y="1025"/>
                        <a:pt x="1773" y="1009"/>
                        <a:pt x="1758" y="1045"/>
                      </a:cubicBezTo>
                      <a:cubicBezTo>
                        <a:pt x="1747" y="1073"/>
                        <a:pt x="1756" y="1095"/>
                        <a:pt x="1753" y="1125"/>
                      </a:cubicBezTo>
                      <a:cubicBezTo>
                        <a:pt x="1748" y="1177"/>
                        <a:pt x="1740" y="1139"/>
                        <a:pt x="1728" y="1184"/>
                      </a:cubicBezTo>
                      <a:close/>
                      <a:moveTo>
                        <a:pt x="2752" y="1349"/>
                      </a:moveTo>
                      <a:lnTo>
                        <a:pt x="2752" y="1370"/>
                      </a:lnTo>
                      <a:cubicBezTo>
                        <a:pt x="2749" y="1398"/>
                        <a:pt x="2729" y="1424"/>
                        <a:pt x="2686" y="1448"/>
                      </a:cubicBezTo>
                      <a:cubicBezTo>
                        <a:pt x="2529" y="1535"/>
                        <a:pt x="2421" y="1512"/>
                        <a:pt x="2252" y="1498"/>
                      </a:cubicBezTo>
                      <a:cubicBezTo>
                        <a:pt x="2153" y="1489"/>
                        <a:pt x="2076" y="1534"/>
                        <a:pt x="1965" y="1480"/>
                      </a:cubicBezTo>
                      <a:lnTo>
                        <a:pt x="1965" y="1396"/>
                      </a:lnTo>
                      <a:cubicBezTo>
                        <a:pt x="2044" y="1389"/>
                        <a:pt x="2121" y="1370"/>
                        <a:pt x="2210" y="1370"/>
                      </a:cubicBezTo>
                      <a:cubicBezTo>
                        <a:pt x="2286" y="1371"/>
                        <a:pt x="2369" y="1371"/>
                        <a:pt x="2405" y="1303"/>
                      </a:cubicBezTo>
                      <a:cubicBezTo>
                        <a:pt x="2343" y="1210"/>
                        <a:pt x="2133" y="1231"/>
                        <a:pt x="2029" y="1248"/>
                      </a:cubicBezTo>
                      <a:cubicBezTo>
                        <a:pt x="1977" y="1256"/>
                        <a:pt x="1916" y="1283"/>
                        <a:pt x="1880" y="1286"/>
                      </a:cubicBezTo>
                      <a:cubicBezTo>
                        <a:pt x="1874" y="1364"/>
                        <a:pt x="1860" y="1372"/>
                        <a:pt x="1829" y="1430"/>
                      </a:cubicBezTo>
                      <a:lnTo>
                        <a:pt x="1753" y="1430"/>
                      </a:lnTo>
                      <a:cubicBezTo>
                        <a:pt x="1740" y="1380"/>
                        <a:pt x="1634" y="1350"/>
                        <a:pt x="1561" y="1398"/>
                      </a:cubicBezTo>
                      <a:cubicBezTo>
                        <a:pt x="1532" y="1417"/>
                        <a:pt x="1512" y="1410"/>
                        <a:pt x="1448" y="1429"/>
                      </a:cubicBezTo>
                      <a:cubicBezTo>
                        <a:pt x="1402" y="1442"/>
                        <a:pt x="1359" y="1438"/>
                        <a:pt x="1313" y="1438"/>
                      </a:cubicBezTo>
                      <a:cubicBezTo>
                        <a:pt x="1298" y="1495"/>
                        <a:pt x="1239" y="1480"/>
                        <a:pt x="1169" y="1480"/>
                      </a:cubicBezTo>
                      <a:cubicBezTo>
                        <a:pt x="1150" y="1562"/>
                        <a:pt x="1109" y="1526"/>
                        <a:pt x="1042" y="1565"/>
                      </a:cubicBezTo>
                      <a:cubicBezTo>
                        <a:pt x="998" y="1591"/>
                        <a:pt x="957" y="1618"/>
                        <a:pt x="911" y="1646"/>
                      </a:cubicBezTo>
                      <a:cubicBezTo>
                        <a:pt x="885" y="1662"/>
                        <a:pt x="869" y="1671"/>
                        <a:pt x="842" y="1687"/>
                      </a:cubicBezTo>
                      <a:cubicBezTo>
                        <a:pt x="817" y="1703"/>
                        <a:pt x="805" y="1713"/>
                        <a:pt x="780" y="1726"/>
                      </a:cubicBezTo>
                      <a:cubicBezTo>
                        <a:pt x="727" y="1753"/>
                        <a:pt x="696" y="1770"/>
                        <a:pt x="648" y="1807"/>
                      </a:cubicBezTo>
                      <a:cubicBezTo>
                        <a:pt x="586" y="1854"/>
                        <a:pt x="564" y="1937"/>
                        <a:pt x="518" y="1998"/>
                      </a:cubicBezTo>
                      <a:cubicBezTo>
                        <a:pt x="463" y="2072"/>
                        <a:pt x="490" y="2060"/>
                        <a:pt x="464" y="2105"/>
                      </a:cubicBezTo>
                      <a:cubicBezTo>
                        <a:pt x="418" y="2185"/>
                        <a:pt x="374" y="2259"/>
                        <a:pt x="263" y="2259"/>
                      </a:cubicBezTo>
                      <a:cubicBezTo>
                        <a:pt x="171" y="2259"/>
                        <a:pt x="130" y="2237"/>
                        <a:pt x="90" y="2170"/>
                      </a:cubicBezTo>
                      <a:cubicBezTo>
                        <a:pt x="66" y="2129"/>
                        <a:pt x="0" y="2071"/>
                        <a:pt x="0" y="2031"/>
                      </a:cubicBezTo>
                      <a:cubicBezTo>
                        <a:pt x="0" y="1981"/>
                        <a:pt x="7" y="1918"/>
                        <a:pt x="23" y="1876"/>
                      </a:cubicBezTo>
                      <a:cubicBezTo>
                        <a:pt x="37" y="1839"/>
                        <a:pt x="61" y="1811"/>
                        <a:pt x="81" y="1781"/>
                      </a:cubicBezTo>
                      <a:lnTo>
                        <a:pt x="195" y="1599"/>
                      </a:lnTo>
                      <a:lnTo>
                        <a:pt x="314" y="1599"/>
                      </a:lnTo>
                      <a:cubicBezTo>
                        <a:pt x="320" y="1622"/>
                        <a:pt x="344" y="1660"/>
                        <a:pt x="359" y="1680"/>
                      </a:cubicBezTo>
                      <a:cubicBezTo>
                        <a:pt x="404" y="1740"/>
                        <a:pt x="493" y="1742"/>
                        <a:pt x="544" y="1685"/>
                      </a:cubicBezTo>
                      <a:cubicBezTo>
                        <a:pt x="568" y="1658"/>
                        <a:pt x="563" y="1644"/>
                        <a:pt x="607" y="1629"/>
                      </a:cubicBezTo>
                      <a:cubicBezTo>
                        <a:pt x="666" y="1610"/>
                        <a:pt x="710" y="1576"/>
                        <a:pt x="763" y="1548"/>
                      </a:cubicBezTo>
                      <a:cubicBezTo>
                        <a:pt x="795" y="1531"/>
                        <a:pt x="820" y="1536"/>
                        <a:pt x="853" y="1520"/>
                      </a:cubicBezTo>
                      <a:cubicBezTo>
                        <a:pt x="886" y="1505"/>
                        <a:pt x="890" y="1491"/>
                        <a:pt x="931" y="1480"/>
                      </a:cubicBezTo>
                      <a:cubicBezTo>
                        <a:pt x="951" y="1474"/>
                        <a:pt x="958" y="1475"/>
                        <a:pt x="983" y="1472"/>
                      </a:cubicBezTo>
                      <a:cubicBezTo>
                        <a:pt x="1057" y="1464"/>
                        <a:pt x="1021" y="1447"/>
                        <a:pt x="1135" y="1447"/>
                      </a:cubicBezTo>
                      <a:cubicBezTo>
                        <a:pt x="1137" y="1418"/>
                        <a:pt x="1141" y="1416"/>
                        <a:pt x="1152" y="1396"/>
                      </a:cubicBezTo>
                      <a:lnTo>
                        <a:pt x="1262" y="1396"/>
                      </a:lnTo>
                      <a:cubicBezTo>
                        <a:pt x="1264" y="1367"/>
                        <a:pt x="1268" y="1365"/>
                        <a:pt x="1279" y="1345"/>
                      </a:cubicBezTo>
                      <a:lnTo>
                        <a:pt x="1381" y="1345"/>
                      </a:lnTo>
                      <a:cubicBezTo>
                        <a:pt x="1414" y="1282"/>
                        <a:pt x="1429" y="1260"/>
                        <a:pt x="1524" y="1260"/>
                      </a:cubicBezTo>
                      <a:cubicBezTo>
                        <a:pt x="1498" y="1210"/>
                        <a:pt x="1496" y="1195"/>
                        <a:pt x="1482" y="1133"/>
                      </a:cubicBezTo>
                      <a:lnTo>
                        <a:pt x="1423" y="1133"/>
                      </a:lnTo>
                      <a:lnTo>
                        <a:pt x="1423" y="1226"/>
                      </a:lnTo>
                      <a:lnTo>
                        <a:pt x="1338" y="1226"/>
                      </a:lnTo>
                      <a:cubicBezTo>
                        <a:pt x="1336" y="1201"/>
                        <a:pt x="1324" y="1169"/>
                        <a:pt x="1326" y="1151"/>
                      </a:cubicBezTo>
                      <a:cubicBezTo>
                        <a:pt x="1333" y="1083"/>
                        <a:pt x="1345" y="1194"/>
                        <a:pt x="1346" y="913"/>
                      </a:cubicBezTo>
                      <a:cubicBezTo>
                        <a:pt x="1346" y="892"/>
                        <a:pt x="1345" y="885"/>
                        <a:pt x="1351" y="866"/>
                      </a:cubicBezTo>
                      <a:lnTo>
                        <a:pt x="1364" y="838"/>
                      </a:lnTo>
                      <a:cubicBezTo>
                        <a:pt x="1414" y="762"/>
                        <a:pt x="1489" y="841"/>
                        <a:pt x="1541" y="845"/>
                      </a:cubicBezTo>
                      <a:cubicBezTo>
                        <a:pt x="1543" y="795"/>
                        <a:pt x="1565" y="773"/>
                        <a:pt x="1575" y="727"/>
                      </a:cubicBezTo>
                      <a:lnTo>
                        <a:pt x="1635" y="727"/>
                      </a:lnTo>
                      <a:lnTo>
                        <a:pt x="1636" y="618"/>
                      </a:lnTo>
                      <a:cubicBezTo>
                        <a:pt x="1642" y="566"/>
                        <a:pt x="1666" y="484"/>
                        <a:pt x="1582" y="538"/>
                      </a:cubicBezTo>
                      <a:cubicBezTo>
                        <a:pt x="1512" y="584"/>
                        <a:pt x="1495" y="651"/>
                        <a:pt x="1406" y="651"/>
                      </a:cubicBezTo>
                      <a:lnTo>
                        <a:pt x="1406" y="685"/>
                      </a:lnTo>
                      <a:cubicBezTo>
                        <a:pt x="1406" y="754"/>
                        <a:pt x="1270" y="828"/>
                        <a:pt x="1262" y="939"/>
                      </a:cubicBezTo>
                      <a:cubicBezTo>
                        <a:pt x="1258" y="1000"/>
                        <a:pt x="1264" y="1071"/>
                        <a:pt x="1262" y="1134"/>
                      </a:cubicBezTo>
                      <a:cubicBezTo>
                        <a:pt x="1261" y="1186"/>
                        <a:pt x="1246" y="1261"/>
                        <a:pt x="1245" y="1311"/>
                      </a:cubicBezTo>
                      <a:lnTo>
                        <a:pt x="1177" y="1311"/>
                      </a:lnTo>
                      <a:cubicBezTo>
                        <a:pt x="1169" y="1274"/>
                        <a:pt x="1159" y="1265"/>
                        <a:pt x="1152" y="1227"/>
                      </a:cubicBezTo>
                      <a:cubicBezTo>
                        <a:pt x="1146" y="1194"/>
                        <a:pt x="1142" y="1164"/>
                        <a:pt x="1135" y="1133"/>
                      </a:cubicBezTo>
                      <a:cubicBezTo>
                        <a:pt x="1097" y="1154"/>
                        <a:pt x="1106" y="1143"/>
                        <a:pt x="1089" y="1189"/>
                      </a:cubicBezTo>
                      <a:cubicBezTo>
                        <a:pt x="1064" y="1254"/>
                        <a:pt x="1023" y="1321"/>
                        <a:pt x="1008" y="1387"/>
                      </a:cubicBezTo>
                      <a:cubicBezTo>
                        <a:pt x="946" y="1387"/>
                        <a:pt x="897" y="1393"/>
                        <a:pt x="857" y="1344"/>
                      </a:cubicBezTo>
                      <a:cubicBezTo>
                        <a:pt x="838" y="1321"/>
                        <a:pt x="788" y="1254"/>
                        <a:pt x="788" y="1218"/>
                      </a:cubicBezTo>
                      <a:cubicBezTo>
                        <a:pt x="788" y="1082"/>
                        <a:pt x="852" y="1144"/>
                        <a:pt x="863" y="1039"/>
                      </a:cubicBezTo>
                      <a:cubicBezTo>
                        <a:pt x="870" y="984"/>
                        <a:pt x="855" y="888"/>
                        <a:pt x="915" y="888"/>
                      </a:cubicBezTo>
                      <a:cubicBezTo>
                        <a:pt x="970" y="888"/>
                        <a:pt x="998" y="911"/>
                        <a:pt x="1042" y="922"/>
                      </a:cubicBezTo>
                      <a:cubicBezTo>
                        <a:pt x="1151" y="849"/>
                        <a:pt x="1110" y="799"/>
                        <a:pt x="1101" y="659"/>
                      </a:cubicBezTo>
                      <a:cubicBezTo>
                        <a:pt x="1098" y="606"/>
                        <a:pt x="1089" y="550"/>
                        <a:pt x="1084" y="498"/>
                      </a:cubicBezTo>
                      <a:cubicBezTo>
                        <a:pt x="1080" y="449"/>
                        <a:pt x="1068" y="383"/>
                        <a:pt x="1067" y="337"/>
                      </a:cubicBezTo>
                      <a:cubicBezTo>
                        <a:pt x="1105" y="317"/>
                        <a:pt x="1264" y="143"/>
                        <a:pt x="1313" y="430"/>
                      </a:cubicBezTo>
                      <a:cubicBezTo>
                        <a:pt x="1326" y="509"/>
                        <a:pt x="1307" y="615"/>
                        <a:pt x="1389" y="617"/>
                      </a:cubicBezTo>
                      <a:cubicBezTo>
                        <a:pt x="1394" y="555"/>
                        <a:pt x="1433" y="500"/>
                        <a:pt x="1499" y="498"/>
                      </a:cubicBezTo>
                      <a:cubicBezTo>
                        <a:pt x="1516" y="426"/>
                        <a:pt x="1540" y="356"/>
                        <a:pt x="1618" y="337"/>
                      </a:cubicBezTo>
                      <a:cubicBezTo>
                        <a:pt x="1618" y="193"/>
                        <a:pt x="1655" y="196"/>
                        <a:pt x="1722" y="111"/>
                      </a:cubicBezTo>
                      <a:cubicBezTo>
                        <a:pt x="1750" y="75"/>
                        <a:pt x="1714" y="35"/>
                        <a:pt x="1767" y="21"/>
                      </a:cubicBezTo>
                      <a:cubicBezTo>
                        <a:pt x="1843" y="0"/>
                        <a:pt x="1885" y="50"/>
                        <a:pt x="1948" y="83"/>
                      </a:cubicBezTo>
                      <a:cubicBezTo>
                        <a:pt x="1944" y="240"/>
                        <a:pt x="1908" y="245"/>
                        <a:pt x="1814" y="331"/>
                      </a:cubicBezTo>
                      <a:cubicBezTo>
                        <a:pt x="1697" y="439"/>
                        <a:pt x="1770" y="464"/>
                        <a:pt x="1770" y="617"/>
                      </a:cubicBezTo>
                      <a:lnTo>
                        <a:pt x="1849" y="552"/>
                      </a:lnTo>
                      <a:cubicBezTo>
                        <a:pt x="1878" y="516"/>
                        <a:pt x="1907" y="498"/>
                        <a:pt x="1956" y="498"/>
                      </a:cubicBezTo>
                      <a:cubicBezTo>
                        <a:pt x="1956" y="393"/>
                        <a:pt x="1944" y="418"/>
                        <a:pt x="1990" y="329"/>
                      </a:cubicBezTo>
                      <a:cubicBezTo>
                        <a:pt x="2025" y="262"/>
                        <a:pt x="2031" y="206"/>
                        <a:pt x="2123" y="190"/>
                      </a:cubicBezTo>
                      <a:cubicBezTo>
                        <a:pt x="2162" y="183"/>
                        <a:pt x="2171" y="190"/>
                        <a:pt x="2192" y="211"/>
                      </a:cubicBezTo>
                      <a:cubicBezTo>
                        <a:pt x="2251" y="271"/>
                        <a:pt x="2325" y="422"/>
                        <a:pt x="2216" y="479"/>
                      </a:cubicBezTo>
                      <a:cubicBezTo>
                        <a:pt x="1964" y="611"/>
                        <a:pt x="2076" y="697"/>
                        <a:pt x="2021" y="783"/>
                      </a:cubicBezTo>
                      <a:cubicBezTo>
                        <a:pt x="1988" y="835"/>
                        <a:pt x="1988" y="782"/>
                        <a:pt x="1981" y="870"/>
                      </a:cubicBezTo>
                      <a:cubicBezTo>
                        <a:pt x="1975" y="942"/>
                        <a:pt x="1922" y="981"/>
                        <a:pt x="1922" y="1057"/>
                      </a:cubicBezTo>
                      <a:cubicBezTo>
                        <a:pt x="1922" y="1133"/>
                        <a:pt x="2037" y="1099"/>
                        <a:pt x="2109" y="1099"/>
                      </a:cubicBezTo>
                      <a:cubicBezTo>
                        <a:pt x="2195" y="1099"/>
                        <a:pt x="2292" y="1102"/>
                        <a:pt x="2372" y="1115"/>
                      </a:cubicBezTo>
                      <a:cubicBezTo>
                        <a:pt x="2401" y="1120"/>
                        <a:pt x="2417" y="1121"/>
                        <a:pt x="2441" y="1131"/>
                      </a:cubicBezTo>
                      <a:cubicBezTo>
                        <a:pt x="2459" y="1138"/>
                        <a:pt x="2474" y="1150"/>
                        <a:pt x="2491" y="1152"/>
                      </a:cubicBezTo>
                      <a:cubicBezTo>
                        <a:pt x="2518" y="1156"/>
                        <a:pt x="2511" y="1144"/>
                        <a:pt x="2555" y="1161"/>
                      </a:cubicBezTo>
                      <a:cubicBezTo>
                        <a:pt x="2583" y="1171"/>
                        <a:pt x="2583" y="1170"/>
                        <a:pt x="2615" y="1178"/>
                      </a:cubicBezTo>
                      <a:cubicBezTo>
                        <a:pt x="2657" y="1189"/>
                        <a:pt x="2675" y="1211"/>
                        <a:pt x="2700" y="1244"/>
                      </a:cubicBezTo>
                      <a:cubicBezTo>
                        <a:pt x="2728" y="1281"/>
                        <a:pt x="2748" y="1317"/>
                        <a:pt x="2752" y="1349"/>
                      </a:cubicBezTo>
                      <a:close/>
                      <a:moveTo>
                        <a:pt x="1592" y="998"/>
                      </a:moveTo>
                      <a:lnTo>
                        <a:pt x="1592" y="1049"/>
                      </a:lnTo>
                      <a:cubicBezTo>
                        <a:pt x="1548" y="1048"/>
                        <a:pt x="1508" y="1033"/>
                        <a:pt x="1508" y="989"/>
                      </a:cubicBezTo>
                      <a:cubicBezTo>
                        <a:pt x="1508" y="962"/>
                        <a:pt x="1526" y="969"/>
                        <a:pt x="1540" y="954"/>
                      </a:cubicBezTo>
                      <a:cubicBezTo>
                        <a:pt x="1554" y="939"/>
                        <a:pt x="1552" y="932"/>
                        <a:pt x="1558" y="905"/>
                      </a:cubicBezTo>
                      <a:cubicBezTo>
                        <a:pt x="1575" y="913"/>
                        <a:pt x="1589" y="917"/>
                        <a:pt x="1609" y="922"/>
                      </a:cubicBezTo>
                      <a:cubicBezTo>
                        <a:pt x="1602" y="952"/>
                        <a:pt x="1592" y="961"/>
                        <a:pt x="1592" y="998"/>
                      </a:cubicBezTo>
                      <a:close/>
                      <a:moveTo>
                        <a:pt x="1863" y="820"/>
                      </a:moveTo>
                      <a:cubicBezTo>
                        <a:pt x="1814" y="820"/>
                        <a:pt x="1798" y="815"/>
                        <a:pt x="1762" y="812"/>
                      </a:cubicBezTo>
                      <a:cubicBezTo>
                        <a:pt x="1764" y="719"/>
                        <a:pt x="1836" y="782"/>
                        <a:pt x="1838" y="693"/>
                      </a:cubicBezTo>
                      <a:cubicBezTo>
                        <a:pt x="1854" y="701"/>
                        <a:pt x="1883" y="708"/>
                        <a:pt x="1905" y="710"/>
                      </a:cubicBezTo>
                      <a:cubicBezTo>
                        <a:pt x="1902" y="756"/>
                        <a:pt x="1874" y="775"/>
                        <a:pt x="1863" y="8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51" name="Freeform 36">
                  <a:extLst>
                    <a:ext uri="{FF2B5EF4-FFF2-40B4-BE49-F238E27FC236}">
                      <a16:creationId xmlns:a16="http://schemas.microsoft.com/office/drawing/2014/main" id="{C1936483-5E66-46BD-958B-4E4B96BB98ED}"/>
                    </a:ext>
                  </a:extLst>
                </p:cNvPr>
                <p:cNvSpPr>
                  <a:spLocks/>
                </p:cNvSpPr>
                <p:nvPr/>
              </p:nvSpPr>
              <p:spPr bwMode="auto">
                <a:xfrm>
                  <a:off x="8364179" y="5627708"/>
                  <a:ext cx="381123" cy="379187"/>
                </a:xfrm>
                <a:custGeom>
                  <a:avLst/>
                  <a:gdLst>
                    <a:gd name="T0" fmla="*/ 224 w 1353"/>
                    <a:gd name="T1" fmla="*/ 424 h 1330"/>
                    <a:gd name="T2" fmla="*/ 406 w 1353"/>
                    <a:gd name="T3" fmla="*/ 335 h 1330"/>
                    <a:gd name="T4" fmla="*/ 491 w 1353"/>
                    <a:gd name="T5" fmla="*/ 285 h 1330"/>
                    <a:gd name="T6" fmla="*/ 656 w 1353"/>
                    <a:gd name="T7" fmla="*/ 254 h 1330"/>
                    <a:gd name="T8" fmla="*/ 552 w 1353"/>
                    <a:gd name="T9" fmla="*/ 320 h 1330"/>
                    <a:gd name="T10" fmla="*/ 497 w 1353"/>
                    <a:gd name="T11" fmla="*/ 383 h 1330"/>
                    <a:gd name="T12" fmla="*/ 496 w 1353"/>
                    <a:gd name="T13" fmla="*/ 542 h 1330"/>
                    <a:gd name="T14" fmla="*/ 313 w 1353"/>
                    <a:gd name="T15" fmla="*/ 597 h 1330"/>
                    <a:gd name="T16" fmla="*/ 97 w 1353"/>
                    <a:gd name="T17" fmla="*/ 551 h 1330"/>
                    <a:gd name="T18" fmla="*/ 78 w 1353"/>
                    <a:gd name="T19" fmla="*/ 747 h 1330"/>
                    <a:gd name="T20" fmla="*/ 266 w 1353"/>
                    <a:gd name="T21" fmla="*/ 898 h 1330"/>
                    <a:gd name="T22" fmla="*/ 586 w 1353"/>
                    <a:gd name="T23" fmla="*/ 860 h 1330"/>
                    <a:gd name="T24" fmla="*/ 527 w 1353"/>
                    <a:gd name="T25" fmla="*/ 1006 h 1330"/>
                    <a:gd name="T26" fmla="*/ 269 w 1353"/>
                    <a:gd name="T27" fmla="*/ 1133 h 1330"/>
                    <a:gd name="T28" fmla="*/ 4 w 1353"/>
                    <a:gd name="T29" fmla="*/ 1127 h 1330"/>
                    <a:gd name="T30" fmla="*/ 92 w 1353"/>
                    <a:gd name="T31" fmla="*/ 1216 h 1330"/>
                    <a:gd name="T32" fmla="*/ 162 w 1353"/>
                    <a:gd name="T33" fmla="*/ 1239 h 1330"/>
                    <a:gd name="T34" fmla="*/ 191 w 1353"/>
                    <a:gd name="T35" fmla="*/ 1253 h 1330"/>
                    <a:gd name="T36" fmla="*/ 272 w 1353"/>
                    <a:gd name="T37" fmla="*/ 1273 h 1330"/>
                    <a:gd name="T38" fmla="*/ 373 w 1353"/>
                    <a:gd name="T39" fmla="*/ 1298 h 1330"/>
                    <a:gd name="T40" fmla="*/ 588 w 1353"/>
                    <a:gd name="T41" fmla="*/ 1330 h 1330"/>
                    <a:gd name="T42" fmla="*/ 701 w 1353"/>
                    <a:gd name="T43" fmla="*/ 1282 h 1330"/>
                    <a:gd name="T44" fmla="*/ 771 w 1353"/>
                    <a:gd name="T45" fmla="*/ 1175 h 1330"/>
                    <a:gd name="T46" fmla="*/ 848 w 1353"/>
                    <a:gd name="T47" fmla="*/ 980 h 1330"/>
                    <a:gd name="T48" fmla="*/ 867 w 1353"/>
                    <a:gd name="T49" fmla="*/ 906 h 1330"/>
                    <a:gd name="T50" fmla="*/ 1104 w 1353"/>
                    <a:gd name="T51" fmla="*/ 635 h 1330"/>
                    <a:gd name="T52" fmla="*/ 1236 w 1353"/>
                    <a:gd name="T53" fmla="*/ 650 h 1330"/>
                    <a:gd name="T54" fmla="*/ 1301 w 1353"/>
                    <a:gd name="T55" fmla="*/ 464 h 1330"/>
                    <a:gd name="T56" fmla="*/ 1045 w 1353"/>
                    <a:gd name="T57" fmla="*/ 348 h 1330"/>
                    <a:gd name="T58" fmla="*/ 801 w 1353"/>
                    <a:gd name="T59" fmla="*/ 426 h 1330"/>
                    <a:gd name="T60" fmla="*/ 789 w 1353"/>
                    <a:gd name="T61" fmla="*/ 328 h 1330"/>
                    <a:gd name="T62" fmla="*/ 865 w 1353"/>
                    <a:gd name="T63" fmla="*/ 278 h 1330"/>
                    <a:gd name="T64" fmla="*/ 928 w 1353"/>
                    <a:gd name="T65" fmla="*/ 222 h 1330"/>
                    <a:gd name="T66" fmla="*/ 910 w 1353"/>
                    <a:gd name="T67" fmla="*/ 51 h 1330"/>
                    <a:gd name="T68" fmla="*/ 791 w 1353"/>
                    <a:gd name="T69" fmla="*/ 0 h 1330"/>
                    <a:gd name="T70" fmla="*/ 537 w 1353"/>
                    <a:gd name="T71" fmla="*/ 51 h 1330"/>
                    <a:gd name="T72" fmla="*/ 290 w 1353"/>
                    <a:gd name="T73" fmla="*/ 177 h 1330"/>
                    <a:gd name="T74" fmla="*/ 192 w 1353"/>
                    <a:gd name="T75" fmla="*/ 332 h 1330"/>
                    <a:gd name="T76" fmla="*/ 224 w 1353"/>
                    <a:gd name="T77" fmla="*/ 424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53" h="1330">
                      <a:moveTo>
                        <a:pt x="224" y="424"/>
                      </a:moveTo>
                      <a:cubicBezTo>
                        <a:pt x="314" y="416"/>
                        <a:pt x="324" y="385"/>
                        <a:pt x="406" y="335"/>
                      </a:cubicBezTo>
                      <a:cubicBezTo>
                        <a:pt x="438" y="317"/>
                        <a:pt x="459" y="304"/>
                        <a:pt x="491" y="285"/>
                      </a:cubicBezTo>
                      <a:cubicBezTo>
                        <a:pt x="588" y="225"/>
                        <a:pt x="614" y="254"/>
                        <a:pt x="656" y="254"/>
                      </a:cubicBezTo>
                      <a:cubicBezTo>
                        <a:pt x="654" y="323"/>
                        <a:pt x="646" y="286"/>
                        <a:pt x="552" y="320"/>
                      </a:cubicBezTo>
                      <a:cubicBezTo>
                        <a:pt x="516" y="333"/>
                        <a:pt x="506" y="337"/>
                        <a:pt x="497" y="383"/>
                      </a:cubicBezTo>
                      <a:cubicBezTo>
                        <a:pt x="480" y="466"/>
                        <a:pt x="485" y="467"/>
                        <a:pt x="496" y="542"/>
                      </a:cubicBezTo>
                      <a:cubicBezTo>
                        <a:pt x="428" y="558"/>
                        <a:pt x="395" y="589"/>
                        <a:pt x="313" y="597"/>
                      </a:cubicBezTo>
                      <a:cubicBezTo>
                        <a:pt x="220" y="605"/>
                        <a:pt x="234" y="551"/>
                        <a:pt x="97" y="551"/>
                      </a:cubicBezTo>
                      <a:cubicBezTo>
                        <a:pt x="10" y="551"/>
                        <a:pt x="0" y="649"/>
                        <a:pt x="78" y="747"/>
                      </a:cubicBezTo>
                      <a:cubicBezTo>
                        <a:pt x="103" y="778"/>
                        <a:pt x="226" y="898"/>
                        <a:pt x="266" y="898"/>
                      </a:cubicBezTo>
                      <a:cubicBezTo>
                        <a:pt x="408" y="898"/>
                        <a:pt x="597" y="749"/>
                        <a:pt x="586" y="860"/>
                      </a:cubicBezTo>
                      <a:cubicBezTo>
                        <a:pt x="575" y="968"/>
                        <a:pt x="564" y="969"/>
                        <a:pt x="527" y="1006"/>
                      </a:cubicBezTo>
                      <a:cubicBezTo>
                        <a:pt x="470" y="1062"/>
                        <a:pt x="381" y="1175"/>
                        <a:pt x="269" y="1133"/>
                      </a:cubicBezTo>
                      <a:cubicBezTo>
                        <a:pt x="243" y="1123"/>
                        <a:pt x="4" y="963"/>
                        <a:pt x="4" y="1127"/>
                      </a:cubicBezTo>
                      <a:cubicBezTo>
                        <a:pt x="4" y="1179"/>
                        <a:pt x="51" y="1201"/>
                        <a:pt x="92" y="1216"/>
                      </a:cubicBezTo>
                      <a:cubicBezTo>
                        <a:pt x="120" y="1227"/>
                        <a:pt x="136" y="1227"/>
                        <a:pt x="162" y="1239"/>
                      </a:cubicBezTo>
                      <a:lnTo>
                        <a:pt x="191" y="1253"/>
                      </a:lnTo>
                      <a:cubicBezTo>
                        <a:pt x="223" y="1263"/>
                        <a:pt x="218" y="1253"/>
                        <a:pt x="272" y="1273"/>
                      </a:cubicBezTo>
                      <a:lnTo>
                        <a:pt x="373" y="1298"/>
                      </a:lnTo>
                      <a:cubicBezTo>
                        <a:pt x="489" y="1319"/>
                        <a:pt x="418" y="1330"/>
                        <a:pt x="588" y="1330"/>
                      </a:cubicBezTo>
                      <a:cubicBezTo>
                        <a:pt x="604" y="1330"/>
                        <a:pt x="684" y="1300"/>
                        <a:pt x="701" y="1282"/>
                      </a:cubicBezTo>
                      <a:cubicBezTo>
                        <a:pt x="743" y="1238"/>
                        <a:pt x="743" y="1231"/>
                        <a:pt x="771" y="1175"/>
                      </a:cubicBezTo>
                      <a:cubicBezTo>
                        <a:pt x="802" y="1114"/>
                        <a:pt x="832" y="1048"/>
                        <a:pt x="848" y="980"/>
                      </a:cubicBezTo>
                      <a:cubicBezTo>
                        <a:pt x="858" y="939"/>
                        <a:pt x="867" y="930"/>
                        <a:pt x="867" y="906"/>
                      </a:cubicBezTo>
                      <a:cubicBezTo>
                        <a:pt x="867" y="706"/>
                        <a:pt x="786" y="635"/>
                        <a:pt x="1104" y="635"/>
                      </a:cubicBezTo>
                      <a:cubicBezTo>
                        <a:pt x="1156" y="635"/>
                        <a:pt x="1200" y="656"/>
                        <a:pt x="1236" y="650"/>
                      </a:cubicBezTo>
                      <a:cubicBezTo>
                        <a:pt x="1353" y="628"/>
                        <a:pt x="1334" y="509"/>
                        <a:pt x="1301" y="464"/>
                      </a:cubicBezTo>
                      <a:cubicBezTo>
                        <a:pt x="1262" y="410"/>
                        <a:pt x="1126" y="348"/>
                        <a:pt x="1045" y="348"/>
                      </a:cubicBezTo>
                      <a:cubicBezTo>
                        <a:pt x="796" y="348"/>
                        <a:pt x="865" y="402"/>
                        <a:pt x="801" y="426"/>
                      </a:cubicBezTo>
                      <a:cubicBezTo>
                        <a:pt x="745" y="447"/>
                        <a:pt x="723" y="391"/>
                        <a:pt x="789" y="328"/>
                      </a:cubicBezTo>
                      <a:cubicBezTo>
                        <a:pt x="820" y="298"/>
                        <a:pt x="836" y="302"/>
                        <a:pt x="865" y="278"/>
                      </a:cubicBezTo>
                      <a:cubicBezTo>
                        <a:pt x="890" y="257"/>
                        <a:pt x="900" y="244"/>
                        <a:pt x="928" y="222"/>
                      </a:cubicBezTo>
                      <a:cubicBezTo>
                        <a:pt x="1010" y="158"/>
                        <a:pt x="975" y="91"/>
                        <a:pt x="910" y="51"/>
                      </a:cubicBezTo>
                      <a:lnTo>
                        <a:pt x="791" y="0"/>
                      </a:lnTo>
                      <a:lnTo>
                        <a:pt x="537" y="51"/>
                      </a:lnTo>
                      <a:cubicBezTo>
                        <a:pt x="477" y="68"/>
                        <a:pt x="325" y="151"/>
                        <a:pt x="290" y="177"/>
                      </a:cubicBezTo>
                      <a:cubicBezTo>
                        <a:pt x="241" y="214"/>
                        <a:pt x="196" y="269"/>
                        <a:pt x="192" y="332"/>
                      </a:cubicBezTo>
                      <a:cubicBezTo>
                        <a:pt x="190" y="364"/>
                        <a:pt x="212" y="401"/>
                        <a:pt x="224" y="4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grpSp>
          <p:grpSp>
            <p:nvGrpSpPr>
              <p:cNvPr id="47" name="组合 46">
                <a:extLst>
                  <a:ext uri="{FF2B5EF4-FFF2-40B4-BE49-F238E27FC236}">
                    <a16:creationId xmlns:a16="http://schemas.microsoft.com/office/drawing/2014/main" id="{29AA6D1A-E5FF-450E-8AAC-62A20377DD38}"/>
                  </a:ext>
                </a:extLst>
              </p:cNvPr>
              <p:cNvGrpSpPr/>
              <p:nvPr/>
            </p:nvGrpSpPr>
            <p:grpSpPr>
              <a:xfrm>
                <a:off x="7088496" y="5329775"/>
                <a:ext cx="487527" cy="574585"/>
                <a:chOff x="7333022" y="5329775"/>
                <a:chExt cx="487527" cy="574585"/>
              </a:xfrm>
              <a:grpFill/>
            </p:grpSpPr>
            <p:sp>
              <p:nvSpPr>
                <p:cNvPr id="48" name="Freeform 35">
                  <a:extLst>
                    <a:ext uri="{FF2B5EF4-FFF2-40B4-BE49-F238E27FC236}">
                      <a16:creationId xmlns:a16="http://schemas.microsoft.com/office/drawing/2014/main" id="{B4F9A6AD-BA80-41EA-AACE-76A64427A325}"/>
                    </a:ext>
                  </a:extLst>
                </p:cNvPr>
                <p:cNvSpPr>
                  <a:spLocks/>
                </p:cNvSpPr>
                <p:nvPr/>
              </p:nvSpPr>
              <p:spPr bwMode="auto">
                <a:xfrm>
                  <a:off x="7333022" y="5329775"/>
                  <a:ext cx="487527" cy="574585"/>
                </a:xfrm>
                <a:custGeom>
                  <a:avLst/>
                  <a:gdLst>
                    <a:gd name="T0" fmla="*/ 730 w 1729"/>
                    <a:gd name="T1" fmla="*/ 127 h 2015"/>
                    <a:gd name="T2" fmla="*/ 750 w 1729"/>
                    <a:gd name="T3" fmla="*/ 200 h 2015"/>
                    <a:gd name="T4" fmla="*/ 772 w 1729"/>
                    <a:gd name="T5" fmla="*/ 627 h 2015"/>
                    <a:gd name="T6" fmla="*/ 771 w 1729"/>
                    <a:gd name="T7" fmla="*/ 718 h 2015"/>
                    <a:gd name="T8" fmla="*/ 341 w 1729"/>
                    <a:gd name="T9" fmla="*/ 914 h 2015"/>
                    <a:gd name="T10" fmla="*/ 162 w 1729"/>
                    <a:gd name="T11" fmla="*/ 813 h 2015"/>
                    <a:gd name="T12" fmla="*/ 80 w 1729"/>
                    <a:gd name="T13" fmla="*/ 806 h 2015"/>
                    <a:gd name="T14" fmla="*/ 10 w 1729"/>
                    <a:gd name="T15" fmla="*/ 1024 h 2015"/>
                    <a:gd name="T16" fmla="*/ 122 w 1729"/>
                    <a:gd name="T17" fmla="*/ 1208 h 2015"/>
                    <a:gd name="T18" fmla="*/ 569 w 1729"/>
                    <a:gd name="T19" fmla="*/ 1227 h 2015"/>
                    <a:gd name="T20" fmla="*/ 637 w 1729"/>
                    <a:gd name="T21" fmla="*/ 1193 h 2015"/>
                    <a:gd name="T22" fmla="*/ 395 w 1729"/>
                    <a:gd name="T23" fmla="*/ 1536 h 2015"/>
                    <a:gd name="T24" fmla="*/ 312 w 1729"/>
                    <a:gd name="T25" fmla="*/ 1597 h 2015"/>
                    <a:gd name="T26" fmla="*/ 263 w 1729"/>
                    <a:gd name="T27" fmla="*/ 1624 h 2015"/>
                    <a:gd name="T28" fmla="*/ 61 w 1729"/>
                    <a:gd name="T29" fmla="*/ 1795 h 2015"/>
                    <a:gd name="T30" fmla="*/ 256 w 1729"/>
                    <a:gd name="T31" fmla="*/ 2015 h 2015"/>
                    <a:gd name="T32" fmla="*/ 438 w 1729"/>
                    <a:gd name="T33" fmla="*/ 1986 h 2015"/>
                    <a:gd name="T34" fmla="*/ 560 w 1729"/>
                    <a:gd name="T35" fmla="*/ 1938 h 2015"/>
                    <a:gd name="T36" fmla="*/ 609 w 1729"/>
                    <a:gd name="T37" fmla="*/ 1903 h 2015"/>
                    <a:gd name="T38" fmla="*/ 667 w 1729"/>
                    <a:gd name="T39" fmla="*/ 1876 h 2015"/>
                    <a:gd name="T40" fmla="*/ 822 w 1729"/>
                    <a:gd name="T41" fmla="*/ 1692 h 2015"/>
                    <a:gd name="T42" fmla="*/ 891 w 1729"/>
                    <a:gd name="T43" fmla="*/ 1591 h 2015"/>
                    <a:gd name="T44" fmla="*/ 1006 w 1729"/>
                    <a:gd name="T45" fmla="*/ 1360 h 2015"/>
                    <a:gd name="T46" fmla="*/ 1037 w 1729"/>
                    <a:gd name="T47" fmla="*/ 1306 h 2015"/>
                    <a:gd name="T48" fmla="*/ 1132 w 1729"/>
                    <a:gd name="T49" fmla="*/ 1063 h 2015"/>
                    <a:gd name="T50" fmla="*/ 1155 w 1729"/>
                    <a:gd name="T51" fmla="*/ 1001 h 2015"/>
                    <a:gd name="T52" fmla="*/ 1236 w 1729"/>
                    <a:gd name="T53" fmla="*/ 912 h 2015"/>
                    <a:gd name="T54" fmla="*/ 1729 w 1729"/>
                    <a:gd name="T55" fmla="*/ 694 h 2015"/>
                    <a:gd name="T56" fmla="*/ 1378 w 1729"/>
                    <a:gd name="T57" fmla="*/ 564 h 2015"/>
                    <a:gd name="T58" fmla="*/ 1187 w 1729"/>
                    <a:gd name="T59" fmla="*/ 575 h 2015"/>
                    <a:gd name="T60" fmla="*/ 1151 w 1729"/>
                    <a:gd name="T61" fmla="*/ 247 h 2015"/>
                    <a:gd name="T62" fmla="*/ 978 w 1729"/>
                    <a:gd name="T63" fmla="*/ 65 h 2015"/>
                    <a:gd name="T64" fmla="*/ 857 w 1729"/>
                    <a:gd name="T65" fmla="*/ 0 h 2015"/>
                    <a:gd name="T66" fmla="*/ 767 w 1729"/>
                    <a:gd name="T67" fmla="*/ 36 h 2015"/>
                    <a:gd name="T68" fmla="*/ 730 w 1729"/>
                    <a:gd name="T69" fmla="*/ 127 h 2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29" h="2015">
                      <a:moveTo>
                        <a:pt x="730" y="127"/>
                      </a:moveTo>
                      <a:cubicBezTo>
                        <a:pt x="730" y="151"/>
                        <a:pt x="742" y="175"/>
                        <a:pt x="750" y="200"/>
                      </a:cubicBezTo>
                      <a:cubicBezTo>
                        <a:pt x="790" y="330"/>
                        <a:pt x="783" y="495"/>
                        <a:pt x="772" y="627"/>
                      </a:cubicBezTo>
                      <a:cubicBezTo>
                        <a:pt x="770" y="654"/>
                        <a:pt x="775" y="693"/>
                        <a:pt x="771" y="718"/>
                      </a:cubicBezTo>
                      <a:cubicBezTo>
                        <a:pt x="751" y="835"/>
                        <a:pt x="454" y="939"/>
                        <a:pt x="341" y="914"/>
                      </a:cubicBezTo>
                      <a:cubicBezTo>
                        <a:pt x="234" y="890"/>
                        <a:pt x="244" y="821"/>
                        <a:pt x="162" y="813"/>
                      </a:cubicBezTo>
                      <a:cubicBezTo>
                        <a:pt x="144" y="811"/>
                        <a:pt x="86" y="804"/>
                        <a:pt x="80" y="806"/>
                      </a:cubicBezTo>
                      <a:cubicBezTo>
                        <a:pt x="0" y="824"/>
                        <a:pt x="10" y="958"/>
                        <a:pt x="10" y="1024"/>
                      </a:cubicBezTo>
                      <a:cubicBezTo>
                        <a:pt x="10" y="1052"/>
                        <a:pt x="72" y="1166"/>
                        <a:pt x="122" y="1208"/>
                      </a:cubicBezTo>
                      <a:cubicBezTo>
                        <a:pt x="256" y="1320"/>
                        <a:pt x="426" y="1342"/>
                        <a:pt x="569" y="1227"/>
                      </a:cubicBezTo>
                      <a:cubicBezTo>
                        <a:pt x="598" y="1204"/>
                        <a:pt x="591" y="1194"/>
                        <a:pt x="637" y="1193"/>
                      </a:cubicBezTo>
                      <a:cubicBezTo>
                        <a:pt x="630" y="1276"/>
                        <a:pt x="466" y="1480"/>
                        <a:pt x="395" y="1536"/>
                      </a:cubicBezTo>
                      <a:cubicBezTo>
                        <a:pt x="361" y="1562"/>
                        <a:pt x="354" y="1575"/>
                        <a:pt x="312" y="1597"/>
                      </a:cubicBezTo>
                      <a:cubicBezTo>
                        <a:pt x="291" y="1608"/>
                        <a:pt x="281" y="1612"/>
                        <a:pt x="263" y="1624"/>
                      </a:cubicBezTo>
                      <a:cubicBezTo>
                        <a:pt x="164" y="1684"/>
                        <a:pt x="61" y="1608"/>
                        <a:pt x="61" y="1795"/>
                      </a:cubicBezTo>
                      <a:cubicBezTo>
                        <a:pt x="61" y="1902"/>
                        <a:pt x="158" y="2015"/>
                        <a:pt x="256" y="2015"/>
                      </a:cubicBezTo>
                      <a:cubicBezTo>
                        <a:pt x="397" y="2015"/>
                        <a:pt x="317" y="2003"/>
                        <a:pt x="438" y="1986"/>
                      </a:cubicBezTo>
                      <a:lnTo>
                        <a:pt x="560" y="1938"/>
                      </a:lnTo>
                      <a:cubicBezTo>
                        <a:pt x="578" y="1927"/>
                        <a:pt x="588" y="1915"/>
                        <a:pt x="609" y="1903"/>
                      </a:cubicBezTo>
                      <a:cubicBezTo>
                        <a:pt x="633" y="1888"/>
                        <a:pt x="645" y="1890"/>
                        <a:pt x="667" y="1876"/>
                      </a:cubicBezTo>
                      <a:cubicBezTo>
                        <a:pt x="738" y="1831"/>
                        <a:pt x="790" y="1735"/>
                        <a:pt x="822" y="1692"/>
                      </a:cubicBezTo>
                      <a:cubicBezTo>
                        <a:pt x="851" y="1652"/>
                        <a:pt x="867" y="1640"/>
                        <a:pt x="891" y="1591"/>
                      </a:cubicBezTo>
                      <a:cubicBezTo>
                        <a:pt x="929" y="1514"/>
                        <a:pt x="966" y="1439"/>
                        <a:pt x="1006" y="1360"/>
                      </a:cubicBezTo>
                      <a:cubicBezTo>
                        <a:pt x="1019" y="1335"/>
                        <a:pt x="1026" y="1328"/>
                        <a:pt x="1037" y="1306"/>
                      </a:cubicBezTo>
                      <a:cubicBezTo>
                        <a:pt x="1073" y="1230"/>
                        <a:pt x="1111" y="1145"/>
                        <a:pt x="1132" y="1063"/>
                      </a:cubicBezTo>
                      <a:cubicBezTo>
                        <a:pt x="1144" y="1016"/>
                        <a:pt x="1135" y="1039"/>
                        <a:pt x="1155" y="1001"/>
                      </a:cubicBezTo>
                      <a:cubicBezTo>
                        <a:pt x="1178" y="959"/>
                        <a:pt x="1194" y="935"/>
                        <a:pt x="1236" y="912"/>
                      </a:cubicBezTo>
                      <a:cubicBezTo>
                        <a:pt x="1404" y="823"/>
                        <a:pt x="1729" y="909"/>
                        <a:pt x="1729" y="694"/>
                      </a:cubicBezTo>
                      <a:cubicBezTo>
                        <a:pt x="1729" y="591"/>
                        <a:pt x="1501" y="532"/>
                        <a:pt x="1378" y="564"/>
                      </a:cubicBezTo>
                      <a:cubicBezTo>
                        <a:pt x="1356" y="570"/>
                        <a:pt x="1187" y="640"/>
                        <a:pt x="1187" y="575"/>
                      </a:cubicBezTo>
                      <a:cubicBezTo>
                        <a:pt x="1187" y="414"/>
                        <a:pt x="1289" y="383"/>
                        <a:pt x="1151" y="247"/>
                      </a:cubicBezTo>
                      <a:cubicBezTo>
                        <a:pt x="1090" y="188"/>
                        <a:pt x="1075" y="147"/>
                        <a:pt x="978" y="65"/>
                      </a:cubicBezTo>
                      <a:cubicBezTo>
                        <a:pt x="941" y="34"/>
                        <a:pt x="921" y="0"/>
                        <a:pt x="857" y="0"/>
                      </a:cubicBezTo>
                      <a:cubicBezTo>
                        <a:pt x="817" y="0"/>
                        <a:pt x="786" y="12"/>
                        <a:pt x="767" y="36"/>
                      </a:cubicBezTo>
                      <a:cubicBezTo>
                        <a:pt x="751" y="56"/>
                        <a:pt x="730" y="95"/>
                        <a:pt x="730"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49" name="Freeform 37">
                  <a:extLst>
                    <a:ext uri="{FF2B5EF4-FFF2-40B4-BE49-F238E27FC236}">
                      <a16:creationId xmlns:a16="http://schemas.microsoft.com/office/drawing/2014/main" id="{C6E0B596-5C7C-4742-AB8D-AA02A9CBBF22}"/>
                    </a:ext>
                  </a:extLst>
                </p:cNvPr>
                <p:cNvSpPr>
                  <a:spLocks/>
                </p:cNvSpPr>
                <p:nvPr/>
              </p:nvSpPr>
              <p:spPr bwMode="auto">
                <a:xfrm>
                  <a:off x="7654170" y="5739916"/>
                  <a:ext cx="154770" cy="147032"/>
                </a:xfrm>
                <a:custGeom>
                  <a:avLst/>
                  <a:gdLst>
                    <a:gd name="T0" fmla="*/ 363 w 550"/>
                    <a:gd name="T1" fmla="*/ 516 h 516"/>
                    <a:gd name="T2" fmla="*/ 524 w 550"/>
                    <a:gd name="T3" fmla="*/ 262 h 516"/>
                    <a:gd name="T4" fmla="*/ 450 w 550"/>
                    <a:gd name="T5" fmla="*/ 176 h 516"/>
                    <a:gd name="T6" fmla="*/ 67 w 550"/>
                    <a:gd name="T7" fmla="*/ 0 h 516"/>
                    <a:gd name="T8" fmla="*/ 20 w 550"/>
                    <a:gd name="T9" fmla="*/ 157 h 516"/>
                    <a:gd name="T10" fmla="*/ 63 w 550"/>
                    <a:gd name="T11" fmla="*/ 233 h 516"/>
                    <a:gd name="T12" fmla="*/ 99 w 550"/>
                    <a:gd name="T13" fmla="*/ 315 h 516"/>
                    <a:gd name="T14" fmla="*/ 363 w 550"/>
                    <a:gd name="T15" fmla="*/ 516 h 5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0" h="516">
                      <a:moveTo>
                        <a:pt x="363" y="516"/>
                      </a:moveTo>
                      <a:cubicBezTo>
                        <a:pt x="550" y="516"/>
                        <a:pt x="524" y="376"/>
                        <a:pt x="524" y="262"/>
                      </a:cubicBezTo>
                      <a:cubicBezTo>
                        <a:pt x="524" y="246"/>
                        <a:pt x="491" y="223"/>
                        <a:pt x="450" y="176"/>
                      </a:cubicBezTo>
                      <a:cubicBezTo>
                        <a:pt x="343" y="53"/>
                        <a:pt x="249" y="0"/>
                        <a:pt x="67" y="0"/>
                      </a:cubicBezTo>
                      <a:cubicBezTo>
                        <a:pt x="9" y="0"/>
                        <a:pt x="0" y="107"/>
                        <a:pt x="20" y="157"/>
                      </a:cubicBezTo>
                      <a:cubicBezTo>
                        <a:pt x="30" y="183"/>
                        <a:pt x="49" y="206"/>
                        <a:pt x="63" y="233"/>
                      </a:cubicBezTo>
                      <a:cubicBezTo>
                        <a:pt x="78" y="263"/>
                        <a:pt x="82" y="288"/>
                        <a:pt x="99" y="315"/>
                      </a:cubicBezTo>
                      <a:cubicBezTo>
                        <a:pt x="138" y="380"/>
                        <a:pt x="276" y="516"/>
                        <a:pt x="363" y="5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grpSp>
        </p:grpSp>
        <p:grpSp>
          <p:nvGrpSpPr>
            <p:cNvPr id="15" name="组合 14">
              <a:extLst>
                <a:ext uri="{FF2B5EF4-FFF2-40B4-BE49-F238E27FC236}">
                  <a16:creationId xmlns:a16="http://schemas.microsoft.com/office/drawing/2014/main" id="{63BDF49A-E38B-43E6-A031-ECBFABCA0D37}"/>
                </a:ext>
              </a:extLst>
            </p:cNvPr>
            <p:cNvGrpSpPr/>
            <p:nvPr/>
          </p:nvGrpSpPr>
          <p:grpSpPr>
            <a:xfrm>
              <a:off x="335077" y="270942"/>
              <a:ext cx="421971" cy="417136"/>
              <a:chOff x="4065588" y="1646238"/>
              <a:chExt cx="969963" cy="958850"/>
            </a:xfrm>
            <a:grpFill/>
          </p:grpSpPr>
          <p:sp>
            <p:nvSpPr>
              <p:cNvPr id="16" name="Freeform 5">
                <a:extLst>
                  <a:ext uri="{FF2B5EF4-FFF2-40B4-BE49-F238E27FC236}">
                    <a16:creationId xmlns:a16="http://schemas.microsoft.com/office/drawing/2014/main" id="{BF935C0F-6C6F-436C-8253-D213330B02F7}"/>
                  </a:ext>
                </a:extLst>
              </p:cNvPr>
              <p:cNvSpPr>
                <a:spLocks/>
              </p:cNvSpPr>
              <p:nvPr/>
            </p:nvSpPr>
            <p:spPr bwMode="auto">
              <a:xfrm>
                <a:off x="4478338" y="1900238"/>
                <a:ext cx="134938" cy="63500"/>
              </a:xfrm>
              <a:custGeom>
                <a:avLst/>
                <a:gdLst>
                  <a:gd name="T0" fmla="*/ 0 w 584"/>
                  <a:gd name="T1" fmla="*/ 272 h 272"/>
                  <a:gd name="T2" fmla="*/ 122 w 584"/>
                  <a:gd name="T3" fmla="*/ 233 h 272"/>
                  <a:gd name="T4" fmla="*/ 584 w 584"/>
                  <a:gd name="T5" fmla="*/ 272 h 272"/>
                  <a:gd name="T6" fmla="*/ 471 w 584"/>
                  <a:gd name="T7" fmla="*/ 123 h 272"/>
                  <a:gd name="T8" fmla="*/ 116 w 584"/>
                  <a:gd name="T9" fmla="*/ 134 h 272"/>
                  <a:gd name="T10" fmla="*/ 0 w 584"/>
                  <a:gd name="T11" fmla="*/ 272 h 272"/>
                </a:gdLst>
                <a:ahLst/>
                <a:cxnLst>
                  <a:cxn ang="0">
                    <a:pos x="T0" y="T1"/>
                  </a:cxn>
                  <a:cxn ang="0">
                    <a:pos x="T2" y="T3"/>
                  </a:cxn>
                  <a:cxn ang="0">
                    <a:pos x="T4" y="T5"/>
                  </a:cxn>
                  <a:cxn ang="0">
                    <a:pos x="T6" y="T7"/>
                  </a:cxn>
                  <a:cxn ang="0">
                    <a:pos x="T8" y="T9"/>
                  </a:cxn>
                  <a:cxn ang="0">
                    <a:pos x="T10" y="T11"/>
                  </a:cxn>
                </a:cxnLst>
                <a:rect l="0" t="0" r="r" b="b"/>
                <a:pathLst>
                  <a:path w="584" h="272">
                    <a:moveTo>
                      <a:pt x="0" y="272"/>
                    </a:moveTo>
                    <a:lnTo>
                      <a:pt x="122" y="233"/>
                    </a:lnTo>
                    <a:cubicBezTo>
                      <a:pt x="349" y="156"/>
                      <a:pt x="436" y="269"/>
                      <a:pt x="584" y="272"/>
                    </a:cubicBezTo>
                    <a:cubicBezTo>
                      <a:pt x="584" y="179"/>
                      <a:pt x="535" y="154"/>
                      <a:pt x="471" y="123"/>
                    </a:cubicBezTo>
                    <a:cubicBezTo>
                      <a:pt x="224" y="0"/>
                      <a:pt x="315" y="35"/>
                      <a:pt x="116" y="134"/>
                    </a:cubicBezTo>
                    <a:cubicBezTo>
                      <a:pt x="51" y="166"/>
                      <a:pt x="7" y="183"/>
                      <a:pt x="0" y="2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17" name="Freeform 6">
                <a:extLst>
                  <a:ext uri="{FF2B5EF4-FFF2-40B4-BE49-F238E27FC236}">
                    <a16:creationId xmlns:a16="http://schemas.microsoft.com/office/drawing/2014/main" id="{417F1E7A-F5C4-4DE4-A1AD-D64218D38928}"/>
                  </a:ext>
                </a:extLst>
              </p:cNvPr>
              <p:cNvSpPr>
                <a:spLocks/>
              </p:cNvSpPr>
              <p:nvPr/>
            </p:nvSpPr>
            <p:spPr bwMode="auto">
              <a:xfrm>
                <a:off x="4413250" y="2001838"/>
                <a:ext cx="39688" cy="90488"/>
              </a:xfrm>
              <a:custGeom>
                <a:avLst/>
                <a:gdLst>
                  <a:gd name="T0" fmla="*/ 0 w 169"/>
                  <a:gd name="T1" fmla="*/ 389 h 389"/>
                  <a:gd name="T2" fmla="*/ 76 w 169"/>
                  <a:gd name="T3" fmla="*/ 330 h 389"/>
                  <a:gd name="T4" fmla="*/ 169 w 169"/>
                  <a:gd name="T5" fmla="*/ 279 h 389"/>
                  <a:gd name="T6" fmla="*/ 169 w 169"/>
                  <a:gd name="T7" fmla="*/ 0 h 389"/>
                  <a:gd name="T8" fmla="*/ 34 w 169"/>
                  <a:gd name="T9" fmla="*/ 145 h 389"/>
                  <a:gd name="T10" fmla="*/ 0 w 169"/>
                  <a:gd name="T11" fmla="*/ 389 h 389"/>
                </a:gdLst>
                <a:ahLst/>
                <a:cxnLst>
                  <a:cxn ang="0">
                    <a:pos x="T0" y="T1"/>
                  </a:cxn>
                  <a:cxn ang="0">
                    <a:pos x="T2" y="T3"/>
                  </a:cxn>
                  <a:cxn ang="0">
                    <a:pos x="T4" y="T5"/>
                  </a:cxn>
                  <a:cxn ang="0">
                    <a:pos x="T6" y="T7"/>
                  </a:cxn>
                  <a:cxn ang="0">
                    <a:pos x="T8" y="T9"/>
                  </a:cxn>
                  <a:cxn ang="0">
                    <a:pos x="T10" y="T11"/>
                  </a:cxn>
                </a:cxnLst>
                <a:rect l="0" t="0" r="r" b="b"/>
                <a:pathLst>
                  <a:path w="169" h="389">
                    <a:moveTo>
                      <a:pt x="0" y="389"/>
                    </a:moveTo>
                    <a:cubicBezTo>
                      <a:pt x="36" y="380"/>
                      <a:pt x="47" y="348"/>
                      <a:pt x="76" y="330"/>
                    </a:cubicBezTo>
                    <a:cubicBezTo>
                      <a:pt x="107" y="311"/>
                      <a:pt x="137" y="301"/>
                      <a:pt x="169" y="279"/>
                    </a:cubicBezTo>
                    <a:lnTo>
                      <a:pt x="169" y="0"/>
                    </a:lnTo>
                    <a:cubicBezTo>
                      <a:pt x="103" y="5"/>
                      <a:pt x="54" y="92"/>
                      <a:pt x="34" y="145"/>
                    </a:cubicBezTo>
                    <a:cubicBezTo>
                      <a:pt x="9" y="216"/>
                      <a:pt x="0" y="294"/>
                      <a:pt x="0" y="3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18" name="Freeform 7">
                <a:extLst>
                  <a:ext uri="{FF2B5EF4-FFF2-40B4-BE49-F238E27FC236}">
                    <a16:creationId xmlns:a16="http://schemas.microsoft.com/office/drawing/2014/main" id="{536F0488-F0BF-4565-95B6-4D20A8345E58}"/>
                  </a:ext>
                </a:extLst>
              </p:cNvPr>
              <p:cNvSpPr>
                <a:spLocks/>
              </p:cNvSpPr>
              <p:nvPr/>
            </p:nvSpPr>
            <p:spPr bwMode="auto">
              <a:xfrm>
                <a:off x="4637088" y="2001838"/>
                <a:ext cx="41275" cy="88900"/>
              </a:xfrm>
              <a:custGeom>
                <a:avLst/>
                <a:gdLst>
                  <a:gd name="T0" fmla="*/ 0 w 178"/>
                  <a:gd name="T1" fmla="*/ 279 h 381"/>
                  <a:gd name="T2" fmla="*/ 178 w 178"/>
                  <a:gd name="T3" fmla="*/ 381 h 381"/>
                  <a:gd name="T4" fmla="*/ 17 w 178"/>
                  <a:gd name="T5" fmla="*/ 0 h 381"/>
                  <a:gd name="T6" fmla="*/ 0 w 178"/>
                  <a:gd name="T7" fmla="*/ 279 h 381"/>
                </a:gdLst>
                <a:ahLst/>
                <a:cxnLst>
                  <a:cxn ang="0">
                    <a:pos x="T0" y="T1"/>
                  </a:cxn>
                  <a:cxn ang="0">
                    <a:pos x="T2" y="T3"/>
                  </a:cxn>
                  <a:cxn ang="0">
                    <a:pos x="T4" y="T5"/>
                  </a:cxn>
                  <a:cxn ang="0">
                    <a:pos x="T6" y="T7"/>
                  </a:cxn>
                </a:cxnLst>
                <a:rect l="0" t="0" r="r" b="b"/>
                <a:pathLst>
                  <a:path w="178" h="381">
                    <a:moveTo>
                      <a:pt x="0" y="279"/>
                    </a:moveTo>
                    <a:cubicBezTo>
                      <a:pt x="51" y="306"/>
                      <a:pt x="127" y="369"/>
                      <a:pt x="178" y="381"/>
                    </a:cubicBezTo>
                    <a:cubicBezTo>
                      <a:pt x="178" y="237"/>
                      <a:pt x="125" y="25"/>
                      <a:pt x="17" y="0"/>
                    </a:cubicBezTo>
                    <a:lnTo>
                      <a:pt x="0" y="2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19" name="Freeform 8">
                <a:extLst>
                  <a:ext uri="{FF2B5EF4-FFF2-40B4-BE49-F238E27FC236}">
                    <a16:creationId xmlns:a16="http://schemas.microsoft.com/office/drawing/2014/main" id="{1649A991-2DEB-4E6D-A86F-4E636EC457BE}"/>
                  </a:ext>
                </a:extLst>
              </p:cNvPr>
              <p:cNvSpPr>
                <a:spLocks/>
              </p:cNvSpPr>
              <p:nvPr/>
            </p:nvSpPr>
            <p:spPr bwMode="auto">
              <a:xfrm>
                <a:off x="4557713" y="2289176"/>
                <a:ext cx="12700" cy="46038"/>
              </a:xfrm>
              <a:custGeom>
                <a:avLst/>
                <a:gdLst>
                  <a:gd name="T0" fmla="*/ 0 w 54"/>
                  <a:gd name="T1" fmla="*/ 192 h 192"/>
                  <a:gd name="T2" fmla="*/ 47 w 54"/>
                  <a:gd name="T3" fmla="*/ 116 h 192"/>
                  <a:gd name="T4" fmla="*/ 53 w 54"/>
                  <a:gd name="T5" fmla="*/ 0 h 192"/>
                  <a:gd name="T6" fmla="*/ 2 w 54"/>
                  <a:gd name="T7" fmla="*/ 22 h 192"/>
                  <a:gd name="T8" fmla="*/ 0 w 54"/>
                  <a:gd name="T9" fmla="*/ 192 h 192"/>
                </a:gdLst>
                <a:ahLst/>
                <a:cxnLst>
                  <a:cxn ang="0">
                    <a:pos x="T0" y="T1"/>
                  </a:cxn>
                  <a:cxn ang="0">
                    <a:pos x="T2" y="T3"/>
                  </a:cxn>
                  <a:cxn ang="0">
                    <a:pos x="T4" y="T5"/>
                  </a:cxn>
                  <a:cxn ang="0">
                    <a:pos x="T6" y="T7"/>
                  </a:cxn>
                  <a:cxn ang="0">
                    <a:pos x="T8" y="T9"/>
                  </a:cxn>
                </a:cxnLst>
                <a:rect l="0" t="0" r="r" b="b"/>
                <a:pathLst>
                  <a:path w="54" h="192">
                    <a:moveTo>
                      <a:pt x="0" y="192"/>
                    </a:moveTo>
                    <a:cubicBezTo>
                      <a:pt x="37" y="174"/>
                      <a:pt x="40" y="164"/>
                      <a:pt x="47" y="116"/>
                    </a:cubicBezTo>
                    <a:cubicBezTo>
                      <a:pt x="53" y="75"/>
                      <a:pt x="54" y="46"/>
                      <a:pt x="53" y="0"/>
                    </a:cubicBezTo>
                    <a:lnTo>
                      <a:pt x="2" y="22"/>
                    </a:lnTo>
                    <a:lnTo>
                      <a:pt x="0"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0" name="Freeform 9">
                <a:extLst>
                  <a:ext uri="{FF2B5EF4-FFF2-40B4-BE49-F238E27FC236}">
                    <a16:creationId xmlns:a16="http://schemas.microsoft.com/office/drawing/2014/main" id="{F10D86D4-B09C-4351-A3B4-A3FBE0B2D53A}"/>
                  </a:ext>
                </a:extLst>
              </p:cNvPr>
              <p:cNvSpPr>
                <a:spLocks/>
              </p:cNvSpPr>
              <p:nvPr/>
            </p:nvSpPr>
            <p:spPr bwMode="auto">
              <a:xfrm>
                <a:off x="4551363" y="2193926"/>
                <a:ext cx="20638" cy="17463"/>
              </a:xfrm>
              <a:custGeom>
                <a:avLst/>
                <a:gdLst>
                  <a:gd name="T0" fmla="*/ 0 w 84"/>
                  <a:gd name="T1" fmla="*/ 75 h 75"/>
                  <a:gd name="T2" fmla="*/ 84 w 84"/>
                  <a:gd name="T3" fmla="*/ 69 h 75"/>
                  <a:gd name="T4" fmla="*/ 0 w 84"/>
                  <a:gd name="T5" fmla="*/ 75 h 75"/>
                </a:gdLst>
                <a:ahLst/>
                <a:cxnLst>
                  <a:cxn ang="0">
                    <a:pos x="T0" y="T1"/>
                  </a:cxn>
                  <a:cxn ang="0">
                    <a:pos x="T2" y="T3"/>
                  </a:cxn>
                  <a:cxn ang="0">
                    <a:pos x="T4" y="T5"/>
                  </a:cxn>
                </a:cxnLst>
                <a:rect l="0" t="0" r="r" b="b"/>
                <a:pathLst>
                  <a:path w="84" h="75">
                    <a:moveTo>
                      <a:pt x="0" y="75"/>
                    </a:moveTo>
                    <a:lnTo>
                      <a:pt x="84" y="69"/>
                    </a:lnTo>
                    <a:cubicBezTo>
                      <a:pt x="56" y="13"/>
                      <a:pt x="15" y="0"/>
                      <a:pt x="0"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1" name="Freeform 10">
                <a:extLst>
                  <a:ext uri="{FF2B5EF4-FFF2-40B4-BE49-F238E27FC236}">
                    <a16:creationId xmlns:a16="http://schemas.microsoft.com/office/drawing/2014/main" id="{5D703CE4-9A9E-4D87-A36B-45455E9D485A}"/>
                  </a:ext>
                </a:extLst>
              </p:cNvPr>
              <p:cNvSpPr>
                <a:spLocks/>
              </p:cNvSpPr>
              <p:nvPr/>
            </p:nvSpPr>
            <p:spPr bwMode="auto">
              <a:xfrm>
                <a:off x="4476750" y="1973263"/>
                <a:ext cx="146050" cy="93663"/>
              </a:xfrm>
              <a:custGeom>
                <a:avLst/>
                <a:gdLst>
                  <a:gd name="T0" fmla="*/ 0 w 631"/>
                  <a:gd name="T1" fmla="*/ 75 h 403"/>
                  <a:gd name="T2" fmla="*/ 0 w 631"/>
                  <a:gd name="T3" fmla="*/ 372 h 403"/>
                  <a:gd name="T4" fmla="*/ 330 w 631"/>
                  <a:gd name="T5" fmla="*/ 329 h 403"/>
                  <a:gd name="T6" fmla="*/ 592 w 631"/>
                  <a:gd name="T7" fmla="*/ 338 h 403"/>
                  <a:gd name="T8" fmla="*/ 469 w 631"/>
                  <a:gd name="T9" fmla="*/ 29 h 403"/>
                  <a:gd name="T10" fmla="*/ 65 w 631"/>
                  <a:gd name="T11" fmla="*/ 47 h 403"/>
                  <a:gd name="T12" fmla="*/ 0 w 631"/>
                  <a:gd name="T13" fmla="*/ 75 h 403"/>
                </a:gdLst>
                <a:ahLst/>
                <a:cxnLst>
                  <a:cxn ang="0">
                    <a:pos x="T0" y="T1"/>
                  </a:cxn>
                  <a:cxn ang="0">
                    <a:pos x="T2" y="T3"/>
                  </a:cxn>
                  <a:cxn ang="0">
                    <a:pos x="T4" y="T5"/>
                  </a:cxn>
                  <a:cxn ang="0">
                    <a:pos x="T6" y="T7"/>
                  </a:cxn>
                  <a:cxn ang="0">
                    <a:pos x="T8" y="T9"/>
                  </a:cxn>
                  <a:cxn ang="0">
                    <a:pos x="T10" y="T11"/>
                  </a:cxn>
                  <a:cxn ang="0">
                    <a:pos x="T12" y="T13"/>
                  </a:cxn>
                </a:cxnLst>
                <a:rect l="0" t="0" r="r" b="b"/>
                <a:pathLst>
                  <a:path w="631" h="403">
                    <a:moveTo>
                      <a:pt x="0" y="75"/>
                    </a:moveTo>
                    <a:lnTo>
                      <a:pt x="0" y="372"/>
                    </a:lnTo>
                    <a:cubicBezTo>
                      <a:pt x="68" y="372"/>
                      <a:pt x="180" y="329"/>
                      <a:pt x="330" y="329"/>
                    </a:cubicBezTo>
                    <a:cubicBezTo>
                      <a:pt x="435" y="329"/>
                      <a:pt x="592" y="403"/>
                      <a:pt x="592" y="338"/>
                    </a:cubicBezTo>
                    <a:cubicBezTo>
                      <a:pt x="592" y="31"/>
                      <a:pt x="631" y="64"/>
                      <a:pt x="469" y="29"/>
                    </a:cubicBezTo>
                    <a:cubicBezTo>
                      <a:pt x="360" y="6"/>
                      <a:pt x="174" y="0"/>
                      <a:pt x="65" y="47"/>
                    </a:cubicBezTo>
                    <a:cubicBezTo>
                      <a:pt x="37" y="59"/>
                      <a:pt x="29" y="68"/>
                      <a:pt x="0"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2" name="Freeform 11">
                <a:extLst>
                  <a:ext uri="{FF2B5EF4-FFF2-40B4-BE49-F238E27FC236}">
                    <a16:creationId xmlns:a16="http://schemas.microsoft.com/office/drawing/2014/main" id="{132F37A3-14B6-44DC-8D2D-2A77C767088F}"/>
                  </a:ext>
                </a:extLst>
              </p:cNvPr>
              <p:cNvSpPr>
                <a:spLocks/>
              </p:cNvSpPr>
              <p:nvPr/>
            </p:nvSpPr>
            <p:spPr bwMode="auto">
              <a:xfrm>
                <a:off x="4486275" y="2066926"/>
                <a:ext cx="120650" cy="60325"/>
              </a:xfrm>
              <a:custGeom>
                <a:avLst/>
                <a:gdLst>
                  <a:gd name="T0" fmla="*/ 0 w 525"/>
                  <a:gd name="T1" fmla="*/ 80 h 257"/>
                  <a:gd name="T2" fmla="*/ 262 w 525"/>
                  <a:gd name="T3" fmla="*/ 257 h 257"/>
                  <a:gd name="T4" fmla="*/ 525 w 525"/>
                  <a:gd name="T5" fmla="*/ 54 h 257"/>
                  <a:gd name="T6" fmla="*/ 120 w 525"/>
                  <a:gd name="T7" fmla="*/ 30 h 257"/>
                  <a:gd name="T8" fmla="*/ 0 w 525"/>
                  <a:gd name="T9" fmla="*/ 80 h 257"/>
                </a:gdLst>
                <a:ahLst/>
                <a:cxnLst>
                  <a:cxn ang="0">
                    <a:pos x="T0" y="T1"/>
                  </a:cxn>
                  <a:cxn ang="0">
                    <a:pos x="T2" y="T3"/>
                  </a:cxn>
                  <a:cxn ang="0">
                    <a:pos x="T4" y="T5"/>
                  </a:cxn>
                  <a:cxn ang="0">
                    <a:pos x="T6" y="T7"/>
                  </a:cxn>
                  <a:cxn ang="0">
                    <a:pos x="T8" y="T9"/>
                  </a:cxn>
                </a:cxnLst>
                <a:rect l="0" t="0" r="r" b="b"/>
                <a:pathLst>
                  <a:path w="525" h="257">
                    <a:moveTo>
                      <a:pt x="0" y="80"/>
                    </a:moveTo>
                    <a:cubicBezTo>
                      <a:pt x="12" y="126"/>
                      <a:pt x="165" y="257"/>
                      <a:pt x="262" y="257"/>
                    </a:cubicBezTo>
                    <a:cubicBezTo>
                      <a:pt x="350" y="257"/>
                      <a:pt x="482" y="136"/>
                      <a:pt x="525" y="54"/>
                    </a:cubicBezTo>
                    <a:cubicBezTo>
                      <a:pt x="440" y="13"/>
                      <a:pt x="241" y="0"/>
                      <a:pt x="120" y="30"/>
                    </a:cubicBezTo>
                    <a:cubicBezTo>
                      <a:pt x="69" y="43"/>
                      <a:pt x="42" y="57"/>
                      <a:pt x="0"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3" name="Freeform 12">
                <a:extLst>
                  <a:ext uri="{FF2B5EF4-FFF2-40B4-BE49-F238E27FC236}">
                    <a16:creationId xmlns:a16="http://schemas.microsoft.com/office/drawing/2014/main" id="{84B81685-DEDC-4984-BD78-58D26759B266}"/>
                  </a:ext>
                </a:extLst>
              </p:cNvPr>
              <p:cNvSpPr>
                <a:spLocks/>
              </p:cNvSpPr>
              <p:nvPr/>
            </p:nvSpPr>
            <p:spPr bwMode="auto">
              <a:xfrm>
                <a:off x="4229100" y="1758951"/>
                <a:ext cx="622300" cy="609600"/>
              </a:xfrm>
              <a:custGeom>
                <a:avLst/>
                <a:gdLst>
                  <a:gd name="T0" fmla="*/ 532 w 2683"/>
                  <a:gd name="T1" fmla="*/ 2604 h 2604"/>
                  <a:gd name="T2" fmla="*/ 693 w 2683"/>
                  <a:gd name="T3" fmla="*/ 2071 h 2604"/>
                  <a:gd name="T4" fmla="*/ 775 w 2683"/>
                  <a:gd name="T5" fmla="*/ 1111 h 2604"/>
                  <a:gd name="T6" fmla="*/ 945 w 2683"/>
                  <a:gd name="T7" fmla="*/ 935 h 2604"/>
                  <a:gd name="T8" fmla="*/ 1062 w 2683"/>
                  <a:gd name="T9" fmla="*/ 704 h 2604"/>
                  <a:gd name="T10" fmla="*/ 1320 w 2683"/>
                  <a:gd name="T11" fmla="*/ 606 h 2604"/>
                  <a:gd name="T12" fmla="*/ 1320 w 2683"/>
                  <a:gd name="T13" fmla="*/ 589 h 2604"/>
                  <a:gd name="T14" fmla="*/ 1131 w 2683"/>
                  <a:gd name="T15" fmla="*/ 523 h 2604"/>
                  <a:gd name="T16" fmla="*/ 1015 w 2683"/>
                  <a:gd name="T17" fmla="*/ 344 h 2604"/>
                  <a:gd name="T18" fmla="*/ 1286 w 2683"/>
                  <a:gd name="T19" fmla="*/ 513 h 2604"/>
                  <a:gd name="T20" fmla="*/ 1316 w 2683"/>
                  <a:gd name="T21" fmla="*/ 408 h 2604"/>
                  <a:gd name="T22" fmla="*/ 1320 w 2683"/>
                  <a:gd name="T23" fmla="*/ 268 h 2604"/>
                  <a:gd name="T24" fmla="*/ 1362 w 2683"/>
                  <a:gd name="T25" fmla="*/ 259 h 2604"/>
                  <a:gd name="T26" fmla="*/ 1413 w 2683"/>
                  <a:gd name="T27" fmla="*/ 276 h 2604"/>
                  <a:gd name="T28" fmla="*/ 1420 w 2683"/>
                  <a:gd name="T29" fmla="*/ 430 h 2604"/>
                  <a:gd name="T30" fmla="*/ 1490 w 2683"/>
                  <a:gd name="T31" fmla="*/ 498 h 2604"/>
                  <a:gd name="T32" fmla="*/ 1675 w 2683"/>
                  <a:gd name="T33" fmla="*/ 344 h 2604"/>
                  <a:gd name="T34" fmla="*/ 1717 w 2683"/>
                  <a:gd name="T35" fmla="*/ 352 h 2604"/>
                  <a:gd name="T36" fmla="*/ 1631 w 2683"/>
                  <a:gd name="T37" fmla="*/ 503 h 2604"/>
                  <a:gd name="T38" fmla="*/ 1500 w 2683"/>
                  <a:gd name="T39" fmla="*/ 558 h 2604"/>
                  <a:gd name="T40" fmla="*/ 1447 w 2683"/>
                  <a:gd name="T41" fmla="*/ 572 h 2604"/>
                  <a:gd name="T42" fmla="*/ 1734 w 2683"/>
                  <a:gd name="T43" fmla="*/ 793 h 2604"/>
                  <a:gd name="T44" fmla="*/ 1788 w 2683"/>
                  <a:gd name="T45" fmla="*/ 916 h 2604"/>
                  <a:gd name="T46" fmla="*/ 1958 w 2683"/>
                  <a:gd name="T47" fmla="*/ 1094 h 2604"/>
                  <a:gd name="T48" fmla="*/ 2022 w 2683"/>
                  <a:gd name="T49" fmla="*/ 1377 h 2604"/>
                  <a:gd name="T50" fmla="*/ 2031 w 2683"/>
                  <a:gd name="T51" fmla="*/ 1538 h 2604"/>
                  <a:gd name="T52" fmla="*/ 2031 w 2683"/>
                  <a:gd name="T53" fmla="*/ 1969 h 2604"/>
                  <a:gd name="T54" fmla="*/ 2200 w 2683"/>
                  <a:gd name="T55" fmla="*/ 2587 h 2604"/>
                  <a:gd name="T56" fmla="*/ 2683 w 2683"/>
                  <a:gd name="T57" fmla="*/ 1597 h 2604"/>
                  <a:gd name="T58" fmla="*/ 2559 w 2683"/>
                  <a:gd name="T59" fmla="*/ 1018 h 2604"/>
                  <a:gd name="T60" fmla="*/ 2439 w 2683"/>
                  <a:gd name="T61" fmla="*/ 816 h 2604"/>
                  <a:gd name="T62" fmla="*/ 2329 w 2683"/>
                  <a:gd name="T63" fmla="*/ 680 h 2604"/>
                  <a:gd name="T64" fmla="*/ 2291 w 2683"/>
                  <a:gd name="T65" fmla="*/ 634 h 2604"/>
                  <a:gd name="T66" fmla="*/ 1909 w 2683"/>
                  <a:gd name="T67" fmla="*/ 363 h 2604"/>
                  <a:gd name="T68" fmla="*/ 51 w 2683"/>
                  <a:gd name="T69" fmla="*/ 1318 h 2604"/>
                  <a:gd name="T70" fmla="*/ 34 w 2683"/>
                  <a:gd name="T71" fmla="*/ 1429 h 2604"/>
                  <a:gd name="T72" fmla="*/ 273 w 2683"/>
                  <a:gd name="T73" fmla="*/ 2339 h 2604"/>
                  <a:gd name="T74" fmla="*/ 359 w 2683"/>
                  <a:gd name="T75" fmla="*/ 2447 h 2604"/>
                  <a:gd name="T76" fmla="*/ 532 w 2683"/>
                  <a:gd name="T77" fmla="*/ 2604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83" h="2604">
                    <a:moveTo>
                      <a:pt x="532" y="2604"/>
                    </a:moveTo>
                    <a:cubicBezTo>
                      <a:pt x="596" y="2558"/>
                      <a:pt x="692" y="2200"/>
                      <a:pt x="693" y="2071"/>
                    </a:cubicBezTo>
                    <a:cubicBezTo>
                      <a:pt x="696" y="1808"/>
                      <a:pt x="665" y="1336"/>
                      <a:pt x="775" y="1111"/>
                    </a:cubicBezTo>
                    <a:cubicBezTo>
                      <a:pt x="824" y="1010"/>
                      <a:pt x="891" y="987"/>
                      <a:pt x="945" y="935"/>
                    </a:cubicBezTo>
                    <a:cubicBezTo>
                      <a:pt x="1017" y="866"/>
                      <a:pt x="924" y="808"/>
                      <a:pt x="1062" y="704"/>
                    </a:cubicBezTo>
                    <a:cubicBezTo>
                      <a:pt x="1131" y="652"/>
                      <a:pt x="1203" y="606"/>
                      <a:pt x="1320" y="606"/>
                    </a:cubicBezTo>
                    <a:lnTo>
                      <a:pt x="1320" y="589"/>
                    </a:lnTo>
                    <a:cubicBezTo>
                      <a:pt x="1241" y="571"/>
                      <a:pt x="1192" y="564"/>
                      <a:pt x="1131" y="523"/>
                    </a:cubicBezTo>
                    <a:cubicBezTo>
                      <a:pt x="1049" y="468"/>
                      <a:pt x="1015" y="428"/>
                      <a:pt x="1015" y="344"/>
                    </a:cubicBezTo>
                    <a:cubicBezTo>
                      <a:pt x="1144" y="344"/>
                      <a:pt x="1115" y="513"/>
                      <a:pt x="1286" y="513"/>
                    </a:cubicBezTo>
                    <a:cubicBezTo>
                      <a:pt x="1324" y="513"/>
                      <a:pt x="1310" y="452"/>
                      <a:pt x="1316" y="408"/>
                    </a:cubicBezTo>
                    <a:cubicBezTo>
                      <a:pt x="1323" y="363"/>
                      <a:pt x="1320" y="314"/>
                      <a:pt x="1320" y="268"/>
                    </a:cubicBezTo>
                    <a:cubicBezTo>
                      <a:pt x="1353" y="265"/>
                      <a:pt x="1340" y="259"/>
                      <a:pt x="1362" y="259"/>
                    </a:cubicBezTo>
                    <a:cubicBezTo>
                      <a:pt x="1378" y="259"/>
                      <a:pt x="1389" y="271"/>
                      <a:pt x="1413" y="276"/>
                    </a:cubicBezTo>
                    <a:cubicBezTo>
                      <a:pt x="1413" y="336"/>
                      <a:pt x="1415" y="382"/>
                      <a:pt x="1420" y="430"/>
                    </a:cubicBezTo>
                    <a:cubicBezTo>
                      <a:pt x="1428" y="513"/>
                      <a:pt x="1410" y="526"/>
                      <a:pt x="1490" y="498"/>
                    </a:cubicBezTo>
                    <a:cubicBezTo>
                      <a:pt x="1608" y="456"/>
                      <a:pt x="1641" y="344"/>
                      <a:pt x="1675" y="344"/>
                    </a:cubicBezTo>
                    <a:cubicBezTo>
                      <a:pt x="1698" y="344"/>
                      <a:pt x="1699" y="348"/>
                      <a:pt x="1717" y="352"/>
                    </a:cubicBezTo>
                    <a:cubicBezTo>
                      <a:pt x="1733" y="417"/>
                      <a:pt x="1694" y="444"/>
                      <a:pt x="1631" y="503"/>
                    </a:cubicBezTo>
                    <a:cubicBezTo>
                      <a:pt x="1568" y="562"/>
                      <a:pt x="1544" y="551"/>
                      <a:pt x="1500" y="558"/>
                    </a:cubicBezTo>
                    <a:cubicBezTo>
                      <a:pt x="1483" y="560"/>
                      <a:pt x="1467" y="568"/>
                      <a:pt x="1447" y="572"/>
                    </a:cubicBezTo>
                    <a:cubicBezTo>
                      <a:pt x="1482" y="621"/>
                      <a:pt x="1689" y="653"/>
                      <a:pt x="1734" y="793"/>
                    </a:cubicBezTo>
                    <a:cubicBezTo>
                      <a:pt x="1750" y="846"/>
                      <a:pt x="1747" y="883"/>
                      <a:pt x="1788" y="916"/>
                    </a:cubicBezTo>
                    <a:cubicBezTo>
                      <a:pt x="1855" y="969"/>
                      <a:pt x="1897" y="974"/>
                      <a:pt x="1958" y="1094"/>
                    </a:cubicBezTo>
                    <a:cubicBezTo>
                      <a:pt x="1999" y="1177"/>
                      <a:pt x="2023" y="1255"/>
                      <a:pt x="2022" y="1377"/>
                    </a:cubicBezTo>
                    <a:cubicBezTo>
                      <a:pt x="2022" y="1434"/>
                      <a:pt x="2031" y="1471"/>
                      <a:pt x="2031" y="1538"/>
                    </a:cubicBezTo>
                    <a:lnTo>
                      <a:pt x="2031" y="1969"/>
                    </a:lnTo>
                    <a:cubicBezTo>
                      <a:pt x="2040" y="2142"/>
                      <a:pt x="2064" y="2496"/>
                      <a:pt x="2200" y="2587"/>
                    </a:cubicBezTo>
                    <a:cubicBezTo>
                      <a:pt x="2428" y="2435"/>
                      <a:pt x="2683" y="1983"/>
                      <a:pt x="2683" y="1597"/>
                    </a:cubicBezTo>
                    <a:cubicBezTo>
                      <a:pt x="2683" y="1366"/>
                      <a:pt x="2642" y="1192"/>
                      <a:pt x="2559" y="1018"/>
                    </a:cubicBezTo>
                    <a:cubicBezTo>
                      <a:pt x="2523" y="943"/>
                      <a:pt x="2483" y="882"/>
                      <a:pt x="2439" y="816"/>
                    </a:cubicBezTo>
                    <a:lnTo>
                      <a:pt x="2329" y="680"/>
                    </a:lnTo>
                    <a:cubicBezTo>
                      <a:pt x="2311" y="661"/>
                      <a:pt x="2309" y="653"/>
                      <a:pt x="2291" y="634"/>
                    </a:cubicBezTo>
                    <a:cubicBezTo>
                      <a:pt x="2202" y="536"/>
                      <a:pt x="2028" y="419"/>
                      <a:pt x="1909" y="363"/>
                    </a:cubicBezTo>
                    <a:cubicBezTo>
                      <a:pt x="1129" y="0"/>
                      <a:pt x="199" y="480"/>
                      <a:pt x="51" y="1318"/>
                    </a:cubicBezTo>
                    <a:cubicBezTo>
                      <a:pt x="44" y="1353"/>
                      <a:pt x="37" y="1398"/>
                      <a:pt x="34" y="1429"/>
                    </a:cubicBezTo>
                    <a:cubicBezTo>
                      <a:pt x="0" y="1758"/>
                      <a:pt x="90" y="2062"/>
                      <a:pt x="273" y="2339"/>
                    </a:cubicBezTo>
                    <a:cubicBezTo>
                      <a:pt x="309" y="2393"/>
                      <a:pt x="328" y="2407"/>
                      <a:pt x="359" y="2447"/>
                    </a:cubicBezTo>
                    <a:cubicBezTo>
                      <a:pt x="401" y="2501"/>
                      <a:pt x="474" y="2574"/>
                      <a:pt x="532" y="26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4" name="Freeform 13">
                <a:extLst>
                  <a:ext uri="{FF2B5EF4-FFF2-40B4-BE49-F238E27FC236}">
                    <a16:creationId xmlns:a16="http://schemas.microsoft.com/office/drawing/2014/main" id="{E9D4F133-C099-4055-AC81-BA1FCBFB1A2E}"/>
                  </a:ext>
                </a:extLst>
              </p:cNvPr>
              <p:cNvSpPr>
                <a:spLocks noEditPoints="1"/>
              </p:cNvSpPr>
              <p:nvPr/>
            </p:nvSpPr>
            <p:spPr bwMode="auto">
              <a:xfrm>
                <a:off x="4208463" y="1784351"/>
                <a:ext cx="668338" cy="698500"/>
              </a:xfrm>
              <a:custGeom>
                <a:avLst/>
                <a:gdLst>
                  <a:gd name="T0" fmla="*/ 1575 w 2879"/>
                  <a:gd name="T1" fmla="*/ 2823 h 2992"/>
                  <a:gd name="T2" fmla="*/ 1761 w 2879"/>
                  <a:gd name="T3" fmla="*/ 2882 h 2992"/>
                  <a:gd name="T4" fmla="*/ 1321 w 2879"/>
                  <a:gd name="T5" fmla="*/ 2857 h 2992"/>
                  <a:gd name="T6" fmla="*/ 1355 w 2879"/>
                  <a:gd name="T7" fmla="*/ 2848 h 2992"/>
                  <a:gd name="T8" fmla="*/ 1524 w 2879"/>
                  <a:gd name="T9" fmla="*/ 2798 h 2992"/>
                  <a:gd name="T10" fmla="*/ 1363 w 2879"/>
                  <a:gd name="T11" fmla="*/ 2798 h 2992"/>
                  <a:gd name="T12" fmla="*/ 1316 w 2879"/>
                  <a:gd name="T13" fmla="*/ 2911 h 2992"/>
                  <a:gd name="T14" fmla="*/ 1160 w 2879"/>
                  <a:gd name="T15" fmla="*/ 2772 h 2992"/>
                  <a:gd name="T16" fmla="*/ 1084 w 2879"/>
                  <a:gd name="T17" fmla="*/ 2874 h 2992"/>
                  <a:gd name="T18" fmla="*/ 1143 w 2879"/>
                  <a:gd name="T19" fmla="*/ 2755 h 2992"/>
                  <a:gd name="T20" fmla="*/ 1084 w 2879"/>
                  <a:gd name="T21" fmla="*/ 2874 h 2992"/>
                  <a:gd name="T22" fmla="*/ 1599 w 2879"/>
                  <a:gd name="T23" fmla="*/ 2806 h 2992"/>
                  <a:gd name="T24" fmla="*/ 1837 w 2879"/>
                  <a:gd name="T25" fmla="*/ 2730 h 2992"/>
                  <a:gd name="T26" fmla="*/ 1803 w 2879"/>
                  <a:gd name="T27" fmla="*/ 2815 h 2992"/>
                  <a:gd name="T28" fmla="*/ 1710 w 2879"/>
                  <a:gd name="T29" fmla="*/ 2815 h 2992"/>
                  <a:gd name="T30" fmla="*/ 1427 w 2879"/>
                  <a:gd name="T31" fmla="*/ 2339 h 2992"/>
                  <a:gd name="T32" fmla="*/ 1311 w 2879"/>
                  <a:gd name="T33" fmla="*/ 1892 h 2992"/>
                  <a:gd name="T34" fmla="*/ 1346 w 2879"/>
                  <a:gd name="T35" fmla="*/ 1665 h 2992"/>
                  <a:gd name="T36" fmla="*/ 1457 w 2879"/>
                  <a:gd name="T37" fmla="*/ 1886 h 2992"/>
                  <a:gd name="T38" fmla="*/ 1511 w 2879"/>
                  <a:gd name="T39" fmla="*/ 2100 h 2992"/>
                  <a:gd name="T40" fmla="*/ 1627 w 2879"/>
                  <a:gd name="T41" fmla="*/ 2196 h 2992"/>
                  <a:gd name="T42" fmla="*/ 1479 w 2879"/>
                  <a:gd name="T43" fmla="*/ 2701 h 2992"/>
                  <a:gd name="T44" fmla="*/ 1353 w 2879"/>
                  <a:gd name="T45" fmla="*/ 2165 h 2992"/>
                  <a:gd name="T46" fmla="*/ 965 w 2879"/>
                  <a:gd name="T47" fmla="*/ 2696 h 2992"/>
                  <a:gd name="T48" fmla="*/ 329 w 2879"/>
                  <a:gd name="T49" fmla="*/ 2283 h 2992"/>
                  <a:gd name="T50" fmla="*/ 442 w 2879"/>
                  <a:gd name="T51" fmla="*/ 514 h 2992"/>
                  <a:gd name="T52" fmla="*/ 2390 w 2879"/>
                  <a:gd name="T53" fmla="*/ 467 h 2992"/>
                  <a:gd name="T54" fmla="*/ 2537 w 2879"/>
                  <a:gd name="T55" fmla="*/ 2304 h 2992"/>
                  <a:gd name="T56" fmla="*/ 1914 w 2879"/>
                  <a:gd name="T57" fmla="*/ 2696 h 2992"/>
                  <a:gd name="T58" fmla="*/ 2068 w 2879"/>
                  <a:gd name="T59" fmla="*/ 2270 h 2992"/>
                  <a:gd name="T60" fmla="*/ 1812 w 2879"/>
                  <a:gd name="T61" fmla="*/ 1308 h 2992"/>
                  <a:gd name="T62" fmla="*/ 1679 w 2879"/>
                  <a:gd name="T63" fmla="*/ 1601 h 2992"/>
                  <a:gd name="T64" fmla="*/ 1770 w 2879"/>
                  <a:gd name="T65" fmla="*/ 2095 h 2992"/>
                  <a:gd name="T66" fmla="*/ 1685 w 2879"/>
                  <a:gd name="T67" fmla="*/ 2493 h 2992"/>
                  <a:gd name="T68" fmla="*/ 1383 w 2879"/>
                  <a:gd name="T69" fmla="*/ 1607 h 2992"/>
                  <a:gd name="T70" fmla="*/ 1228 w 2879"/>
                  <a:gd name="T71" fmla="*/ 2442 h 2992"/>
                  <a:gd name="T72" fmla="*/ 1135 w 2879"/>
                  <a:gd name="T73" fmla="*/ 1849 h 2992"/>
                  <a:gd name="T74" fmla="*/ 958 w 2879"/>
                  <a:gd name="T75" fmla="*/ 1385 h 2992"/>
                  <a:gd name="T76" fmla="*/ 677 w 2879"/>
                  <a:gd name="T77" fmla="*/ 2535 h 2992"/>
                  <a:gd name="T78" fmla="*/ 914 w 2879"/>
                  <a:gd name="T79" fmla="*/ 2806 h 2992"/>
                  <a:gd name="T80" fmla="*/ 1934 w 2879"/>
                  <a:gd name="T81" fmla="*/ 2911 h 2992"/>
                  <a:gd name="T82" fmla="*/ 2320 w 2879"/>
                  <a:gd name="T83" fmla="*/ 2603 h 2992"/>
                  <a:gd name="T84" fmla="*/ 2523 w 2879"/>
                  <a:gd name="T85" fmla="*/ 520 h 2992"/>
                  <a:gd name="T86" fmla="*/ 1516 w 2879"/>
                  <a:gd name="T87" fmla="*/ 29 h 2992"/>
                  <a:gd name="T88" fmla="*/ 408 w 2879"/>
                  <a:gd name="T89" fmla="*/ 463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79" h="2992">
                    <a:moveTo>
                      <a:pt x="1549" y="2908"/>
                    </a:moveTo>
                    <a:lnTo>
                      <a:pt x="1549" y="2823"/>
                    </a:lnTo>
                    <a:lnTo>
                      <a:pt x="1575" y="2823"/>
                    </a:lnTo>
                    <a:cubicBezTo>
                      <a:pt x="1577" y="2850"/>
                      <a:pt x="1583" y="2853"/>
                      <a:pt x="1583" y="2882"/>
                    </a:cubicBezTo>
                    <a:cubicBezTo>
                      <a:pt x="1583" y="2908"/>
                      <a:pt x="1573" y="2905"/>
                      <a:pt x="1549" y="2908"/>
                    </a:cubicBezTo>
                    <a:close/>
                    <a:moveTo>
                      <a:pt x="1761" y="2882"/>
                    </a:moveTo>
                    <a:cubicBezTo>
                      <a:pt x="1750" y="2860"/>
                      <a:pt x="1753" y="2873"/>
                      <a:pt x="1753" y="2840"/>
                    </a:cubicBezTo>
                    <a:cubicBezTo>
                      <a:pt x="1813" y="2845"/>
                      <a:pt x="1781" y="2880"/>
                      <a:pt x="1761" y="2882"/>
                    </a:cubicBezTo>
                    <a:close/>
                    <a:moveTo>
                      <a:pt x="1321" y="2857"/>
                    </a:moveTo>
                    <a:lnTo>
                      <a:pt x="1321" y="2806"/>
                    </a:lnTo>
                    <a:lnTo>
                      <a:pt x="1346" y="2806"/>
                    </a:lnTo>
                    <a:cubicBezTo>
                      <a:pt x="1348" y="2829"/>
                      <a:pt x="1350" y="2829"/>
                      <a:pt x="1355" y="2848"/>
                    </a:cubicBezTo>
                    <a:cubicBezTo>
                      <a:pt x="1341" y="2850"/>
                      <a:pt x="1328" y="2848"/>
                      <a:pt x="1321" y="2857"/>
                    </a:cubicBezTo>
                    <a:close/>
                    <a:moveTo>
                      <a:pt x="1363" y="2798"/>
                    </a:moveTo>
                    <a:lnTo>
                      <a:pt x="1524" y="2798"/>
                    </a:lnTo>
                    <a:cubicBezTo>
                      <a:pt x="1504" y="2840"/>
                      <a:pt x="1521" y="2884"/>
                      <a:pt x="1524" y="2925"/>
                    </a:cubicBezTo>
                    <a:lnTo>
                      <a:pt x="1338" y="2925"/>
                    </a:lnTo>
                    <a:cubicBezTo>
                      <a:pt x="1376" y="2868"/>
                      <a:pt x="1399" y="2865"/>
                      <a:pt x="1363" y="2798"/>
                    </a:cubicBezTo>
                    <a:close/>
                    <a:moveTo>
                      <a:pt x="1287" y="2874"/>
                    </a:moveTo>
                    <a:cubicBezTo>
                      <a:pt x="1307" y="2879"/>
                      <a:pt x="1312" y="2882"/>
                      <a:pt x="1338" y="2882"/>
                    </a:cubicBezTo>
                    <a:cubicBezTo>
                      <a:pt x="1331" y="2906"/>
                      <a:pt x="1340" y="2897"/>
                      <a:pt x="1316" y="2911"/>
                    </a:cubicBezTo>
                    <a:cubicBezTo>
                      <a:pt x="1275" y="2934"/>
                      <a:pt x="1165" y="2927"/>
                      <a:pt x="1143" y="2882"/>
                    </a:cubicBezTo>
                    <a:cubicBezTo>
                      <a:pt x="1135" y="2866"/>
                      <a:pt x="1139" y="2855"/>
                      <a:pt x="1145" y="2835"/>
                    </a:cubicBezTo>
                    <a:cubicBezTo>
                      <a:pt x="1153" y="2811"/>
                      <a:pt x="1158" y="2797"/>
                      <a:pt x="1160" y="2772"/>
                    </a:cubicBezTo>
                    <a:lnTo>
                      <a:pt x="1312" y="2783"/>
                    </a:lnTo>
                    <a:cubicBezTo>
                      <a:pt x="1289" y="2816"/>
                      <a:pt x="1287" y="2814"/>
                      <a:pt x="1287" y="2874"/>
                    </a:cubicBezTo>
                    <a:close/>
                    <a:moveTo>
                      <a:pt x="1084" y="2874"/>
                    </a:moveTo>
                    <a:cubicBezTo>
                      <a:pt x="1021" y="2874"/>
                      <a:pt x="1025" y="2869"/>
                      <a:pt x="974" y="2857"/>
                    </a:cubicBezTo>
                    <a:lnTo>
                      <a:pt x="1036" y="2731"/>
                    </a:lnTo>
                    <a:cubicBezTo>
                      <a:pt x="1070" y="2739"/>
                      <a:pt x="1099" y="2754"/>
                      <a:pt x="1143" y="2755"/>
                    </a:cubicBezTo>
                    <a:cubicBezTo>
                      <a:pt x="1125" y="2800"/>
                      <a:pt x="1149" y="2744"/>
                      <a:pt x="1122" y="2776"/>
                    </a:cubicBezTo>
                    <a:cubicBezTo>
                      <a:pt x="1104" y="2798"/>
                      <a:pt x="1114" y="2769"/>
                      <a:pt x="1116" y="2807"/>
                    </a:cubicBezTo>
                    <a:cubicBezTo>
                      <a:pt x="1118" y="2844"/>
                      <a:pt x="1120" y="2874"/>
                      <a:pt x="1084" y="2874"/>
                    </a:cubicBezTo>
                    <a:close/>
                    <a:moveTo>
                      <a:pt x="1736" y="2899"/>
                    </a:moveTo>
                    <a:cubicBezTo>
                      <a:pt x="1699" y="2908"/>
                      <a:pt x="1632" y="2924"/>
                      <a:pt x="1592" y="2925"/>
                    </a:cubicBezTo>
                    <a:cubicBezTo>
                      <a:pt x="1607" y="2859"/>
                      <a:pt x="1616" y="2924"/>
                      <a:pt x="1599" y="2806"/>
                    </a:cubicBezTo>
                    <a:cubicBezTo>
                      <a:pt x="1592" y="2802"/>
                      <a:pt x="1584" y="2800"/>
                      <a:pt x="1581" y="2800"/>
                    </a:cubicBezTo>
                    <a:lnTo>
                      <a:pt x="1558" y="2789"/>
                    </a:lnTo>
                    <a:cubicBezTo>
                      <a:pt x="1664" y="2765"/>
                      <a:pt x="1744" y="2775"/>
                      <a:pt x="1837" y="2730"/>
                    </a:cubicBezTo>
                    <a:lnTo>
                      <a:pt x="1888" y="2857"/>
                    </a:lnTo>
                    <a:cubicBezTo>
                      <a:pt x="1864" y="2869"/>
                      <a:pt x="1833" y="2876"/>
                      <a:pt x="1803" y="2882"/>
                    </a:cubicBezTo>
                    <a:lnTo>
                      <a:pt x="1803" y="2815"/>
                    </a:lnTo>
                    <a:cubicBezTo>
                      <a:pt x="1759" y="2811"/>
                      <a:pt x="1788" y="2804"/>
                      <a:pt x="1744" y="2815"/>
                    </a:cubicBezTo>
                    <a:cubicBezTo>
                      <a:pt x="1756" y="2797"/>
                      <a:pt x="1767" y="2781"/>
                      <a:pt x="1778" y="2764"/>
                    </a:cubicBezTo>
                    <a:cubicBezTo>
                      <a:pt x="1738" y="2773"/>
                      <a:pt x="1722" y="2778"/>
                      <a:pt x="1710" y="2815"/>
                    </a:cubicBezTo>
                    <a:cubicBezTo>
                      <a:pt x="1701" y="2846"/>
                      <a:pt x="1719" y="2868"/>
                      <a:pt x="1736" y="2899"/>
                    </a:cubicBezTo>
                    <a:close/>
                    <a:moveTo>
                      <a:pt x="1353" y="2165"/>
                    </a:moveTo>
                    <a:cubicBezTo>
                      <a:pt x="1390" y="2221"/>
                      <a:pt x="1360" y="2325"/>
                      <a:pt x="1427" y="2339"/>
                    </a:cubicBezTo>
                    <a:cubicBezTo>
                      <a:pt x="1434" y="2077"/>
                      <a:pt x="1373" y="2191"/>
                      <a:pt x="1342" y="2121"/>
                    </a:cubicBezTo>
                    <a:cubicBezTo>
                      <a:pt x="1327" y="2045"/>
                      <a:pt x="1349" y="2044"/>
                      <a:pt x="1358" y="1989"/>
                    </a:cubicBezTo>
                    <a:cubicBezTo>
                      <a:pt x="1365" y="1942"/>
                      <a:pt x="1321" y="1950"/>
                      <a:pt x="1311" y="1892"/>
                    </a:cubicBezTo>
                    <a:cubicBezTo>
                      <a:pt x="1357" y="1820"/>
                      <a:pt x="1435" y="1869"/>
                      <a:pt x="1428" y="1793"/>
                    </a:cubicBezTo>
                    <a:cubicBezTo>
                      <a:pt x="1395" y="1772"/>
                      <a:pt x="1337" y="1792"/>
                      <a:pt x="1316" y="1759"/>
                    </a:cubicBezTo>
                    <a:cubicBezTo>
                      <a:pt x="1296" y="1727"/>
                      <a:pt x="1329" y="1682"/>
                      <a:pt x="1346" y="1665"/>
                    </a:cubicBezTo>
                    <a:cubicBezTo>
                      <a:pt x="1395" y="1679"/>
                      <a:pt x="1376" y="1680"/>
                      <a:pt x="1400" y="1719"/>
                    </a:cubicBezTo>
                    <a:cubicBezTo>
                      <a:pt x="1515" y="1731"/>
                      <a:pt x="1523" y="1715"/>
                      <a:pt x="1625" y="1757"/>
                    </a:cubicBezTo>
                    <a:cubicBezTo>
                      <a:pt x="1634" y="1916"/>
                      <a:pt x="1547" y="1882"/>
                      <a:pt x="1457" y="1886"/>
                    </a:cubicBezTo>
                    <a:cubicBezTo>
                      <a:pt x="1427" y="1888"/>
                      <a:pt x="1405" y="1892"/>
                      <a:pt x="1385" y="1909"/>
                    </a:cubicBezTo>
                    <a:cubicBezTo>
                      <a:pt x="1409" y="1929"/>
                      <a:pt x="1409" y="1927"/>
                      <a:pt x="1448" y="1935"/>
                    </a:cubicBezTo>
                    <a:cubicBezTo>
                      <a:pt x="1533" y="1952"/>
                      <a:pt x="1492" y="2005"/>
                      <a:pt x="1511" y="2100"/>
                    </a:cubicBezTo>
                    <a:cubicBezTo>
                      <a:pt x="1550" y="2041"/>
                      <a:pt x="1523" y="1991"/>
                      <a:pt x="1577" y="1967"/>
                    </a:cubicBezTo>
                    <a:cubicBezTo>
                      <a:pt x="1610" y="2042"/>
                      <a:pt x="1601" y="2076"/>
                      <a:pt x="1577" y="2149"/>
                    </a:cubicBezTo>
                    <a:cubicBezTo>
                      <a:pt x="1617" y="2174"/>
                      <a:pt x="1618" y="2137"/>
                      <a:pt x="1627" y="2196"/>
                    </a:cubicBezTo>
                    <a:cubicBezTo>
                      <a:pt x="1638" y="2274"/>
                      <a:pt x="1612" y="2358"/>
                      <a:pt x="1557" y="2407"/>
                    </a:cubicBezTo>
                    <a:cubicBezTo>
                      <a:pt x="1497" y="2459"/>
                      <a:pt x="1503" y="2425"/>
                      <a:pt x="1502" y="2535"/>
                    </a:cubicBezTo>
                    <a:cubicBezTo>
                      <a:pt x="1502" y="2594"/>
                      <a:pt x="1503" y="2655"/>
                      <a:pt x="1479" y="2701"/>
                    </a:cubicBezTo>
                    <a:cubicBezTo>
                      <a:pt x="1383" y="2681"/>
                      <a:pt x="1423" y="2605"/>
                      <a:pt x="1425" y="2434"/>
                    </a:cubicBezTo>
                    <a:cubicBezTo>
                      <a:pt x="1366" y="2389"/>
                      <a:pt x="1294" y="2369"/>
                      <a:pt x="1302" y="2221"/>
                    </a:cubicBezTo>
                    <a:cubicBezTo>
                      <a:pt x="1305" y="2178"/>
                      <a:pt x="1313" y="2169"/>
                      <a:pt x="1353" y="2165"/>
                    </a:cubicBezTo>
                    <a:close/>
                    <a:moveTo>
                      <a:pt x="677" y="2535"/>
                    </a:moveTo>
                    <a:cubicBezTo>
                      <a:pt x="685" y="2563"/>
                      <a:pt x="678" y="2547"/>
                      <a:pt x="699" y="2565"/>
                    </a:cubicBezTo>
                    <a:cubicBezTo>
                      <a:pt x="752" y="2611"/>
                      <a:pt x="903" y="2695"/>
                      <a:pt x="965" y="2696"/>
                    </a:cubicBezTo>
                    <a:cubicBezTo>
                      <a:pt x="959" y="2722"/>
                      <a:pt x="954" y="2721"/>
                      <a:pt x="948" y="2747"/>
                    </a:cubicBezTo>
                    <a:cubicBezTo>
                      <a:pt x="896" y="2746"/>
                      <a:pt x="791" y="2693"/>
                      <a:pt x="755" y="2669"/>
                    </a:cubicBezTo>
                    <a:cubicBezTo>
                      <a:pt x="589" y="2561"/>
                      <a:pt x="451" y="2449"/>
                      <a:pt x="329" y="2283"/>
                    </a:cubicBezTo>
                    <a:cubicBezTo>
                      <a:pt x="91" y="1958"/>
                      <a:pt x="5" y="1570"/>
                      <a:pt x="97" y="1150"/>
                    </a:cubicBezTo>
                    <a:cubicBezTo>
                      <a:pt x="143" y="940"/>
                      <a:pt x="268" y="687"/>
                      <a:pt x="421" y="535"/>
                    </a:cubicBezTo>
                    <a:cubicBezTo>
                      <a:pt x="430" y="526"/>
                      <a:pt x="434" y="523"/>
                      <a:pt x="442" y="514"/>
                    </a:cubicBezTo>
                    <a:cubicBezTo>
                      <a:pt x="504" y="446"/>
                      <a:pt x="576" y="385"/>
                      <a:pt x="652" y="334"/>
                    </a:cubicBezTo>
                    <a:cubicBezTo>
                      <a:pt x="1121" y="23"/>
                      <a:pt x="1735" y="0"/>
                      <a:pt x="2203" y="315"/>
                    </a:cubicBezTo>
                    <a:lnTo>
                      <a:pt x="2390" y="467"/>
                    </a:lnTo>
                    <a:cubicBezTo>
                      <a:pt x="2613" y="693"/>
                      <a:pt x="2811" y="1034"/>
                      <a:pt x="2811" y="1375"/>
                    </a:cubicBezTo>
                    <a:lnTo>
                      <a:pt x="2811" y="1528"/>
                    </a:lnTo>
                    <a:cubicBezTo>
                      <a:pt x="2811" y="1813"/>
                      <a:pt x="2667" y="2145"/>
                      <a:pt x="2537" y="2304"/>
                    </a:cubicBezTo>
                    <a:cubicBezTo>
                      <a:pt x="2493" y="2358"/>
                      <a:pt x="2460" y="2391"/>
                      <a:pt x="2411" y="2440"/>
                    </a:cubicBezTo>
                    <a:cubicBezTo>
                      <a:pt x="2306" y="2545"/>
                      <a:pt x="2055" y="2744"/>
                      <a:pt x="1922" y="2747"/>
                    </a:cubicBezTo>
                    <a:cubicBezTo>
                      <a:pt x="1917" y="2727"/>
                      <a:pt x="1914" y="2722"/>
                      <a:pt x="1914" y="2696"/>
                    </a:cubicBezTo>
                    <a:cubicBezTo>
                      <a:pt x="1995" y="2694"/>
                      <a:pt x="2114" y="2602"/>
                      <a:pt x="2176" y="2569"/>
                    </a:cubicBezTo>
                    <a:cubicBezTo>
                      <a:pt x="2169" y="2539"/>
                      <a:pt x="2155" y="2526"/>
                      <a:pt x="2142" y="2501"/>
                    </a:cubicBezTo>
                    <a:cubicBezTo>
                      <a:pt x="2102" y="2424"/>
                      <a:pt x="2080" y="2361"/>
                      <a:pt x="2068" y="2270"/>
                    </a:cubicBezTo>
                    <a:cubicBezTo>
                      <a:pt x="2051" y="2134"/>
                      <a:pt x="2024" y="1600"/>
                      <a:pt x="2024" y="1502"/>
                    </a:cubicBezTo>
                    <a:cubicBezTo>
                      <a:pt x="2024" y="1424"/>
                      <a:pt x="1992" y="1413"/>
                      <a:pt x="1945" y="1378"/>
                    </a:cubicBezTo>
                    <a:cubicBezTo>
                      <a:pt x="1914" y="1354"/>
                      <a:pt x="1853" y="1317"/>
                      <a:pt x="1812" y="1308"/>
                    </a:cubicBezTo>
                    <a:cubicBezTo>
                      <a:pt x="1769" y="1389"/>
                      <a:pt x="1656" y="1489"/>
                      <a:pt x="1575" y="1511"/>
                    </a:cubicBezTo>
                    <a:cubicBezTo>
                      <a:pt x="1583" y="1540"/>
                      <a:pt x="1596" y="1544"/>
                      <a:pt x="1621" y="1558"/>
                    </a:cubicBezTo>
                    <a:cubicBezTo>
                      <a:pt x="1654" y="1577"/>
                      <a:pt x="1652" y="1575"/>
                      <a:pt x="1679" y="1601"/>
                    </a:cubicBezTo>
                    <a:cubicBezTo>
                      <a:pt x="1722" y="1645"/>
                      <a:pt x="1728" y="1668"/>
                      <a:pt x="1742" y="1733"/>
                    </a:cubicBezTo>
                    <a:cubicBezTo>
                      <a:pt x="1753" y="1781"/>
                      <a:pt x="1762" y="1854"/>
                      <a:pt x="1761" y="1908"/>
                    </a:cubicBezTo>
                    <a:cubicBezTo>
                      <a:pt x="1761" y="1979"/>
                      <a:pt x="1770" y="2024"/>
                      <a:pt x="1770" y="2095"/>
                    </a:cubicBezTo>
                    <a:cubicBezTo>
                      <a:pt x="1770" y="2175"/>
                      <a:pt x="1761" y="2221"/>
                      <a:pt x="1761" y="2298"/>
                    </a:cubicBezTo>
                    <a:cubicBezTo>
                      <a:pt x="1762" y="2375"/>
                      <a:pt x="1746" y="2429"/>
                      <a:pt x="1744" y="2493"/>
                    </a:cubicBezTo>
                    <a:lnTo>
                      <a:pt x="1685" y="2493"/>
                    </a:lnTo>
                    <a:cubicBezTo>
                      <a:pt x="1681" y="2447"/>
                      <a:pt x="1668" y="2400"/>
                      <a:pt x="1668" y="2349"/>
                    </a:cubicBezTo>
                    <a:cubicBezTo>
                      <a:pt x="1668" y="2091"/>
                      <a:pt x="1708" y="1881"/>
                      <a:pt x="1609" y="1688"/>
                    </a:cubicBezTo>
                    <a:cubicBezTo>
                      <a:pt x="1566" y="1604"/>
                      <a:pt x="1470" y="1541"/>
                      <a:pt x="1383" y="1607"/>
                    </a:cubicBezTo>
                    <a:cubicBezTo>
                      <a:pt x="1200" y="1748"/>
                      <a:pt x="1245" y="1884"/>
                      <a:pt x="1223" y="2031"/>
                    </a:cubicBezTo>
                    <a:cubicBezTo>
                      <a:pt x="1217" y="2072"/>
                      <a:pt x="1218" y="2102"/>
                      <a:pt x="1224" y="2141"/>
                    </a:cubicBezTo>
                    <a:lnTo>
                      <a:pt x="1228" y="2442"/>
                    </a:lnTo>
                    <a:cubicBezTo>
                      <a:pt x="1228" y="2487"/>
                      <a:pt x="1205" y="2500"/>
                      <a:pt x="1160" y="2501"/>
                    </a:cubicBezTo>
                    <a:cubicBezTo>
                      <a:pt x="1159" y="2465"/>
                      <a:pt x="1152" y="2467"/>
                      <a:pt x="1151" y="2425"/>
                    </a:cubicBezTo>
                    <a:lnTo>
                      <a:pt x="1135" y="1849"/>
                    </a:lnTo>
                    <a:cubicBezTo>
                      <a:pt x="1135" y="1673"/>
                      <a:pt x="1215" y="1607"/>
                      <a:pt x="1321" y="1536"/>
                    </a:cubicBezTo>
                    <a:cubicBezTo>
                      <a:pt x="1259" y="1444"/>
                      <a:pt x="1243" y="1545"/>
                      <a:pt x="1084" y="1308"/>
                    </a:cubicBezTo>
                    <a:cubicBezTo>
                      <a:pt x="1032" y="1335"/>
                      <a:pt x="1004" y="1350"/>
                      <a:pt x="958" y="1385"/>
                    </a:cubicBezTo>
                    <a:cubicBezTo>
                      <a:pt x="891" y="1434"/>
                      <a:pt x="881" y="1445"/>
                      <a:pt x="880" y="1511"/>
                    </a:cubicBezTo>
                    <a:cubicBezTo>
                      <a:pt x="878" y="1674"/>
                      <a:pt x="851" y="2123"/>
                      <a:pt x="824" y="2266"/>
                    </a:cubicBezTo>
                    <a:cubicBezTo>
                      <a:pt x="805" y="2361"/>
                      <a:pt x="772" y="2527"/>
                      <a:pt x="677" y="2535"/>
                    </a:cubicBezTo>
                    <a:close/>
                    <a:moveTo>
                      <a:pt x="0" y="1426"/>
                    </a:moveTo>
                    <a:cubicBezTo>
                      <a:pt x="0" y="1915"/>
                      <a:pt x="185" y="2298"/>
                      <a:pt x="549" y="2596"/>
                    </a:cubicBezTo>
                    <a:cubicBezTo>
                      <a:pt x="716" y="2732"/>
                      <a:pt x="761" y="2732"/>
                      <a:pt x="914" y="2806"/>
                    </a:cubicBezTo>
                    <a:cubicBezTo>
                      <a:pt x="902" y="2825"/>
                      <a:pt x="889" y="2842"/>
                      <a:pt x="889" y="2874"/>
                    </a:cubicBezTo>
                    <a:cubicBezTo>
                      <a:pt x="889" y="2941"/>
                      <a:pt x="1344" y="2992"/>
                      <a:pt x="1482" y="2992"/>
                    </a:cubicBezTo>
                    <a:cubicBezTo>
                      <a:pt x="1595" y="2992"/>
                      <a:pt x="1822" y="2950"/>
                      <a:pt x="1934" y="2911"/>
                    </a:cubicBezTo>
                    <a:cubicBezTo>
                      <a:pt x="1961" y="2902"/>
                      <a:pt x="1965" y="2897"/>
                      <a:pt x="1990" y="2891"/>
                    </a:cubicBezTo>
                    <a:cubicBezTo>
                      <a:pt x="1987" y="2857"/>
                      <a:pt x="1972" y="2841"/>
                      <a:pt x="1964" y="2806"/>
                    </a:cubicBezTo>
                    <a:cubicBezTo>
                      <a:pt x="2149" y="2709"/>
                      <a:pt x="2126" y="2751"/>
                      <a:pt x="2320" y="2603"/>
                    </a:cubicBezTo>
                    <a:cubicBezTo>
                      <a:pt x="2642" y="2357"/>
                      <a:pt x="2879" y="1923"/>
                      <a:pt x="2879" y="1477"/>
                    </a:cubicBezTo>
                    <a:cubicBezTo>
                      <a:pt x="2879" y="1164"/>
                      <a:pt x="2759" y="794"/>
                      <a:pt x="2563" y="565"/>
                    </a:cubicBezTo>
                    <a:cubicBezTo>
                      <a:pt x="2547" y="546"/>
                      <a:pt x="2538" y="540"/>
                      <a:pt x="2523" y="520"/>
                    </a:cubicBezTo>
                    <a:cubicBezTo>
                      <a:pt x="2507" y="499"/>
                      <a:pt x="2498" y="491"/>
                      <a:pt x="2479" y="471"/>
                    </a:cubicBezTo>
                    <a:cubicBezTo>
                      <a:pt x="2361" y="355"/>
                      <a:pt x="2228" y="254"/>
                      <a:pt x="2072" y="176"/>
                    </a:cubicBezTo>
                    <a:cubicBezTo>
                      <a:pt x="1922" y="101"/>
                      <a:pt x="1735" y="29"/>
                      <a:pt x="1516" y="29"/>
                    </a:cubicBezTo>
                    <a:cubicBezTo>
                      <a:pt x="1101" y="29"/>
                      <a:pt x="857" y="107"/>
                      <a:pt x="552" y="335"/>
                    </a:cubicBezTo>
                    <a:cubicBezTo>
                      <a:pt x="527" y="353"/>
                      <a:pt x="523" y="359"/>
                      <a:pt x="502" y="378"/>
                    </a:cubicBezTo>
                    <a:lnTo>
                      <a:pt x="408" y="463"/>
                    </a:lnTo>
                    <a:cubicBezTo>
                      <a:pt x="388" y="484"/>
                      <a:pt x="384" y="493"/>
                      <a:pt x="366" y="514"/>
                    </a:cubicBezTo>
                    <a:cubicBezTo>
                      <a:pt x="152" y="755"/>
                      <a:pt x="0" y="1086"/>
                      <a:pt x="0" y="14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5" name="Freeform 14">
                <a:extLst>
                  <a:ext uri="{FF2B5EF4-FFF2-40B4-BE49-F238E27FC236}">
                    <a16:creationId xmlns:a16="http://schemas.microsoft.com/office/drawing/2014/main" id="{569D3C96-A4B7-4BC6-8E27-BC6D42BEB1C0}"/>
                  </a:ext>
                </a:extLst>
              </p:cNvPr>
              <p:cNvSpPr>
                <a:spLocks noEditPoints="1"/>
              </p:cNvSpPr>
              <p:nvPr/>
            </p:nvSpPr>
            <p:spPr bwMode="auto">
              <a:xfrm>
                <a:off x="4065588" y="1646238"/>
                <a:ext cx="969963" cy="958850"/>
              </a:xfrm>
              <a:custGeom>
                <a:avLst/>
                <a:gdLst>
                  <a:gd name="T0" fmla="*/ 2152 w 4182"/>
                  <a:gd name="T1" fmla="*/ 4022 h 4106"/>
                  <a:gd name="T2" fmla="*/ 1282 w 4182"/>
                  <a:gd name="T3" fmla="*/ 3867 h 4106"/>
                  <a:gd name="T4" fmla="*/ 834 w 4182"/>
                  <a:gd name="T5" fmla="*/ 3603 h 4106"/>
                  <a:gd name="T6" fmla="*/ 773 w 4182"/>
                  <a:gd name="T7" fmla="*/ 3546 h 4106"/>
                  <a:gd name="T8" fmla="*/ 646 w 4182"/>
                  <a:gd name="T9" fmla="*/ 3427 h 4106"/>
                  <a:gd name="T10" fmla="*/ 382 w 4182"/>
                  <a:gd name="T11" fmla="*/ 3098 h 4106"/>
                  <a:gd name="T12" fmla="*/ 94 w 4182"/>
                  <a:gd name="T13" fmla="*/ 2184 h 4106"/>
                  <a:gd name="T14" fmla="*/ 280 w 4182"/>
                  <a:gd name="T15" fmla="*/ 1211 h 4106"/>
                  <a:gd name="T16" fmla="*/ 567 w 4182"/>
                  <a:gd name="T17" fmla="*/ 769 h 4106"/>
                  <a:gd name="T18" fmla="*/ 630 w 4182"/>
                  <a:gd name="T19" fmla="*/ 713 h 4106"/>
                  <a:gd name="T20" fmla="*/ 953 w 4182"/>
                  <a:gd name="T21" fmla="*/ 427 h 4106"/>
                  <a:gd name="T22" fmla="*/ 2075 w 4182"/>
                  <a:gd name="T23" fmla="*/ 85 h 4106"/>
                  <a:gd name="T24" fmla="*/ 2939 w 4182"/>
                  <a:gd name="T25" fmla="*/ 288 h 4106"/>
                  <a:gd name="T26" fmla="*/ 3360 w 4182"/>
                  <a:gd name="T27" fmla="*/ 578 h 4106"/>
                  <a:gd name="T28" fmla="*/ 3483 w 4182"/>
                  <a:gd name="T29" fmla="*/ 700 h 4106"/>
                  <a:gd name="T30" fmla="*/ 3647 w 4182"/>
                  <a:gd name="T31" fmla="*/ 893 h 4106"/>
                  <a:gd name="T32" fmla="*/ 4023 w 4182"/>
                  <a:gd name="T33" fmla="*/ 1947 h 4106"/>
                  <a:gd name="T34" fmla="*/ 3777 w 4182"/>
                  <a:gd name="T35" fmla="*/ 3014 h 4106"/>
                  <a:gd name="T36" fmla="*/ 3473 w 4182"/>
                  <a:gd name="T37" fmla="*/ 3429 h 4106"/>
                  <a:gd name="T38" fmla="*/ 3077 w 4182"/>
                  <a:gd name="T39" fmla="*/ 3745 h 4106"/>
                  <a:gd name="T40" fmla="*/ 2914 w 4182"/>
                  <a:gd name="T41" fmla="*/ 3827 h 4106"/>
                  <a:gd name="T42" fmla="*/ 2567 w 4182"/>
                  <a:gd name="T43" fmla="*/ 3955 h 4106"/>
                  <a:gd name="T44" fmla="*/ 2152 w 4182"/>
                  <a:gd name="T45" fmla="*/ 4022 h 4106"/>
                  <a:gd name="T46" fmla="*/ 9 w 4182"/>
                  <a:gd name="T47" fmla="*/ 1880 h 4106"/>
                  <a:gd name="T48" fmla="*/ 62 w 4182"/>
                  <a:gd name="T49" fmla="*/ 2563 h 4106"/>
                  <a:gd name="T50" fmla="*/ 122 w 4182"/>
                  <a:gd name="T51" fmla="*/ 2749 h 4106"/>
                  <a:gd name="T52" fmla="*/ 480 w 4182"/>
                  <a:gd name="T53" fmla="*/ 3373 h 4106"/>
                  <a:gd name="T54" fmla="*/ 730 w 4182"/>
                  <a:gd name="T55" fmla="*/ 3623 h 4106"/>
                  <a:gd name="T56" fmla="*/ 868 w 4182"/>
                  <a:gd name="T57" fmla="*/ 3730 h 4106"/>
                  <a:gd name="T58" fmla="*/ 939 w 4182"/>
                  <a:gd name="T59" fmla="*/ 3778 h 4106"/>
                  <a:gd name="T60" fmla="*/ 1017 w 4182"/>
                  <a:gd name="T61" fmla="*/ 3827 h 4106"/>
                  <a:gd name="T62" fmla="*/ 1982 w 4182"/>
                  <a:gd name="T63" fmla="*/ 4106 h 4106"/>
                  <a:gd name="T64" fmla="*/ 2935 w 4182"/>
                  <a:gd name="T65" fmla="*/ 3917 h 4106"/>
                  <a:gd name="T66" fmla="*/ 3094 w 4182"/>
                  <a:gd name="T67" fmla="*/ 3830 h 4106"/>
                  <a:gd name="T68" fmla="*/ 3243 w 4182"/>
                  <a:gd name="T69" fmla="*/ 3733 h 4106"/>
                  <a:gd name="T70" fmla="*/ 3379 w 4182"/>
                  <a:gd name="T71" fmla="*/ 3624 h 4106"/>
                  <a:gd name="T72" fmla="*/ 3445 w 4182"/>
                  <a:gd name="T73" fmla="*/ 3571 h 4106"/>
                  <a:gd name="T74" fmla="*/ 3624 w 4182"/>
                  <a:gd name="T75" fmla="*/ 3377 h 4106"/>
                  <a:gd name="T76" fmla="*/ 3915 w 4182"/>
                  <a:gd name="T77" fmla="*/ 2932 h 4106"/>
                  <a:gd name="T78" fmla="*/ 3944 w 4182"/>
                  <a:gd name="T79" fmla="*/ 1247 h 4106"/>
                  <a:gd name="T80" fmla="*/ 3813 w 4182"/>
                  <a:gd name="T81" fmla="*/ 1006 h 4106"/>
                  <a:gd name="T82" fmla="*/ 3718 w 4182"/>
                  <a:gd name="T83" fmla="*/ 847 h 4106"/>
                  <a:gd name="T84" fmla="*/ 3470 w 4182"/>
                  <a:gd name="T85" fmla="*/ 595 h 4106"/>
                  <a:gd name="T86" fmla="*/ 3139 w 4182"/>
                  <a:gd name="T87" fmla="*/ 308 h 4106"/>
                  <a:gd name="T88" fmla="*/ 2067 w 4182"/>
                  <a:gd name="T89" fmla="*/ 0 h 4106"/>
                  <a:gd name="T90" fmla="*/ 787 w 4182"/>
                  <a:gd name="T91" fmla="*/ 439 h 4106"/>
                  <a:gd name="T92" fmla="*/ 89 w 4182"/>
                  <a:gd name="T93" fmla="*/ 1459 h 4106"/>
                  <a:gd name="T94" fmla="*/ 9 w 4182"/>
                  <a:gd name="T95" fmla="*/ 1880 h 4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82" h="4106">
                    <a:moveTo>
                      <a:pt x="2152" y="4022"/>
                    </a:moveTo>
                    <a:cubicBezTo>
                      <a:pt x="1818" y="4022"/>
                      <a:pt x="1527" y="3989"/>
                      <a:pt x="1282" y="3867"/>
                    </a:cubicBezTo>
                    <a:cubicBezTo>
                      <a:pt x="1123" y="3787"/>
                      <a:pt x="973" y="3712"/>
                      <a:pt x="834" y="3603"/>
                    </a:cubicBezTo>
                    <a:cubicBezTo>
                      <a:pt x="808" y="3583"/>
                      <a:pt x="797" y="3565"/>
                      <a:pt x="773" y="3546"/>
                    </a:cubicBezTo>
                    <a:cubicBezTo>
                      <a:pt x="711" y="3497"/>
                      <a:pt x="693" y="3468"/>
                      <a:pt x="646" y="3427"/>
                    </a:cubicBezTo>
                    <a:cubicBezTo>
                      <a:pt x="560" y="3351"/>
                      <a:pt x="442" y="3197"/>
                      <a:pt x="382" y="3098"/>
                    </a:cubicBezTo>
                    <a:cubicBezTo>
                      <a:pt x="250" y="2879"/>
                      <a:pt x="94" y="2473"/>
                      <a:pt x="94" y="2184"/>
                    </a:cubicBezTo>
                    <a:cubicBezTo>
                      <a:pt x="94" y="1799"/>
                      <a:pt x="106" y="1560"/>
                      <a:pt x="280" y="1211"/>
                    </a:cubicBezTo>
                    <a:cubicBezTo>
                      <a:pt x="334" y="1105"/>
                      <a:pt x="478" y="840"/>
                      <a:pt x="567" y="769"/>
                    </a:cubicBezTo>
                    <a:cubicBezTo>
                      <a:pt x="595" y="747"/>
                      <a:pt x="604" y="739"/>
                      <a:pt x="630" y="713"/>
                    </a:cubicBezTo>
                    <a:lnTo>
                      <a:pt x="953" y="427"/>
                    </a:lnTo>
                    <a:cubicBezTo>
                      <a:pt x="1277" y="213"/>
                      <a:pt x="1674" y="85"/>
                      <a:pt x="2075" y="85"/>
                    </a:cubicBezTo>
                    <a:cubicBezTo>
                      <a:pt x="2385" y="85"/>
                      <a:pt x="2717" y="174"/>
                      <a:pt x="2939" y="288"/>
                    </a:cubicBezTo>
                    <a:lnTo>
                      <a:pt x="3360" y="578"/>
                    </a:lnTo>
                    <a:cubicBezTo>
                      <a:pt x="3430" y="647"/>
                      <a:pt x="3408" y="610"/>
                      <a:pt x="3483" y="700"/>
                    </a:cubicBezTo>
                    <a:cubicBezTo>
                      <a:pt x="3541" y="769"/>
                      <a:pt x="3569" y="789"/>
                      <a:pt x="3647" y="893"/>
                    </a:cubicBezTo>
                    <a:cubicBezTo>
                      <a:pt x="3850" y="1164"/>
                      <a:pt x="4023" y="1591"/>
                      <a:pt x="4023" y="1947"/>
                    </a:cubicBezTo>
                    <a:cubicBezTo>
                      <a:pt x="4023" y="2470"/>
                      <a:pt x="3975" y="2614"/>
                      <a:pt x="3777" y="3014"/>
                    </a:cubicBezTo>
                    <a:cubicBezTo>
                      <a:pt x="3733" y="3103"/>
                      <a:pt x="3548" y="3369"/>
                      <a:pt x="3473" y="3429"/>
                    </a:cubicBezTo>
                    <a:cubicBezTo>
                      <a:pt x="3340" y="3534"/>
                      <a:pt x="3274" y="3636"/>
                      <a:pt x="3077" y="3745"/>
                    </a:cubicBezTo>
                    <a:cubicBezTo>
                      <a:pt x="3019" y="3777"/>
                      <a:pt x="2974" y="3800"/>
                      <a:pt x="2914" y="3827"/>
                    </a:cubicBezTo>
                    <a:cubicBezTo>
                      <a:pt x="2776" y="3889"/>
                      <a:pt x="2714" y="3912"/>
                      <a:pt x="2567" y="3955"/>
                    </a:cubicBezTo>
                    <a:cubicBezTo>
                      <a:pt x="2455" y="3988"/>
                      <a:pt x="2297" y="4022"/>
                      <a:pt x="2152" y="4022"/>
                    </a:cubicBezTo>
                    <a:close/>
                    <a:moveTo>
                      <a:pt x="9" y="1880"/>
                    </a:moveTo>
                    <a:cubicBezTo>
                      <a:pt x="9" y="2149"/>
                      <a:pt x="0" y="2296"/>
                      <a:pt x="62" y="2563"/>
                    </a:cubicBezTo>
                    <a:cubicBezTo>
                      <a:pt x="76" y="2621"/>
                      <a:pt x="99" y="2693"/>
                      <a:pt x="122" y="2749"/>
                    </a:cubicBezTo>
                    <a:cubicBezTo>
                      <a:pt x="207" y="2959"/>
                      <a:pt x="341" y="3194"/>
                      <a:pt x="480" y="3373"/>
                    </a:cubicBezTo>
                    <a:cubicBezTo>
                      <a:pt x="543" y="3455"/>
                      <a:pt x="651" y="3558"/>
                      <a:pt x="730" y="3623"/>
                    </a:cubicBezTo>
                    <a:lnTo>
                      <a:pt x="868" y="3730"/>
                    </a:lnTo>
                    <a:cubicBezTo>
                      <a:pt x="893" y="3748"/>
                      <a:pt x="914" y="3762"/>
                      <a:pt x="939" y="3778"/>
                    </a:cubicBezTo>
                    <a:cubicBezTo>
                      <a:pt x="966" y="3795"/>
                      <a:pt x="993" y="3812"/>
                      <a:pt x="1017" y="3827"/>
                    </a:cubicBezTo>
                    <a:cubicBezTo>
                      <a:pt x="1283" y="3980"/>
                      <a:pt x="1622" y="4106"/>
                      <a:pt x="1982" y="4106"/>
                    </a:cubicBezTo>
                    <a:cubicBezTo>
                      <a:pt x="2426" y="4106"/>
                      <a:pt x="2563" y="4069"/>
                      <a:pt x="2935" y="3917"/>
                    </a:cubicBezTo>
                    <a:lnTo>
                      <a:pt x="3094" y="3830"/>
                    </a:lnTo>
                    <a:cubicBezTo>
                      <a:pt x="3147" y="3801"/>
                      <a:pt x="3197" y="3767"/>
                      <a:pt x="3243" y="3733"/>
                    </a:cubicBezTo>
                    <a:lnTo>
                      <a:pt x="3379" y="3624"/>
                    </a:lnTo>
                    <a:cubicBezTo>
                      <a:pt x="3403" y="3605"/>
                      <a:pt x="3422" y="3594"/>
                      <a:pt x="3445" y="3571"/>
                    </a:cubicBezTo>
                    <a:lnTo>
                      <a:pt x="3624" y="3377"/>
                    </a:lnTo>
                    <a:cubicBezTo>
                      <a:pt x="3763" y="3205"/>
                      <a:pt x="3800" y="3163"/>
                      <a:pt x="3915" y="2932"/>
                    </a:cubicBezTo>
                    <a:cubicBezTo>
                      <a:pt x="4155" y="2453"/>
                      <a:pt x="4182" y="1744"/>
                      <a:pt x="3944" y="1247"/>
                    </a:cubicBezTo>
                    <a:lnTo>
                      <a:pt x="3813" y="1006"/>
                    </a:lnTo>
                    <a:cubicBezTo>
                      <a:pt x="3780" y="952"/>
                      <a:pt x="3753" y="896"/>
                      <a:pt x="3718" y="847"/>
                    </a:cubicBezTo>
                    <a:lnTo>
                      <a:pt x="3470" y="595"/>
                    </a:lnTo>
                    <a:cubicBezTo>
                      <a:pt x="3363" y="487"/>
                      <a:pt x="3265" y="393"/>
                      <a:pt x="3139" y="308"/>
                    </a:cubicBezTo>
                    <a:cubicBezTo>
                      <a:pt x="2870" y="127"/>
                      <a:pt x="2419" y="0"/>
                      <a:pt x="2067" y="0"/>
                    </a:cubicBezTo>
                    <a:cubicBezTo>
                      <a:pt x="1608" y="0"/>
                      <a:pt x="1130" y="165"/>
                      <a:pt x="787" y="439"/>
                    </a:cubicBezTo>
                    <a:cubicBezTo>
                      <a:pt x="457" y="703"/>
                      <a:pt x="223" y="1059"/>
                      <a:pt x="89" y="1459"/>
                    </a:cubicBezTo>
                    <a:cubicBezTo>
                      <a:pt x="52" y="1570"/>
                      <a:pt x="9" y="1739"/>
                      <a:pt x="9" y="18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6" name="Freeform 15">
                <a:extLst>
                  <a:ext uri="{FF2B5EF4-FFF2-40B4-BE49-F238E27FC236}">
                    <a16:creationId xmlns:a16="http://schemas.microsoft.com/office/drawing/2014/main" id="{801B34FD-9079-44EA-A8D5-7E55494E3CC3}"/>
                  </a:ext>
                </a:extLst>
              </p:cNvPr>
              <p:cNvSpPr>
                <a:spLocks noEditPoints="1"/>
              </p:cNvSpPr>
              <p:nvPr/>
            </p:nvSpPr>
            <p:spPr bwMode="auto">
              <a:xfrm>
                <a:off x="4570413" y="2382838"/>
                <a:ext cx="298450" cy="184150"/>
              </a:xfrm>
              <a:custGeom>
                <a:avLst/>
                <a:gdLst>
                  <a:gd name="T0" fmla="*/ 781 w 1287"/>
                  <a:gd name="T1" fmla="*/ 444 h 788"/>
                  <a:gd name="T2" fmla="*/ 1067 w 1287"/>
                  <a:gd name="T3" fmla="*/ 69 h 788"/>
                  <a:gd name="T4" fmla="*/ 1118 w 1287"/>
                  <a:gd name="T5" fmla="*/ 128 h 788"/>
                  <a:gd name="T6" fmla="*/ 1228 w 1287"/>
                  <a:gd name="T7" fmla="*/ 204 h 788"/>
                  <a:gd name="T8" fmla="*/ 1236 w 1287"/>
                  <a:gd name="T9" fmla="*/ 187 h 788"/>
                  <a:gd name="T10" fmla="*/ 1278 w 1287"/>
                  <a:gd name="T11" fmla="*/ 86 h 788"/>
                  <a:gd name="T12" fmla="*/ 1168 w 1287"/>
                  <a:gd name="T13" fmla="*/ 103 h 788"/>
                  <a:gd name="T14" fmla="*/ 997 w 1287"/>
                  <a:gd name="T15" fmla="*/ 101 h 788"/>
                  <a:gd name="T16" fmla="*/ 728 w 1287"/>
                  <a:gd name="T17" fmla="*/ 306 h 788"/>
                  <a:gd name="T18" fmla="*/ 779 w 1287"/>
                  <a:gd name="T19" fmla="*/ 433 h 788"/>
                  <a:gd name="T20" fmla="*/ 711 w 1287"/>
                  <a:gd name="T21" fmla="*/ 314 h 788"/>
                  <a:gd name="T22" fmla="*/ 398 w 1287"/>
                  <a:gd name="T23" fmla="*/ 450 h 788"/>
                  <a:gd name="T24" fmla="*/ 329 w 1287"/>
                  <a:gd name="T25" fmla="*/ 484 h 788"/>
                  <a:gd name="T26" fmla="*/ 152 w 1287"/>
                  <a:gd name="T27" fmla="*/ 534 h 788"/>
                  <a:gd name="T28" fmla="*/ 203 w 1287"/>
                  <a:gd name="T29" fmla="*/ 721 h 788"/>
                  <a:gd name="T30" fmla="*/ 102 w 1287"/>
                  <a:gd name="T31" fmla="*/ 543 h 788"/>
                  <a:gd name="T32" fmla="*/ 0 w 1287"/>
                  <a:gd name="T33" fmla="*/ 534 h 788"/>
                  <a:gd name="T34" fmla="*/ 42 w 1287"/>
                  <a:gd name="T35" fmla="*/ 560 h 788"/>
                  <a:gd name="T36" fmla="*/ 220 w 1287"/>
                  <a:gd name="T37" fmla="*/ 534 h 788"/>
                  <a:gd name="T38" fmla="*/ 313 w 1287"/>
                  <a:gd name="T39" fmla="*/ 729 h 788"/>
                  <a:gd name="T40" fmla="*/ 406 w 1287"/>
                  <a:gd name="T41" fmla="*/ 678 h 788"/>
                  <a:gd name="T42" fmla="*/ 421 w 1287"/>
                  <a:gd name="T43" fmla="*/ 630 h 788"/>
                  <a:gd name="T44" fmla="*/ 474 w 1287"/>
                  <a:gd name="T45" fmla="*/ 458 h 788"/>
                  <a:gd name="T46" fmla="*/ 584 w 1287"/>
                  <a:gd name="T47" fmla="*/ 628 h 788"/>
                  <a:gd name="T48" fmla="*/ 686 w 1287"/>
                  <a:gd name="T49" fmla="*/ 619 h 788"/>
                  <a:gd name="T50" fmla="*/ 609 w 1287"/>
                  <a:gd name="T51" fmla="*/ 501 h 788"/>
                  <a:gd name="T52" fmla="*/ 821 w 1287"/>
                  <a:gd name="T53" fmla="*/ 534 h 788"/>
                  <a:gd name="T54" fmla="*/ 838 w 1287"/>
                  <a:gd name="T55" fmla="*/ 271 h 788"/>
                  <a:gd name="T56" fmla="*/ 940 w 1287"/>
                  <a:gd name="T57" fmla="*/ 450 h 788"/>
                  <a:gd name="T58" fmla="*/ 1049 w 1287"/>
                  <a:gd name="T59" fmla="*/ 264 h 788"/>
                  <a:gd name="T60" fmla="*/ 957 w 1287"/>
                  <a:gd name="T61" fmla="*/ 297 h 788"/>
                  <a:gd name="T62" fmla="*/ 948 w 1287"/>
                  <a:gd name="T63" fmla="*/ 221 h 788"/>
                  <a:gd name="T64" fmla="*/ 897 w 1287"/>
                  <a:gd name="T65" fmla="*/ 213 h 788"/>
                  <a:gd name="T66" fmla="*/ 982 w 1287"/>
                  <a:gd name="T67" fmla="*/ 145 h 788"/>
                  <a:gd name="T68" fmla="*/ 1228 w 1287"/>
                  <a:gd name="T69" fmla="*/ 204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7" h="788">
                    <a:moveTo>
                      <a:pt x="779" y="441"/>
                    </a:moveTo>
                    <a:lnTo>
                      <a:pt x="781" y="444"/>
                    </a:lnTo>
                    <a:cubicBezTo>
                      <a:pt x="781" y="444"/>
                      <a:pt x="778" y="442"/>
                      <a:pt x="779" y="441"/>
                    </a:cubicBezTo>
                    <a:close/>
                    <a:moveTo>
                      <a:pt x="1067" y="69"/>
                    </a:moveTo>
                    <a:cubicBezTo>
                      <a:pt x="1103" y="70"/>
                      <a:pt x="1119" y="73"/>
                      <a:pt x="1134" y="94"/>
                    </a:cubicBezTo>
                    <a:cubicBezTo>
                      <a:pt x="1128" y="119"/>
                      <a:pt x="1131" y="108"/>
                      <a:pt x="1118" y="128"/>
                    </a:cubicBezTo>
                    <a:cubicBezTo>
                      <a:pt x="1087" y="120"/>
                      <a:pt x="1071" y="104"/>
                      <a:pt x="1067" y="69"/>
                    </a:cubicBezTo>
                    <a:close/>
                    <a:moveTo>
                      <a:pt x="1228" y="204"/>
                    </a:moveTo>
                    <a:cubicBezTo>
                      <a:pt x="1197" y="204"/>
                      <a:pt x="1151" y="208"/>
                      <a:pt x="1134" y="145"/>
                    </a:cubicBezTo>
                    <a:lnTo>
                      <a:pt x="1236" y="187"/>
                    </a:lnTo>
                    <a:cubicBezTo>
                      <a:pt x="1285" y="186"/>
                      <a:pt x="1287" y="147"/>
                      <a:pt x="1287" y="94"/>
                    </a:cubicBezTo>
                    <a:lnTo>
                      <a:pt x="1278" y="86"/>
                    </a:lnTo>
                    <a:cubicBezTo>
                      <a:pt x="1254" y="104"/>
                      <a:pt x="1262" y="85"/>
                      <a:pt x="1261" y="128"/>
                    </a:cubicBezTo>
                    <a:cubicBezTo>
                      <a:pt x="1227" y="110"/>
                      <a:pt x="1223" y="103"/>
                      <a:pt x="1168" y="103"/>
                    </a:cubicBezTo>
                    <a:cubicBezTo>
                      <a:pt x="1185" y="67"/>
                      <a:pt x="1186" y="58"/>
                      <a:pt x="1177" y="18"/>
                    </a:cubicBezTo>
                    <a:cubicBezTo>
                      <a:pt x="1101" y="0"/>
                      <a:pt x="1032" y="42"/>
                      <a:pt x="997" y="101"/>
                    </a:cubicBezTo>
                    <a:cubicBezTo>
                      <a:pt x="973" y="143"/>
                      <a:pt x="994" y="128"/>
                      <a:pt x="952" y="149"/>
                    </a:cubicBezTo>
                    <a:cubicBezTo>
                      <a:pt x="891" y="179"/>
                      <a:pt x="764" y="296"/>
                      <a:pt x="728" y="306"/>
                    </a:cubicBezTo>
                    <a:lnTo>
                      <a:pt x="762" y="323"/>
                    </a:lnTo>
                    <a:cubicBezTo>
                      <a:pt x="765" y="356"/>
                      <a:pt x="776" y="400"/>
                      <a:pt x="779" y="433"/>
                    </a:cubicBezTo>
                    <a:cubicBezTo>
                      <a:pt x="741" y="413"/>
                      <a:pt x="721" y="392"/>
                      <a:pt x="686" y="374"/>
                    </a:cubicBezTo>
                    <a:cubicBezTo>
                      <a:pt x="696" y="354"/>
                      <a:pt x="705" y="339"/>
                      <a:pt x="711" y="314"/>
                    </a:cubicBezTo>
                    <a:cubicBezTo>
                      <a:pt x="687" y="327"/>
                      <a:pt x="665" y="337"/>
                      <a:pt x="638" y="351"/>
                    </a:cubicBezTo>
                    <a:cubicBezTo>
                      <a:pt x="545" y="401"/>
                      <a:pt x="522" y="421"/>
                      <a:pt x="398" y="450"/>
                    </a:cubicBezTo>
                    <a:cubicBezTo>
                      <a:pt x="405" y="534"/>
                      <a:pt x="425" y="404"/>
                      <a:pt x="466" y="577"/>
                    </a:cubicBezTo>
                    <a:cubicBezTo>
                      <a:pt x="379" y="531"/>
                      <a:pt x="382" y="491"/>
                      <a:pt x="329" y="484"/>
                    </a:cubicBezTo>
                    <a:cubicBezTo>
                      <a:pt x="287" y="478"/>
                      <a:pt x="268" y="491"/>
                      <a:pt x="233" y="497"/>
                    </a:cubicBezTo>
                    <a:cubicBezTo>
                      <a:pt x="181" y="506"/>
                      <a:pt x="165" y="486"/>
                      <a:pt x="152" y="534"/>
                    </a:cubicBezTo>
                    <a:cubicBezTo>
                      <a:pt x="181" y="537"/>
                      <a:pt x="183" y="541"/>
                      <a:pt x="203" y="551"/>
                    </a:cubicBezTo>
                    <a:cubicBezTo>
                      <a:pt x="203" y="623"/>
                      <a:pt x="216" y="664"/>
                      <a:pt x="203" y="721"/>
                    </a:cubicBezTo>
                    <a:cubicBezTo>
                      <a:pt x="173" y="728"/>
                      <a:pt x="175" y="729"/>
                      <a:pt x="135" y="729"/>
                    </a:cubicBezTo>
                    <a:cubicBezTo>
                      <a:pt x="121" y="700"/>
                      <a:pt x="102" y="589"/>
                      <a:pt x="102" y="543"/>
                    </a:cubicBezTo>
                    <a:cubicBezTo>
                      <a:pt x="142" y="539"/>
                      <a:pt x="116" y="555"/>
                      <a:pt x="135" y="518"/>
                    </a:cubicBezTo>
                    <a:cubicBezTo>
                      <a:pt x="103" y="518"/>
                      <a:pt x="28" y="528"/>
                      <a:pt x="0" y="534"/>
                    </a:cubicBezTo>
                    <a:lnTo>
                      <a:pt x="0" y="560"/>
                    </a:lnTo>
                    <a:lnTo>
                      <a:pt x="42" y="560"/>
                    </a:lnTo>
                    <a:cubicBezTo>
                      <a:pt x="42" y="675"/>
                      <a:pt x="45" y="788"/>
                      <a:pt x="166" y="760"/>
                    </a:cubicBezTo>
                    <a:cubicBezTo>
                      <a:pt x="291" y="731"/>
                      <a:pt x="222" y="614"/>
                      <a:pt x="220" y="534"/>
                    </a:cubicBezTo>
                    <a:cubicBezTo>
                      <a:pt x="250" y="528"/>
                      <a:pt x="248" y="526"/>
                      <a:pt x="288" y="526"/>
                    </a:cubicBezTo>
                    <a:cubicBezTo>
                      <a:pt x="318" y="657"/>
                      <a:pt x="328" y="555"/>
                      <a:pt x="313" y="729"/>
                    </a:cubicBezTo>
                    <a:cubicBezTo>
                      <a:pt x="354" y="720"/>
                      <a:pt x="351" y="712"/>
                      <a:pt x="406" y="712"/>
                    </a:cubicBezTo>
                    <a:lnTo>
                      <a:pt x="406" y="678"/>
                    </a:lnTo>
                    <a:cubicBezTo>
                      <a:pt x="354" y="677"/>
                      <a:pt x="338" y="656"/>
                      <a:pt x="330" y="560"/>
                    </a:cubicBezTo>
                    <a:cubicBezTo>
                      <a:pt x="364" y="578"/>
                      <a:pt x="392" y="604"/>
                      <a:pt x="421" y="630"/>
                    </a:cubicBezTo>
                    <a:cubicBezTo>
                      <a:pt x="494" y="693"/>
                      <a:pt x="484" y="673"/>
                      <a:pt x="525" y="670"/>
                    </a:cubicBezTo>
                    <a:cubicBezTo>
                      <a:pt x="518" y="589"/>
                      <a:pt x="474" y="546"/>
                      <a:pt x="474" y="458"/>
                    </a:cubicBezTo>
                    <a:cubicBezTo>
                      <a:pt x="491" y="450"/>
                      <a:pt x="504" y="446"/>
                      <a:pt x="525" y="441"/>
                    </a:cubicBezTo>
                    <a:cubicBezTo>
                      <a:pt x="531" y="514"/>
                      <a:pt x="584" y="547"/>
                      <a:pt x="584" y="628"/>
                    </a:cubicBezTo>
                    <a:cubicBezTo>
                      <a:pt x="556" y="638"/>
                      <a:pt x="578" y="617"/>
                      <a:pt x="559" y="653"/>
                    </a:cubicBezTo>
                    <a:cubicBezTo>
                      <a:pt x="621" y="648"/>
                      <a:pt x="618" y="619"/>
                      <a:pt x="686" y="619"/>
                    </a:cubicBezTo>
                    <a:lnTo>
                      <a:pt x="686" y="585"/>
                    </a:lnTo>
                    <a:cubicBezTo>
                      <a:pt x="641" y="584"/>
                      <a:pt x="647" y="581"/>
                      <a:pt x="609" y="501"/>
                    </a:cubicBezTo>
                    <a:cubicBezTo>
                      <a:pt x="599" y="478"/>
                      <a:pt x="564" y="384"/>
                      <a:pt x="628" y="403"/>
                    </a:cubicBezTo>
                    <a:cubicBezTo>
                      <a:pt x="686" y="420"/>
                      <a:pt x="739" y="533"/>
                      <a:pt x="821" y="534"/>
                    </a:cubicBezTo>
                    <a:cubicBezTo>
                      <a:pt x="821" y="435"/>
                      <a:pt x="782" y="377"/>
                      <a:pt x="804" y="280"/>
                    </a:cubicBezTo>
                    <a:lnTo>
                      <a:pt x="838" y="271"/>
                    </a:lnTo>
                    <a:lnTo>
                      <a:pt x="938" y="393"/>
                    </a:lnTo>
                    <a:cubicBezTo>
                      <a:pt x="955" y="421"/>
                      <a:pt x="941" y="401"/>
                      <a:pt x="940" y="450"/>
                    </a:cubicBezTo>
                    <a:cubicBezTo>
                      <a:pt x="1024" y="405"/>
                      <a:pt x="1066" y="358"/>
                      <a:pt x="1118" y="323"/>
                    </a:cubicBezTo>
                    <a:cubicBezTo>
                      <a:pt x="1114" y="316"/>
                      <a:pt x="1049" y="209"/>
                      <a:pt x="1049" y="264"/>
                    </a:cubicBezTo>
                    <a:cubicBezTo>
                      <a:pt x="1048" y="315"/>
                      <a:pt x="1063" y="359"/>
                      <a:pt x="991" y="365"/>
                    </a:cubicBezTo>
                    <a:cubicBezTo>
                      <a:pt x="979" y="317"/>
                      <a:pt x="967" y="336"/>
                      <a:pt x="957" y="297"/>
                    </a:cubicBezTo>
                    <a:cubicBezTo>
                      <a:pt x="990" y="297"/>
                      <a:pt x="991" y="300"/>
                      <a:pt x="1016" y="306"/>
                    </a:cubicBezTo>
                    <a:cubicBezTo>
                      <a:pt x="1015" y="253"/>
                      <a:pt x="991" y="231"/>
                      <a:pt x="948" y="221"/>
                    </a:cubicBezTo>
                    <a:lnTo>
                      <a:pt x="948" y="272"/>
                    </a:lnTo>
                    <a:cubicBezTo>
                      <a:pt x="909" y="263"/>
                      <a:pt x="898" y="258"/>
                      <a:pt x="897" y="213"/>
                    </a:cubicBezTo>
                    <a:cubicBezTo>
                      <a:pt x="962" y="198"/>
                      <a:pt x="958" y="208"/>
                      <a:pt x="1016" y="213"/>
                    </a:cubicBezTo>
                    <a:cubicBezTo>
                      <a:pt x="1015" y="161"/>
                      <a:pt x="1005" y="179"/>
                      <a:pt x="982" y="145"/>
                    </a:cubicBezTo>
                    <a:cubicBezTo>
                      <a:pt x="1051" y="112"/>
                      <a:pt x="1133" y="224"/>
                      <a:pt x="1134" y="289"/>
                    </a:cubicBezTo>
                    <a:cubicBezTo>
                      <a:pt x="1164" y="281"/>
                      <a:pt x="1211" y="229"/>
                      <a:pt x="1228"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7" name="Freeform 16">
                <a:extLst>
                  <a:ext uri="{FF2B5EF4-FFF2-40B4-BE49-F238E27FC236}">
                    <a16:creationId xmlns:a16="http://schemas.microsoft.com/office/drawing/2014/main" id="{ACB8853A-6E65-409E-9AC5-BF3FCBCA60E5}"/>
                  </a:ext>
                </a:extLst>
              </p:cNvPr>
              <p:cNvSpPr>
                <a:spLocks noEditPoints="1"/>
              </p:cNvSpPr>
              <p:nvPr/>
            </p:nvSpPr>
            <p:spPr bwMode="auto">
              <a:xfrm>
                <a:off x="4165600" y="2305051"/>
                <a:ext cx="212725" cy="219075"/>
              </a:xfrm>
              <a:custGeom>
                <a:avLst/>
                <a:gdLst>
                  <a:gd name="T0" fmla="*/ 770 w 914"/>
                  <a:gd name="T1" fmla="*/ 779 h 937"/>
                  <a:gd name="T2" fmla="*/ 796 w 914"/>
                  <a:gd name="T3" fmla="*/ 686 h 937"/>
                  <a:gd name="T4" fmla="*/ 855 w 914"/>
                  <a:gd name="T5" fmla="*/ 720 h 937"/>
                  <a:gd name="T6" fmla="*/ 770 w 914"/>
                  <a:gd name="T7" fmla="*/ 779 h 937"/>
                  <a:gd name="T8" fmla="*/ 677 w 914"/>
                  <a:gd name="T9" fmla="*/ 712 h 937"/>
                  <a:gd name="T10" fmla="*/ 728 w 914"/>
                  <a:gd name="T11" fmla="*/ 618 h 937"/>
                  <a:gd name="T12" fmla="*/ 677 w 914"/>
                  <a:gd name="T13" fmla="*/ 712 h 937"/>
                  <a:gd name="T14" fmla="*/ 421 w 914"/>
                  <a:gd name="T15" fmla="*/ 642 h 937"/>
                  <a:gd name="T16" fmla="*/ 381 w 914"/>
                  <a:gd name="T17" fmla="*/ 618 h 937"/>
                  <a:gd name="T18" fmla="*/ 388 w 914"/>
                  <a:gd name="T19" fmla="*/ 600 h 937"/>
                  <a:gd name="T20" fmla="*/ 415 w 914"/>
                  <a:gd name="T21" fmla="*/ 542 h 937"/>
                  <a:gd name="T22" fmla="*/ 482 w 914"/>
                  <a:gd name="T23" fmla="*/ 576 h 937"/>
                  <a:gd name="T24" fmla="*/ 421 w 914"/>
                  <a:gd name="T25" fmla="*/ 642 h 937"/>
                  <a:gd name="T26" fmla="*/ 447 w 914"/>
                  <a:gd name="T27" fmla="*/ 510 h 937"/>
                  <a:gd name="T28" fmla="*/ 533 w 914"/>
                  <a:gd name="T29" fmla="*/ 500 h 937"/>
                  <a:gd name="T30" fmla="*/ 499 w 914"/>
                  <a:gd name="T31" fmla="*/ 559 h 937"/>
                  <a:gd name="T32" fmla="*/ 447 w 914"/>
                  <a:gd name="T33" fmla="*/ 510 h 937"/>
                  <a:gd name="T34" fmla="*/ 0 w 914"/>
                  <a:gd name="T35" fmla="*/ 136 h 937"/>
                  <a:gd name="T36" fmla="*/ 180 w 914"/>
                  <a:gd name="T37" fmla="*/ 231 h 937"/>
                  <a:gd name="T38" fmla="*/ 279 w 914"/>
                  <a:gd name="T39" fmla="*/ 212 h 937"/>
                  <a:gd name="T40" fmla="*/ 228 w 914"/>
                  <a:gd name="T41" fmla="*/ 280 h 937"/>
                  <a:gd name="T42" fmla="*/ 322 w 914"/>
                  <a:gd name="T43" fmla="*/ 271 h 937"/>
                  <a:gd name="T44" fmla="*/ 247 w 914"/>
                  <a:gd name="T45" fmla="*/ 350 h 937"/>
                  <a:gd name="T46" fmla="*/ 152 w 914"/>
                  <a:gd name="T47" fmla="*/ 390 h 937"/>
                  <a:gd name="T48" fmla="*/ 245 w 914"/>
                  <a:gd name="T49" fmla="*/ 491 h 937"/>
                  <a:gd name="T50" fmla="*/ 290 w 914"/>
                  <a:gd name="T51" fmla="*/ 409 h 937"/>
                  <a:gd name="T52" fmla="*/ 372 w 914"/>
                  <a:gd name="T53" fmla="*/ 339 h 937"/>
                  <a:gd name="T54" fmla="*/ 364 w 914"/>
                  <a:gd name="T55" fmla="*/ 432 h 937"/>
                  <a:gd name="T56" fmla="*/ 440 w 914"/>
                  <a:gd name="T57" fmla="*/ 398 h 937"/>
                  <a:gd name="T58" fmla="*/ 346 w 914"/>
                  <a:gd name="T59" fmla="*/ 532 h 937"/>
                  <a:gd name="T60" fmla="*/ 288 w 914"/>
                  <a:gd name="T61" fmla="*/ 551 h 937"/>
                  <a:gd name="T62" fmla="*/ 491 w 914"/>
                  <a:gd name="T63" fmla="*/ 720 h 937"/>
                  <a:gd name="T64" fmla="*/ 474 w 914"/>
                  <a:gd name="T65" fmla="*/ 678 h 937"/>
                  <a:gd name="T66" fmla="*/ 584 w 914"/>
                  <a:gd name="T67" fmla="*/ 551 h 937"/>
                  <a:gd name="T68" fmla="*/ 643 w 914"/>
                  <a:gd name="T69" fmla="*/ 576 h 937"/>
                  <a:gd name="T70" fmla="*/ 601 w 914"/>
                  <a:gd name="T71" fmla="*/ 813 h 937"/>
                  <a:gd name="T72" fmla="*/ 711 w 914"/>
                  <a:gd name="T73" fmla="*/ 745 h 937"/>
                  <a:gd name="T74" fmla="*/ 688 w 914"/>
                  <a:gd name="T75" fmla="*/ 850 h 937"/>
                  <a:gd name="T76" fmla="*/ 914 w 914"/>
                  <a:gd name="T77" fmla="*/ 737 h 937"/>
                  <a:gd name="T78" fmla="*/ 830 w 914"/>
                  <a:gd name="T79" fmla="*/ 678 h 937"/>
                  <a:gd name="T80" fmla="*/ 747 w 914"/>
                  <a:gd name="T81" fmla="*/ 617 h 937"/>
                  <a:gd name="T82" fmla="*/ 661 w 914"/>
                  <a:gd name="T83" fmla="*/ 559 h 937"/>
                  <a:gd name="T84" fmla="*/ 539 w 914"/>
                  <a:gd name="T85" fmla="*/ 468 h 937"/>
                  <a:gd name="T86" fmla="*/ 505 w 914"/>
                  <a:gd name="T87" fmla="*/ 427 h 937"/>
                  <a:gd name="T88" fmla="*/ 464 w 914"/>
                  <a:gd name="T89" fmla="*/ 400 h 937"/>
                  <a:gd name="T90" fmla="*/ 332 w 914"/>
                  <a:gd name="T91" fmla="*/ 244 h 937"/>
                  <a:gd name="T92" fmla="*/ 291 w 914"/>
                  <a:gd name="T93" fmla="*/ 208 h 937"/>
                  <a:gd name="T94" fmla="*/ 228 w 914"/>
                  <a:gd name="T95" fmla="*/ 119 h 937"/>
                  <a:gd name="T96" fmla="*/ 175 w 914"/>
                  <a:gd name="T97" fmla="*/ 201 h 937"/>
                  <a:gd name="T98" fmla="*/ 76 w 914"/>
                  <a:gd name="T99" fmla="*/ 237 h 937"/>
                  <a:gd name="T100" fmla="*/ 39 w 914"/>
                  <a:gd name="T101" fmla="*/ 191 h 937"/>
                  <a:gd name="T102" fmla="*/ 228 w 914"/>
                  <a:gd name="T103" fmla="*/ 110 h 937"/>
                  <a:gd name="T104" fmla="*/ 169 w 914"/>
                  <a:gd name="T105" fmla="*/ 0 h 937"/>
                  <a:gd name="T106" fmla="*/ 134 w 914"/>
                  <a:gd name="T107" fmla="*/ 41 h 937"/>
                  <a:gd name="T108" fmla="*/ 117 w 914"/>
                  <a:gd name="T109" fmla="*/ 58 h 937"/>
                  <a:gd name="T110" fmla="*/ 0 w 914"/>
                  <a:gd name="T111" fmla="*/ 136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937">
                    <a:moveTo>
                      <a:pt x="770" y="779"/>
                    </a:moveTo>
                    <a:cubicBezTo>
                      <a:pt x="781" y="756"/>
                      <a:pt x="795" y="719"/>
                      <a:pt x="796" y="686"/>
                    </a:cubicBezTo>
                    <a:cubicBezTo>
                      <a:pt x="852" y="686"/>
                      <a:pt x="838" y="687"/>
                      <a:pt x="855" y="720"/>
                    </a:cubicBezTo>
                    <a:lnTo>
                      <a:pt x="770" y="779"/>
                    </a:lnTo>
                    <a:close/>
                    <a:moveTo>
                      <a:pt x="677" y="712"/>
                    </a:moveTo>
                    <a:cubicBezTo>
                      <a:pt x="684" y="634"/>
                      <a:pt x="696" y="626"/>
                      <a:pt x="728" y="618"/>
                    </a:cubicBezTo>
                    <a:cubicBezTo>
                      <a:pt x="734" y="646"/>
                      <a:pt x="758" y="693"/>
                      <a:pt x="677" y="712"/>
                    </a:cubicBezTo>
                    <a:close/>
                    <a:moveTo>
                      <a:pt x="421" y="642"/>
                    </a:moveTo>
                    <a:cubicBezTo>
                      <a:pt x="399" y="627"/>
                      <a:pt x="412" y="627"/>
                      <a:pt x="381" y="618"/>
                    </a:cubicBezTo>
                    <a:cubicBezTo>
                      <a:pt x="383" y="614"/>
                      <a:pt x="387" y="603"/>
                      <a:pt x="388" y="600"/>
                    </a:cubicBezTo>
                    <a:cubicBezTo>
                      <a:pt x="416" y="544"/>
                      <a:pt x="411" y="591"/>
                      <a:pt x="415" y="542"/>
                    </a:cubicBezTo>
                    <a:cubicBezTo>
                      <a:pt x="466" y="543"/>
                      <a:pt x="448" y="553"/>
                      <a:pt x="482" y="576"/>
                    </a:cubicBezTo>
                    <a:lnTo>
                      <a:pt x="421" y="642"/>
                    </a:lnTo>
                    <a:close/>
                    <a:moveTo>
                      <a:pt x="447" y="510"/>
                    </a:moveTo>
                    <a:cubicBezTo>
                      <a:pt x="449" y="508"/>
                      <a:pt x="533" y="433"/>
                      <a:pt x="533" y="500"/>
                    </a:cubicBezTo>
                    <a:cubicBezTo>
                      <a:pt x="533" y="515"/>
                      <a:pt x="508" y="547"/>
                      <a:pt x="499" y="559"/>
                    </a:cubicBezTo>
                    <a:lnTo>
                      <a:pt x="447" y="510"/>
                    </a:lnTo>
                    <a:close/>
                    <a:moveTo>
                      <a:pt x="0" y="136"/>
                    </a:moveTo>
                    <a:cubicBezTo>
                      <a:pt x="0" y="253"/>
                      <a:pt x="70" y="313"/>
                      <a:pt x="180" y="231"/>
                    </a:cubicBezTo>
                    <a:cubicBezTo>
                      <a:pt x="215" y="204"/>
                      <a:pt x="223" y="212"/>
                      <a:pt x="279" y="212"/>
                    </a:cubicBezTo>
                    <a:cubicBezTo>
                      <a:pt x="255" y="246"/>
                      <a:pt x="242" y="223"/>
                      <a:pt x="228" y="280"/>
                    </a:cubicBezTo>
                    <a:cubicBezTo>
                      <a:pt x="265" y="279"/>
                      <a:pt x="275" y="271"/>
                      <a:pt x="322" y="271"/>
                    </a:cubicBezTo>
                    <a:cubicBezTo>
                      <a:pt x="310" y="321"/>
                      <a:pt x="280" y="319"/>
                      <a:pt x="247" y="350"/>
                    </a:cubicBezTo>
                    <a:cubicBezTo>
                      <a:pt x="174" y="419"/>
                      <a:pt x="221" y="391"/>
                      <a:pt x="152" y="390"/>
                    </a:cubicBezTo>
                    <a:cubicBezTo>
                      <a:pt x="156" y="432"/>
                      <a:pt x="224" y="486"/>
                      <a:pt x="245" y="491"/>
                    </a:cubicBezTo>
                    <a:cubicBezTo>
                      <a:pt x="232" y="433"/>
                      <a:pt x="252" y="442"/>
                      <a:pt x="290" y="409"/>
                    </a:cubicBezTo>
                    <a:cubicBezTo>
                      <a:pt x="326" y="378"/>
                      <a:pt x="327" y="363"/>
                      <a:pt x="372" y="339"/>
                    </a:cubicBezTo>
                    <a:cubicBezTo>
                      <a:pt x="372" y="386"/>
                      <a:pt x="367" y="397"/>
                      <a:pt x="364" y="432"/>
                    </a:cubicBezTo>
                    <a:cubicBezTo>
                      <a:pt x="438" y="397"/>
                      <a:pt x="398" y="402"/>
                      <a:pt x="440" y="398"/>
                    </a:cubicBezTo>
                    <a:cubicBezTo>
                      <a:pt x="436" y="449"/>
                      <a:pt x="387" y="495"/>
                      <a:pt x="346" y="532"/>
                    </a:cubicBezTo>
                    <a:cubicBezTo>
                      <a:pt x="322" y="554"/>
                      <a:pt x="330" y="551"/>
                      <a:pt x="288" y="551"/>
                    </a:cubicBezTo>
                    <a:cubicBezTo>
                      <a:pt x="316" y="593"/>
                      <a:pt x="445" y="709"/>
                      <a:pt x="491" y="720"/>
                    </a:cubicBezTo>
                    <a:cubicBezTo>
                      <a:pt x="488" y="684"/>
                      <a:pt x="492" y="705"/>
                      <a:pt x="474" y="678"/>
                    </a:cubicBezTo>
                    <a:cubicBezTo>
                      <a:pt x="513" y="667"/>
                      <a:pt x="565" y="586"/>
                      <a:pt x="584" y="551"/>
                    </a:cubicBezTo>
                    <a:cubicBezTo>
                      <a:pt x="604" y="561"/>
                      <a:pt x="623" y="565"/>
                      <a:pt x="643" y="576"/>
                    </a:cubicBezTo>
                    <a:cubicBezTo>
                      <a:pt x="615" y="696"/>
                      <a:pt x="591" y="697"/>
                      <a:pt x="601" y="813"/>
                    </a:cubicBezTo>
                    <a:cubicBezTo>
                      <a:pt x="655" y="800"/>
                      <a:pt x="658" y="760"/>
                      <a:pt x="711" y="745"/>
                    </a:cubicBezTo>
                    <a:cubicBezTo>
                      <a:pt x="707" y="763"/>
                      <a:pt x="687" y="838"/>
                      <a:pt x="688" y="850"/>
                    </a:cubicBezTo>
                    <a:cubicBezTo>
                      <a:pt x="695" y="937"/>
                      <a:pt x="793" y="765"/>
                      <a:pt x="914" y="737"/>
                    </a:cubicBezTo>
                    <a:cubicBezTo>
                      <a:pt x="910" y="689"/>
                      <a:pt x="877" y="682"/>
                      <a:pt x="830" y="678"/>
                    </a:cubicBezTo>
                    <a:cubicBezTo>
                      <a:pt x="826" y="643"/>
                      <a:pt x="828" y="647"/>
                      <a:pt x="747" y="617"/>
                    </a:cubicBezTo>
                    <a:cubicBezTo>
                      <a:pt x="696" y="598"/>
                      <a:pt x="754" y="617"/>
                      <a:pt x="661" y="559"/>
                    </a:cubicBezTo>
                    <a:lnTo>
                      <a:pt x="539" y="468"/>
                    </a:lnTo>
                    <a:cubicBezTo>
                      <a:pt x="518" y="450"/>
                      <a:pt x="528" y="447"/>
                      <a:pt x="505" y="427"/>
                    </a:cubicBezTo>
                    <a:cubicBezTo>
                      <a:pt x="493" y="418"/>
                      <a:pt x="474" y="409"/>
                      <a:pt x="464" y="400"/>
                    </a:cubicBezTo>
                    <a:cubicBezTo>
                      <a:pt x="442" y="380"/>
                      <a:pt x="389" y="297"/>
                      <a:pt x="332" y="244"/>
                    </a:cubicBezTo>
                    <a:cubicBezTo>
                      <a:pt x="319" y="231"/>
                      <a:pt x="300" y="219"/>
                      <a:pt x="291" y="208"/>
                    </a:cubicBezTo>
                    <a:cubicBezTo>
                      <a:pt x="261" y="168"/>
                      <a:pt x="287" y="158"/>
                      <a:pt x="228" y="119"/>
                    </a:cubicBezTo>
                    <a:cubicBezTo>
                      <a:pt x="228" y="186"/>
                      <a:pt x="225" y="176"/>
                      <a:pt x="175" y="201"/>
                    </a:cubicBezTo>
                    <a:cubicBezTo>
                      <a:pt x="140" y="218"/>
                      <a:pt x="125" y="237"/>
                      <a:pt x="76" y="237"/>
                    </a:cubicBezTo>
                    <a:cubicBezTo>
                      <a:pt x="50" y="237"/>
                      <a:pt x="35" y="210"/>
                      <a:pt x="39" y="191"/>
                    </a:cubicBezTo>
                    <a:cubicBezTo>
                      <a:pt x="48" y="156"/>
                      <a:pt x="162" y="79"/>
                      <a:pt x="228" y="110"/>
                    </a:cubicBezTo>
                    <a:cubicBezTo>
                      <a:pt x="223" y="86"/>
                      <a:pt x="185" y="12"/>
                      <a:pt x="169" y="0"/>
                    </a:cubicBezTo>
                    <a:cubicBezTo>
                      <a:pt x="125" y="12"/>
                      <a:pt x="158" y="6"/>
                      <a:pt x="134" y="41"/>
                    </a:cubicBezTo>
                    <a:cubicBezTo>
                      <a:pt x="126" y="54"/>
                      <a:pt x="133" y="47"/>
                      <a:pt x="117" y="58"/>
                    </a:cubicBezTo>
                    <a:cubicBezTo>
                      <a:pt x="84" y="84"/>
                      <a:pt x="0" y="102"/>
                      <a:pt x="0" y="1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8" name="Freeform 17">
                <a:extLst>
                  <a:ext uri="{FF2B5EF4-FFF2-40B4-BE49-F238E27FC236}">
                    <a16:creationId xmlns:a16="http://schemas.microsoft.com/office/drawing/2014/main" id="{62F84B5A-78F0-4E56-A3C3-6482D3000CA5}"/>
                  </a:ext>
                </a:extLst>
              </p:cNvPr>
              <p:cNvSpPr>
                <a:spLocks noEditPoints="1"/>
              </p:cNvSpPr>
              <p:nvPr/>
            </p:nvSpPr>
            <p:spPr bwMode="auto">
              <a:xfrm>
                <a:off x="4154488" y="1903413"/>
                <a:ext cx="77788" cy="103188"/>
              </a:xfrm>
              <a:custGeom>
                <a:avLst/>
                <a:gdLst>
                  <a:gd name="T0" fmla="*/ 169 w 339"/>
                  <a:gd name="T1" fmla="*/ 304 h 445"/>
                  <a:gd name="T2" fmla="*/ 172 w 339"/>
                  <a:gd name="T3" fmla="*/ 307 h 445"/>
                  <a:gd name="T4" fmla="*/ 169 w 339"/>
                  <a:gd name="T5" fmla="*/ 304 h 445"/>
                  <a:gd name="T6" fmla="*/ 195 w 339"/>
                  <a:gd name="T7" fmla="*/ 228 h 445"/>
                  <a:gd name="T8" fmla="*/ 254 w 339"/>
                  <a:gd name="T9" fmla="*/ 245 h 445"/>
                  <a:gd name="T10" fmla="*/ 195 w 339"/>
                  <a:gd name="T11" fmla="*/ 304 h 445"/>
                  <a:gd name="T12" fmla="*/ 222 w 339"/>
                  <a:gd name="T13" fmla="*/ 272 h 445"/>
                  <a:gd name="T14" fmla="*/ 195 w 339"/>
                  <a:gd name="T15" fmla="*/ 228 h 445"/>
                  <a:gd name="T16" fmla="*/ 119 w 339"/>
                  <a:gd name="T17" fmla="*/ 144 h 445"/>
                  <a:gd name="T18" fmla="*/ 152 w 339"/>
                  <a:gd name="T19" fmla="*/ 177 h 445"/>
                  <a:gd name="T20" fmla="*/ 119 w 339"/>
                  <a:gd name="T21" fmla="*/ 144 h 445"/>
                  <a:gd name="T22" fmla="*/ 271 w 339"/>
                  <a:gd name="T23" fmla="*/ 203 h 445"/>
                  <a:gd name="T24" fmla="*/ 246 w 339"/>
                  <a:gd name="T25" fmla="*/ 203 h 445"/>
                  <a:gd name="T26" fmla="*/ 262 w 339"/>
                  <a:gd name="T27" fmla="*/ 59 h 445"/>
                  <a:gd name="T28" fmla="*/ 271 w 339"/>
                  <a:gd name="T29" fmla="*/ 203 h 445"/>
                  <a:gd name="T30" fmla="*/ 0 w 339"/>
                  <a:gd name="T31" fmla="*/ 220 h 445"/>
                  <a:gd name="T32" fmla="*/ 59 w 339"/>
                  <a:gd name="T33" fmla="*/ 211 h 445"/>
                  <a:gd name="T34" fmla="*/ 117 w 339"/>
                  <a:gd name="T35" fmla="*/ 264 h 445"/>
                  <a:gd name="T36" fmla="*/ 93 w 339"/>
                  <a:gd name="T37" fmla="*/ 338 h 445"/>
                  <a:gd name="T38" fmla="*/ 25 w 339"/>
                  <a:gd name="T39" fmla="*/ 313 h 445"/>
                  <a:gd name="T40" fmla="*/ 19 w 339"/>
                  <a:gd name="T41" fmla="*/ 386 h 445"/>
                  <a:gd name="T42" fmla="*/ 263 w 339"/>
                  <a:gd name="T43" fmla="*/ 339 h 445"/>
                  <a:gd name="T44" fmla="*/ 300 w 339"/>
                  <a:gd name="T45" fmla="*/ 266 h 445"/>
                  <a:gd name="T46" fmla="*/ 339 w 339"/>
                  <a:gd name="T47" fmla="*/ 194 h 445"/>
                  <a:gd name="T48" fmla="*/ 296 w 339"/>
                  <a:gd name="T49" fmla="*/ 194 h 445"/>
                  <a:gd name="T50" fmla="*/ 322 w 339"/>
                  <a:gd name="T51" fmla="*/ 67 h 445"/>
                  <a:gd name="T52" fmla="*/ 296 w 339"/>
                  <a:gd name="T53" fmla="*/ 25 h 445"/>
                  <a:gd name="T54" fmla="*/ 161 w 339"/>
                  <a:gd name="T55" fmla="*/ 93 h 445"/>
                  <a:gd name="T56" fmla="*/ 161 w 339"/>
                  <a:gd name="T57" fmla="*/ 0 h 445"/>
                  <a:gd name="T58" fmla="*/ 54 w 339"/>
                  <a:gd name="T59" fmla="*/ 104 h 445"/>
                  <a:gd name="T60" fmla="*/ 0 w 339"/>
                  <a:gd name="T61" fmla="*/ 22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39" h="445">
                    <a:moveTo>
                      <a:pt x="169" y="304"/>
                    </a:moveTo>
                    <a:lnTo>
                      <a:pt x="172" y="307"/>
                    </a:lnTo>
                    <a:cubicBezTo>
                      <a:pt x="172" y="307"/>
                      <a:pt x="169" y="305"/>
                      <a:pt x="169" y="304"/>
                    </a:cubicBezTo>
                    <a:close/>
                    <a:moveTo>
                      <a:pt x="195" y="228"/>
                    </a:moveTo>
                    <a:cubicBezTo>
                      <a:pt x="220" y="245"/>
                      <a:pt x="212" y="245"/>
                      <a:pt x="254" y="245"/>
                    </a:cubicBezTo>
                    <a:cubicBezTo>
                      <a:pt x="236" y="279"/>
                      <a:pt x="240" y="301"/>
                      <a:pt x="195" y="304"/>
                    </a:cubicBezTo>
                    <a:lnTo>
                      <a:pt x="222" y="272"/>
                    </a:lnTo>
                    <a:cubicBezTo>
                      <a:pt x="194" y="242"/>
                      <a:pt x="201" y="241"/>
                      <a:pt x="195" y="228"/>
                    </a:cubicBezTo>
                    <a:close/>
                    <a:moveTo>
                      <a:pt x="119" y="144"/>
                    </a:moveTo>
                    <a:cubicBezTo>
                      <a:pt x="148" y="151"/>
                      <a:pt x="145" y="148"/>
                      <a:pt x="152" y="177"/>
                    </a:cubicBezTo>
                    <a:cubicBezTo>
                      <a:pt x="110" y="167"/>
                      <a:pt x="124" y="175"/>
                      <a:pt x="119" y="144"/>
                    </a:cubicBezTo>
                    <a:close/>
                    <a:moveTo>
                      <a:pt x="271" y="203"/>
                    </a:moveTo>
                    <a:lnTo>
                      <a:pt x="246" y="203"/>
                    </a:lnTo>
                    <a:cubicBezTo>
                      <a:pt x="245" y="200"/>
                      <a:pt x="159" y="87"/>
                      <a:pt x="262" y="59"/>
                    </a:cubicBezTo>
                    <a:cubicBezTo>
                      <a:pt x="304" y="90"/>
                      <a:pt x="271" y="129"/>
                      <a:pt x="271" y="203"/>
                    </a:cubicBezTo>
                    <a:close/>
                    <a:moveTo>
                      <a:pt x="0" y="220"/>
                    </a:moveTo>
                    <a:cubicBezTo>
                      <a:pt x="0" y="273"/>
                      <a:pt x="21" y="221"/>
                      <a:pt x="59" y="211"/>
                    </a:cubicBezTo>
                    <a:lnTo>
                      <a:pt x="117" y="264"/>
                    </a:lnTo>
                    <a:cubicBezTo>
                      <a:pt x="113" y="286"/>
                      <a:pt x="103" y="318"/>
                      <a:pt x="93" y="338"/>
                    </a:cubicBezTo>
                    <a:cubicBezTo>
                      <a:pt x="77" y="331"/>
                      <a:pt x="44" y="317"/>
                      <a:pt x="25" y="313"/>
                    </a:cubicBezTo>
                    <a:cubicBezTo>
                      <a:pt x="14" y="338"/>
                      <a:pt x="3" y="359"/>
                      <a:pt x="19" y="386"/>
                    </a:cubicBezTo>
                    <a:cubicBezTo>
                      <a:pt x="55" y="445"/>
                      <a:pt x="210" y="443"/>
                      <a:pt x="263" y="339"/>
                    </a:cubicBezTo>
                    <a:cubicBezTo>
                      <a:pt x="273" y="318"/>
                      <a:pt x="286" y="286"/>
                      <a:pt x="300" y="266"/>
                    </a:cubicBezTo>
                    <a:cubicBezTo>
                      <a:pt x="325" y="229"/>
                      <a:pt x="338" y="248"/>
                      <a:pt x="339" y="194"/>
                    </a:cubicBezTo>
                    <a:lnTo>
                      <a:pt x="296" y="194"/>
                    </a:lnTo>
                    <a:lnTo>
                      <a:pt x="322" y="67"/>
                    </a:lnTo>
                    <a:cubicBezTo>
                      <a:pt x="322" y="47"/>
                      <a:pt x="308" y="43"/>
                      <a:pt x="296" y="25"/>
                    </a:cubicBezTo>
                    <a:cubicBezTo>
                      <a:pt x="194" y="27"/>
                      <a:pt x="219" y="77"/>
                      <a:pt x="161" y="93"/>
                    </a:cubicBezTo>
                    <a:lnTo>
                      <a:pt x="161" y="0"/>
                    </a:lnTo>
                    <a:cubicBezTo>
                      <a:pt x="62" y="0"/>
                      <a:pt x="96" y="14"/>
                      <a:pt x="54" y="104"/>
                    </a:cubicBezTo>
                    <a:cubicBezTo>
                      <a:pt x="38" y="138"/>
                      <a:pt x="0" y="185"/>
                      <a:pt x="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9" name="Freeform 18">
                <a:extLst>
                  <a:ext uri="{FF2B5EF4-FFF2-40B4-BE49-F238E27FC236}">
                    <a16:creationId xmlns:a16="http://schemas.microsoft.com/office/drawing/2014/main" id="{D27D9D92-7669-48E4-AE32-78918E68B2EE}"/>
                  </a:ext>
                </a:extLst>
              </p:cNvPr>
              <p:cNvSpPr>
                <a:spLocks noEditPoints="1"/>
              </p:cNvSpPr>
              <p:nvPr/>
            </p:nvSpPr>
            <p:spPr bwMode="auto">
              <a:xfrm>
                <a:off x="4343400" y="1709738"/>
                <a:ext cx="93663" cy="111125"/>
              </a:xfrm>
              <a:custGeom>
                <a:avLst/>
                <a:gdLst>
                  <a:gd name="T0" fmla="*/ 182 w 401"/>
                  <a:gd name="T1" fmla="*/ 347 h 474"/>
                  <a:gd name="T2" fmla="*/ 185 w 401"/>
                  <a:gd name="T3" fmla="*/ 350 h 474"/>
                  <a:gd name="T4" fmla="*/ 182 w 401"/>
                  <a:gd name="T5" fmla="*/ 347 h 474"/>
                  <a:gd name="T6" fmla="*/ 114 w 401"/>
                  <a:gd name="T7" fmla="*/ 305 h 474"/>
                  <a:gd name="T8" fmla="*/ 140 w 401"/>
                  <a:gd name="T9" fmla="*/ 339 h 474"/>
                  <a:gd name="T10" fmla="*/ 114 w 401"/>
                  <a:gd name="T11" fmla="*/ 339 h 474"/>
                  <a:gd name="T12" fmla="*/ 114 w 401"/>
                  <a:gd name="T13" fmla="*/ 305 h 474"/>
                  <a:gd name="T14" fmla="*/ 165 w 401"/>
                  <a:gd name="T15" fmla="*/ 305 h 474"/>
                  <a:gd name="T16" fmla="*/ 173 w 401"/>
                  <a:gd name="T17" fmla="*/ 306 h 474"/>
                  <a:gd name="T18" fmla="*/ 165 w 401"/>
                  <a:gd name="T19" fmla="*/ 305 h 474"/>
                  <a:gd name="T20" fmla="*/ 182 w 401"/>
                  <a:gd name="T21" fmla="*/ 203 h 474"/>
                  <a:gd name="T22" fmla="*/ 148 w 401"/>
                  <a:gd name="T23" fmla="*/ 254 h 474"/>
                  <a:gd name="T24" fmla="*/ 182 w 401"/>
                  <a:gd name="T25" fmla="*/ 203 h 474"/>
                  <a:gd name="T26" fmla="*/ 182 w 401"/>
                  <a:gd name="T27" fmla="*/ 203 h 474"/>
                  <a:gd name="T28" fmla="*/ 228 w 401"/>
                  <a:gd name="T29" fmla="*/ 165 h 474"/>
                  <a:gd name="T30" fmla="*/ 259 w 401"/>
                  <a:gd name="T31" fmla="*/ 152 h 474"/>
                  <a:gd name="T32" fmla="*/ 277 w 401"/>
                  <a:gd name="T33" fmla="*/ 149 h 474"/>
                  <a:gd name="T34" fmla="*/ 323 w 401"/>
                  <a:gd name="T35" fmla="*/ 189 h 474"/>
                  <a:gd name="T36" fmla="*/ 318 w 401"/>
                  <a:gd name="T37" fmla="*/ 313 h 474"/>
                  <a:gd name="T38" fmla="*/ 275 w 401"/>
                  <a:gd name="T39" fmla="*/ 347 h 474"/>
                  <a:gd name="T40" fmla="*/ 241 w 401"/>
                  <a:gd name="T41" fmla="*/ 203 h 474"/>
                  <a:gd name="T42" fmla="*/ 182 w 401"/>
                  <a:gd name="T43" fmla="*/ 203 h 474"/>
                  <a:gd name="T44" fmla="*/ 89 w 401"/>
                  <a:gd name="T45" fmla="*/ 17 h 474"/>
                  <a:gd name="T46" fmla="*/ 80 w 401"/>
                  <a:gd name="T47" fmla="*/ 68 h 474"/>
                  <a:gd name="T48" fmla="*/ 30 w 401"/>
                  <a:gd name="T49" fmla="*/ 118 h 474"/>
                  <a:gd name="T50" fmla="*/ 114 w 401"/>
                  <a:gd name="T51" fmla="*/ 195 h 474"/>
                  <a:gd name="T52" fmla="*/ 97 w 401"/>
                  <a:gd name="T53" fmla="*/ 254 h 474"/>
                  <a:gd name="T54" fmla="*/ 21 w 401"/>
                  <a:gd name="T55" fmla="*/ 254 h 474"/>
                  <a:gd name="T56" fmla="*/ 123 w 401"/>
                  <a:gd name="T57" fmla="*/ 423 h 474"/>
                  <a:gd name="T58" fmla="*/ 123 w 401"/>
                  <a:gd name="T59" fmla="*/ 372 h 474"/>
                  <a:gd name="T60" fmla="*/ 157 w 401"/>
                  <a:gd name="T61" fmla="*/ 372 h 474"/>
                  <a:gd name="T62" fmla="*/ 216 w 401"/>
                  <a:gd name="T63" fmla="*/ 423 h 474"/>
                  <a:gd name="T64" fmla="*/ 224 w 401"/>
                  <a:gd name="T65" fmla="*/ 474 h 474"/>
                  <a:gd name="T66" fmla="*/ 275 w 401"/>
                  <a:gd name="T67" fmla="*/ 389 h 474"/>
                  <a:gd name="T68" fmla="*/ 351 w 401"/>
                  <a:gd name="T69" fmla="*/ 135 h 474"/>
                  <a:gd name="T70" fmla="*/ 213 w 401"/>
                  <a:gd name="T71" fmla="*/ 141 h 474"/>
                  <a:gd name="T72" fmla="*/ 165 w 401"/>
                  <a:gd name="T73" fmla="*/ 161 h 474"/>
                  <a:gd name="T74" fmla="*/ 148 w 401"/>
                  <a:gd name="T75" fmla="*/ 0 h 474"/>
                  <a:gd name="T76" fmla="*/ 140 w 401"/>
                  <a:gd name="T77" fmla="*/ 63 h 474"/>
                  <a:gd name="T78" fmla="*/ 89 w 401"/>
                  <a:gd name="T79" fmla="*/ 17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1" h="474">
                    <a:moveTo>
                      <a:pt x="182" y="347"/>
                    </a:moveTo>
                    <a:lnTo>
                      <a:pt x="185" y="350"/>
                    </a:lnTo>
                    <a:cubicBezTo>
                      <a:pt x="184" y="349"/>
                      <a:pt x="181" y="348"/>
                      <a:pt x="182" y="347"/>
                    </a:cubicBezTo>
                    <a:close/>
                    <a:moveTo>
                      <a:pt x="114" y="305"/>
                    </a:moveTo>
                    <a:cubicBezTo>
                      <a:pt x="139" y="323"/>
                      <a:pt x="125" y="310"/>
                      <a:pt x="140" y="339"/>
                    </a:cubicBezTo>
                    <a:lnTo>
                      <a:pt x="114" y="339"/>
                    </a:lnTo>
                    <a:lnTo>
                      <a:pt x="114" y="305"/>
                    </a:lnTo>
                    <a:close/>
                    <a:moveTo>
                      <a:pt x="165" y="305"/>
                    </a:moveTo>
                    <a:cubicBezTo>
                      <a:pt x="167" y="287"/>
                      <a:pt x="210" y="307"/>
                      <a:pt x="173" y="306"/>
                    </a:cubicBezTo>
                    <a:cubicBezTo>
                      <a:pt x="170" y="305"/>
                      <a:pt x="163" y="324"/>
                      <a:pt x="165" y="305"/>
                    </a:cubicBezTo>
                    <a:close/>
                    <a:moveTo>
                      <a:pt x="182" y="203"/>
                    </a:moveTo>
                    <a:cubicBezTo>
                      <a:pt x="181" y="244"/>
                      <a:pt x="183" y="250"/>
                      <a:pt x="148" y="254"/>
                    </a:cubicBezTo>
                    <a:cubicBezTo>
                      <a:pt x="162" y="228"/>
                      <a:pt x="159" y="220"/>
                      <a:pt x="182" y="203"/>
                    </a:cubicBezTo>
                    <a:close/>
                    <a:moveTo>
                      <a:pt x="182" y="203"/>
                    </a:moveTo>
                    <a:cubicBezTo>
                      <a:pt x="194" y="185"/>
                      <a:pt x="206" y="176"/>
                      <a:pt x="228" y="165"/>
                    </a:cubicBezTo>
                    <a:cubicBezTo>
                      <a:pt x="233" y="163"/>
                      <a:pt x="259" y="152"/>
                      <a:pt x="259" y="152"/>
                    </a:cubicBezTo>
                    <a:cubicBezTo>
                      <a:pt x="262" y="152"/>
                      <a:pt x="277" y="149"/>
                      <a:pt x="277" y="149"/>
                    </a:cubicBezTo>
                    <a:cubicBezTo>
                      <a:pt x="303" y="149"/>
                      <a:pt x="316" y="164"/>
                      <a:pt x="323" y="189"/>
                    </a:cubicBezTo>
                    <a:cubicBezTo>
                      <a:pt x="331" y="219"/>
                      <a:pt x="326" y="285"/>
                      <a:pt x="318" y="313"/>
                    </a:cubicBezTo>
                    <a:cubicBezTo>
                      <a:pt x="309" y="343"/>
                      <a:pt x="309" y="344"/>
                      <a:pt x="275" y="347"/>
                    </a:cubicBezTo>
                    <a:cubicBezTo>
                      <a:pt x="260" y="283"/>
                      <a:pt x="241" y="296"/>
                      <a:pt x="241" y="203"/>
                    </a:cubicBezTo>
                    <a:lnTo>
                      <a:pt x="182" y="203"/>
                    </a:lnTo>
                    <a:close/>
                    <a:moveTo>
                      <a:pt x="89" y="17"/>
                    </a:moveTo>
                    <a:cubicBezTo>
                      <a:pt x="86" y="52"/>
                      <a:pt x="80" y="36"/>
                      <a:pt x="80" y="68"/>
                    </a:cubicBezTo>
                    <a:cubicBezTo>
                      <a:pt x="80" y="112"/>
                      <a:pt x="114" y="118"/>
                      <a:pt x="30" y="118"/>
                    </a:cubicBezTo>
                    <a:cubicBezTo>
                      <a:pt x="31" y="187"/>
                      <a:pt x="62" y="167"/>
                      <a:pt x="114" y="195"/>
                    </a:cubicBezTo>
                    <a:cubicBezTo>
                      <a:pt x="107" y="226"/>
                      <a:pt x="100" y="218"/>
                      <a:pt x="97" y="254"/>
                    </a:cubicBezTo>
                    <a:cubicBezTo>
                      <a:pt x="45" y="253"/>
                      <a:pt x="74" y="242"/>
                      <a:pt x="21" y="254"/>
                    </a:cubicBezTo>
                    <a:cubicBezTo>
                      <a:pt x="0" y="345"/>
                      <a:pt x="9" y="414"/>
                      <a:pt x="123" y="423"/>
                    </a:cubicBezTo>
                    <a:lnTo>
                      <a:pt x="123" y="372"/>
                    </a:lnTo>
                    <a:lnTo>
                      <a:pt x="157" y="372"/>
                    </a:lnTo>
                    <a:cubicBezTo>
                      <a:pt x="157" y="429"/>
                      <a:pt x="157" y="423"/>
                      <a:pt x="216" y="423"/>
                    </a:cubicBezTo>
                    <a:cubicBezTo>
                      <a:pt x="221" y="443"/>
                      <a:pt x="224" y="448"/>
                      <a:pt x="224" y="474"/>
                    </a:cubicBezTo>
                    <a:cubicBezTo>
                      <a:pt x="265" y="453"/>
                      <a:pt x="271" y="445"/>
                      <a:pt x="275" y="389"/>
                    </a:cubicBezTo>
                    <a:cubicBezTo>
                      <a:pt x="401" y="389"/>
                      <a:pt x="351" y="263"/>
                      <a:pt x="351" y="135"/>
                    </a:cubicBezTo>
                    <a:cubicBezTo>
                      <a:pt x="231" y="107"/>
                      <a:pt x="263" y="115"/>
                      <a:pt x="213" y="141"/>
                    </a:cubicBezTo>
                    <a:cubicBezTo>
                      <a:pt x="194" y="152"/>
                      <a:pt x="187" y="156"/>
                      <a:pt x="165" y="161"/>
                    </a:cubicBezTo>
                    <a:cubicBezTo>
                      <a:pt x="191" y="50"/>
                      <a:pt x="280" y="70"/>
                      <a:pt x="148" y="0"/>
                    </a:cubicBezTo>
                    <a:cubicBezTo>
                      <a:pt x="150" y="27"/>
                      <a:pt x="173" y="61"/>
                      <a:pt x="140" y="63"/>
                    </a:cubicBezTo>
                    <a:cubicBezTo>
                      <a:pt x="106" y="65"/>
                      <a:pt x="142" y="53"/>
                      <a:pt x="8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0" name="Freeform 19">
                <a:extLst>
                  <a:ext uri="{FF2B5EF4-FFF2-40B4-BE49-F238E27FC236}">
                    <a16:creationId xmlns:a16="http://schemas.microsoft.com/office/drawing/2014/main" id="{AC6C5846-089D-4C69-A4EF-03F9D7989690}"/>
                  </a:ext>
                </a:extLst>
              </p:cNvPr>
              <p:cNvSpPr>
                <a:spLocks noEditPoints="1"/>
              </p:cNvSpPr>
              <p:nvPr/>
            </p:nvSpPr>
            <p:spPr bwMode="auto">
              <a:xfrm>
                <a:off x="4846638" y="1912938"/>
                <a:ext cx="114300" cy="84138"/>
              </a:xfrm>
              <a:custGeom>
                <a:avLst/>
                <a:gdLst>
                  <a:gd name="T0" fmla="*/ 279 w 491"/>
                  <a:gd name="T1" fmla="*/ 240 h 360"/>
                  <a:gd name="T2" fmla="*/ 313 w 491"/>
                  <a:gd name="T3" fmla="*/ 282 h 360"/>
                  <a:gd name="T4" fmla="*/ 294 w 491"/>
                  <a:gd name="T5" fmla="*/ 268 h 360"/>
                  <a:gd name="T6" fmla="*/ 279 w 491"/>
                  <a:gd name="T7" fmla="*/ 240 h 360"/>
                  <a:gd name="T8" fmla="*/ 279 w 491"/>
                  <a:gd name="T9" fmla="*/ 181 h 360"/>
                  <a:gd name="T10" fmla="*/ 282 w 491"/>
                  <a:gd name="T11" fmla="*/ 183 h 360"/>
                  <a:gd name="T12" fmla="*/ 279 w 491"/>
                  <a:gd name="T13" fmla="*/ 181 h 360"/>
                  <a:gd name="T14" fmla="*/ 237 w 491"/>
                  <a:gd name="T15" fmla="*/ 130 h 360"/>
                  <a:gd name="T16" fmla="*/ 247 w 491"/>
                  <a:gd name="T17" fmla="*/ 138 h 360"/>
                  <a:gd name="T18" fmla="*/ 237 w 491"/>
                  <a:gd name="T19" fmla="*/ 130 h 360"/>
                  <a:gd name="T20" fmla="*/ 321 w 491"/>
                  <a:gd name="T21" fmla="*/ 113 h 360"/>
                  <a:gd name="T22" fmla="*/ 372 w 491"/>
                  <a:gd name="T23" fmla="*/ 113 h 360"/>
                  <a:gd name="T24" fmla="*/ 372 w 491"/>
                  <a:gd name="T25" fmla="*/ 122 h 360"/>
                  <a:gd name="T26" fmla="*/ 321 w 491"/>
                  <a:gd name="T27" fmla="*/ 122 h 360"/>
                  <a:gd name="T28" fmla="*/ 321 w 491"/>
                  <a:gd name="T29" fmla="*/ 113 h 360"/>
                  <a:gd name="T30" fmla="*/ 279 w 491"/>
                  <a:gd name="T31" fmla="*/ 113 h 360"/>
                  <a:gd name="T32" fmla="*/ 293 w 491"/>
                  <a:gd name="T33" fmla="*/ 117 h 360"/>
                  <a:gd name="T34" fmla="*/ 279 w 491"/>
                  <a:gd name="T35" fmla="*/ 113 h 360"/>
                  <a:gd name="T36" fmla="*/ 0 w 491"/>
                  <a:gd name="T37" fmla="*/ 54 h 360"/>
                  <a:gd name="T38" fmla="*/ 243 w 491"/>
                  <a:gd name="T39" fmla="*/ 184 h 360"/>
                  <a:gd name="T40" fmla="*/ 299 w 491"/>
                  <a:gd name="T41" fmla="*/ 339 h 360"/>
                  <a:gd name="T42" fmla="*/ 333 w 491"/>
                  <a:gd name="T43" fmla="*/ 355 h 360"/>
                  <a:gd name="T44" fmla="*/ 330 w 491"/>
                  <a:gd name="T45" fmla="*/ 215 h 360"/>
                  <a:gd name="T46" fmla="*/ 491 w 491"/>
                  <a:gd name="T47" fmla="*/ 147 h 360"/>
                  <a:gd name="T48" fmla="*/ 398 w 491"/>
                  <a:gd name="T49" fmla="*/ 155 h 360"/>
                  <a:gd name="T50" fmla="*/ 398 w 491"/>
                  <a:gd name="T51" fmla="*/ 138 h 360"/>
                  <a:gd name="T52" fmla="*/ 465 w 491"/>
                  <a:gd name="T53" fmla="*/ 96 h 360"/>
                  <a:gd name="T54" fmla="*/ 355 w 491"/>
                  <a:gd name="T55" fmla="*/ 88 h 360"/>
                  <a:gd name="T56" fmla="*/ 389 w 491"/>
                  <a:gd name="T57" fmla="*/ 20 h 360"/>
                  <a:gd name="T58" fmla="*/ 296 w 491"/>
                  <a:gd name="T59" fmla="*/ 62 h 360"/>
                  <a:gd name="T60" fmla="*/ 279 w 491"/>
                  <a:gd name="T61" fmla="*/ 71 h 360"/>
                  <a:gd name="T62" fmla="*/ 262 w 491"/>
                  <a:gd name="T63" fmla="*/ 45 h 360"/>
                  <a:gd name="T64" fmla="*/ 194 w 491"/>
                  <a:gd name="T65" fmla="*/ 79 h 360"/>
                  <a:gd name="T66" fmla="*/ 220 w 491"/>
                  <a:gd name="T67" fmla="*/ 122 h 360"/>
                  <a:gd name="T68" fmla="*/ 101 w 491"/>
                  <a:gd name="T69" fmla="*/ 62 h 360"/>
                  <a:gd name="T70" fmla="*/ 110 w 491"/>
                  <a:gd name="T71" fmla="*/ 3 h 360"/>
                  <a:gd name="T72" fmla="*/ 39 w 491"/>
                  <a:gd name="T73" fmla="*/ 8 h 360"/>
                  <a:gd name="T74" fmla="*/ 0 w 491"/>
                  <a:gd name="T75" fmla="*/ 54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1" h="360">
                    <a:moveTo>
                      <a:pt x="279" y="240"/>
                    </a:moveTo>
                    <a:cubicBezTo>
                      <a:pt x="309" y="248"/>
                      <a:pt x="310" y="248"/>
                      <a:pt x="313" y="282"/>
                    </a:cubicBezTo>
                    <a:cubicBezTo>
                      <a:pt x="306" y="278"/>
                      <a:pt x="302" y="277"/>
                      <a:pt x="294" y="268"/>
                    </a:cubicBezTo>
                    <a:cubicBezTo>
                      <a:pt x="272" y="243"/>
                      <a:pt x="287" y="255"/>
                      <a:pt x="279" y="240"/>
                    </a:cubicBezTo>
                    <a:close/>
                    <a:moveTo>
                      <a:pt x="279" y="181"/>
                    </a:moveTo>
                    <a:lnTo>
                      <a:pt x="282" y="183"/>
                    </a:lnTo>
                    <a:cubicBezTo>
                      <a:pt x="282" y="183"/>
                      <a:pt x="278" y="182"/>
                      <a:pt x="279" y="181"/>
                    </a:cubicBezTo>
                    <a:close/>
                    <a:moveTo>
                      <a:pt x="237" y="130"/>
                    </a:moveTo>
                    <a:cubicBezTo>
                      <a:pt x="251" y="116"/>
                      <a:pt x="264" y="151"/>
                      <a:pt x="247" y="138"/>
                    </a:cubicBezTo>
                    <a:cubicBezTo>
                      <a:pt x="241" y="134"/>
                      <a:pt x="225" y="142"/>
                      <a:pt x="237" y="130"/>
                    </a:cubicBezTo>
                    <a:close/>
                    <a:moveTo>
                      <a:pt x="321" y="113"/>
                    </a:moveTo>
                    <a:lnTo>
                      <a:pt x="372" y="113"/>
                    </a:lnTo>
                    <a:lnTo>
                      <a:pt x="372" y="122"/>
                    </a:lnTo>
                    <a:lnTo>
                      <a:pt x="321" y="122"/>
                    </a:lnTo>
                    <a:lnTo>
                      <a:pt x="321" y="113"/>
                    </a:lnTo>
                    <a:close/>
                    <a:moveTo>
                      <a:pt x="279" y="113"/>
                    </a:moveTo>
                    <a:cubicBezTo>
                      <a:pt x="288" y="104"/>
                      <a:pt x="325" y="126"/>
                      <a:pt x="293" y="117"/>
                    </a:cubicBezTo>
                    <a:cubicBezTo>
                      <a:pt x="286" y="116"/>
                      <a:pt x="265" y="127"/>
                      <a:pt x="279" y="113"/>
                    </a:cubicBezTo>
                    <a:close/>
                    <a:moveTo>
                      <a:pt x="0" y="54"/>
                    </a:moveTo>
                    <a:cubicBezTo>
                      <a:pt x="0" y="153"/>
                      <a:pt x="138" y="47"/>
                      <a:pt x="243" y="184"/>
                    </a:cubicBezTo>
                    <a:cubicBezTo>
                      <a:pt x="285" y="239"/>
                      <a:pt x="216" y="280"/>
                      <a:pt x="299" y="339"/>
                    </a:cubicBezTo>
                    <a:cubicBezTo>
                      <a:pt x="303" y="341"/>
                      <a:pt x="331" y="355"/>
                      <a:pt x="333" y="355"/>
                    </a:cubicBezTo>
                    <a:cubicBezTo>
                      <a:pt x="402" y="360"/>
                      <a:pt x="333" y="255"/>
                      <a:pt x="330" y="215"/>
                    </a:cubicBezTo>
                    <a:cubicBezTo>
                      <a:pt x="466" y="183"/>
                      <a:pt x="489" y="225"/>
                      <a:pt x="491" y="147"/>
                    </a:cubicBezTo>
                    <a:cubicBezTo>
                      <a:pt x="446" y="151"/>
                      <a:pt x="438" y="164"/>
                      <a:pt x="398" y="155"/>
                    </a:cubicBezTo>
                    <a:lnTo>
                      <a:pt x="398" y="138"/>
                    </a:lnTo>
                    <a:cubicBezTo>
                      <a:pt x="445" y="140"/>
                      <a:pt x="464" y="159"/>
                      <a:pt x="465" y="96"/>
                    </a:cubicBezTo>
                    <a:cubicBezTo>
                      <a:pt x="398" y="96"/>
                      <a:pt x="412" y="101"/>
                      <a:pt x="355" y="88"/>
                    </a:cubicBezTo>
                    <a:cubicBezTo>
                      <a:pt x="374" y="59"/>
                      <a:pt x="385" y="65"/>
                      <a:pt x="389" y="20"/>
                    </a:cubicBezTo>
                    <a:cubicBezTo>
                      <a:pt x="351" y="23"/>
                      <a:pt x="337" y="40"/>
                      <a:pt x="296" y="62"/>
                    </a:cubicBezTo>
                    <a:lnTo>
                      <a:pt x="279" y="71"/>
                    </a:lnTo>
                    <a:cubicBezTo>
                      <a:pt x="260" y="58"/>
                      <a:pt x="269" y="69"/>
                      <a:pt x="262" y="45"/>
                    </a:cubicBezTo>
                    <a:cubicBezTo>
                      <a:pt x="233" y="48"/>
                      <a:pt x="194" y="49"/>
                      <a:pt x="194" y="79"/>
                    </a:cubicBezTo>
                    <a:cubicBezTo>
                      <a:pt x="194" y="115"/>
                      <a:pt x="203" y="75"/>
                      <a:pt x="220" y="122"/>
                    </a:cubicBezTo>
                    <a:lnTo>
                      <a:pt x="101" y="62"/>
                    </a:lnTo>
                    <a:cubicBezTo>
                      <a:pt x="102" y="25"/>
                      <a:pt x="107" y="36"/>
                      <a:pt x="110" y="3"/>
                    </a:cubicBezTo>
                    <a:cubicBezTo>
                      <a:pt x="83" y="3"/>
                      <a:pt x="62" y="0"/>
                      <a:pt x="39" y="8"/>
                    </a:cubicBezTo>
                    <a:cubicBezTo>
                      <a:pt x="22" y="15"/>
                      <a:pt x="0" y="34"/>
                      <a:pt x="0"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1" name="Freeform 20">
                <a:extLst>
                  <a:ext uri="{FF2B5EF4-FFF2-40B4-BE49-F238E27FC236}">
                    <a16:creationId xmlns:a16="http://schemas.microsoft.com/office/drawing/2014/main" id="{32E8E407-E091-4FA2-85A7-B3AB11EE94AB}"/>
                  </a:ext>
                </a:extLst>
              </p:cNvPr>
              <p:cNvSpPr>
                <a:spLocks noEditPoints="1"/>
              </p:cNvSpPr>
              <p:nvPr/>
            </p:nvSpPr>
            <p:spPr bwMode="auto">
              <a:xfrm>
                <a:off x="4837113" y="2320926"/>
                <a:ext cx="80963" cy="87313"/>
              </a:xfrm>
              <a:custGeom>
                <a:avLst/>
                <a:gdLst>
                  <a:gd name="T0" fmla="*/ 153 w 348"/>
                  <a:gd name="T1" fmla="*/ 178 h 373"/>
                  <a:gd name="T2" fmla="*/ 45 w 348"/>
                  <a:gd name="T3" fmla="*/ 212 h 373"/>
                  <a:gd name="T4" fmla="*/ 68 w 348"/>
                  <a:gd name="T5" fmla="*/ 169 h 373"/>
                  <a:gd name="T6" fmla="*/ 153 w 348"/>
                  <a:gd name="T7" fmla="*/ 178 h 373"/>
                  <a:gd name="T8" fmla="*/ 127 w 348"/>
                  <a:gd name="T9" fmla="*/ 356 h 373"/>
                  <a:gd name="T10" fmla="*/ 136 w 348"/>
                  <a:gd name="T11" fmla="*/ 364 h 373"/>
                  <a:gd name="T12" fmla="*/ 195 w 348"/>
                  <a:gd name="T13" fmla="*/ 373 h 373"/>
                  <a:gd name="T14" fmla="*/ 221 w 348"/>
                  <a:gd name="T15" fmla="*/ 186 h 373"/>
                  <a:gd name="T16" fmla="*/ 153 w 348"/>
                  <a:gd name="T17" fmla="*/ 178 h 373"/>
                  <a:gd name="T18" fmla="*/ 153 w 348"/>
                  <a:gd name="T19" fmla="*/ 144 h 373"/>
                  <a:gd name="T20" fmla="*/ 94 w 348"/>
                  <a:gd name="T21" fmla="*/ 126 h 373"/>
                  <a:gd name="T22" fmla="*/ 94 w 348"/>
                  <a:gd name="T23" fmla="*/ 102 h 373"/>
                  <a:gd name="T24" fmla="*/ 204 w 348"/>
                  <a:gd name="T25" fmla="*/ 135 h 373"/>
                  <a:gd name="T26" fmla="*/ 280 w 348"/>
                  <a:gd name="T27" fmla="*/ 212 h 373"/>
                  <a:gd name="T28" fmla="*/ 324 w 348"/>
                  <a:gd name="T29" fmla="*/ 172 h 373"/>
                  <a:gd name="T30" fmla="*/ 348 w 348"/>
                  <a:gd name="T31" fmla="*/ 102 h 373"/>
                  <a:gd name="T32" fmla="*/ 194 w 348"/>
                  <a:gd name="T33" fmla="*/ 52 h 373"/>
                  <a:gd name="T34" fmla="*/ 170 w 348"/>
                  <a:gd name="T35" fmla="*/ 0 h 373"/>
                  <a:gd name="T36" fmla="*/ 127 w 348"/>
                  <a:gd name="T37" fmla="*/ 0 h 373"/>
                  <a:gd name="T38" fmla="*/ 0 w 348"/>
                  <a:gd name="T39" fmla="*/ 229 h 373"/>
                  <a:gd name="T40" fmla="*/ 68 w 348"/>
                  <a:gd name="T41" fmla="*/ 305 h 373"/>
                  <a:gd name="T42" fmla="*/ 212 w 348"/>
                  <a:gd name="T43" fmla="*/ 246 h 373"/>
                  <a:gd name="T44" fmla="*/ 110 w 348"/>
                  <a:gd name="T45" fmla="*/ 305 h 373"/>
                  <a:gd name="T46" fmla="*/ 127 w 348"/>
                  <a:gd name="T47" fmla="*/ 35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8" h="373">
                    <a:moveTo>
                      <a:pt x="153" y="178"/>
                    </a:moveTo>
                    <a:cubicBezTo>
                      <a:pt x="137" y="192"/>
                      <a:pt x="55" y="260"/>
                      <a:pt x="45" y="212"/>
                    </a:cubicBezTo>
                    <a:cubicBezTo>
                      <a:pt x="41" y="191"/>
                      <a:pt x="56" y="188"/>
                      <a:pt x="68" y="169"/>
                    </a:cubicBezTo>
                    <a:cubicBezTo>
                      <a:pt x="113" y="169"/>
                      <a:pt x="118" y="170"/>
                      <a:pt x="153" y="178"/>
                    </a:cubicBezTo>
                    <a:close/>
                    <a:moveTo>
                      <a:pt x="127" y="356"/>
                    </a:moveTo>
                    <a:lnTo>
                      <a:pt x="136" y="364"/>
                    </a:lnTo>
                    <a:cubicBezTo>
                      <a:pt x="169" y="367"/>
                      <a:pt x="158" y="372"/>
                      <a:pt x="195" y="373"/>
                    </a:cubicBezTo>
                    <a:cubicBezTo>
                      <a:pt x="206" y="325"/>
                      <a:pt x="307" y="240"/>
                      <a:pt x="221" y="186"/>
                    </a:cubicBezTo>
                    <a:cubicBezTo>
                      <a:pt x="190" y="166"/>
                      <a:pt x="191" y="175"/>
                      <a:pt x="153" y="178"/>
                    </a:cubicBezTo>
                    <a:lnTo>
                      <a:pt x="153" y="144"/>
                    </a:lnTo>
                    <a:lnTo>
                      <a:pt x="94" y="126"/>
                    </a:lnTo>
                    <a:lnTo>
                      <a:pt x="94" y="102"/>
                    </a:lnTo>
                    <a:cubicBezTo>
                      <a:pt x="178" y="102"/>
                      <a:pt x="152" y="105"/>
                      <a:pt x="204" y="135"/>
                    </a:cubicBezTo>
                    <a:cubicBezTo>
                      <a:pt x="244" y="159"/>
                      <a:pt x="267" y="158"/>
                      <a:pt x="280" y="212"/>
                    </a:cubicBezTo>
                    <a:cubicBezTo>
                      <a:pt x="308" y="204"/>
                      <a:pt x="310" y="195"/>
                      <a:pt x="324" y="172"/>
                    </a:cubicBezTo>
                    <a:cubicBezTo>
                      <a:pt x="339" y="148"/>
                      <a:pt x="347" y="137"/>
                      <a:pt x="348" y="102"/>
                    </a:cubicBezTo>
                    <a:cubicBezTo>
                      <a:pt x="289" y="115"/>
                      <a:pt x="240" y="87"/>
                      <a:pt x="194" y="52"/>
                    </a:cubicBezTo>
                    <a:cubicBezTo>
                      <a:pt x="171" y="33"/>
                      <a:pt x="171" y="39"/>
                      <a:pt x="170" y="0"/>
                    </a:cubicBezTo>
                    <a:lnTo>
                      <a:pt x="127" y="0"/>
                    </a:lnTo>
                    <a:cubicBezTo>
                      <a:pt x="125" y="87"/>
                      <a:pt x="18" y="154"/>
                      <a:pt x="0" y="229"/>
                    </a:cubicBezTo>
                    <a:cubicBezTo>
                      <a:pt x="14" y="249"/>
                      <a:pt x="48" y="291"/>
                      <a:pt x="68" y="305"/>
                    </a:cubicBezTo>
                    <a:cubicBezTo>
                      <a:pt x="177" y="280"/>
                      <a:pt x="137" y="247"/>
                      <a:pt x="212" y="246"/>
                    </a:cubicBezTo>
                    <a:cubicBezTo>
                      <a:pt x="210" y="327"/>
                      <a:pt x="171" y="334"/>
                      <a:pt x="110" y="305"/>
                    </a:cubicBezTo>
                    <a:cubicBezTo>
                      <a:pt x="113" y="334"/>
                      <a:pt x="117" y="336"/>
                      <a:pt x="127" y="3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2" name="Freeform 21">
                <a:extLst>
                  <a:ext uri="{FF2B5EF4-FFF2-40B4-BE49-F238E27FC236}">
                    <a16:creationId xmlns:a16="http://schemas.microsoft.com/office/drawing/2014/main" id="{265B5463-4479-4119-91A1-ACF92BAE75A7}"/>
                  </a:ext>
                </a:extLst>
              </p:cNvPr>
              <p:cNvSpPr>
                <a:spLocks/>
              </p:cNvSpPr>
              <p:nvPr/>
            </p:nvSpPr>
            <p:spPr bwMode="auto">
              <a:xfrm>
                <a:off x="4656138" y="1728788"/>
                <a:ext cx="77788" cy="79375"/>
              </a:xfrm>
              <a:custGeom>
                <a:avLst/>
                <a:gdLst>
                  <a:gd name="T0" fmla="*/ 161 w 331"/>
                  <a:gd name="T1" fmla="*/ 127 h 339"/>
                  <a:gd name="T2" fmla="*/ 43 w 331"/>
                  <a:gd name="T3" fmla="*/ 144 h 339"/>
                  <a:gd name="T4" fmla="*/ 136 w 331"/>
                  <a:gd name="T5" fmla="*/ 186 h 339"/>
                  <a:gd name="T6" fmla="*/ 0 w 331"/>
                  <a:gd name="T7" fmla="*/ 279 h 339"/>
                  <a:gd name="T8" fmla="*/ 181 w 331"/>
                  <a:gd name="T9" fmla="*/ 231 h 339"/>
                  <a:gd name="T10" fmla="*/ 331 w 331"/>
                  <a:gd name="T11" fmla="*/ 186 h 339"/>
                  <a:gd name="T12" fmla="*/ 263 w 331"/>
                  <a:gd name="T13" fmla="*/ 127 h 339"/>
                  <a:gd name="T14" fmla="*/ 212 w 331"/>
                  <a:gd name="T15" fmla="*/ 0 h 339"/>
                  <a:gd name="T16" fmla="*/ 195 w 331"/>
                  <a:gd name="T17" fmla="*/ 67 h 339"/>
                  <a:gd name="T18" fmla="*/ 161 w 331"/>
                  <a:gd name="T19" fmla="*/ 127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1" h="339">
                    <a:moveTo>
                      <a:pt x="161" y="127"/>
                    </a:moveTo>
                    <a:cubicBezTo>
                      <a:pt x="68" y="127"/>
                      <a:pt x="43" y="51"/>
                      <a:pt x="43" y="144"/>
                    </a:cubicBezTo>
                    <a:cubicBezTo>
                      <a:pt x="43" y="189"/>
                      <a:pt x="91" y="186"/>
                      <a:pt x="136" y="186"/>
                    </a:cubicBezTo>
                    <a:cubicBezTo>
                      <a:pt x="73" y="280"/>
                      <a:pt x="0" y="206"/>
                      <a:pt x="0" y="279"/>
                    </a:cubicBezTo>
                    <a:cubicBezTo>
                      <a:pt x="0" y="321"/>
                      <a:pt x="93" y="339"/>
                      <a:pt x="181" y="231"/>
                    </a:cubicBezTo>
                    <a:cubicBezTo>
                      <a:pt x="233" y="167"/>
                      <a:pt x="252" y="186"/>
                      <a:pt x="331" y="186"/>
                    </a:cubicBezTo>
                    <a:cubicBezTo>
                      <a:pt x="320" y="140"/>
                      <a:pt x="319" y="128"/>
                      <a:pt x="263" y="127"/>
                    </a:cubicBezTo>
                    <a:cubicBezTo>
                      <a:pt x="264" y="75"/>
                      <a:pt x="301" y="20"/>
                      <a:pt x="212" y="0"/>
                    </a:cubicBezTo>
                    <a:cubicBezTo>
                      <a:pt x="210" y="29"/>
                      <a:pt x="202" y="41"/>
                      <a:pt x="195" y="67"/>
                    </a:cubicBezTo>
                    <a:cubicBezTo>
                      <a:pt x="188" y="96"/>
                      <a:pt x="192" y="127"/>
                      <a:pt x="161"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3" name="Freeform 22">
                <a:extLst>
                  <a:ext uri="{FF2B5EF4-FFF2-40B4-BE49-F238E27FC236}">
                    <a16:creationId xmlns:a16="http://schemas.microsoft.com/office/drawing/2014/main" id="{65E49DF3-883C-4BEF-86FA-C4144E924E61}"/>
                  </a:ext>
                </a:extLst>
              </p:cNvPr>
              <p:cNvSpPr>
                <a:spLocks/>
              </p:cNvSpPr>
              <p:nvPr/>
            </p:nvSpPr>
            <p:spPr bwMode="auto">
              <a:xfrm>
                <a:off x="4362450" y="2473326"/>
                <a:ext cx="66675" cy="68263"/>
              </a:xfrm>
              <a:custGeom>
                <a:avLst/>
                <a:gdLst>
                  <a:gd name="T0" fmla="*/ 0 w 293"/>
                  <a:gd name="T1" fmla="*/ 203 h 296"/>
                  <a:gd name="T2" fmla="*/ 0 w 293"/>
                  <a:gd name="T3" fmla="*/ 237 h 296"/>
                  <a:gd name="T4" fmla="*/ 212 w 293"/>
                  <a:gd name="T5" fmla="*/ 296 h 296"/>
                  <a:gd name="T6" fmla="*/ 237 w 293"/>
                  <a:gd name="T7" fmla="*/ 237 h 296"/>
                  <a:gd name="T8" fmla="*/ 224 w 293"/>
                  <a:gd name="T9" fmla="*/ 219 h 296"/>
                  <a:gd name="T10" fmla="*/ 208 w 293"/>
                  <a:gd name="T11" fmla="*/ 223 h 296"/>
                  <a:gd name="T12" fmla="*/ 173 w 293"/>
                  <a:gd name="T13" fmla="*/ 242 h 296"/>
                  <a:gd name="T14" fmla="*/ 102 w 293"/>
                  <a:gd name="T15" fmla="*/ 229 h 296"/>
                  <a:gd name="T16" fmla="*/ 119 w 293"/>
                  <a:gd name="T17" fmla="*/ 169 h 296"/>
                  <a:gd name="T18" fmla="*/ 161 w 293"/>
                  <a:gd name="T19" fmla="*/ 220 h 296"/>
                  <a:gd name="T20" fmla="*/ 212 w 293"/>
                  <a:gd name="T21" fmla="*/ 119 h 296"/>
                  <a:gd name="T22" fmla="*/ 144 w 293"/>
                  <a:gd name="T23" fmla="*/ 136 h 296"/>
                  <a:gd name="T24" fmla="*/ 229 w 293"/>
                  <a:gd name="T25" fmla="*/ 161 h 296"/>
                  <a:gd name="T26" fmla="*/ 288 w 293"/>
                  <a:gd name="T27" fmla="*/ 85 h 296"/>
                  <a:gd name="T28" fmla="*/ 85 w 293"/>
                  <a:gd name="T29" fmla="*/ 0 h 296"/>
                  <a:gd name="T30" fmla="*/ 97 w 293"/>
                  <a:gd name="T31" fmla="*/ 58 h 296"/>
                  <a:gd name="T32" fmla="*/ 55 w 293"/>
                  <a:gd name="T33" fmla="*/ 173 h 296"/>
                  <a:gd name="T34" fmla="*/ 0 w 293"/>
                  <a:gd name="T35" fmla="*/ 20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96">
                    <a:moveTo>
                      <a:pt x="0" y="203"/>
                    </a:moveTo>
                    <a:lnTo>
                      <a:pt x="0" y="237"/>
                    </a:lnTo>
                    <a:cubicBezTo>
                      <a:pt x="83" y="244"/>
                      <a:pt x="103" y="296"/>
                      <a:pt x="212" y="296"/>
                    </a:cubicBezTo>
                    <a:cubicBezTo>
                      <a:pt x="220" y="263"/>
                      <a:pt x="231" y="258"/>
                      <a:pt x="237" y="237"/>
                    </a:cubicBezTo>
                    <a:cubicBezTo>
                      <a:pt x="240" y="227"/>
                      <a:pt x="250" y="215"/>
                      <a:pt x="224" y="219"/>
                    </a:cubicBezTo>
                    <a:cubicBezTo>
                      <a:pt x="217" y="220"/>
                      <a:pt x="214" y="220"/>
                      <a:pt x="208" y="223"/>
                    </a:cubicBezTo>
                    <a:cubicBezTo>
                      <a:pt x="192" y="229"/>
                      <a:pt x="188" y="234"/>
                      <a:pt x="173" y="242"/>
                    </a:cubicBezTo>
                    <a:cubicBezTo>
                      <a:pt x="135" y="263"/>
                      <a:pt x="135" y="251"/>
                      <a:pt x="102" y="229"/>
                    </a:cubicBezTo>
                    <a:cubicBezTo>
                      <a:pt x="109" y="197"/>
                      <a:pt x="116" y="205"/>
                      <a:pt x="119" y="169"/>
                    </a:cubicBezTo>
                    <a:cubicBezTo>
                      <a:pt x="167" y="170"/>
                      <a:pt x="161" y="173"/>
                      <a:pt x="161" y="220"/>
                    </a:cubicBezTo>
                    <a:cubicBezTo>
                      <a:pt x="191" y="201"/>
                      <a:pt x="208" y="163"/>
                      <a:pt x="212" y="119"/>
                    </a:cubicBezTo>
                    <a:cubicBezTo>
                      <a:pt x="195" y="127"/>
                      <a:pt x="166" y="131"/>
                      <a:pt x="144" y="136"/>
                    </a:cubicBezTo>
                    <a:cubicBezTo>
                      <a:pt x="152" y="42"/>
                      <a:pt x="229" y="60"/>
                      <a:pt x="229" y="161"/>
                    </a:cubicBezTo>
                    <a:cubicBezTo>
                      <a:pt x="293" y="156"/>
                      <a:pt x="266" y="132"/>
                      <a:pt x="288" y="85"/>
                    </a:cubicBezTo>
                    <a:cubicBezTo>
                      <a:pt x="186" y="31"/>
                      <a:pt x="142" y="28"/>
                      <a:pt x="85" y="0"/>
                    </a:cubicBezTo>
                    <a:cubicBezTo>
                      <a:pt x="88" y="29"/>
                      <a:pt x="98" y="39"/>
                      <a:pt x="97" y="58"/>
                    </a:cubicBezTo>
                    <a:lnTo>
                      <a:pt x="55" y="173"/>
                    </a:lnTo>
                    <a:cubicBezTo>
                      <a:pt x="39" y="206"/>
                      <a:pt x="44" y="203"/>
                      <a:pt x="0" y="2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4" name="Freeform 23">
                <a:extLst>
                  <a:ext uri="{FF2B5EF4-FFF2-40B4-BE49-F238E27FC236}">
                    <a16:creationId xmlns:a16="http://schemas.microsoft.com/office/drawing/2014/main" id="{B73D511C-1B00-4249-A222-F71406A6833A}"/>
                  </a:ext>
                </a:extLst>
              </p:cNvPr>
              <p:cNvSpPr>
                <a:spLocks noEditPoints="1"/>
              </p:cNvSpPr>
              <p:nvPr/>
            </p:nvSpPr>
            <p:spPr bwMode="auto">
              <a:xfrm>
                <a:off x="4141788" y="2263776"/>
                <a:ext cx="57150" cy="57150"/>
              </a:xfrm>
              <a:custGeom>
                <a:avLst/>
                <a:gdLst>
                  <a:gd name="T0" fmla="*/ 36 w 248"/>
                  <a:gd name="T1" fmla="*/ 186 h 245"/>
                  <a:gd name="T2" fmla="*/ 28 w 248"/>
                  <a:gd name="T3" fmla="*/ 152 h 245"/>
                  <a:gd name="T4" fmla="*/ 211 w 248"/>
                  <a:gd name="T5" fmla="*/ 106 h 245"/>
                  <a:gd name="T6" fmla="*/ 173 w 248"/>
                  <a:gd name="T7" fmla="*/ 154 h 245"/>
                  <a:gd name="T8" fmla="*/ 36 w 248"/>
                  <a:gd name="T9" fmla="*/ 186 h 245"/>
                  <a:gd name="T10" fmla="*/ 2 w 248"/>
                  <a:gd name="T11" fmla="*/ 101 h 245"/>
                  <a:gd name="T12" fmla="*/ 104 w 248"/>
                  <a:gd name="T13" fmla="*/ 245 h 245"/>
                  <a:gd name="T14" fmla="*/ 248 w 248"/>
                  <a:gd name="T15" fmla="*/ 110 h 245"/>
                  <a:gd name="T16" fmla="*/ 121 w 248"/>
                  <a:gd name="T17" fmla="*/ 0 h 245"/>
                  <a:gd name="T18" fmla="*/ 2 w 248"/>
                  <a:gd name="T19" fmla="*/ 10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 h="245">
                    <a:moveTo>
                      <a:pt x="36" y="186"/>
                    </a:moveTo>
                    <a:cubicBezTo>
                      <a:pt x="31" y="163"/>
                      <a:pt x="28" y="170"/>
                      <a:pt x="28" y="152"/>
                    </a:cubicBezTo>
                    <a:cubicBezTo>
                      <a:pt x="28" y="83"/>
                      <a:pt x="227" y="25"/>
                      <a:pt x="211" y="106"/>
                    </a:cubicBezTo>
                    <a:cubicBezTo>
                      <a:pt x="208" y="123"/>
                      <a:pt x="185" y="145"/>
                      <a:pt x="173" y="154"/>
                    </a:cubicBezTo>
                    <a:cubicBezTo>
                      <a:pt x="134" y="183"/>
                      <a:pt x="102" y="186"/>
                      <a:pt x="36" y="186"/>
                    </a:cubicBezTo>
                    <a:close/>
                    <a:moveTo>
                      <a:pt x="2" y="101"/>
                    </a:moveTo>
                    <a:cubicBezTo>
                      <a:pt x="2" y="165"/>
                      <a:pt x="0" y="245"/>
                      <a:pt x="104" y="245"/>
                    </a:cubicBezTo>
                    <a:cubicBezTo>
                      <a:pt x="171" y="245"/>
                      <a:pt x="248" y="201"/>
                      <a:pt x="248" y="110"/>
                    </a:cubicBezTo>
                    <a:cubicBezTo>
                      <a:pt x="248" y="57"/>
                      <a:pt x="168" y="0"/>
                      <a:pt x="121" y="0"/>
                    </a:cubicBezTo>
                    <a:cubicBezTo>
                      <a:pt x="68" y="0"/>
                      <a:pt x="2" y="49"/>
                      <a:pt x="2"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5" name="Freeform 24">
                <a:extLst>
                  <a:ext uri="{FF2B5EF4-FFF2-40B4-BE49-F238E27FC236}">
                    <a16:creationId xmlns:a16="http://schemas.microsoft.com/office/drawing/2014/main" id="{C7B54DD0-691C-4984-A97E-9CB0AB5705A7}"/>
                  </a:ext>
                </a:extLst>
              </p:cNvPr>
              <p:cNvSpPr>
                <a:spLocks/>
              </p:cNvSpPr>
              <p:nvPr/>
            </p:nvSpPr>
            <p:spPr bwMode="auto">
              <a:xfrm>
                <a:off x="4416425" y="2482851"/>
                <a:ext cx="52388" cy="73025"/>
              </a:xfrm>
              <a:custGeom>
                <a:avLst/>
                <a:gdLst>
                  <a:gd name="T0" fmla="*/ 33 w 220"/>
                  <a:gd name="T1" fmla="*/ 132 h 310"/>
                  <a:gd name="T2" fmla="*/ 128 w 220"/>
                  <a:gd name="T3" fmla="*/ 242 h 310"/>
                  <a:gd name="T4" fmla="*/ 50 w 220"/>
                  <a:gd name="T5" fmla="*/ 183 h 310"/>
                  <a:gd name="T6" fmla="*/ 16 w 220"/>
                  <a:gd name="T7" fmla="*/ 183 h 310"/>
                  <a:gd name="T8" fmla="*/ 0 w 220"/>
                  <a:gd name="T9" fmla="*/ 267 h 310"/>
                  <a:gd name="T10" fmla="*/ 110 w 220"/>
                  <a:gd name="T11" fmla="*/ 310 h 310"/>
                  <a:gd name="T12" fmla="*/ 194 w 220"/>
                  <a:gd name="T13" fmla="*/ 250 h 310"/>
                  <a:gd name="T14" fmla="*/ 127 w 220"/>
                  <a:gd name="T15" fmla="*/ 81 h 310"/>
                  <a:gd name="T16" fmla="*/ 177 w 220"/>
                  <a:gd name="T17" fmla="*/ 174 h 310"/>
                  <a:gd name="T18" fmla="*/ 211 w 220"/>
                  <a:gd name="T19" fmla="*/ 174 h 310"/>
                  <a:gd name="T20" fmla="*/ 220 w 220"/>
                  <a:gd name="T21" fmla="*/ 73 h 310"/>
                  <a:gd name="T22" fmla="*/ 66 w 220"/>
                  <a:gd name="T23" fmla="*/ 72 h 310"/>
                  <a:gd name="T24" fmla="*/ 33 w 220"/>
                  <a:gd name="T25" fmla="*/ 132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0" h="310">
                    <a:moveTo>
                      <a:pt x="33" y="132"/>
                    </a:moveTo>
                    <a:cubicBezTo>
                      <a:pt x="33" y="182"/>
                      <a:pt x="114" y="205"/>
                      <a:pt x="128" y="242"/>
                    </a:cubicBezTo>
                    <a:cubicBezTo>
                      <a:pt x="149" y="292"/>
                      <a:pt x="50" y="309"/>
                      <a:pt x="50" y="183"/>
                    </a:cubicBezTo>
                    <a:lnTo>
                      <a:pt x="16" y="183"/>
                    </a:lnTo>
                    <a:cubicBezTo>
                      <a:pt x="11" y="207"/>
                      <a:pt x="2" y="240"/>
                      <a:pt x="0" y="267"/>
                    </a:cubicBezTo>
                    <a:cubicBezTo>
                      <a:pt x="27" y="274"/>
                      <a:pt x="96" y="310"/>
                      <a:pt x="110" y="310"/>
                    </a:cubicBezTo>
                    <a:cubicBezTo>
                      <a:pt x="130" y="310"/>
                      <a:pt x="194" y="278"/>
                      <a:pt x="194" y="250"/>
                    </a:cubicBezTo>
                    <a:cubicBezTo>
                      <a:pt x="194" y="125"/>
                      <a:pt x="35" y="142"/>
                      <a:pt x="127" y="81"/>
                    </a:cubicBezTo>
                    <a:cubicBezTo>
                      <a:pt x="165" y="91"/>
                      <a:pt x="176" y="128"/>
                      <a:pt x="177" y="174"/>
                    </a:cubicBezTo>
                    <a:lnTo>
                      <a:pt x="211" y="174"/>
                    </a:lnTo>
                    <a:cubicBezTo>
                      <a:pt x="211" y="125"/>
                      <a:pt x="220" y="115"/>
                      <a:pt x="220" y="73"/>
                    </a:cubicBezTo>
                    <a:cubicBezTo>
                      <a:pt x="155" y="104"/>
                      <a:pt x="141" y="0"/>
                      <a:pt x="66" y="72"/>
                    </a:cubicBezTo>
                    <a:cubicBezTo>
                      <a:pt x="57" y="81"/>
                      <a:pt x="33" y="115"/>
                      <a:pt x="33" y="1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6" name="Freeform 25">
                <a:extLst>
                  <a:ext uri="{FF2B5EF4-FFF2-40B4-BE49-F238E27FC236}">
                    <a16:creationId xmlns:a16="http://schemas.microsoft.com/office/drawing/2014/main" id="{E4E37838-63A2-4EB9-BADA-867FC6CFAF5B}"/>
                  </a:ext>
                </a:extLst>
              </p:cNvPr>
              <p:cNvSpPr>
                <a:spLocks/>
              </p:cNvSpPr>
              <p:nvPr/>
            </p:nvSpPr>
            <p:spPr bwMode="auto">
              <a:xfrm>
                <a:off x="4468813" y="2500313"/>
                <a:ext cx="58738" cy="63500"/>
              </a:xfrm>
              <a:custGeom>
                <a:avLst/>
                <a:gdLst>
                  <a:gd name="T0" fmla="*/ 6 w 252"/>
                  <a:gd name="T1" fmla="*/ 101 h 271"/>
                  <a:gd name="T2" fmla="*/ 99 w 252"/>
                  <a:gd name="T3" fmla="*/ 50 h 271"/>
                  <a:gd name="T4" fmla="*/ 74 w 252"/>
                  <a:gd name="T5" fmla="*/ 228 h 271"/>
                  <a:gd name="T6" fmla="*/ 40 w 252"/>
                  <a:gd name="T7" fmla="*/ 228 h 271"/>
                  <a:gd name="T8" fmla="*/ 40 w 252"/>
                  <a:gd name="T9" fmla="*/ 262 h 271"/>
                  <a:gd name="T10" fmla="*/ 175 w 252"/>
                  <a:gd name="T11" fmla="*/ 271 h 271"/>
                  <a:gd name="T12" fmla="*/ 160 w 252"/>
                  <a:gd name="T13" fmla="*/ 59 h 271"/>
                  <a:gd name="T14" fmla="*/ 209 w 252"/>
                  <a:gd name="T15" fmla="*/ 127 h 271"/>
                  <a:gd name="T16" fmla="*/ 243 w 252"/>
                  <a:gd name="T17" fmla="*/ 127 h 271"/>
                  <a:gd name="T18" fmla="*/ 252 w 252"/>
                  <a:gd name="T19" fmla="*/ 42 h 271"/>
                  <a:gd name="T20" fmla="*/ 23 w 252"/>
                  <a:gd name="T21" fmla="*/ 0 h 271"/>
                  <a:gd name="T22" fmla="*/ 6 w 252"/>
                  <a:gd name="T23" fmla="*/ 10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271">
                    <a:moveTo>
                      <a:pt x="6" y="101"/>
                    </a:moveTo>
                    <a:cubicBezTo>
                      <a:pt x="94" y="81"/>
                      <a:pt x="0" y="50"/>
                      <a:pt x="99" y="50"/>
                    </a:cubicBezTo>
                    <a:cubicBezTo>
                      <a:pt x="90" y="92"/>
                      <a:pt x="74" y="181"/>
                      <a:pt x="74" y="228"/>
                    </a:cubicBezTo>
                    <a:lnTo>
                      <a:pt x="40" y="228"/>
                    </a:lnTo>
                    <a:lnTo>
                      <a:pt x="40" y="262"/>
                    </a:lnTo>
                    <a:lnTo>
                      <a:pt x="175" y="271"/>
                    </a:lnTo>
                    <a:cubicBezTo>
                      <a:pt x="136" y="196"/>
                      <a:pt x="149" y="238"/>
                      <a:pt x="160" y="59"/>
                    </a:cubicBezTo>
                    <a:cubicBezTo>
                      <a:pt x="208" y="60"/>
                      <a:pt x="205" y="74"/>
                      <a:pt x="209" y="127"/>
                    </a:cubicBezTo>
                    <a:lnTo>
                      <a:pt x="243" y="127"/>
                    </a:lnTo>
                    <a:lnTo>
                      <a:pt x="252" y="42"/>
                    </a:lnTo>
                    <a:cubicBezTo>
                      <a:pt x="191" y="13"/>
                      <a:pt x="70" y="22"/>
                      <a:pt x="23" y="0"/>
                    </a:cubicBezTo>
                    <a:cubicBezTo>
                      <a:pt x="20" y="41"/>
                      <a:pt x="6" y="53"/>
                      <a:pt x="6"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7" name="Freeform 26">
                <a:extLst>
                  <a:ext uri="{FF2B5EF4-FFF2-40B4-BE49-F238E27FC236}">
                    <a16:creationId xmlns:a16="http://schemas.microsoft.com/office/drawing/2014/main" id="{26E6CCD5-C272-43CD-A596-C4F59F535E1C}"/>
                  </a:ext>
                </a:extLst>
              </p:cNvPr>
              <p:cNvSpPr>
                <a:spLocks/>
              </p:cNvSpPr>
              <p:nvPr/>
            </p:nvSpPr>
            <p:spPr bwMode="auto">
              <a:xfrm>
                <a:off x="4119563" y="2219326"/>
                <a:ext cx="63500" cy="47625"/>
              </a:xfrm>
              <a:custGeom>
                <a:avLst/>
                <a:gdLst>
                  <a:gd name="T0" fmla="*/ 93 w 271"/>
                  <a:gd name="T1" fmla="*/ 161 h 204"/>
                  <a:gd name="T2" fmla="*/ 34 w 271"/>
                  <a:gd name="T3" fmla="*/ 136 h 204"/>
                  <a:gd name="T4" fmla="*/ 93 w 271"/>
                  <a:gd name="T5" fmla="*/ 26 h 204"/>
                  <a:gd name="T6" fmla="*/ 0 w 271"/>
                  <a:gd name="T7" fmla="*/ 51 h 204"/>
                  <a:gd name="T8" fmla="*/ 68 w 271"/>
                  <a:gd name="T9" fmla="*/ 204 h 204"/>
                  <a:gd name="T10" fmla="*/ 119 w 271"/>
                  <a:gd name="T11" fmla="*/ 204 h 204"/>
                  <a:gd name="T12" fmla="*/ 169 w 271"/>
                  <a:gd name="T13" fmla="*/ 68 h 204"/>
                  <a:gd name="T14" fmla="*/ 202 w 271"/>
                  <a:gd name="T15" fmla="*/ 41 h 204"/>
                  <a:gd name="T16" fmla="*/ 186 w 271"/>
                  <a:gd name="T17" fmla="*/ 161 h 204"/>
                  <a:gd name="T18" fmla="*/ 271 w 271"/>
                  <a:gd name="T19" fmla="*/ 153 h 204"/>
                  <a:gd name="T20" fmla="*/ 251 w 271"/>
                  <a:gd name="T21" fmla="*/ 71 h 204"/>
                  <a:gd name="T22" fmla="*/ 220 w 271"/>
                  <a:gd name="T23" fmla="*/ 0 h 204"/>
                  <a:gd name="T24" fmla="*/ 127 w 271"/>
                  <a:gd name="T25" fmla="*/ 0 h 204"/>
                  <a:gd name="T26" fmla="*/ 105 w 271"/>
                  <a:gd name="T27" fmla="*/ 71 h 204"/>
                  <a:gd name="T28" fmla="*/ 93 w 271"/>
                  <a:gd name="T29" fmla="*/ 16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1" h="204">
                    <a:moveTo>
                      <a:pt x="93" y="161"/>
                    </a:moveTo>
                    <a:cubicBezTo>
                      <a:pt x="61" y="159"/>
                      <a:pt x="54" y="149"/>
                      <a:pt x="34" y="136"/>
                    </a:cubicBezTo>
                    <a:cubicBezTo>
                      <a:pt x="47" y="82"/>
                      <a:pt x="67" y="65"/>
                      <a:pt x="93" y="26"/>
                    </a:cubicBezTo>
                    <a:cubicBezTo>
                      <a:pt x="69" y="26"/>
                      <a:pt x="0" y="31"/>
                      <a:pt x="0" y="51"/>
                    </a:cubicBezTo>
                    <a:cubicBezTo>
                      <a:pt x="0" y="94"/>
                      <a:pt x="32" y="204"/>
                      <a:pt x="68" y="204"/>
                    </a:cubicBezTo>
                    <a:lnTo>
                      <a:pt x="119" y="204"/>
                    </a:lnTo>
                    <a:cubicBezTo>
                      <a:pt x="134" y="204"/>
                      <a:pt x="191" y="161"/>
                      <a:pt x="169" y="68"/>
                    </a:cubicBezTo>
                    <a:lnTo>
                      <a:pt x="202" y="41"/>
                    </a:lnTo>
                    <a:cubicBezTo>
                      <a:pt x="248" y="109"/>
                      <a:pt x="219" y="100"/>
                      <a:pt x="186" y="161"/>
                    </a:cubicBezTo>
                    <a:cubicBezTo>
                      <a:pt x="231" y="161"/>
                      <a:pt x="238" y="156"/>
                      <a:pt x="271" y="153"/>
                    </a:cubicBezTo>
                    <a:cubicBezTo>
                      <a:pt x="260" y="130"/>
                      <a:pt x="260" y="100"/>
                      <a:pt x="251" y="71"/>
                    </a:cubicBezTo>
                    <a:cubicBezTo>
                      <a:pt x="239" y="31"/>
                      <a:pt x="229" y="38"/>
                      <a:pt x="220" y="0"/>
                    </a:cubicBezTo>
                    <a:lnTo>
                      <a:pt x="127" y="0"/>
                    </a:lnTo>
                    <a:cubicBezTo>
                      <a:pt x="121" y="28"/>
                      <a:pt x="112" y="36"/>
                      <a:pt x="105" y="71"/>
                    </a:cubicBezTo>
                    <a:cubicBezTo>
                      <a:pt x="99" y="102"/>
                      <a:pt x="93" y="132"/>
                      <a:pt x="93"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8" name="Freeform 27">
                <a:extLst>
                  <a:ext uri="{FF2B5EF4-FFF2-40B4-BE49-F238E27FC236}">
                    <a16:creationId xmlns:a16="http://schemas.microsoft.com/office/drawing/2014/main" id="{F1B73705-236F-4B31-BEE5-E940B1E43397}"/>
                  </a:ext>
                </a:extLst>
              </p:cNvPr>
              <p:cNvSpPr>
                <a:spLocks/>
              </p:cNvSpPr>
              <p:nvPr/>
            </p:nvSpPr>
            <p:spPr bwMode="auto">
              <a:xfrm>
                <a:off x="4875213" y="2268538"/>
                <a:ext cx="66675" cy="61913"/>
              </a:xfrm>
              <a:custGeom>
                <a:avLst/>
                <a:gdLst>
                  <a:gd name="T0" fmla="*/ 0 w 288"/>
                  <a:gd name="T1" fmla="*/ 212 h 262"/>
                  <a:gd name="T2" fmla="*/ 85 w 288"/>
                  <a:gd name="T3" fmla="*/ 229 h 262"/>
                  <a:gd name="T4" fmla="*/ 60 w 288"/>
                  <a:gd name="T5" fmla="*/ 144 h 262"/>
                  <a:gd name="T6" fmla="*/ 212 w 288"/>
                  <a:gd name="T7" fmla="*/ 262 h 262"/>
                  <a:gd name="T8" fmla="*/ 246 w 288"/>
                  <a:gd name="T9" fmla="*/ 262 h 262"/>
                  <a:gd name="T10" fmla="*/ 288 w 288"/>
                  <a:gd name="T11" fmla="*/ 135 h 262"/>
                  <a:gd name="T12" fmla="*/ 246 w 288"/>
                  <a:gd name="T13" fmla="*/ 144 h 262"/>
                  <a:gd name="T14" fmla="*/ 85 w 288"/>
                  <a:gd name="T15" fmla="*/ 85 h 262"/>
                  <a:gd name="T16" fmla="*/ 178 w 288"/>
                  <a:gd name="T17" fmla="*/ 25 h 262"/>
                  <a:gd name="T18" fmla="*/ 85 w 288"/>
                  <a:gd name="T19" fmla="*/ 0 h 262"/>
                  <a:gd name="T20" fmla="*/ 0 w 288"/>
                  <a:gd name="T21" fmla="*/ 21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 h="262">
                    <a:moveTo>
                      <a:pt x="0" y="212"/>
                    </a:moveTo>
                    <a:cubicBezTo>
                      <a:pt x="40" y="215"/>
                      <a:pt x="41" y="228"/>
                      <a:pt x="85" y="229"/>
                    </a:cubicBezTo>
                    <a:cubicBezTo>
                      <a:pt x="70" y="200"/>
                      <a:pt x="60" y="189"/>
                      <a:pt x="60" y="144"/>
                    </a:cubicBezTo>
                    <a:cubicBezTo>
                      <a:pt x="215" y="226"/>
                      <a:pt x="232" y="177"/>
                      <a:pt x="212" y="262"/>
                    </a:cubicBezTo>
                    <a:lnTo>
                      <a:pt x="246" y="262"/>
                    </a:lnTo>
                    <a:cubicBezTo>
                      <a:pt x="251" y="203"/>
                      <a:pt x="284" y="187"/>
                      <a:pt x="288" y="135"/>
                    </a:cubicBezTo>
                    <a:cubicBezTo>
                      <a:pt x="255" y="138"/>
                      <a:pt x="268" y="144"/>
                      <a:pt x="246" y="144"/>
                    </a:cubicBezTo>
                    <a:cubicBezTo>
                      <a:pt x="200" y="144"/>
                      <a:pt x="140" y="97"/>
                      <a:pt x="85" y="85"/>
                    </a:cubicBezTo>
                    <a:cubicBezTo>
                      <a:pt x="129" y="19"/>
                      <a:pt x="136" y="104"/>
                      <a:pt x="178" y="25"/>
                    </a:cubicBezTo>
                    <a:cubicBezTo>
                      <a:pt x="142" y="22"/>
                      <a:pt x="119" y="8"/>
                      <a:pt x="85" y="0"/>
                    </a:cubicBezTo>
                    <a:cubicBezTo>
                      <a:pt x="69" y="33"/>
                      <a:pt x="3" y="184"/>
                      <a:pt x="0" y="2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9" name="Freeform 28">
                <a:extLst>
                  <a:ext uri="{FF2B5EF4-FFF2-40B4-BE49-F238E27FC236}">
                    <a16:creationId xmlns:a16="http://schemas.microsoft.com/office/drawing/2014/main" id="{4906ED84-2D7D-41E2-BAF1-ABD20F7A85EB}"/>
                  </a:ext>
                </a:extLst>
              </p:cNvPr>
              <p:cNvSpPr>
                <a:spLocks/>
              </p:cNvSpPr>
              <p:nvPr/>
            </p:nvSpPr>
            <p:spPr bwMode="auto">
              <a:xfrm>
                <a:off x="4840288" y="1944688"/>
                <a:ext cx="66675" cy="44450"/>
              </a:xfrm>
              <a:custGeom>
                <a:avLst/>
                <a:gdLst>
                  <a:gd name="T0" fmla="*/ 82 w 291"/>
                  <a:gd name="T1" fmla="*/ 43 h 187"/>
                  <a:gd name="T2" fmla="*/ 115 w 291"/>
                  <a:gd name="T3" fmla="*/ 102 h 187"/>
                  <a:gd name="T4" fmla="*/ 56 w 291"/>
                  <a:gd name="T5" fmla="*/ 102 h 187"/>
                  <a:gd name="T6" fmla="*/ 22 w 291"/>
                  <a:gd name="T7" fmla="*/ 34 h 187"/>
                  <a:gd name="T8" fmla="*/ 90 w 291"/>
                  <a:gd name="T9" fmla="*/ 161 h 187"/>
                  <a:gd name="T10" fmla="*/ 170 w 291"/>
                  <a:gd name="T11" fmla="*/ 157 h 187"/>
                  <a:gd name="T12" fmla="*/ 234 w 291"/>
                  <a:gd name="T13" fmla="*/ 187 h 187"/>
                  <a:gd name="T14" fmla="*/ 251 w 291"/>
                  <a:gd name="T15" fmla="*/ 144 h 187"/>
                  <a:gd name="T16" fmla="*/ 209 w 291"/>
                  <a:gd name="T17" fmla="*/ 102 h 187"/>
                  <a:gd name="T18" fmla="*/ 257 w 291"/>
                  <a:gd name="T19" fmla="*/ 55 h 187"/>
                  <a:gd name="T20" fmla="*/ 166 w 291"/>
                  <a:gd name="T21" fmla="*/ 0 h 187"/>
                  <a:gd name="T22" fmla="*/ 192 w 291"/>
                  <a:gd name="T23" fmla="*/ 60 h 187"/>
                  <a:gd name="T24" fmla="*/ 149 w 291"/>
                  <a:gd name="T25" fmla="*/ 68 h 187"/>
                  <a:gd name="T26" fmla="*/ 90 w 291"/>
                  <a:gd name="T27" fmla="*/ 0 h 187"/>
                  <a:gd name="T28" fmla="*/ 82 w 291"/>
                  <a:gd name="T29" fmla="*/ 4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1" h="187">
                    <a:moveTo>
                      <a:pt x="82" y="43"/>
                    </a:moveTo>
                    <a:cubicBezTo>
                      <a:pt x="82" y="68"/>
                      <a:pt x="104" y="85"/>
                      <a:pt x="115" y="102"/>
                    </a:cubicBezTo>
                    <a:lnTo>
                      <a:pt x="56" y="102"/>
                    </a:lnTo>
                    <a:cubicBezTo>
                      <a:pt x="56" y="59"/>
                      <a:pt x="56" y="43"/>
                      <a:pt x="22" y="34"/>
                    </a:cubicBezTo>
                    <a:cubicBezTo>
                      <a:pt x="0" y="80"/>
                      <a:pt x="40" y="161"/>
                      <a:pt x="90" y="161"/>
                    </a:cubicBezTo>
                    <a:cubicBezTo>
                      <a:pt x="128" y="161"/>
                      <a:pt x="144" y="148"/>
                      <a:pt x="170" y="157"/>
                    </a:cubicBezTo>
                    <a:cubicBezTo>
                      <a:pt x="198" y="168"/>
                      <a:pt x="183" y="182"/>
                      <a:pt x="234" y="187"/>
                    </a:cubicBezTo>
                    <a:cubicBezTo>
                      <a:pt x="243" y="169"/>
                      <a:pt x="246" y="167"/>
                      <a:pt x="251" y="144"/>
                    </a:cubicBezTo>
                    <a:cubicBezTo>
                      <a:pt x="220" y="103"/>
                      <a:pt x="223" y="155"/>
                      <a:pt x="209" y="102"/>
                    </a:cubicBezTo>
                    <a:cubicBezTo>
                      <a:pt x="268" y="102"/>
                      <a:pt x="291" y="103"/>
                      <a:pt x="257" y="55"/>
                    </a:cubicBezTo>
                    <a:cubicBezTo>
                      <a:pt x="232" y="20"/>
                      <a:pt x="211" y="11"/>
                      <a:pt x="166" y="0"/>
                    </a:cubicBezTo>
                    <a:cubicBezTo>
                      <a:pt x="175" y="38"/>
                      <a:pt x="183" y="28"/>
                      <a:pt x="192" y="60"/>
                    </a:cubicBezTo>
                    <a:cubicBezTo>
                      <a:pt x="158" y="60"/>
                      <a:pt x="172" y="57"/>
                      <a:pt x="149" y="68"/>
                    </a:cubicBezTo>
                    <a:cubicBezTo>
                      <a:pt x="141" y="32"/>
                      <a:pt x="131" y="4"/>
                      <a:pt x="90" y="0"/>
                    </a:cubicBezTo>
                    <a:cubicBezTo>
                      <a:pt x="87" y="34"/>
                      <a:pt x="82" y="21"/>
                      <a:pt x="82"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40" name="Freeform 29">
                <a:extLst>
                  <a:ext uri="{FF2B5EF4-FFF2-40B4-BE49-F238E27FC236}">
                    <a16:creationId xmlns:a16="http://schemas.microsoft.com/office/drawing/2014/main" id="{8A6D7878-A86F-4355-9911-7782DEE06816}"/>
                  </a:ext>
                </a:extLst>
              </p:cNvPr>
              <p:cNvSpPr>
                <a:spLocks/>
              </p:cNvSpPr>
              <p:nvPr/>
            </p:nvSpPr>
            <p:spPr bwMode="auto">
              <a:xfrm>
                <a:off x="4900613" y="2216151"/>
                <a:ext cx="61913" cy="57150"/>
              </a:xfrm>
              <a:custGeom>
                <a:avLst/>
                <a:gdLst>
                  <a:gd name="T0" fmla="*/ 34 w 271"/>
                  <a:gd name="T1" fmla="*/ 102 h 246"/>
                  <a:gd name="T2" fmla="*/ 93 w 271"/>
                  <a:gd name="T3" fmla="*/ 85 h 246"/>
                  <a:gd name="T4" fmla="*/ 110 w 271"/>
                  <a:gd name="T5" fmla="*/ 127 h 246"/>
                  <a:gd name="T6" fmla="*/ 26 w 271"/>
                  <a:gd name="T7" fmla="*/ 110 h 246"/>
                  <a:gd name="T8" fmla="*/ 0 w 271"/>
                  <a:gd name="T9" fmla="*/ 221 h 246"/>
                  <a:gd name="T10" fmla="*/ 212 w 271"/>
                  <a:gd name="T11" fmla="*/ 246 h 246"/>
                  <a:gd name="T12" fmla="*/ 246 w 271"/>
                  <a:gd name="T13" fmla="*/ 246 h 246"/>
                  <a:gd name="T14" fmla="*/ 271 w 271"/>
                  <a:gd name="T15" fmla="*/ 110 h 246"/>
                  <a:gd name="T16" fmla="*/ 121 w 271"/>
                  <a:gd name="T17" fmla="*/ 83 h 246"/>
                  <a:gd name="T18" fmla="*/ 51 w 271"/>
                  <a:gd name="T19" fmla="*/ 0 h 246"/>
                  <a:gd name="T20" fmla="*/ 34 w 271"/>
                  <a:gd name="T21" fmla="*/ 10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46">
                    <a:moveTo>
                      <a:pt x="34" y="102"/>
                    </a:moveTo>
                    <a:cubicBezTo>
                      <a:pt x="57" y="90"/>
                      <a:pt x="59" y="86"/>
                      <a:pt x="93" y="85"/>
                    </a:cubicBezTo>
                    <a:cubicBezTo>
                      <a:pt x="102" y="116"/>
                      <a:pt x="102" y="96"/>
                      <a:pt x="110" y="127"/>
                    </a:cubicBezTo>
                    <a:cubicBezTo>
                      <a:pt x="37" y="134"/>
                      <a:pt x="92" y="155"/>
                      <a:pt x="26" y="110"/>
                    </a:cubicBezTo>
                    <a:cubicBezTo>
                      <a:pt x="8" y="144"/>
                      <a:pt x="0" y="169"/>
                      <a:pt x="0" y="221"/>
                    </a:cubicBezTo>
                    <a:cubicBezTo>
                      <a:pt x="95" y="213"/>
                      <a:pt x="185" y="129"/>
                      <a:pt x="212" y="246"/>
                    </a:cubicBezTo>
                    <a:lnTo>
                      <a:pt x="246" y="246"/>
                    </a:lnTo>
                    <a:cubicBezTo>
                      <a:pt x="246" y="188"/>
                      <a:pt x="270" y="167"/>
                      <a:pt x="271" y="110"/>
                    </a:cubicBezTo>
                    <a:cubicBezTo>
                      <a:pt x="215" y="140"/>
                      <a:pt x="204" y="160"/>
                      <a:pt x="121" y="83"/>
                    </a:cubicBezTo>
                    <a:cubicBezTo>
                      <a:pt x="56" y="24"/>
                      <a:pt x="114" y="6"/>
                      <a:pt x="51" y="0"/>
                    </a:cubicBezTo>
                    <a:cubicBezTo>
                      <a:pt x="48" y="37"/>
                      <a:pt x="35" y="63"/>
                      <a:pt x="34"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41" name="Freeform 30">
                <a:extLst>
                  <a:ext uri="{FF2B5EF4-FFF2-40B4-BE49-F238E27FC236}">
                    <a16:creationId xmlns:a16="http://schemas.microsoft.com/office/drawing/2014/main" id="{45D868C5-5F36-4628-83BB-965314E74064}"/>
                  </a:ext>
                </a:extLst>
              </p:cNvPr>
              <p:cNvSpPr>
                <a:spLocks/>
              </p:cNvSpPr>
              <p:nvPr/>
            </p:nvSpPr>
            <p:spPr bwMode="auto">
              <a:xfrm>
                <a:off x="4700588" y="1784351"/>
                <a:ext cx="17463" cy="30163"/>
              </a:xfrm>
              <a:custGeom>
                <a:avLst/>
                <a:gdLst>
                  <a:gd name="T0" fmla="*/ 0 w 76"/>
                  <a:gd name="T1" fmla="*/ 52 h 129"/>
                  <a:gd name="T2" fmla="*/ 59 w 76"/>
                  <a:gd name="T3" fmla="*/ 129 h 129"/>
                  <a:gd name="T4" fmla="*/ 76 w 76"/>
                  <a:gd name="T5" fmla="*/ 95 h 129"/>
                  <a:gd name="T6" fmla="*/ 0 w 76"/>
                  <a:gd name="T7" fmla="*/ 52 h 129"/>
                </a:gdLst>
                <a:ahLst/>
                <a:cxnLst>
                  <a:cxn ang="0">
                    <a:pos x="T0" y="T1"/>
                  </a:cxn>
                  <a:cxn ang="0">
                    <a:pos x="T2" y="T3"/>
                  </a:cxn>
                  <a:cxn ang="0">
                    <a:pos x="T4" y="T5"/>
                  </a:cxn>
                  <a:cxn ang="0">
                    <a:pos x="T6" y="T7"/>
                  </a:cxn>
                </a:cxnLst>
                <a:rect l="0" t="0" r="r" b="b"/>
                <a:pathLst>
                  <a:path w="76" h="129">
                    <a:moveTo>
                      <a:pt x="0" y="52"/>
                    </a:moveTo>
                    <a:cubicBezTo>
                      <a:pt x="0" y="115"/>
                      <a:pt x="19" y="109"/>
                      <a:pt x="59" y="129"/>
                    </a:cubicBezTo>
                    <a:cubicBezTo>
                      <a:pt x="61" y="125"/>
                      <a:pt x="76" y="96"/>
                      <a:pt x="76" y="95"/>
                    </a:cubicBezTo>
                    <a:cubicBezTo>
                      <a:pt x="76" y="57"/>
                      <a:pt x="0" y="0"/>
                      <a:pt x="0"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42" name="Freeform 31">
                <a:extLst>
                  <a:ext uri="{FF2B5EF4-FFF2-40B4-BE49-F238E27FC236}">
                    <a16:creationId xmlns:a16="http://schemas.microsoft.com/office/drawing/2014/main" id="{7A9A5A5C-EFA9-4B0E-9139-D7B7FE6917D2}"/>
                  </a:ext>
                </a:extLst>
              </p:cNvPr>
              <p:cNvSpPr>
                <a:spLocks/>
              </p:cNvSpPr>
              <p:nvPr/>
            </p:nvSpPr>
            <p:spPr bwMode="auto">
              <a:xfrm>
                <a:off x="4854575" y="2428876"/>
                <a:ext cx="3175" cy="1588"/>
              </a:xfrm>
              <a:custGeom>
                <a:avLst/>
                <a:gdLst>
                  <a:gd name="T0" fmla="*/ 0 w 8"/>
                  <a:gd name="T1" fmla="*/ 10 h 10"/>
                  <a:gd name="T2" fmla="*/ 8 w 8"/>
                  <a:gd name="T3" fmla="*/ 10 h 10"/>
                  <a:gd name="T4" fmla="*/ 1 w 8"/>
                  <a:gd name="T5" fmla="*/ 0 h 10"/>
                  <a:gd name="T6" fmla="*/ 0 w 8"/>
                  <a:gd name="T7" fmla="*/ 10 h 10"/>
                </a:gdLst>
                <a:ahLst/>
                <a:cxnLst>
                  <a:cxn ang="0">
                    <a:pos x="T0" y="T1"/>
                  </a:cxn>
                  <a:cxn ang="0">
                    <a:pos x="T2" y="T3"/>
                  </a:cxn>
                  <a:cxn ang="0">
                    <a:pos x="T4" y="T5"/>
                  </a:cxn>
                  <a:cxn ang="0">
                    <a:pos x="T6" y="T7"/>
                  </a:cxn>
                </a:cxnLst>
                <a:rect l="0" t="0" r="r" b="b"/>
                <a:pathLst>
                  <a:path w="8" h="10">
                    <a:moveTo>
                      <a:pt x="0" y="10"/>
                    </a:moveTo>
                    <a:lnTo>
                      <a:pt x="8" y="10"/>
                    </a:lnTo>
                    <a:lnTo>
                      <a:pt x="1" y="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43" name="Freeform 38">
                <a:extLst>
                  <a:ext uri="{FF2B5EF4-FFF2-40B4-BE49-F238E27FC236}">
                    <a16:creationId xmlns:a16="http://schemas.microsoft.com/office/drawing/2014/main" id="{615280C4-ECC9-428E-AB62-3830C53F6454}"/>
                  </a:ext>
                </a:extLst>
              </p:cNvPr>
              <p:cNvSpPr>
                <a:spLocks/>
              </p:cNvSpPr>
              <p:nvPr/>
            </p:nvSpPr>
            <p:spPr bwMode="auto">
              <a:xfrm>
                <a:off x="4529138" y="2244726"/>
                <a:ext cx="14288" cy="31750"/>
              </a:xfrm>
              <a:custGeom>
                <a:avLst/>
                <a:gdLst>
                  <a:gd name="T0" fmla="*/ 6 w 58"/>
                  <a:gd name="T1" fmla="*/ 7 h 134"/>
                  <a:gd name="T2" fmla="*/ 57 w 58"/>
                  <a:gd name="T3" fmla="*/ 134 h 134"/>
                  <a:gd name="T4" fmla="*/ 43 w 58"/>
                  <a:gd name="T5" fmla="*/ 0 h 134"/>
                  <a:gd name="T6" fmla="*/ 6 w 58"/>
                  <a:gd name="T7" fmla="*/ 7 h 134"/>
                </a:gdLst>
                <a:ahLst/>
                <a:cxnLst>
                  <a:cxn ang="0">
                    <a:pos x="T0" y="T1"/>
                  </a:cxn>
                  <a:cxn ang="0">
                    <a:pos x="T2" y="T3"/>
                  </a:cxn>
                  <a:cxn ang="0">
                    <a:pos x="T4" y="T5"/>
                  </a:cxn>
                  <a:cxn ang="0">
                    <a:pos x="T6" y="T7"/>
                  </a:cxn>
                </a:cxnLst>
                <a:rect l="0" t="0" r="r" b="b"/>
                <a:pathLst>
                  <a:path w="58" h="134">
                    <a:moveTo>
                      <a:pt x="6" y="7"/>
                    </a:moveTo>
                    <a:cubicBezTo>
                      <a:pt x="2" y="72"/>
                      <a:pt x="0" y="116"/>
                      <a:pt x="57" y="134"/>
                    </a:cubicBezTo>
                    <a:cubicBezTo>
                      <a:pt x="58" y="85"/>
                      <a:pt x="57" y="40"/>
                      <a:pt x="43" y="0"/>
                    </a:cubicBezTo>
                    <a:lnTo>
                      <a:pt x="6"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grpSp>
      </p:grpSp>
      <p:grpSp>
        <p:nvGrpSpPr>
          <p:cNvPr id="52" name="组合 51">
            <a:extLst>
              <a:ext uri="{FF2B5EF4-FFF2-40B4-BE49-F238E27FC236}">
                <a16:creationId xmlns:a16="http://schemas.microsoft.com/office/drawing/2014/main" id="{690C0C74-FB28-4A23-ADFA-004C039824CA}"/>
              </a:ext>
            </a:extLst>
          </p:cNvPr>
          <p:cNvGrpSpPr/>
          <p:nvPr userDrawn="1"/>
        </p:nvGrpSpPr>
        <p:grpSpPr>
          <a:xfrm>
            <a:off x="0" y="226669"/>
            <a:ext cx="542919" cy="571561"/>
            <a:chOff x="0" y="226669"/>
            <a:chExt cx="542919" cy="617541"/>
          </a:xfrm>
          <a:solidFill>
            <a:schemeClr val="accent1"/>
          </a:solidFill>
        </p:grpSpPr>
        <p:sp>
          <p:nvSpPr>
            <p:cNvPr id="53" name="矩形 52">
              <a:extLst>
                <a:ext uri="{FF2B5EF4-FFF2-40B4-BE49-F238E27FC236}">
                  <a16:creationId xmlns:a16="http://schemas.microsoft.com/office/drawing/2014/main" id="{F038A1EF-7806-424C-8A29-5A37F7E59D71}"/>
                </a:ext>
              </a:extLst>
            </p:cNvPr>
            <p:cNvSpPr/>
            <p:nvPr userDrawn="1"/>
          </p:nvSpPr>
          <p:spPr>
            <a:xfrm>
              <a:off x="397776" y="226669"/>
              <a:ext cx="145143" cy="6175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a:extLst>
                <a:ext uri="{FF2B5EF4-FFF2-40B4-BE49-F238E27FC236}">
                  <a16:creationId xmlns:a16="http://schemas.microsoft.com/office/drawing/2014/main" id="{A985B639-0DB4-48C0-AA0E-C2BC792E0771}"/>
                </a:ext>
              </a:extLst>
            </p:cNvPr>
            <p:cNvSpPr/>
            <p:nvPr userDrawn="1"/>
          </p:nvSpPr>
          <p:spPr>
            <a:xfrm>
              <a:off x="0" y="226669"/>
              <a:ext cx="324630" cy="6175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 name="组合 2">
            <a:extLst>
              <a:ext uri="{FF2B5EF4-FFF2-40B4-BE49-F238E27FC236}">
                <a16:creationId xmlns:a16="http://schemas.microsoft.com/office/drawing/2014/main" id="{94BAB3E6-3BED-4EC6-A287-EAD5E8C62996}"/>
              </a:ext>
            </a:extLst>
          </p:cNvPr>
          <p:cNvGrpSpPr/>
          <p:nvPr userDrawn="1"/>
        </p:nvGrpSpPr>
        <p:grpSpPr>
          <a:xfrm>
            <a:off x="3445670" y="6313130"/>
            <a:ext cx="5463856" cy="452499"/>
            <a:chOff x="3445670" y="6203946"/>
            <a:chExt cx="5463856" cy="452499"/>
          </a:xfrm>
        </p:grpSpPr>
        <p:grpSp>
          <p:nvGrpSpPr>
            <p:cNvPr id="57" name="组合 56">
              <a:extLst>
                <a:ext uri="{FF2B5EF4-FFF2-40B4-BE49-F238E27FC236}">
                  <a16:creationId xmlns:a16="http://schemas.microsoft.com/office/drawing/2014/main" id="{8C8B1CBA-0D79-4F8D-AB0C-132B54A2EFE1}"/>
                </a:ext>
              </a:extLst>
            </p:cNvPr>
            <p:cNvGrpSpPr/>
            <p:nvPr userDrawn="1"/>
          </p:nvGrpSpPr>
          <p:grpSpPr>
            <a:xfrm>
              <a:off x="3445670" y="6403109"/>
              <a:ext cx="5463856" cy="0"/>
              <a:chOff x="3445670" y="6403109"/>
              <a:chExt cx="5463856" cy="0"/>
            </a:xfrm>
          </p:grpSpPr>
          <p:cxnSp>
            <p:nvCxnSpPr>
              <p:cNvPr id="58" name="直接连接符 57">
                <a:extLst>
                  <a:ext uri="{FF2B5EF4-FFF2-40B4-BE49-F238E27FC236}">
                    <a16:creationId xmlns:a16="http://schemas.microsoft.com/office/drawing/2014/main" id="{D2414884-283F-4D5B-8132-3B1553B5F57F}"/>
                  </a:ext>
                </a:extLst>
              </p:cNvPr>
              <p:cNvCxnSpPr>
                <a:cxnSpLocks/>
              </p:cNvCxnSpPr>
              <p:nvPr userDrawn="1"/>
            </p:nvCxnSpPr>
            <p:spPr>
              <a:xfrm flipH="1">
                <a:off x="3445670" y="6403109"/>
                <a:ext cx="180975" cy="0"/>
              </a:xfrm>
              <a:prstGeom prst="line">
                <a:avLst/>
              </a:prstGeom>
              <a:ln w="12700">
                <a:solidFill>
                  <a:schemeClr val="accent1">
                    <a:alpha val="20000"/>
                  </a:schemeClr>
                </a:solidFill>
              </a:ln>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a16="http://schemas.microsoft.com/office/drawing/2014/main" id="{ECF01A92-4D29-4962-85C4-625732619911}"/>
                  </a:ext>
                </a:extLst>
              </p:cNvPr>
              <p:cNvCxnSpPr>
                <a:cxnSpLocks/>
              </p:cNvCxnSpPr>
              <p:nvPr userDrawn="1"/>
            </p:nvCxnSpPr>
            <p:spPr>
              <a:xfrm flipH="1">
                <a:off x="8728551" y="6403109"/>
                <a:ext cx="180975" cy="0"/>
              </a:xfrm>
              <a:prstGeom prst="line">
                <a:avLst/>
              </a:prstGeom>
              <a:ln w="12700">
                <a:solidFill>
                  <a:schemeClr val="accent1">
                    <a:alpha val="20000"/>
                  </a:schemeClr>
                </a:solidFill>
              </a:ln>
            </p:spPr>
            <p:style>
              <a:lnRef idx="1">
                <a:schemeClr val="accent1"/>
              </a:lnRef>
              <a:fillRef idx="0">
                <a:schemeClr val="accent1"/>
              </a:fillRef>
              <a:effectRef idx="0">
                <a:schemeClr val="accent1"/>
              </a:effectRef>
              <a:fontRef idx="minor">
                <a:schemeClr val="tx1"/>
              </a:fontRef>
            </p:style>
          </p:cxnSp>
        </p:grpSp>
        <p:grpSp>
          <p:nvGrpSpPr>
            <p:cNvPr id="63" name="组合 62">
              <a:extLst>
                <a:ext uri="{FF2B5EF4-FFF2-40B4-BE49-F238E27FC236}">
                  <a16:creationId xmlns:a16="http://schemas.microsoft.com/office/drawing/2014/main" id="{0EB678B4-6430-4635-ADB4-806F7FC9D4C4}"/>
                </a:ext>
              </a:extLst>
            </p:cNvPr>
            <p:cNvGrpSpPr/>
            <p:nvPr userDrawn="1"/>
          </p:nvGrpSpPr>
          <p:grpSpPr>
            <a:xfrm>
              <a:off x="3773486" y="6203946"/>
              <a:ext cx="4766946" cy="452499"/>
              <a:chOff x="3721016" y="5441926"/>
              <a:chExt cx="5306957" cy="503759"/>
            </a:xfrm>
          </p:grpSpPr>
          <p:pic>
            <p:nvPicPr>
              <p:cNvPr id="64" name="图片 63">
                <a:extLst>
                  <a:ext uri="{FF2B5EF4-FFF2-40B4-BE49-F238E27FC236}">
                    <a16:creationId xmlns:a16="http://schemas.microsoft.com/office/drawing/2014/main" id="{2AC5B940-2E08-48B2-BBB1-50573759AB43}"/>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3721016" y="5441926"/>
                <a:ext cx="2459915" cy="503759"/>
              </a:xfrm>
              <a:prstGeom prst="rect">
                <a:avLst/>
              </a:prstGeom>
            </p:spPr>
          </p:pic>
          <p:pic>
            <p:nvPicPr>
              <p:cNvPr id="65" name="图片 64">
                <a:extLst>
                  <a:ext uri="{FF2B5EF4-FFF2-40B4-BE49-F238E27FC236}">
                    <a16:creationId xmlns:a16="http://schemas.microsoft.com/office/drawing/2014/main" id="{9D55DFAF-731F-4829-A192-01BCAAACAF4E}"/>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6302928" y="5518467"/>
                <a:ext cx="2725045" cy="350676"/>
              </a:xfrm>
              <a:prstGeom prst="rect">
                <a:avLst/>
              </a:prstGeom>
            </p:spPr>
          </p:pic>
        </p:grpSp>
      </p:grpSp>
    </p:spTree>
    <p:extLst>
      <p:ext uri="{BB962C8B-B14F-4D97-AF65-F5344CB8AC3E}">
        <p14:creationId xmlns:p14="http://schemas.microsoft.com/office/powerpoint/2010/main" val="2013146765"/>
      </p:ext>
    </p:extLst>
  </p:cSld>
  <p:clrMap bg1="lt1" tx1="dk1" bg2="lt2" tx2="dk2" accent1="accent1" accent2="accent2" accent3="accent3" accent4="accent4" accent5="accent5" accent6="accent6" hlink="hlink" folHlink="folHlink"/>
  <p:sldLayoutIdLst>
    <p:sldLayoutId id="2147483673" r:id="rId1"/>
  </p:sldLayoutIdLst>
  <p:hf hdr="0" ftr="0" dt="0"/>
  <p:txStyles>
    <p:titleStyle>
      <a:lvl1pPr algn="l" defTabSz="914400" rtl="0" eaLnBrk="1" latinLnBrk="0" hangingPunct="1">
        <a:lnSpc>
          <a:spcPct val="90000"/>
        </a:lnSpc>
        <a:spcBef>
          <a:spcPct val="0"/>
        </a:spcBef>
        <a:buNone/>
        <a:defRPr sz="3200" kern="1200">
          <a:solidFill>
            <a:schemeClr val="accent1"/>
          </a:solidFill>
          <a:latin typeface="+mj-ea"/>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5.gi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38.tiff"/><Relationship Id="rId4" Type="http://schemas.openxmlformats.org/officeDocument/2006/relationships/image" Target="../media/image37.tiff"/></Relationships>
</file>

<file path=ppt/slides/_rels/slide16.xml.rels><?xml version="1.0" encoding="UTF-8" standalone="yes"?>
<Relationships xmlns="http://schemas.openxmlformats.org/package/2006/relationships"><Relationship Id="rId3" Type="http://schemas.openxmlformats.org/officeDocument/2006/relationships/image" Target="../media/image39.tiff"/><Relationship Id="rId7" Type="http://schemas.openxmlformats.org/officeDocument/2006/relationships/image" Target="../media/image43.emf"/><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1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5.emf"/></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1.gif"/><Relationship Id="rId4" Type="http://schemas.openxmlformats.org/officeDocument/2006/relationships/image" Target="../media/image10.g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54.emf"/></Relationships>
</file>

<file path=ppt/slides/_rels/slide21.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73.png"/><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83.png"/><Relationship Id="rId5" Type="http://schemas.openxmlformats.org/officeDocument/2006/relationships/image" Target="../media/image60.png"/><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88.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7.emf"/><Relationship Id="rId5" Type="http://schemas.microsoft.com/office/2007/relationships/hdphoto" Target="../media/hdphoto1.wdp"/><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19.jpeg"/></Relationships>
</file>

<file path=ppt/slides/_rels/slide3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image" Target="../media/image69.emf"/><Relationship Id="rId7" Type="http://schemas.openxmlformats.org/officeDocument/2006/relationships/image" Target="../media/image73.emf"/><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72.emf"/><Relationship Id="rId5" Type="http://schemas.openxmlformats.org/officeDocument/2006/relationships/image" Target="../media/image71.emf"/><Relationship Id="rId10" Type="http://schemas.openxmlformats.org/officeDocument/2006/relationships/image" Target="../media/image76.emf"/><Relationship Id="rId4" Type="http://schemas.openxmlformats.org/officeDocument/2006/relationships/image" Target="../media/image70.emf"/><Relationship Id="rId9" Type="http://schemas.openxmlformats.org/officeDocument/2006/relationships/image" Target="../media/image75.emf"/></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76.emf"/></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78.emf"/></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2.png"/><Relationship Id="rId7" Type="http://schemas.openxmlformats.org/officeDocument/2006/relationships/image" Target="../media/image90.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7.png"/><Relationship Id="rId4" Type="http://schemas.openxmlformats.org/officeDocument/2006/relationships/image" Target="../media/image85.png"/><Relationship Id="rId9" Type="http://schemas.openxmlformats.org/officeDocument/2006/relationships/image" Target="../media/image92.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97.emf"/></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tiff"/><Relationship Id="rId7" Type="http://schemas.openxmlformats.org/officeDocument/2006/relationships/image" Target="../media/image13.tiff"/><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1.gif"/><Relationship Id="rId4" Type="http://schemas.openxmlformats.org/officeDocument/2006/relationships/image" Target="../media/image10.gif"/></Relationships>
</file>

<file path=ppt/slides/_rels/slide40.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100.png"/><Relationship Id="rId4" Type="http://schemas.openxmlformats.org/officeDocument/2006/relationships/image" Target="../media/image99.emf"/></Relationships>
</file>

<file path=ppt/slides/_rels/slide41.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gif"/><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43.xml.rels><?xml version="1.0" encoding="UTF-8" standalone="yes"?>
<Relationships xmlns="http://schemas.openxmlformats.org/package/2006/relationships"><Relationship Id="rId8" Type="http://schemas.openxmlformats.org/officeDocument/2006/relationships/image" Target="../media/image290.png"/><Relationship Id="rId13" Type="http://schemas.openxmlformats.org/officeDocument/2006/relationships/image" Target="../media/image112.png"/><Relationship Id="rId3" Type="http://schemas.openxmlformats.org/officeDocument/2006/relationships/image" Target="../media/image98.png"/><Relationship Id="rId12" Type="http://schemas.openxmlformats.org/officeDocument/2006/relationships/image" Target="../media/image111.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280.png"/><Relationship Id="rId11" Type="http://schemas.openxmlformats.org/officeDocument/2006/relationships/image" Target="../media/image110.png"/><Relationship Id="rId5" Type="http://schemas.openxmlformats.org/officeDocument/2006/relationships/image" Target="../media/image270.png"/><Relationship Id="rId10" Type="http://schemas.openxmlformats.org/officeDocument/2006/relationships/image" Target="../media/image109.png"/><Relationship Id="rId4" Type="http://schemas.openxmlformats.org/officeDocument/2006/relationships/image" Target="../media/image108.png"/><Relationship Id="rId9" Type="http://schemas.openxmlformats.org/officeDocument/2006/relationships/image" Target="../media/image500.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116.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45.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130.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119.wmf"/><Relationship Id="rId5" Type="http://schemas.openxmlformats.org/officeDocument/2006/relationships/oleObject" Target="../embeddings/oleObject1.bin"/><Relationship Id="rId4" Type="http://schemas.openxmlformats.org/officeDocument/2006/relationships/image" Target="../media/image118.png"/></Relationships>
</file>

<file path=ppt/slides/_rels/slide46.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6.emf"/><Relationship Id="rId5" Type="http://schemas.openxmlformats.org/officeDocument/2006/relationships/image" Target="../media/image16.png"/><Relationship Id="rId4" Type="http://schemas.openxmlformats.org/officeDocument/2006/relationships/image" Target="../media/image15.tiff"/></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15.png"/><Relationship Id="rId3" Type="http://schemas.openxmlformats.org/officeDocument/2006/relationships/image" Target="../media/image15.tiff"/><Relationship Id="rId7" Type="http://schemas.openxmlformats.org/officeDocument/2006/relationships/image" Target="../media/image21.jpeg"/><Relationship Id="rId12" Type="http://schemas.openxmlformats.org/officeDocument/2006/relationships/image" Target="../media/image14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0.jpeg"/><Relationship Id="rId11" Type="http://schemas.openxmlformats.org/officeDocument/2006/relationships/image" Target="../media/image25.tiff"/><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15.tiff"/><Relationship Id="rId7" Type="http://schemas.openxmlformats.org/officeDocument/2006/relationships/image" Target="../media/image11.gi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gif"/><Relationship Id="rId5" Type="http://schemas.microsoft.com/office/2007/relationships/hdphoto" Target="../media/hdphoto2.wdp"/><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0.tiff"/><Relationship Id="rId4"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reeform 6" hidden="1">
            <a:extLst>
              <a:ext uri="{FF2B5EF4-FFF2-40B4-BE49-F238E27FC236}">
                <a16:creationId xmlns:a16="http://schemas.microsoft.com/office/drawing/2014/main" id="{039BAAA3-C472-46AC-ACE1-D32A015196AD}"/>
              </a:ext>
            </a:extLst>
          </p:cNvPr>
          <p:cNvSpPr>
            <a:spLocks/>
          </p:cNvSpPr>
          <p:nvPr/>
        </p:nvSpPr>
        <p:spPr bwMode="auto">
          <a:xfrm>
            <a:off x="8720038" y="5698365"/>
            <a:ext cx="3063747" cy="1803094"/>
          </a:xfrm>
          <a:custGeom>
            <a:avLst/>
            <a:gdLst>
              <a:gd name="T0" fmla="*/ 3510 w 4495"/>
              <a:gd name="T1" fmla="*/ 741 h 2642"/>
              <a:gd name="T2" fmla="*/ 3185 w 4495"/>
              <a:gd name="T3" fmla="*/ 1023 h 2642"/>
              <a:gd name="T4" fmla="*/ 3732 w 4495"/>
              <a:gd name="T5" fmla="*/ 1571 h 2642"/>
              <a:gd name="T6" fmla="*/ 4453 w 4495"/>
              <a:gd name="T7" fmla="*/ 1757 h 2642"/>
              <a:gd name="T8" fmla="*/ 725 w 4495"/>
              <a:gd name="T9" fmla="*/ 1957 h 2642"/>
              <a:gd name="T10" fmla="*/ 2100 w 4495"/>
              <a:gd name="T11" fmla="*/ 2171 h 2642"/>
              <a:gd name="T12" fmla="*/ 3175 w 4495"/>
              <a:gd name="T13" fmla="*/ 2386 h 2642"/>
              <a:gd name="T14" fmla="*/ 2639 w 4495"/>
              <a:gd name="T15" fmla="*/ 2600 h 2642"/>
              <a:gd name="T16" fmla="*/ 2714 w 4495"/>
              <a:gd name="T17" fmla="*/ 2484 h 2642"/>
              <a:gd name="T18" fmla="*/ 1960 w 4495"/>
              <a:gd name="T19" fmla="*/ 2363 h 2642"/>
              <a:gd name="T20" fmla="*/ 3653 w 4495"/>
              <a:gd name="T21" fmla="*/ 2111 h 2642"/>
              <a:gd name="T22" fmla="*/ 483 w 4495"/>
              <a:gd name="T23" fmla="*/ 1826 h 2642"/>
              <a:gd name="T24" fmla="*/ 4246 w 4495"/>
              <a:gd name="T25" fmla="*/ 1608 h 2642"/>
              <a:gd name="T26" fmla="*/ 3226 w 4495"/>
              <a:gd name="T27" fmla="*/ 1362 h 2642"/>
              <a:gd name="T28" fmla="*/ 2917 w 4495"/>
              <a:gd name="T29" fmla="*/ 965 h 2642"/>
              <a:gd name="T30" fmla="*/ 2651 w 4495"/>
              <a:gd name="T31" fmla="*/ 569 h 2642"/>
              <a:gd name="T32" fmla="*/ 2698 w 4495"/>
              <a:gd name="T33" fmla="*/ 339 h 2642"/>
              <a:gd name="T34" fmla="*/ 2417 w 4495"/>
              <a:gd name="T35" fmla="*/ 760 h 2642"/>
              <a:gd name="T36" fmla="*/ 2957 w 4495"/>
              <a:gd name="T37" fmla="*/ 1168 h 2642"/>
              <a:gd name="T38" fmla="*/ 2536 w 4495"/>
              <a:gd name="T39" fmla="*/ 1677 h 2642"/>
              <a:gd name="T40" fmla="*/ 2788 w 4495"/>
              <a:gd name="T41" fmla="*/ 1371 h 2642"/>
              <a:gd name="T42" fmla="*/ 2696 w 4495"/>
              <a:gd name="T43" fmla="*/ 1468 h 2642"/>
              <a:gd name="T44" fmla="*/ 2758 w 4495"/>
              <a:gd name="T45" fmla="*/ 1583 h 2642"/>
              <a:gd name="T46" fmla="*/ 2430 w 4495"/>
              <a:gd name="T47" fmla="*/ 1081 h 2642"/>
              <a:gd name="T48" fmla="*/ 2128 w 4495"/>
              <a:gd name="T49" fmla="*/ 612 h 2642"/>
              <a:gd name="T50" fmla="*/ 1747 w 4495"/>
              <a:gd name="T51" fmla="*/ 1209 h 2642"/>
              <a:gd name="T52" fmla="*/ 1956 w 4495"/>
              <a:gd name="T53" fmla="*/ 1028 h 2642"/>
              <a:gd name="T54" fmla="*/ 2026 w 4495"/>
              <a:gd name="T55" fmla="*/ 1148 h 2642"/>
              <a:gd name="T56" fmla="*/ 2025 w 4495"/>
              <a:gd name="T57" fmla="*/ 900 h 2642"/>
              <a:gd name="T58" fmla="*/ 2014 w 4495"/>
              <a:gd name="T59" fmla="*/ 1417 h 2642"/>
              <a:gd name="T60" fmla="*/ 1370 w 4495"/>
              <a:gd name="T61" fmla="*/ 1129 h 2642"/>
              <a:gd name="T62" fmla="*/ 1441 w 4495"/>
              <a:gd name="T63" fmla="*/ 1512 h 2642"/>
              <a:gd name="T64" fmla="*/ 1377 w 4495"/>
              <a:gd name="T65" fmla="*/ 1512 h 2642"/>
              <a:gd name="T66" fmla="*/ 1565 w 4495"/>
              <a:gd name="T67" fmla="*/ 1514 h 2642"/>
              <a:gd name="T68" fmla="*/ 310 w 4495"/>
              <a:gd name="T69" fmla="*/ 1616 h 2642"/>
              <a:gd name="T70" fmla="*/ 700 w 4495"/>
              <a:gd name="T71" fmla="*/ 1359 h 2642"/>
              <a:gd name="T72" fmla="*/ 146 w 4495"/>
              <a:gd name="T73" fmla="*/ 1543 h 2642"/>
              <a:gd name="T74" fmla="*/ 1036 w 4495"/>
              <a:gd name="T75" fmla="*/ 1300 h 2642"/>
              <a:gd name="T76" fmla="*/ 1555 w 4495"/>
              <a:gd name="T77" fmla="*/ 974 h 2642"/>
              <a:gd name="T78" fmla="*/ 2229 w 4495"/>
              <a:gd name="T79" fmla="*/ 428 h 2642"/>
              <a:gd name="T80" fmla="*/ 2497 w 4495"/>
              <a:gd name="T81" fmla="*/ 62 h 2642"/>
              <a:gd name="T82" fmla="*/ 2941 w 4495"/>
              <a:gd name="T83" fmla="*/ 384 h 2642"/>
              <a:gd name="T84" fmla="*/ 3423 w 4495"/>
              <a:gd name="T85" fmla="*/ 610 h 2642"/>
              <a:gd name="T86" fmla="*/ 3857 w 4495"/>
              <a:gd name="T87" fmla="*/ 656 h 2642"/>
              <a:gd name="T88" fmla="*/ 3839 w 4495"/>
              <a:gd name="T89" fmla="*/ 686 h 2642"/>
              <a:gd name="T90" fmla="*/ 3376 w 4495"/>
              <a:gd name="T91" fmla="*/ 585 h 2642"/>
              <a:gd name="T92" fmla="*/ 3112 w 4495"/>
              <a:gd name="T93" fmla="*/ 787 h 2642"/>
              <a:gd name="T94" fmla="*/ 2761 w 4495"/>
              <a:gd name="T95" fmla="*/ 654 h 2642"/>
              <a:gd name="T96" fmla="*/ 2882 w 4495"/>
              <a:gd name="T97" fmla="*/ 706 h 2642"/>
              <a:gd name="T98" fmla="*/ 2992 w 4495"/>
              <a:gd name="T99" fmla="*/ 676 h 2642"/>
              <a:gd name="T100" fmla="*/ 2960 w 4495"/>
              <a:gd name="T101" fmla="*/ 817 h 2642"/>
              <a:gd name="T102" fmla="*/ 3010 w 4495"/>
              <a:gd name="T103" fmla="*/ 599 h 2642"/>
              <a:gd name="T104" fmla="*/ 2580 w 4495"/>
              <a:gd name="T105" fmla="*/ 736 h 2642"/>
              <a:gd name="T106" fmla="*/ 3008 w 4495"/>
              <a:gd name="T107" fmla="*/ 913 h 2642"/>
              <a:gd name="T108" fmla="*/ 3489 w 4495"/>
              <a:gd name="T109" fmla="*/ 733 h 2642"/>
              <a:gd name="T110" fmla="*/ 3887 w 4495"/>
              <a:gd name="T111" fmla="*/ 672 h 2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95" h="2642">
                <a:moveTo>
                  <a:pt x="3887" y="672"/>
                </a:moveTo>
                <a:cubicBezTo>
                  <a:pt x="3873" y="700"/>
                  <a:pt x="3861" y="729"/>
                  <a:pt x="3842" y="754"/>
                </a:cubicBezTo>
                <a:cubicBezTo>
                  <a:pt x="3824" y="778"/>
                  <a:pt x="3795" y="780"/>
                  <a:pt x="3767" y="770"/>
                </a:cubicBezTo>
                <a:cubicBezTo>
                  <a:pt x="3743" y="762"/>
                  <a:pt x="3721" y="749"/>
                  <a:pt x="3697" y="739"/>
                </a:cubicBezTo>
                <a:cubicBezTo>
                  <a:pt x="3667" y="727"/>
                  <a:pt x="3637" y="715"/>
                  <a:pt x="3607" y="706"/>
                </a:cubicBezTo>
                <a:cubicBezTo>
                  <a:pt x="3579" y="699"/>
                  <a:pt x="3551" y="704"/>
                  <a:pt x="3524" y="713"/>
                </a:cubicBezTo>
                <a:cubicBezTo>
                  <a:pt x="3510" y="718"/>
                  <a:pt x="3506" y="726"/>
                  <a:pt x="3510" y="741"/>
                </a:cubicBezTo>
                <a:cubicBezTo>
                  <a:pt x="3514" y="764"/>
                  <a:pt x="3517" y="787"/>
                  <a:pt x="3505" y="808"/>
                </a:cubicBezTo>
                <a:cubicBezTo>
                  <a:pt x="3500" y="816"/>
                  <a:pt x="3493" y="824"/>
                  <a:pt x="3484" y="829"/>
                </a:cubicBezTo>
                <a:cubicBezTo>
                  <a:pt x="3452" y="847"/>
                  <a:pt x="3418" y="853"/>
                  <a:pt x="3382" y="840"/>
                </a:cubicBezTo>
                <a:cubicBezTo>
                  <a:pt x="3367" y="835"/>
                  <a:pt x="3351" y="832"/>
                  <a:pt x="3334" y="828"/>
                </a:cubicBezTo>
                <a:cubicBezTo>
                  <a:pt x="3329" y="869"/>
                  <a:pt x="3323" y="912"/>
                  <a:pt x="3281" y="935"/>
                </a:cubicBezTo>
                <a:cubicBezTo>
                  <a:pt x="3240" y="958"/>
                  <a:pt x="3200" y="943"/>
                  <a:pt x="3160" y="924"/>
                </a:cubicBezTo>
                <a:cubicBezTo>
                  <a:pt x="3169" y="959"/>
                  <a:pt x="3176" y="991"/>
                  <a:pt x="3185" y="1023"/>
                </a:cubicBezTo>
                <a:cubicBezTo>
                  <a:pt x="3197" y="1068"/>
                  <a:pt x="3211" y="1112"/>
                  <a:pt x="3223" y="1156"/>
                </a:cubicBezTo>
                <a:cubicBezTo>
                  <a:pt x="3228" y="1171"/>
                  <a:pt x="3231" y="1188"/>
                  <a:pt x="3237" y="1203"/>
                </a:cubicBezTo>
                <a:cubicBezTo>
                  <a:pt x="3250" y="1238"/>
                  <a:pt x="3262" y="1274"/>
                  <a:pt x="3278" y="1308"/>
                </a:cubicBezTo>
                <a:cubicBezTo>
                  <a:pt x="3291" y="1334"/>
                  <a:pt x="3307" y="1358"/>
                  <a:pt x="3326" y="1381"/>
                </a:cubicBezTo>
                <a:cubicBezTo>
                  <a:pt x="3345" y="1405"/>
                  <a:pt x="3367" y="1427"/>
                  <a:pt x="3389" y="1448"/>
                </a:cubicBezTo>
                <a:cubicBezTo>
                  <a:pt x="3421" y="1477"/>
                  <a:pt x="3458" y="1497"/>
                  <a:pt x="3497" y="1514"/>
                </a:cubicBezTo>
                <a:cubicBezTo>
                  <a:pt x="3572" y="1548"/>
                  <a:pt x="3651" y="1563"/>
                  <a:pt x="3732" y="1571"/>
                </a:cubicBezTo>
                <a:cubicBezTo>
                  <a:pt x="3761" y="1573"/>
                  <a:pt x="3790" y="1574"/>
                  <a:pt x="3819" y="1577"/>
                </a:cubicBezTo>
                <a:cubicBezTo>
                  <a:pt x="3938" y="1590"/>
                  <a:pt x="4056" y="1582"/>
                  <a:pt x="4175" y="1581"/>
                </a:cubicBezTo>
                <a:cubicBezTo>
                  <a:pt x="4204" y="1581"/>
                  <a:pt x="4233" y="1578"/>
                  <a:pt x="4262" y="1577"/>
                </a:cubicBezTo>
                <a:cubicBezTo>
                  <a:pt x="4314" y="1576"/>
                  <a:pt x="4366" y="1583"/>
                  <a:pt x="4415" y="1601"/>
                </a:cubicBezTo>
                <a:cubicBezTo>
                  <a:pt x="4438" y="1610"/>
                  <a:pt x="4459" y="1623"/>
                  <a:pt x="4474" y="1644"/>
                </a:cubicBezTo>
                <a:cubicBezTo>
                  <a:pt x="4484" y="1657"/>
                  <a:pt x="4491" y="1669"/>
                  <a:pt x="4493" y="1685"/>
                </a:cubicBezTo>
                <a:cubicBezTo>
                  <a:pt x="4495" y="1718"/>
                  <a:pt x="4477" y="1738"/>
                  <a:pt x="4453" y="1757"/>
                </a:cubicBezTo>
                <a:cubicBezTo>
                  <a:pt x="4426" y="1778"/>
                  <a:pt x="4394" y="1785"/>
                  <a:pt x="4362" y="1790"/>
                </a:cubicBezTo>
                <a:cubicBezTo>
                  <a:pt x="4334" y="1794"/>
                  <a:pt x="4306" y="1798"/>
                  <a:pt x="4278" y="1798"/>
                </a:cubicBezTo>
                <a:cubicBezTo>
                  <a:pt x="3089" y="1799"/>
                  <a:pt x="1900" y="1799"/>
                  <a:pt x="711" y="1798"/>
                </a:cubicBezTo>
                <a:cubicBezTo>
                  <a:pt x="685" y="1798"/>
                  <a:pt x="662" y="1802"/>
                  <a:pt x="643" y="1822"/>
                </a:cubicBezTo>
                <a:cubicBezTo>
                  <a:pt x="615" y="1850"/>
                  <a:pt x="617" y="1910"/>
                  <a:pt x="647" y="1936"/>
                </a:cubicBezTo>
                <a:cubicBezTo>
                  <a:pt x="664" y="1952"/>
                  <a:pt x="683" y="1956"/>
                  <a:pt x="705" y="1957"/>
                </a:cubicBezTo>
                <a:cubicBezTo>
                  <a:pt x="712" y="1957"/>
                  <a:pt x="718" y="1957"/>
                  <a:pt x="725" y="1957"/>
                </a:cubicBezTo>
                <a:cubicBezTo>
                  <a:pt x="1686" y="1957"/>
                  <a:pt x="2647" y="1957"/>
                  <a:pt x="3609" y="1957"/>
                </a:cubicBezTo>
                <a:cubicBezTo>
                  <a:pt x="3654" y="1957"/>
                  <a:pt x="3700" y="1957"/>
                  <a:pt x="3742" y="1974"/>
                </a:cubicBezTo>
                <a:cubicBezTo>
                  <a:pt x="3780" y="1989"/>
                  <a:pt x="3820" y="2007"/>
                  <a:pt x="3827" y="2055"/>
                </a:cubicBezTo>
                <a:cubicBezTo>
                  <a:pt x="3831" y="2081"/>
                  <a:pt x="3823" y="2102"/>
                  <a:pt x="3803" y="2120"/>
                </a:cubicBezTo>
                <a:cubicBezTo>
                  <a:pt x="3758" y="2159"/>
                  <a:pt x="3704" y="2169"/>
                  <a:pt x="3648" y="2170"/>
                </a:cubicBezTo>
                <a:cubicBezTo>
                  <a:pt x="3553" y="2172"/>
                  <a:pt x="3459" y="2171"/>
                  <a:pt x="3364" y="2171"/>
                </a:cubicBezTo>
                <a:cubicBezTo>
                  <a:pt x="2943" y="2171"/>
                  <a:pt x="2521" y="2171"/>
                  <a:pt x="2100" y="2171"/>
                </a:cubicBezTo>
                <a:cubicBezTo>
                  <a:pt x="2045" y="2171"/>
                  <a:pt x="1991" y="2172"/>
                  <a:pt x="1936" y="2171"/>
                </a:cubicBezTo>
                <a:cubicBezTo>
                  <a:pt x="1867" y="2169"/>
                  <a:pt x="1836" y="2241"/>
                  <a:pt x="1862" y="2295"/>
                </a:cubicBezTo>
                <a:cubicBezTo>
                  <a:pt x="1874" y="2318"/>
                  <a:pt x="1896" y="2332"/>
                  <a:pt x="1924" y="2333"/>
                </a:cubicBezTo>
                <a:cubicBezTo>
                  <a:pt x="1931" y="2333"/>
                  <a:pt x="1939" y="2333"/>
                  <a:pt x="1946" y="2333"/>
                </a:cubicBezTo>
                <a:cubicBezTo>
                  <a:pt x="2291" y="2333"/>
                  <a:pt x="2636" y="2332"/>
                  <a:pt x="2981" y="2333"/>
                </a:cubicBezTo>
                <a:cubicBezTo>
                  <a:pt x="3020" y="2333"/>
                  <a:pt x="3059" y="2337"/>
                  <a:pt x="3097" y="2345"/>
                </a:cubicBezTo>
                <a:cubicBezTo>
                  <a:pt x="3125" y="2352"/>
                  <a:pt x="3155" y="2361"/>
                  <a:pt x="3175" y="2386"/>
                </a:cubicBezTo>
                <a:cubicBezTo>
                  <a:pt x="3200" y="2419"/>
                  <a:pt x="3200" y="2433"/>
                  <a:pt x="3175" y="2462"/>
                </a:cubicBezTo>
                <a:cubicBezTo>
                  <a:pt x="3162" y="2477"/>
                  <a:pt x="3145" y="2484"/>
                  <a:pt x="3127" y="2492"/>
                </a:cubicBezTo>
                <a:cubicBezTo>
                  <a:pt x="3080" y="2512"/>
                  <a:pt x="3031" y="2513"/>
                  <a:pt x="2982" y="2513"/>
                </a:cubicBezTo>
                <a:cubicBezTo>
                  <a:pt x="2882" y="2514"/>
                  <a:pt x="2783" y="2515"/>
                  <a:pt x="2684" y="2516"/>
                </a:cubicBezTo>
                <a:cubicBezTo>
                  <a:pt x="2671" y="2516"/>
                  <a:pt x="2658" y="2519"/>
                  <a:pt x="2645" y="2522"/>
                </a:cubicBezTo>
                <a:cubicBezTo>
                  <a:pt x="2627" y="2526"/>
                  <a:pt x="2616" y="2539"/>
                  <a:pt x="2615" y="2556"/>
                </a:cubicBezTo>
                <a:cubicBezTo>
                  <a:pt x="2614" y="2573"/>
                  <a:pt x="2624" y="2594"/>
                  <a:pt x="2639" y="2600"/>
                </a:cubicBezTo>
                <a:cubicBezTo>
                  <a:pt x="2672" y="2617"/>
                  <a:pt x="2707" y="2629"/>
                  <a:pt x="2744" y="2635"/>
                </a:cubicBezTo>
                <a:cubicBezTo>
                  <a:pt x="2751" y="2636"/>
                  <a:pt x="2758" y="2638"/>
                  <a:pt x="2764" y="2642"/>
                </a:cubicBezTo>
                <a:cubicBezTo>
                  <a:pt x="2731" y="2639"/>
                  <a:pt x="2698" y="2638"/>
                  <a:pt x="2665" y="2631"/>
                </a:cubicBezTo>
                <a:cubicBezTo>
                  <a:pt x="2643" y="2626"/>
                  <a:pt x="2620" y="2616"/>
                  <a:pt x="2602" y="2603"/>
                </a:cubicBezTo>
                <a:cubicBezTo>
                  <a:pt x="2580" y="2589"/>
                  <a:pt x="2579" y="2564"/>
                  <a:pt x="2582" y="2539"/>
                </a:cubicBezTo>
                <a:cubicBezTo>
                  <a:pt x="2586" y="2511"/>
                  <a:pt x="2607" y="2497"/>
                  <a:pt x="2631" y="2492"/>
                </a:cubicBezTo>
                <a:cubicBezTo>
                  <a:pt x="2658" y="2487"/>
                  <a:pt x="2686" y="2484"/>
                  <a:pt x="2714" y="2484"/>
                </a:cubicBezTo>
                <a:cubicBezTo>
                  <a:pt x="2817" y="2483"/>
                  <a:pt x="2919" y="2483"/>
                  <a:pt x="3022" y="2483"/>
                </a:cubicBezTo>
                <a:cubicBezTo>
                  <a:pt x="3037" y="2483"/>
                  <a:pt x="3052" y="2483"/>
                  <a:pt x="3066" y="2478"/>
                </a:cubicBezTo>
                <a:cubicBezTo>
                  <a:pt x="3089" y="2471"/>
                  <a:pt x="3114" y="2449"/>
                  <a:pt x="3113" y="2420"/>
                </a:cubicBezTo>
                <a:cubicBezTo>
                  <a:pt x="3111" y="2395"/>
                  <a:pt x="3094" y="2373"/>
                  <a:pt x="3068" y="2368"/>
                </a:cubicBezTo>
                <a:cubicBezTo>
                  <a:pt x="3054" y="2365"/>
                  <a:pt x="3041" y="2363"/>
                  <a:pt x="3027" y="2363"/>
                </a:cubicBezTo>
                <a:cubicBezTo>
                  <a:pt x="2853" y="2363"/>
                  <a:pt x="2679" y="2363"/>
                  <a:pt x="2506" y="2363"/>
                </a:cubicBezTo>
                <a:cubicBezTo>
                  <a:pt x="2324" y="2363"/>
                  <a:pt x="2142" y="2364"/>
                  <a:pt x="1960" y="2363"/>
                </a:cubicBezTo>
                <a:cubicBezTo>
                  <a:pt x="1929" y="2362"/>
                  <a:pt x="1897" y="2360"/>
                  <a:pt x="1868" y="2353"/>
                </a:cubicBezTo>
                <a:cubicBezTo>
                  <a:pt x="1832" y="2343"/>
                  <a:pt x="1797" y="2328"/>
                  <a:pt x="1773" y="2298"/>
                </a:cubicBezTo>
                <a:cubicBezTo>
                  <a:pt x="1748" y="2268"/>
                  <a:pt x="1754" y="2220"/>
                  <a:pt x="1777" y="2197"/>
                </a:cubicBezTo>
                <a:cubicBezTo>
                  <a:pt x="1824" y="2151"/>
                  <a:pt x="1883" y="2143"/>
                  <a:pt x="1943" y="2141"/>
                </a:cubicBezTo>
                <a:cubicBezTo>
                  <a:pt x="1995" y="2140"/>
                  <a:pt x="2046" y="2141"/>
                  <a:pt x="2098" y="2141"/>
                </a:cubicBezTo>
                <a:cubicBezTo>
                  <a:pt x="2591" y="2141"/>
                  <a:pt x="3084" y="2141"/>
                  <a:pt x="3577" y="2141"/>
                </a:cubicBezTo>
                <a:cubicBezTo>
                  <a:pt x="3608" y="2141"/>
                  <a:pt x="3633" y="2134"/>
                  <a:pt x="3653" y="2111"/>
                </a:cubicBezTo>
                <a:cubicBezTo>
                  <a:pt x="3668" y="2094"/>
                  <a:pt x="3670" y="2073"/>
                  <a:pt x="3667" y="2051"/>
                </a:cubicBezTo>
                <a:cubicBezTo>
                  <a:pt x="3663" y="2024"/>
                  <a:pt x="3642" y="2002"/>
                  <a:pt x="3615" y="1998"/>
                </a:cubicBezTo>
                <a:cubicBezTo>
                  <a:pt x="3602" y="1995"/>
                  <a:pt x="3588" y="1994"/>
                  <a:pt x="3575" y="1994"/>
                </a:cubicBezTo>
                <a:cubicBezTo>
                  <a:pt x="2614" y="1994"/>
                  <a:pt x="1653" y="1994"/>
                  <a:pt x="692" y="1994"/>
                </a:cubicBezTo>
                <a:cubicBezTo>
                  <a:pt x="658" y="1994"/>
                  <a:pt x="623" y="1991"/>
                  <a:pt x="589" y="1984"/>
                </a:cubicBezTo>
                <a:cubicBezTo>
                  <a:pt x="563" y="1978"/>
                  <a:pt x="537" y="1966"/>
                  <a:pt x="514" y="1951"/>
                </a:cubicBezTo>
                <a:cubicBezTo>
                  <a:pt x="469" y="1923"/>
                  <a:pt x="456" y="1870"/>
                  <a:pt x="483" y="1826"/>
                </a:cubicBezTo>
                <a:cubicBezTo>
                  <a:pt x="498" y="1802"/>
                  <a:pt x="522" y="1785"/>
                  <a:pt x="549" y="1775"/>
                </a:cubicBezTo>
                <a:cubicBezTo>
                  <a:pt x="595" y="1758"/>
                  <a:pt x="642" y="1753"/>
                  <a:pt x="691" y="1753"/>
                </a:cubicBezTo>
                <a:cubicBezTo>
                  <a:pt x="1148" y="1754"/>
                  <a:pt x="1605" y="1754"/>
                  <a:pt x="2062" y="1754"/>
                </a:cubicBezTo>
                <a:cubicBezTo>
                  <a:pt x="2788" y="1754"/>
                  <a:pt x="3515" y="1754"/>
                  <a:pt x="4241" y="1753"/>
                </a:cubicBezTo>
                <a:cubicBezTo>
                  <a:pt x="4259" y="1753"/>
                  <a:pt x="4278" y="1749"/>
                  <a:pt x="4295" y="1743"/>
                </a:cubicBezTo>
                <a:cubicBezTo>
                  <a:pt x="4328" y="1729"/>
                  <a:pt x="4340" y="1682"/>
                  <a:pt x="4325" y="1650"/>
                </a:cubicBezTo>
                <a:cubicBezTo>
                  <a:pt x="4308" y="1616"/>
                  <a:pt x="4278" y="1607"/>
                  <a:pt x="4246" y="1608"/>
                </a:cubicBezTo>
                <a:cubicBezTo>
                  <a:pt x="4163" y="1609"/>
                  <a:pt x="4080" y="1616"/>
                  <a:pt x="3998" y="1617"/>
                </a:cubicBezTo>
                <a:cubicBezTo>
                  <a:pt x="3903" y="1617"/>
                  <a:pt x="3809" y="1617"/>
                  <a:pt x="3714" y="1611"/>
                </a:cubicBezTo>
                <a:cubicBezTo>
                  <a:pt x="3660" y="1608"/>
                  <a:pt x="3605" y="1595"/>
                  <a:pt x="3551" y="1583"/>
                </a:cubicBezTo>
                <a:cubicBezTo>
                  <a:pt x="3520" y="1576"/>
                  <a:pt x="3489" y="1565"/>
                  <a:pt x="3460" y="1552"/>
                </a:cubicBezTo>
                <a:cubicBezTo>
                  <a:pt x="3434" y="1541"/>
                  <a:pt x="3411" y="1525"/>
                  <a:pt x="3387" y="1512"/>
                </a:cubicBezTo>
                <a:cubicBezTo>
                  <a:pt x="3346" y="1491"/>
                  <a:pt x="3315" y="1457"/>
                  <a:pt x="3282" y="1427"/>
                </a:cubicBezTo>
                <a:cubicBezTo>
                  <a:pt x="3261" y="1408"/>
                  <a:pt x="3245" y="1383"/>
                  <a:pt x="3226" y="1362"/>
                </a:cubicBezTo>
                <a:cubicBezTo>
                  <a:pt x="3213" y="1346"/>
                  <a:pt x="3198" y="1331"/>
                  <a:pt x="3186" y="1315"/>
                </a:cubicBezTo>
                <a:cubicBezTo>
                  <a:pt x="3169" y="1292"/>
                  <a:pt x="3154" y="1267"/>
                  <a:pt x="3139" y="1243"/>
                </a:cubicBezTo>
                <a:cubicBezTo>
                  <a:pt x="3123" y="1218"/>
                  <a:pt x="3109" y="1191"/>
                  <a:pt x="3094" y="1165"/>
                </a:cubicBezTo>
                <a:cubicBezTo>
                  <a:pt x="3090" y="1157"/>
                  <a:pt x="3087" y="1148"/>
                  <a:pt x="3083" y="1139"/>
                </a:cubicBezTo>
                <a:cubicBezTo>
                  <a:pt x="3069" y="1102"/>
                  <a:pt x="3055" y="1066"/>
                  <a:pt x="3041" y="1029"/>
                </a:cubicBezTo>
                <a:cubicBezTo>
                  <a:pt x="3033" y="1006"/>
                  <a:pt x="3024" y="982"/>
                  <a:pt x="3014" y="957"/>
                </a:cubicBezTo>
                <a:cubicBezTo>
                  <a:pt x="2983" y="968"/>
                  <a:pt x="2952" y="977"/>
                  <a:pt x="2917" y="965"/>
                </a:cubicBezTo>
                <a:cubicBezTo>
                  <a:pt x="2884" y="953"/>
                  <a:pt x="2858" y="936"/>
                  <a:pt x="2847" y="899"/>
                </a:cubicBezTo>
                <a:cubicBezTo>
                  <a:pt x="2837" y="901"/>
                  <a:pt x="2827" y="904"/>
                  <a:pt x="2817" y="904"/>
                </a:cubicBezTo>
                <a:cubicBezTo>
                  <a:pt x="2756" y="904"/>
                  <a:pt x="2694" y="898"/>
                  <a:pt x="2638" y="875"/>
                </a:cubicBezTo>
                <a:cubicBezTo>
                  <a:pt x="2589" y="856"/>
                  <a:pt x="2545" y="826"/>
                  <a:pt x="2518" y="777"/>
                </a:cubicBezTo>
                <a:cubicBezTo>
                  <a:pt x="2495" y="736"/>
                  <a:pt x="2493" y="696"/>
                  <a:pt x="2511" y="655"/>
                </a:cubicBezTo>
                <a:cubicBezTo>
                  <a:pt x="2518" y="638"/>
                  <a:pt x="2535" y="624"/>
                  <a:pt x="2549" y="610"/>
                </a:cubicBezTo>
                <a:cubicBezTo>
                  <a:pt x="2577" y="583"/>
                  <a:pt x="2613" y="573"/>
                  <a:pt x="2651" y="569"/>
                </a:cubicBezTo>
                <a:cubicBezTo>
                  <a:pt x="2678" y="566"/>
                  <a:pt x="2706" y="562"/>
                  <a:pt x="2734" y="563"/>
                </a:cubicBezTo>
                <a:cubicBezTo>
                  <a:pt x="2751" y="563"/>
                  <a:pt x="2763" y="559"/>
                  <a:pt x="2770" y="545"/>
                </a:cubicBezTo>
                <a:cubicBezTo>
                  <a:pt x="2780" y="525"/>
                  <a:pt x="2799" y="516"/>
                  <a:pt x="2816" y="506"/>
                </a:cubicBezTo>
                <a:cubicBezTo>
                  <a:pt x="2819" y="505"/>
                  <a:pt x="2822" y="503"/>
                  <a:pt x="2825" y="501"/>
                </a:cubicBezTo>
                <a:cubicBezTo>
                  <a:pt x="2807" y="471"/>
                  <a:pt x="2790" y="441"/>
                  <a:pt x="2770" y="414"/>
                </a:cubicBezTo>
                <a:cubicBezTo>
                  <a:pt x="2757" y="396"/>
                  <a:pt x="2741" y="379"/>
                  <a:pt x="2726" y="363"/>
                </a:cubicBezTo>
                <a:cubicBezTo>
                  <a:pt x="2717" y="354"/>
                  <a:pt x="2708" y="346"/>
                  <a:pt x="2698" y="339"/>
                </a:cubicBezTo>
                <a:cubicBezTo>
                  <a:pt x="2663" y="317"/>
                  <a:pt x="2626" y="323"/>
                  <a:pt x="2589" y="330"/>
                </a:cubicBezTo>
                <a:cubicBezTo>
                  <a:pt x="2558" y="335"/>
                  <a:pt x="2531" y="350"/>
                  <a:pt x="2507" y="369"/>
                </a:cubicBezTo>
                <a:cubicBezTo>
                  <a:pt x="2489" y="383"/>
                  <a:pt x="2475" y="401"/>
                  <a:pt x="2460" y="418"/>
                </a:cubicBezTo>
                <a:cubicBezTo>
                  <a:pt x="2426" y="455"/>
                  <a:pt x="2409" y="501"/>
                  <a:pt x="2389" y="546"/>
                </a:cubicBezTo>
                <a:cubicBezTo>
                  <a:pt x="2378" y="569"/>
                  <a:pt x="2372" y="594"/>
                  <a:pt x="2364" y="619"/>
                </a:cubicBezTo>
                <a:cubicBezTo>
                  <a:pt x="2363" y="622"/>
                  <a:pt x="2364" y="626"/>
                  <a:pt x="2366" y="630"/>
                </a:cubicBezTo>
                <a:cubicBezTo>
                  <a:pt x="2383" y="673"/>
                  <a:pt x="2401" y="716"/>
                  <a:pt x="2417" y="760"/>
                </a:cubicBezTo>
                <a:cubicBezTo>
                  <a:pt x="2429" y="789"/>
                  <a:pt x="2439" y="818"/>
                  <a:pt x="2448" y="848"/>
                </a:cubicBezTo>
                <a:cubicBezTo>
                  <a:pt x="2460" y="888"/>
                  <a:pt x="2471" y="929"/>
                  <a:pt x="2483" y="969"/>
                </a:cubicBezTo>
                <a:cubicBezTo>
                  <a:pt x="2488" y="990"/>
                  <a:pt x="2495" y="1010"/>
                  <a:pt x="2501" y="1031"/>
                </a:cubicBezTo>
                <a:cubicBezTo>
                  <a:pt x="2519" y="1025"/>
                  <a:pt x="2537" y="1017"/>
                  <a:pt x="2556" y="1013"/>
                </a:cubicBezTo>
                <a:cubicBezTo>
                  <a:pt x="2626" y="995"/>
                  <a:pt x="2696" y="998"/>
                  <a:pt x="2764" y="1022"/>
                </a:cubicBezTo>
                <a:cubicBezTo>
                  <a:pt x="2802" y="1035"/>
                  <a:pt x="2839" y="1053"/>
                  <a:pt x="2870" y="1080"/>
                </a:cubicBezTo>
                <a:cubicBezTo>
                  <a:pt x="2901" y="1107"/>
                  <a:pt x="2930" y="1137"/>
                  <a:pt x="2957" y="1168"/>
                </a:cubicBezTo>
                <a:cubicBezTo>
                  <a:pt x="2977" y="1192"/>
                  <a:pt x="2990" y="1222"/>
                  <a:pt x="3002" y="1252"/>
                </a:cubicBezTo>
                <a:cubicBezTo>
                  <a:pt x="3033" y="1327"/>
                  <a:pt x="3031" y="1403"/>
                  <a:pt x="3011" y="1479"/>
                </a:cubicBezTo>
                <a:cubicBezTo>
                  <a:pt x="3004" y="1506"/>
                  <a:pt x="2993" y="1533"/>
                  <a:pt x="2979" y="1556"/>
                </a:cubicBezTo>
                <a:cubicBezTo>
                  <a:pt x="2960" y="1585"/>
                  <a:pt x="2938" y="1612"/>
                  <a:pt x="2911" y="1637"/>
                </a:cubicBezTo>
                <a:cubicBezTo>
                  <a:pt x="2872" y="1674"/>
                  <a:pt x="2826" y="1694"/>
                  <a:pt x="2776" y="1707"/>
                </a:cubicBezTo>
                <a:cubicBezTo>
                  <a:pt x="2725" y="1721"/>
                  <a:pt x="2672" y="1721"/>
                  <a:pt x="2620" y="1709"/>
                </a:cubicBezTo>
                <a:cubicBezTo>
                  <a:pt x="2591" y="1703"/>
                  <a:pt x="2562" y="1692"/>
                  <a:pt x="2536" y="1677"/>
                </a:cubicBezTo>
                <a:cubicBezTo>
                  <a:pt x="2506" y="1659"/>
                  <a:pt x="2481" y="1635"/>
                  <a:pt x="2462" y="1604"/>
                </a:cubicBezTo>
                <a:cubicBezTo>
                  <a:pt x="2419" y="1534"/>
                  <a:pt x="2418" y="1462"/>
                  <a:pt x="2447" y="1390"/>
                </a:cubicBezTo>
                <a:cubicBezTo>
                  <a:pt x="2460" y="1358"/>
                  <a:pt x="2484" y="1331"/>
                  <a:pt x="2511" y="1308"/>
                </a:cubicBezTo>
                <a:cubicBezTo>
                  <a:pt x="2532" y="1290"/>
                  <a:pt x="2557" y="1281"/>
                  <a:pt x="2583" y="1276"/>
                </a:cubicBezTo>
                <a:cubicBezTo>
                  <a:pt x="2602" y="1273"/>
                  <a:pt x="2621" y="1267"/>
                  <a:pt x="2639" y="1269"/>
                </a:cubicBezTo>
                <a:cubicBezTo>
                  <a:pt x="2672" y="1272"/>
                  <a:pt x="2706" y="1280"/>
                  <a:pt x="2733" y="1301"/>
                </a:cubicBezTo>
                <a:cubicBezTo>
                  <a:pt x="2757" y="1319"/>
                  <a:pt x="2777" y="1341"/>
                  <a:pt x="2788" y="1371"/>
                </a:cubicBezTo>
                <a:cubicBezTo>
                  <a:pt x="2795" y="1391"/>
                  <a:pt x="2801" y="1412"/>
                  <a:pt x="2794" y="1431"/>
                </a:cubicBezTo>
                <a:cubicBezTo>
                  <a:pt x="2780" y="1468"/>
                  <a:pt x="2763" y="1501"/>
                  <a:pt x="2720" y="1516"/>
                </a:cubicBezTo>
                <a:cubicBezTo>
                  <a:pt x="2691" y="1527"/>
                  <a:pt x="2639" y="1507"/>
                  <a:pt x="2630" y="1478"/>
                </a:cubicBezTo>
                <a:cubicBezTo>
                  <a:pt x="2624" y="1459"/>
                  <a:pt x="2627" y="1446"/>
                  <a:pt x="2642" y="1433"/>
                </a:cubicBezTo>
                <a:cubicBezTo>
                  <a:pt x="2651" y="1425"/>
                  <a:pt x="2660" y="1417"/>
                  <a:pt x="2669" y="1410"/>
                </a:cubicBezTo>
                <a:cubicBezTo>
                  <a:pt x="2672" y="1427"/>
                  <a:pt x="2674" y="1442"/>
                  <a:pt x="2679" y="1455"/>
                </a:cubicBezTo>
                <a:cubicBezTo>
                  <a:pt x="2681" y="1461"/>
                  <a:pt x="2690" y="1468"/>
                  <a:pt x="2696" y="1468"/>
                </a:cubicBezTo>
                <a:cubicBezTo>
                  <a:pt x="2702" y="1468"/>
                  <a:pt x="2709" y="1460"/>
                  <a:pt x="2712" y="1454"/>
                </a:cubicBezTo>
                <a:cubicBezTo>
                  <a:pt x="2716" y="1448"/>
                  <a:pt x="2719" y="1439"/>
                  <a:pt x="2719" y="1432"/>
                </a:cubicBezTo>
                <a:cubicBezTo>
                  <a:pt x="2721" y="1412"/>
                  <a:pt x="2719" y="1391"/>
                  <a:pt x="2701" y="1379"/>
                </a:cubicBezTo>
                <a:cubicBezTo>
                  <a:pt x="2675" y="1362"/>
                  <a:pt x="2646" y="1361"/>
                  <a:pt x="2618" y="1375"/>
                </a:cubicBezTo>
                <a:cubicBezTo>
                  <a:pt x="2567" y="1402"/>
                  <a:pt x="2544" y="1475"/>
                  <a:pt x="2584" y="1530"/>
                </a:cubicBezTo>
                <a:cubicBezTo>
                  <a:pt x="2599" y="1551"/>
                  <a:pt x="2618" y="1565"/>
                  <a:pt x="2640" y="1576"/>
                </a:cubicBezTo>
                <a:cubicBezTo>
                  <a:pt x="2679" y="1596"/>
                  <a:pt x="2719" y="1596"/>
                  <a:pt x="2758" y="1583"/>
                </a:cubicBezTo>
                <a:cubicBezTo>
                  <a:pt x="2794" y="1571"/>
                  <a:pt x="2824" y="1549"/>
                  <a:pt x="2845" y="1515"/>
                </a:cubicBezTo>
                <a:cubicBezTo>
                  <a:pt x="2890" y="1444"/>
                  <a:pt x="2884" y="1370"/>
                  <a:pt x="2860" y="1296"/>
                </a:cubicBezTo>
                <a:cubicBezTo>
                  <a:pt x="2852" y="1269"/>
                  <a:pt x="2832" y="1245"/>
                  <a:pt x="2816" y="1220"/>
                </a:cubicBezTo>
                <a:cubicBezTo>
                  <a:pt x="2794" y="1187"/>
                  <a:pt x="2760" y="1168"/>
                  <a:pt x="2724" y="1151"/>
                </a:cubicBezTo>
                <a:cubicBezTo>
                  <a:pt x="2663" y="1123"/>
                  <a:pt x="2601" y="1124"/>
                  <a:pt x="2539" y="1143"/>
                </a:cubicBezTo>
                <a:cubicBezTo>
                  <a:pt x="2512" y="1152"/>
                  <a:pt x="2488" y="1169"/>
                  <a:pt x="2461" y="1183"/>
                </a:cubicBezTo>
                <a:cubicBezTo>
                  <a:pt x="2451" y="1151"/>
                  <a:pt x="2442" y="1116"/>
                  <a:pt x="2430" y="1081"/>
                </a:cubicBezTo>
                <a:cubicBezTo>
                  <a:pt x="2417" y="1047"/>
                  <a:pt x="2402" y="1014"/>
                  <a:pt x="2389" y="980"/>
                </a:cubicBezTo>
                <a:cubicBezTo>
                  <a:pt x="2386" y="972"/>
                  <a:pt x="2383" y="964"/>
                  <a:pt x="2380" y="956"/>
                </a:cubicBezTo>
                <a:cubicBezTo>
                  <a:pt x="2366" y="926"/>
                  <a:pt x="2352" y="895"/>
                  <a:pt x="2337" y="865"/>
                </a:cubicBezTo>
                <a:cubicBezTo>
                  <a:pt x="2324" y="841"/>
                  <a:pt x="2309" y="819"/>
                  <a:pt x="2295" y="796"/>
                </a:cubicBezTo>
                <a:cubicBezTo>
                  <a:pt x="2282" y="777"/>
                  <a:pt x="2271" y="757"/>
                  <a:pt x="2257" y="739"/>
                </a:cubicBezTo>
                <a:cubicBezTo>
                  <a:pt x="2237" y="714"/>
                  <a:pt x="2217" y="689"/>
                  <a:pt x="2194" y="667"/>
                </a:cubicBezTo>
                <a:cubicBezTo>
                  <a:pt x="2174" y="647"/>
                  <a:pt x="2152" y="628"/>
                  <a:pt x="2128" y="612"/>
                </a:cubicBezTo>
                <a:cubicBezTo>
                  <a:pt x="2078" y="579"/>
                  <a:pt x="2023" y="567"/>
                  <a:pt x="1963" y="582"/>
                </a:cubicBezTo>
                <a:cubicBezTo>
                  <a:pt x="1930" y="590"/>
                  <a:pt x="1902" y="606"/>
                  <a:pt x="1877" y="629"/>
                </a:cubicBezTo>
                <a:cubicBezTo>
                  <a:pt x="1861" y="644"/>
                  <a:pt x="1843" y="657"/>
                  <a:pt x="1829" y="674"/>
                </a:cubicBezTo>
                <a:cubicBezTo>
                  <a:pt x="1802" y="709"/>
                  <a:pt x="1775" y="745"/>
                  <a:pt x="1757" y="786"/>
                </a:cubicBezTo>
                <a:cubicBezTo>
                  <a:pt x="1741" y="819"/>
                  <a:pt x="1723" y="852"/>
                  <a:pt x="1711" y="886"/>
                </a:cubicBezTo>
                <a:cubicBezTo>
                  <a:pt x="1686" y="963"/>
                  <a:pt x="1678" y="1042"/>
                  <a:pt x="1700" y="1121"/>
                </a:cubicBezTo>
                <a:cubicBezTo>
                  <a:pt x="1709" y="1154"/>
                  <a:pt x="1727" y="1182"/>
                  <a:pt x="1747" y="1209"/>
                </a:cubicBezTo>
                <a:cubicBezTo>
                  <a:pt x="1768" y="1236"/>
                  <a:pt x="1793" y="1257"/>
                  <a:pt x="1822" y="1273"/>
                </a:cubicBezTo>
                <a:cubicBezTo>
                  <a:pt x="1846" y="1286"/>
                  <a:pt x="1874" y="1294"/>
                  <a:pt x="1901" y="1300"/>
                </a:cubicBezTo>
                <a:cubicBezTo>
                  <a:pt x="1943" y="1308"/>
                  <a:pt x="1985" y="1301"/>
                  <a:pt x="2021" y="1276"/>
                </a:cubicBezTo>
                <a:cubicBezTo>
                  <a:pt x="2039" y="1264"/>
                  <a:pt x="2055" y="1247"/>
                  <a:pt x="2067" y="1229"/>
                </a:cubicBezTo>
                <a:cubicBezTo>
                  <a:pt x="2090" y="1197"/>
                  <a:pt x="2102" y="1160"/>
                  <a:pt x="2093" y="1119"/>
                </a:cubicBezTo>
                <a:cubicBezTo>
                  <a:pt x="2081" y="1067"/>
                  <a:pt x="2054" y="1037"/>
                  <a:pt x="2001" y="1027"/>
                </a:cubicBezTo>
                <a:cubicBezTo>
                  <a:pt x="1986" y="1025"/>
                  <a:pt x="1971" y="1026"/>
                  <a:pt x="1956" y="1028"/>
                </a:cubicBezTo>
                <a:cubicBezTo>
                  <a:pt x="1928" y="1033"/>
                  <a:pt x="1907" y="1049"/>
                  <a:pt x="1898" y="1075"/>
                </a:cubicBezTo>
                <a:cubicBezTo>
                  <a:pt x="1889" y="1100"/>
                  <a:pt x="1884" y="1127"/>
                  <a:pt x="1904" y="1150"/>
                </a:cubicBezTo>
                <a:cubicBezTo>
                  <a:pt x="1917" y="1165"/>
                  <a:pt x="1952" y="1169"/>
                  <a:pt x="1967" y="1156"/>
                </a:cubicBezTo>
                <a:cubicBezTo>
                  <a:pt x="1979" y="1147"/>
                  <a:pt x="1975" y="1124"/>
                  <a:pt x="1960" y="1114"/>
                </a:cubicBezTo>
                <a:cubicBezTo>
                  <a:pt x="1953" y="1109"/>
                  <a:pt x="1946" y="1106"/>
                  <a:pt x="1938" y="1101"/>
                </a:cubicBezTo>
                <a:cubicBezTo>
                  <a:pt x="1958" y="1089"/>
                  <a:pt x="1978" y="1080"/>
                  <a:pt x="2000" y="1094"/>
                </a:cubicBezTo>
                <a:cubicBezTo>
                  <a:pt x="2020" y="1106"/>
                  <a:pt x="2031" y="1126"/>
                  <a:pt x="2026" y="1148"/>
                </a:cubicBezTo>
                <a:cubicBezTo>
                  <a:pt x="2022" y="1169"/>
                  <a:pt x="2012" y="1189"/>
                  <a:pt x="1992" y="1203"/>
                </a:cubicBezTo>
                <a:cubicBezTo>
                  <a:pt x="1963" y="1224"/>
                  <a:pt x="1934" y="1226"/>
                  <a:pt x="1901" y="1218"/>
                </a:cubicBezTo>
                <a:cubicBezTo>
                  <a:pt x="1864" y="1209"/>
                  <a:pt x="1837" y="1185"/>
                  <a:pt x="1824" y="1149"/>
                </a:cubicBezTo>
                <a:cubicBezTo>
                  <a:pt x="1804" y="1096"/>
                  <a:pt x="1810" y="1043"/>
                  <a:pt x="1836" y="993"/>
                </a:cubicBezTo>
                <a:cubicBezTo>
                  <a:pt x="1845" y="976"/>
                  <a:pt x="1862" y="964"/>
                  <a:pt x="1875" y="949"/>
                </a:cubicBezTo>
                <a:cubicBezTo>
                  <a:pt x="1901" y="921"/>
                  <a:pt x="1935" y="909"/>
                  <a:pt x="1971" y="905"/>
                </a:cubicBezTo>
                <a:cubicBezTo>
                  <a:pt x="1989" y="902"/>
                  <a:pt x="2008" y="897"/>
                  <a:pt x="2025" y="900"/>
                </a:cubicBezTo>
                <a:cubicBezTo>
                  <a:pt x="2065" y="906"/>
                  <a:pt x="2103" y="915"/>
                  <a:pt x="2137" y="939"/>
                </a:cubicBezTo>
                <a:cubicBezTo>
                  <a:pt x="2169" y="961"/>
                  <a:pt x="2191" y="989"/>
                  <a:pt x="2209" y="1020"/>
                </a:cubicBezTo>
                <a:cubicBezTo>
                  <a:pt x="2221" y="1041"/>
                  <a:pt x="2225" y="1066"/>
                  <a:pt x="2230" y="1090"/>
                </a:cubicBezTo>
                <a:cubicBezTo>
                  <a:pt x="2237" y="1133"/>
                  <a:pt x="2233" y="1176"/>
                  <a:pt x="2217" y="1217"/>
                </a:cubicBezTo>
                <a:cubicBezTo>
                  <a:pt x="2206" y="1244"/>
                  <a:pt x="2189" y="1270"/>
                  <a:pt x="2172" y="1295"/>
                </a:cubicBezTo>
                <a:cubicBezTo>
                  <a:pt x="2159" y="1314"/>
                  <a:pt x="2145" y="1332"/>
                  <a:pt x="2128" y="1348"/>
                </a:cubicBezTo>
                <a:cubicBezTo>
                  <a:pt x="2095" y="1379"/>
                  <a:pt x="2057" y="1401"/>
                  <a:pt x="2014" y="1417"/>
                </a:cubicBezTo>
                <a:cubicBezTo>
                  <a:pt x="1955" y="1439"/>
                  <a:pt x="1894" y="1442"/>
                  <a:pt x="1834" y="1429"/>
                </a:cubicBezTo>
                <a:cubicBezTo>
                  <a:pt x="1798" y="1421"/>
                  <a:pt x="1763" y="1408"/>
                  <a:pt x="1730" y="1389"/>
                </a:cubicBezTo>
                <a:cubicBezTo>
                  <a:pt x="1696" y="1368"/>
                  <a:pt x="1666" y="1344"/>
                  <a:pt x="1640" y="1315"/>
                </a:cubicBezTo>
                <a:cubicBezTo>
                  <a:pt x="1616" y="1289"/>
                  <a:pt x="1594" y="1261"/>
                  <a:pt x="1570" y="1235"/>
                </a:cubicBezTo>
                <a:cubicBezTo>
                  <a:pt x="1557" y="1220"/>
                  <a:pt x="1542" y="1206"/>
                  <a:pt x="1527" y="1193"/>
                </a:cubicBezTo>
                <a:cubicBezTo>
                  <a:pt x="1507" y="1176"/>
                  <a:pt x="1486" y="1159"/>
                  <a:pt x="1464" y="1145"/>
                </a:cubicBezTo>
                <a:cubicBezTo>
                  <a:pt x="1435" y="1128"/>
                  <a:pt x="1403" y="1125"/>
                  <a:pt x="1370" y="1129"/>
                </a:cubicBezTo>
                <a:cubicBezTo>
                  <a:pt x="1318" y="1136"/>
                  <a:pt x="1275" y="1160"/>
                  <a:pt x="1239" y="1196"/>
                </a:cubicBezTo>
                <a:cubicBezTo>
                  <a:pt x="1207" y="1229"/>
                  <a:pt x="1185" y="1267"/>
                  <a:pt x="1167" y="1309"/>
                </a:cubicBezTo>
                <a:cubicBezTo>
                  <a:pt x="1143" y="1367"/>
                  <a:pt x="1138" y="1425"/>
                  <a:pt x="1155" y="1484"/>
                </a:cubicBezTo>
                <a:cubicBezTo>
                  <a:pt x="1164" y="1517"/>
                  <a:pt x="1183" y="1544"/>
                  <a:pt x="1208" y="1567"/>
                </a:cubicBezTo>
                <a:cubicBezTo>
                  <a:pt x="1258" y="1613"/>
                  <a:pt x="1331" y="1616"/>
                  <a:pt x="1384" y="1588"/>
                </a:cubicBezTo>
                <a:cubicBezTo>
                  <a:pt x="1402" y="1578"/>
                  <a:pt x="1421" y="1564"/>
                  <a:pt x="1428" y="1542"/>
                </a:cubicBezTo>
                <a:cubicBezTo>
                  <a:pt x="1431" y="1531"/>
                  <a:pt x="1438" y="1522"/>
                  <a:pt x="1441" y="1512"/>
                </a:cubicBezTo>
                <a:cubicBezTo>
                  <a:pt x="1453" y="1464"/>
                  <a:pt x="1409" y="1390"/>
                  <a:pt x="1345" y="1402"/>
                </a:cubicBezTo>
                <a:cubicBezTo>
                  <a:pt x="1326" y="1406"/>
                  <a:pt x="1309" y="1412"/>
                  <a:pt x="1301" y="1433"/>
                </a:cubicBezTo>
                <a:cubicBezTo>
                  <a:pt x="1294" y="1454"/>
                  <a:pt x="1299" y="1473"/>
                  <a:pt x="1310" y="1490"/>
                </a:cubicBezTo>
                <a:cubicBezTo>
                  <a:pt x="1318" y="1503"/>
                  <a:pt x="1334" y="1501"/>
                  <a:pt x="1338" y="1486"/>
                </a:cubicBezTo>
                <a:cubicBezTo>
                  <a:pt x="1342" y="1473"/>
                  <a:pt x="1341" y="1460"/>
                  <a:pt x="1342" y="1445"/>
                </a:cubicBezTo>
                <a:cubicBezTo>
                  <a:pt x="1361" y="1444"/>
                  <a:pt x="1372" y="1460"/>
                  <a:pt x="1382" y="1474"/>
                </a:cubicBezTo>
                <a:cubicBezTo>
                  <a:pt x="1390" y="1485"/>
                  <a:pt x="1386" y="1499"/>
                  <a:pt x="1377" y="1512"/>
                </a:cubicBezTo>
                <a:cubicBezTo>
                  <a:pt x="1348" y="1550"/>
                  <a:pt x="1294" y="1550"/>
                  <a:pt x="1261" y="1514"/>
                </a:cubicBezTo>
                <a:cubicBezTo>
                  <a:pt x="1225" y="1477"/>
                  <a:pt x="1224" y="1437"/>
                  <a:pt x="1243" y="1394"/>
                </a:cubicBezTo>
                <a:cubicBezTo>
                  <a:pt x="1253" y="1372"/>
                  <a:pt x="1270" y="1356"/>
                  <a:pt x="1290" y="1341"/>
                </a:cubicBezTo>
                <a:cubicBezTo>
                  <a:pt x="1335" y="1309"/>
                  <a:pt x="1384" y="1307"/>
                  <a:pt x="1435" y="1320"/>
                </a:cubicBezTo>
                <a:cubicBezTo>
                  <a:pt x="1451" y="1324"/>
                  <a:pt x="1466" y="1334"/>
                  <a:pt x="1480" y="1343"/>
                </a:cubicBezTo>
                <a:cubicBezTo>
                  <a:pt x="1521" y="1372"/>
                  <a:pt x="1549" y="1410"/>
                  <a:pt x="1559" y="1460"/>
                </a:cubicBezTo>
                <a:cubicBezTo>
                  <a:pt x="1562" y="1477"/>
                  <a:pt x="1567" y="1496"/>
                  <a:pt x="1565" y="1514"/>
                </a:cubicBezTo>
                <a:cubicBezTo>
                  <a:pt x="1561" y="1552"/>
                  <a:pt x="1551" y="1589"/>
                  <a:pt x="1526" y="1621"/>
                </a:cubicBezTo>
                <a:cubicBezTo>
                  <a:pt x="1496" y="1661"/>
                  <a:pt x="1456" y="1685"/>
                  <a:pt x="1408" y="1701"/>
                </a:cubicBezTo>
                <a:cubicBezTo>
                  <a:pt x="1356" y="1718"/>
                  <a:pt x="1304" y="1720"/>
                  <a:pt x="1252" y="1708"/>
                </a:cubicBezTo>
                <a:cubicBezTo>
                  <a:pt x="1218" y="1700"/>
                  <a:pt x="1184" y="1689"/>
                  <a:pt x="1155" y="1665"/>
                </a:cubicBezTo>
                <a:cubicBezTo>
                  <a:pt x="1139" y="1652"/>
                  <a:pt x="1124" y="1638"/>
                  <a:pt x="1107" y="1626"/>
                </a:cubicBezTo>
                <a:cubicBezTo>
                  <a:pt x="1100" y="1621"/>
                  <a:pt x="1089" y="1616"/>
                  <a:pt x="1080" y="1616"/>
                </a:cubicBezTo>
                <a:cubicBezTo>
                  <a:pt x="823" y="1616"/>
                  <a:pt x="567" y="1616"/>
                  <a:pt x="310" y="1616"/>
                </a:cubicBezTo>
                <a:cubicBezTo>
                  <a:pt x="283" y="1616"/>
                  <a:pt x="255" y="1617"/>
                  <a:pt x="228" y="1612"/>
                </a:cubicBezTo>
                <a:cubicBezTo>
                  <a:pt x="187" y="1606"/>
                  <a:pt x="145" y="1598"/>
                  <a:pt x="106" y="1585"/>
                </a:cubicBezTo>
                <a:cubicBezTo>
                  <a:pt x="74" y="1575"/>
                  <a:pt x="44" y="1558"/>
                  <a:pt x="22" y="1531"/>
                </a:cubicBezTo>
                <a:cubicBezTo>
                  <a:pt x="0" y="1505"/>
                  <a:pt x="2" y="1457"/>
                  <a:pt x="27" y="1432"/>
                </a:cubicBezTo>
                <a:cubicBezTo>
                  <a:pt x="68" y="1390"/>
                  <a:pt x="120" y="1378"/>
                  <a:pt x="173" y="1366"/>
                </a:cubicBezTo>
                <a:cubicBezTo>
                  <a:pt x="238" y="1351"/>
                  <a:pt x="303" y="1355"/>
                  <a:pt x="368" y="1356"/>
                </a:cubicBezTo>
                <a:cubicBezTo>
                  <a:pt x="479" y="1356"/>
                  <a:pt x="589" y="1355"/>
                  <a:pt x="700" y="1359"/>
                </a:cubicBezTo>
                <a:cubicBezTo>
                  <a:pt x="785" y="1362"/>
                  <a:pt x="870" y="1372"/>
                  <a:pt x="955" y="1378"/>
                </a:cubicBezTo>
                <a:cubicBezTo>
                  <a:pt x="957" y="1379"/>
                  <a:pt x="959" y="1379"/>
                  <a:pt x="962" y="1383"/>
                </a:cubicBezTo>
                <a:cubicBezTo>
                  <a:pt x="952" y="1384"/>
                  <a:pt x="942" y="1385"/>
                  <a:pt x="931" y="1385"/>
                </a:cubicBezTo>
                <a:cubicBezTo>
                  <a:pt x="786" y="1387"/>
                  <a:pt x="640" y="1389"/>
                  <a:pt x="495" y="1392"/>
                </a:cubicBezTo>
                <a:cubicBezTo>
                  <a:pt x="406" y="1394"/>
                  <a:pt x="316" y="1397"/>
                  <a:pt x="227" y="1400"/>
                </a:cubicBezTo>
                <a:cubicBezTo>
                  <a:pt x="196" y="1401"/>
                  <a:pt x="168" y="1410"/>
                  <a:pt x="144" y="1432"/>
                </a:cubicBezTo>
                <a:cubicBezTo>
                  <a:pt x="115" y="1458"/>
                  <a:pt x="116" y="1518"/>
                  <a:pt x="146" y="1543"/>
                </a:cubicBezTo>
                <a:cubicBezTo>
                  <a:pt x="173" y="1566"/>
                  <a:pt x="204" y="1570"/>
                  <a:pt x="237" y="1570"/>
                </a:cubicBezTo>
                <a:cubicBezTo>
                  <a:pt x="329" y="1571"/>
                  <a:pt x="421" y="1570"/>
                  <a:pt x="513" y="1570"/>
                </a:cubicBezTo>
                <a:cubicBezTo>
                  <a:pt x="689" y="1570"/>
                  <a:pt x="866" y="1570"/>
                  <a:pt x="1042" y="1570"/>
                </a:cubicBezTo>
                <a:cubicBezTo>
                  <a:pt x="1048" y="1570"/>
                  <a:pt x="1054" y="1570"/>
                  <a:pt x="1061" y="1570"/>
                </a:cubicBezTo>
                <a:cubicBezTo>
                  <a:pt x="1055" y="1552"/>
                  <a:pt x="1047" y="1535"/>
                  <a:pt x="1043" y="1518"/>
                </a:cubicBezTo>
                <a:cubicBezTo>
                  <a:pt x="1036" y="1491"/>
                  <a:pt x="1028" y="1464"/>
                  <a:pt x="1025" y="1437"/>
                </a:cubicBezTo>
                <a:cubicBezTo>
                  <a:pt x="1021" y="1391"/>
                  <a:pt x="1025" y="1345"/>
                  <a:pt x="1036" y="1300"/>
                </a:cubicBezTo>
                <a:cubicBezTo>
                  <a:pt x="1044" y="1266"/>
                  <a:pt x="1055" y="1233"/>
                  <a:pt x="1069" y="1202"/>
                </a:cubicBezTo>
                <a:cubicBezTo>
                  <a:pt x="1083" y="1170"/>
                  <a:pt x="1101" y="1139"/>
                  <a:pt x="1121" y="1111"/>
                </a:cubicBezTo>
                <a:cubicBezTo>
                  <a:pt x="1143" y="1080"/>
                  <a:pt x="1170" y="1053"/>
                  <a:pt x="1203" y="1031"/>
                </a:cubicBezTo>
                <a:cubicBezTo>
                  <a:pt x="1264" y="990"/>
                  <a:pt x="1330" y="976"/>
                  <a:pt x="1401" y="989"/>
                </a:cubicBezTo>
                <a:cubicBezTo>
                  <a:pt x="1441" y="997"/>
                  <a:pt x="1479" y="1011"/>
                  <a:pt x="1514" y="1034"/>
                </a:cubicBezTo>
                <a:cubicBezTo>
                  <a:pt x="1524" y="1041"/>
                  <a:pt x="1536" y="1047"/>
                  <a:pt x="1548" y="1054"/>
                </a:cubicBezTo>
                <a:cubicBezTo>
                  <a:pt x="1551" y="1027"/>
                  <a:pt x="1551" y="1000"/>
                  <a:pt x="1555" y="974"/>
                </a:cubicBezTo>
                <a:cubicBezTo>
                  <a:pt x="1564" y="925"/>
                  <a:pt x="1573" y="876"/>
                  <a:pt x="1586" y="827"/>
                </a:cubicBezTo>
                <a:cubicBezTo>
                  <a:pt x="1595" y="790"/>
                  <a:pt x="1607" y="753"/>
                  <a:pt x="1622" y="718"/>
                </a:cubicBezTo>
                <a:cubicBezTo>
                  <a:pt x="1644" y="668"/>
                  <a:pt x="1668" y="619"/>
                  <a:pt x="1698" y="573"/>
                </a:cubicBezTo>
                <a:cubicBezTo>
                  <a:pt x="1733" y="520"/>
                  <a:pt x="1772" y="472"/>
                  <a:pt x="1822" y="433"/>
                </a:cubicBezTo>
                <a:cubicBezTo>
                  <a:pt x="1847" y="414"/>
                  <a:pt x="1875" y="398"/>
                  <a:pt x="1903" y="384"/>
                </a:cubicBezTo>
                <a:cubicBezTo>
                  <a:pt x="1982" y="344"/>
                  <a:pt x="2064" y="345"/>
                  <a:pt x="2147" y="372"/>
                </a:cubicBezTo>
                <a:cubicBezTo>
                  <a:pt x="2178" y="382"/>
                  <a:pt x="2206" y="403"/>
                  <a:pt x="2229" y="428"/>
                </a:cubicBezTo>
                <a:cubicBezTo>
                  <a:pt x="2237" y="436"/>
                  <a:pt x="2245" y="443"/>
                  <a:pt x="2253" y="451"/>
                </a:cubicBezTo>
                <a:cubicBezTo>
                  <a:pt x="2266" y="420"/>
                  <a:pt x="2277" y="389"/>
                  <a:pt x="2290" y="358"/>
                </a:cubicBezTo>
                <a:cubicBezTo>
                  <a:pt x="2306" y="320"/>
                  <a:pt x="2322" y="281"/>
                  <a:pt x="2341" y="244"/>
                </a:cubicBezTo>
                <a:cubicBezTo>
                  <a:pt x="2354" y="216"/>
                  <a:pt x="2369" y="189"/>
                  <a:pt x="2386" y="164"/>
                </a:cubicBezTo>
                <a:cubicBezTo>
                  <a:pt x="2397" y="147"/>
                  <a:pt x="2412" y="133"/>
                  <a:pt x="2427" y="119"/>
                </a:cubicBezTo>
                <a:cubicBezTo>
                  <a:pt x="2444" y="103"/>
                  <a:pt x="2462" y="88"/>
                  <a:pt x="2480" y="72"/>
                </a:cubicBezTo>
                <a:cubicBezTo>
                  <a:pt x="2485" y="68"/>
                  <a:pt x="2491" y="66"/>
                  <a:pt x="2497" y="62"/>
                </a:cubicBezTo>
                <a:cubicBezTo>
                  <a:pt x="2526" y="44"/>
                  <a:pt x="2555" y="30"/>
                  <a:pt x="2587" y="19"/>
                </a:cubicBezTo>
                <a:cubicBezTo>
                  <a:pt x="2624" y="5"/>
                  <a:pt x="2662" y="0"/>
                  <a:pt x="2699" y="9"/>
                </a:cubicBezTo>
                <a:cubicBezTo>
                  <a:pt x="2730" y="15"/>
                  <a:pt x="2760" y="25"/>
                  <a:pt x="2786" y="46"/>
                </a:cubicBezTo>
                <a:cubicBezTo>
                  <a:pt x="2815" y="70"/>
                  <a:pt x="2833" y="99"/>
                  <a:pt x="2848" y="132"/>
                </a:cubicBezTo>
                <a:cubicBezTo>
                  <a:pt x="2859" y="156"/>
                  <a:pt x="2869" y="180"/>
                  <a:pt x="2878" y="204"/>
                </a:cubicBezTo>
                <a:cubicBezTo>
                  <a:pt x="2889" y="235"/>
                  <a:pt x="2899" y="266"/>
                  <a:pt x="2910" y="297"/>
                </a:cubicBezTo>
                <a:cubicBezTo>
                  <a:pt x="2920" y="326"/>
                  <a:pt x="2930" y="355"/>
                  <a:pt x="2941" y="384"/>
                </a:cubicBezTo>
                <a:cubicBezTo>
                  <a:pt x="2962" y="435"/>
                  <a:pt x="2983" y="485"/>
                  <a:pt x="3005" y="536"/>
                </a:cubicBezTo>
                <a:cubicBezTo>
                  <a:pt x="3010" y="548"/>
                  <a:pt x="3018" y="559"/>
                  <a:pt x="3024" y="569"/>
                </a:cubicBezTo>
                <a:cubicBezTo>
                  <a:pt x="3050" y="571"/>
                  <a:pt x="3077" y="574"/>
                  <a:pt x="3104" y="577"/>
                </a:cubicBezTo>
                <a:cubicBezTo>
                  <a:pt x="3107" y="577"/>
                  <a:pt x="3111" y="575"/>
                  <a:pt x="3114" y="572"/>
                </a:cubicBezTo>
                <a:cubicBezTo>
                  <a:pt x="3140" y="543"/>
                  <a:pt x="3172" y="523"/>
                  <a:pt x="3207" y="507"/>
                </a:cubicBezTo>
                <a:cubicBezTo>
                  <a:pt x="3248" y="487"/>
                  <a:pt x="3290" y="482"/>
                  <a:pt x="3334" y="490"/>
                </a:cubicBezTo>
                <a:cubicBezTo>
                  <a:pt x="3393" y="501"/>
                  <a:pt x="3428" y="550"/>
                  <a:pt x="3423" y="610"/>
                </a:cubicBezTo>
                <a:cubicBezTo>
                  <a:pt x="3423" y="616"/>
                  <a:pt x="3422" y="623"/>
                  <a:pt x="3422" y="630"/>
                </a:cubicBezTo>
                <a:cubicBezTo>
                  <a:pt x="3444" y="638"/>
                  <a:pt x="3461" y="626"/>
                  <a:pt x="3477" y="616"/>
                </a:cubicBezTo>
                <a:cubicBezTo>
                  <a:pt x="3489" y="609"/>
                  <a:pt x="3499" y="599"/>
                  <a:pt x="3509" y="590"/>
                </a:cubicBezTo>
                <a:cubicBezTo>
                  <a:pt x="3533" y="568"/>
                  <a:pt x="3573" y="560"/>
                  <a:pt x="3606" y="577"/>
                </a:cubicBezTo>
                <a:cubicBezTo>
                  <a:pt x="3631" y="591"/>
                  <a:pt x="3655" y="608"/>
                  <a:pt x="3679" y="624"/>
                </a:cubicBezTo>
                <a:cubicBezTo>
                  <a:pt x="3716" y="650"/>
                  <a:pt x="3751" y="680"/>
                  <a:pt x="3800" y="677"/>
                </a:cubicBezTo>
                <a:cubicBezTo>
                  <a:pt x="3821" y="675"/>
                  <a:pt x="3841" y="671"/>
                  <a:pt x="3857" y="656"/>
                </a:cubicBezTo>
                <a:cubicBezTo>
                  <a:pt x="3873" y="641"/>
                  <a:pt x="3890" y="628"/>
                  <a:pt x="3906" y="615"/>
                </a:cubicBezTo>
                <a:cubicBezTo>
                  <a:pt x="3930" y="597"/>
                  <a:pt x="3960" y="595"/>
                  <a:pt x="3980" y="607"/>
                </a:cubicBezTo>
                <a:cubicBezTo>
                  <a:pt x="3966" y="611"/>
                  <a:pt x="3948" y="614"/>
                  <a:pt x="3933" y="621"/>
                </a:cubicBezTo>
                <a:cubicBezTo>
                  <a:pt x="3925" y="624"/>
                  <a:pt x="3919" y="633"/>
                  <a:pt x="3913" y="639"/>
                </a:cubicBezTo>
                <a:cubicBezTo>
                  <a:pt x="3909" y="643"/>
                  <a:pt x="3905" y="645"/>
                  <a:pt x="3901" y="648"/>
                </a:cubicBezTo>
                <a:cubicBezTo>
                  <a:pt x="3897" y="650"/>
                  <a:pt x="3893" y="651"/>
                  <a:pt x="3890" y="653"/>
                </a:cubicBezTo>
                <a:cubicBezTo>
                  <a:pt x="3873" y="664"/>
                  <a:pt x="3857" y="676"/>
                  <a:pt x="3839" y="686"/>
                </a:cubicBezTo>
                <a:cubicBezTo>
                  <a:pt x="3801" y="708"/>
                  <a:pt x="3761" y="707"/>
                  <a:pt x="3722" y="692"/>
                </a:cubicBezTo>
                <a:cubicBezTo>
                  <a:pt x="3690" y="679"/>
                  <a:pt x="3661" y="658"/>
                  <a:pt x="3631" y="641"/>
                </a:cubicBezTo>
                <a:cubicBezTo>
                  <a:pt x="3623" y="636"/>
                  <a:pt x="3615" y="629"/>
                  <a:pt x="3607" y="624"/>
                </a:cubicBezTo>
                <a:cubicBezTo>
                  <a:pt x="3564" y="599"/>
                  <a:pt x="3530" y="583"/>
                  <a:pt x="3492" y="627"/>
                </a:cubicBezTo>
                <a:cubicBezTo>
                  <a:pt x="3475" y="646"/>
                  <a:pt x="3438" y="653"/>
                  <a:pt x="3414" y="641"/>
                </a:cubicBezTo>
                <a:cubicBezTo>
                  <a:pt x="3409" y="638"/>
                  <a:pt x="3406" y="631"/>
                  <a:pt x="3402" y="626"/>
                </a:cubicBezTo>
                <a:cubicBezTo>
                  <a:pt x="3393" y="612"/>
                  <a:pt x="3388" y="595"/>
                  <a:pt x="3376" y="585"/>
                </a:cubicBezTo>
                <a:cubicBezTo>
                  <a:pt x="3351" y="564"/>
                  <a:pt x="3320" y="552"/>
                  <a:pt x="3286" y="550"/>
                </a:cubicBezTo>
                <a:cubicBezTo>
                  <a:pt x="3230" y="545"/>
                  <a:pt x="3176" y="550"/>
                  <a:pt x="3130" y="586"/>
                </a:cubicBezTo>
                <a:cubicBezTo>
                  <a:pt x="3139" y="591"/>
                  <a:pt x="3148" y="597"/>
                  <a:pt x="3157" y="600"/>
                </a:cubicBezTo>
                <a:cubicBezTo>
                  <a:pt x="3191" y="611"/>
                  <a:pt x="3211" y="636"/>
                  <a:pt x="3222" y="666"/>
                </a:cubicBezTo>
                <a:cubicBezTo>
                  <a:pt x="3228" y="680"/>
                  <a:pt x="3227" y="699"/>
                  <a:pt x="3221" y="713"/>
                </a:cubicBezTo>
                <a:cubicBezTo>
                  <a:pt x="3209" y="742"/>
                  <a:pt x="3184" y="759"/>
                  <a:pt x="3152" y="765"/>
                </a:cubicBezTo>
                <a:cubicBezTo>
                  <a:pt x="3136" y="768"/>
                  <a:pt x="3124" y="775"/>
                  <a:pt x="3112" y="787"/>
                </a:cubicBezTo>
                <a:cubicBezTo>
                  <a:pt x="3096" y="806"/>
                  <a:pt x="3075" y="821"/>
                  <a:pt x="3057" y="838"/>
                </a:cubicBezTo>
                <a:cubicBezTo>
                  <a:pt x="3029" y="864"/>
                  <a:pt x="2988" y="871"/>
                  <a:pt x="2955" y="855"/>
                </a:cubicBezTo>
                <a:cubicBezTo>
                  <a:pt x="2932" y="844"/>
                  <a:pt x="2914" y="828"/>
                  <a:pt x="2899" y="808"/>
                </a:cubicBezTo>
                <a:cubicBezTo>
                  <a:pt x="2893" y="798"/>
                  <a:pt x="2886" y="794"/>
                  <a:pt x="2873" y="796"/>
                </a:cubicBezTo>
                <a:cubicBezTo>
                  <a:pt x="2835" y="803"/>
                  <a:pt x="2796" y="797"/>
                  <a:pt x="2761" y="782"/>
                </a:cubicBezTo>
                <a:cubicBezTo>
                  <a:pt x="2745" y="775"/>
                  <a:pt x="2728" y="763"/>
                  <a:pt x="2720" y="749"/>
                </a:cubicBezTo>
                <a:cubicBezTo>
                  <a:pt x="2698" y="711"/>
                  <a:pt x="2717" y="670"/>
                  <a:pt x="2761" y="654"/>
                </a:cubicBezTo>
                <a:cubicBezTo>
                  <a:pt x="2803" y="638"/>
                  <a:pt x="2847" y="632"/>
                  <a:pt x="2892" y="634"/>
                </a:cubicBezTo>
                <a:cubicBezTo>
                  <a:pt x="2902" y="635"/>
                  <a:pt x="2913" y="634"/>
                  <a:pt x="2923" y="633"/>
                </a:cubicBezTo>
                <a:cubicBezTo>
                  <a:pt x="2963" y="628"/>
                  <a:pt x="3001" y="631"/>
                  <a:pt x="3035" y="654"/>
                </a:cubicBezTo>
                <a:cubicBezTo>
                  <a:pt x="3059" y="670"/>
                  <a:pt x="3062" y="709"/>
                  <a:pt x="3040" y="725"/>
                </a:cubicBezTo>
                <a:cubicBezTo>
                  <a:pt x="3008" y="749"/>
                  <a:pt x="2972" y="762"/>
                  <a:pt x="2932" y="754"/>
                </a:cubicBezTo>
                <a:cubicBezTo>
                  <a:pt x="2918" y="751"/>
                  <a:pt x="2904" y="741"/>
                  <a:pt x="2891" y="732"/>
                </a:cubicBezTo>
                <a:cubicBezTo>
                  <a:pt x="2882" y="727"/>
                  <a:pt x="2877" y="716"/>
                  <a:pt x="2882" y="706"/>
                </a:cubicBezTo>
                <a:cubicBezTo>
                  <a:pt x="2889" y="696"/>
                  <a:pt x="2896" y="682"/>
                  <a:pt x="2911" y="681"/>
                </a:cubicBezTo>
                <a:cubicBezTo>
                  <a:pt x="2914" y="680"/>
                  <a:pt x="2918" y="683"/>
                  <a:pt x="2922" y="685"/>
                </a:cubicBezTo>
                <a:cubicBezTo>
                  <a:pt x="2920" y="688"/>
                  <a:pt x="2918" y="692"/>
                  <a:pt x="2916" y="695"/>
                </a:cubicBezTo>
                <a:cubicBezTo>
                  <a:pt x="2912" y="700"/>
                  <a:pt x="2903" y="706"/>
                  <a:pt x="2904" y="709"/>
                </a:cubicBezTo>
                <a:cubicBezTo>
                  <a:pt x="2906" y="717"/>
                  <a:pt x="2911" y="726"/>
                  <a:pt x="2918" y="730"/>
                </a:cubicBezTo>
                <a:cubicBezTo>
                  <a:pt x="2935" y="740"/>
                  <a:pt x="2953" y="735"/>
                  <a:pt x="2971" y="727"/>
                </a:cubicBezTo>
                <a:cubicBezTo>
                  <a:pt x="2992" y="718"/>
                  <a:pt x="2999" y="694"/>
                  <a:pt x="2992" y="676"/>
                </a:cubicBezTo>
                <a:cubicBezTo>
                  <a:pt x="2980" y="647"/>
                  <a:pt x="2951" y="637"/>
                  <a:pt x="2926" y="642"/>
                </a:cubicBezTo>
                <a:cubicBezTo>
                  <a:pt x="2917" y="644"/>
                  <a:pt x="2908" y="647"/>
                  <a:pt x="2900" y="647"/>
                </a:cubicBezTo>
                <a:cubicBezTo>
                  <a:pt x="2863" y="644"/>
                  <a:pt x="2830" y="655"/>
                  <a:pt x="2798" y="674"/>
                </a:cubicBezTo>
                <a:cubicBezTo>
                  <a:pt x="2760" y="696"/>
                  <a:pt x="2767" y="734"/>
                  <a:pt x="2797" y="754"/>
                </a:cubicBezTo>
                <a:cubicBezTo>
                  <a:pt x="2826" y="773"/>
                  <a:pt x="2858" y="782"/>
                  <a:pt x="2893" y="778"/>
                </a:cubicBezTo>
                <a:cubicBezTo>
                  <a:pt x="2896" y="778"/>
                  <a:pt x="2898" y="780"/>
                  <a:pt x="2900" y="782"/>
                </a:cubicBezTo>
                <a:cubicBezTo>
                  <a:pt x="2920" y="794"/>
                  <a:pt x="2939" y="808"/>
                  <a:pt x="2960" y="817"/>
                </a:cubicBezTo>
                <a:cubicBezTo>
                  <a:pt x="3003" y="837"/>
                  <a:pt x="3049" y="823"/>
                  <a:pt x="3082" y="781"/>
                </a:cubicBezTo>
                <a:cubicBezTo>
                  <a:pt x="3095" y="765"/>
                  <a:pt x="3112" y="757"/>
                  <a:pt x="3131" y="751"/>
                </a:cubicBezTo>
                <a:cubicBezTo>
                  <a:pt x="3148" y="747"/>
                  <a:pt x="3163" y="736"/>
                  <a:pt x="3167" y="718"/>
                </a:cubicBezTo>
                <a:cubicBezTo>
                  <a:pt x="3173" y="688"/>
                  <a:pt x="3174" y="660"/>
                  <a:pt x="3154" y="633"/>
                </a:cubicBezTo>
                <a:cubicBezTo>
                  <a:pt x="3137" y="609"/>
                  <a:pt x="3116" y="593"/>
                  <a:pt x="3089" y="589"/>
                </a:cubicBezTo>
                <a:cubicBezTo>
                  <a:pt x="3065" y="585"/>
                  <a:pt x="3040" y="581"/>
                  <a:pt x="3018" y="598"/>
                </a:cubicBezTo>
                <a:cubicBezTo>
                  <a:pt x="3016" y="599"/>
                  <a:pt x="3012" y="600"/>
                  <a:pt x="3010" y="599"/>
                </a:cubicBezTo>
                <a:cubicBezTo>
                  <a:pt x="3001" y="596"/>
                  <a:pt x="2991" y="593"/>
                  <a:pt x="2984" y="588"/>
                </a:cubicBezTo>
                <a:cubicBezTo>
                  <a:pt x="2968" y="577"/>
                  <a:pt x="2954" y="563"/>
                  <a:pt x="2937" y="553"/>
                </a:cubicBezTo>
                <a:cubicBezTo>
                  <a:pt x="2925" y="546"/>
                  <a:pt x="2911" y="542"/>
                  <a:pt x="2897" y="541"/>
                </a:cubicBezTo>
                <a:cubicBezTo>
                  <a:pt x="2849" y="535"/>
                  <a:pt x="2804" y="539"/>
                  <a:pt x="2767" y="577"/>
                </a:cubicBezTo>
                <a:cubicBezTo>
                  <a:pt x="2764" y="581"/>
                  <a:pt x="2756" y="582"/>
                  <a:pt x="2750" y="581"/>
                </a:cubicBezTo>
                <a:cubicBezTo>
                  <a:pt x="2709" y="578"/>
                  <a:pt x="2669" y="580"/>
                  <a:pt x="2633" y="604"/>
                </a:cubicBezTo>
                <a:cubicBezTo>
                  <a:pt x="2597" y="627"/>
                  <a:pt x="2565" y="676"/>
                  <a:pt x="2580" y="736"/>
                </a:cubicBezTo>
                <a:cubicBezTo>
                  <a:pt x="2585" y="756"/>
                  <a:pt x="2591" y="776"/>
                  <a:pt x="2603" y="792"/>
                </a:cubicBezTo>
                <a:cubicBezTo>
                  <a:pt x="2615" y="810"/>
                  <a:pt x="2633" y="825"/>
                  <a:pt x="2651" y="837"/>
                </a:cubicBezTo>
                <a:cubicBezTo>
                  <a:pt x="2675" y="853"/>
                  <a:pt x="2700" y="867"/>
                  <a:pt x="2727" y="878"/>
                </a:cubicBezTo>
                <a:cubicBezTo>
                  <a:pt x="2762" y="892"/>
                  <a:pt x="2800" y="888"/>
                  <a:pt x="2837" y="886"/>
                </a:cubicBezTo>
                <a:cubicBezTo>
                  <a:pt x="2845" y="886"/>
                  <a:pt x="2854" y="888"/>
                  <a:pt x="2862" y="890"/>
                </a:cubicBezTo>
                <a:cubicBezTo>
                  <a:pt x="2881" y="896"/>
                  <a:pt x="2900" y="906"/>
                  <a:pt x="2921" y="909"/>
                </a:cubicBezTo>
                <a:cubicBezTo>
                  <a:pt x="2950" y="913"/>
                  <a:pt x="2979" y="913"/>
                  <a:pt x="3008" y="913"/>
                </a:cubicBezTo>
                <a:cubicBezTo>
                  <a:pt x="3022" y="913"/>
                  <a:pt x="3035" y="909"/>
                  <a:pt x="3047" y="903"/>
                </a:cubicBezTo>
                <a:cubicBezTo>
                  <a:pt x="3067" y="894"/>
                  <a:pt x="3085" y="881"/>
                  <a:pt x="3102" y="871"/>
                </a:cubicBezTo>
                <a:cubicBezTo>
                  <a:pt x="3143" y="891"/>
                  <a:pt x="3186" y="899"/>
                  <a:pt x="3231" y="892"/>
                </a:cubicBezTo>
                <a:cubicBezTo>
                  <a:pt x="3279" y="883"/>
                  <a:pt x="3307" y="850"/>
                  <a:pt x="3329" y="808"/>
                </a:cubicBezTo>
                <a:cubicBezTo>
                  <a:pt x="3346" y="808"/>
                  <a:pt x="3364" y="810"/>
                  <a:pt x="3382" y="808"/>
                </a:cubicBezTo>
                <a:cubicBezTo>
                  <a:pt x="3400" y="806"/>
                  <a:pt x="3419" y="802"/>
                  <a:pt x="3436" y="796"/>
                </a:cubicBezTo>
                <a:cubicBezTo>
                  <a:pt x="3462" y="788"/>
                  <a:pt x="3491" y="759"/>
                  <a:pt x="3489" y="733"/>
                </a:cubicBezTo>
                <a:cubicBezTo>
                  <a:pt x="3488" y="718"/>
                  <a:pt x="3494" y="709"/>
                  <a:pt x="3502" y="697"/>
                </a:cubicBezTo>
                <a:cubicBezTo>
                  <a:pt x="3521" y="669"/>
                  <a:pt x="3547" y="663"/>
                  <a:pt x="3576" y="671"/>
                </a:cubicBezTo>
                <a:cubicBezTo>
                  <a:pt x="3606" y="678"/>
                  <a:pt x="3634" y="690"/>
                  <a:pt x="3663" y="700"/>
                </a:cubicBezTo>
                <a:cubicBezTo>
                  <a:pt x="3677" y="705"/>
                  <a:pt x="3692" y="709"/>
                  <a:pt x="3705" y="716"/>
                </a:cubicBezTo>
                <a:cubicBezTo>
                  <a:pt x="3736" y="731"/>
                  <a:pt x="3769" y="735"/>
                  <a:pt x="3802" y="730"/>
                </a:cubicBezTo>
                <a:cubicBezTo>
                  <a:pt x="3813" y="728"/>
                  <a:pt x="3823" y="723"/>
                  <a:pt x="3832" y="719"/>
                </a:cubicBezTo>
                <a:cubicBezTo>
                  <a:pt x="3855" y="709"/>
                  <a:pt x="3872" y="691"/>
                  <a:pt x="3887" y="672"/>
                </a:cubicBezTo>
                <a:close/>
              </a:path>
            </a:pathLst>
          </a:custGeom>
          <a:solidFill>
            <a:schemeClr val="accent1">
              <a:alpha val="2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56" name="Freeform 6" hidden="1">
            <a:extLst>
              <a:ext uri="{FF2B5EF4-FFF2-40B4-BE49-F238E27FC236}">
                <a16:creationId xmlns:a16="http://schemas.microsoft.com/office/drawing/2014/main" id="{74255BF0-E861-4AAC-848D-C243585EA66D}"/>
              </a:ext>
            </a:extLst>
          </p:cNvPr>
          <p:cNvSpPr>
            <a:spLocks/>
          </p:cNvSpPr>
          <p:nvPr/>
        </p:nvSpPr>
        <p:spPr bwMode="auto">
          <a:xfrm>
            <a:off x="-558434" y="502173"/>
            <a:ext cx="2623194" cy="1543817"/>
          </a:xfrm>
          <a:custGeom>
            <a:avLst/>
            <a:gdLst>
              <a:gd name="T0" fmla="*/ 3510 w 4495"/>
              <a:gd name="T1" fmla="*/ 741 h 2642"/>
              <a:gd name="T2" fmla="*/ 3185 w 4495"/>
              <a:gd name="T3" fmla="*/ 1023 h 2642"/>
              <a:gd name="T4" fmla="*/ 3732 w 4495"/>
              <a:gd name="T5" fmla="*/ 1571 h 2642"/>
              <a:gd name="T6" fmla="*/ 4453 w 4495"/>
              <a:gd name="T7" fmla="*/ 1757 h 2642"/>
              <a:gd name="T8" fmla="*/ 725 w 4495"/>
              <a:gd name="T9" fmla="*/ 1957 h 2642"/>
              <a:gd name="T10" fmla="*/ 2100 w 4495"/>
              <a:gd name="T11" fmla="*/ 2171 h 2642"/>
              <a:gd name="T12" fmla="*/ 3175 w 4495"/>
              <a:gd name="T13" fmla="*/ 2386 h 2642"/>
              <a:gd name="T14" fmla="*/ 2639 w 4495"/>
              <a:gd name="T15" fmla="*/ 2600 h 2642"/>
              <a:gd name="T16" fmla="*/ 2714 w 4495"/>
              <a:gd name="T17" fmla="*/ 2484 h 2642"/>
              <a:gd name="T18" fmla="*/ 1960 w 4495"/>
              <a:gd name="T19" fmla="*/ 2363 h 2642"/>
              <a:gd name="T20" fmla="*/ 3653 w 4495"/>
              <a:gd name="T21" fmla="*/ 2111 h 2642"/>
              <a:gd name="T22" fmla="*/ 483 w 4495"/>
              <a:gd name="T23" fmla="*/ 1826 h 2642"/>
              <a:gd name="T24" fmla="*/ 4246 w 4495"/>
              <a:gd name="T25" fmla="*/ 1608 h 2642"/>
              <a:gd name="T26" fmla="*/ 3226 w 4495"/>
              <a:gd name="T27" fmla="*/ 1362 h 2642"/>
              <a:gd name="T28" fmla="*/ 2917 w 4495"/>
              <a:gd name="T29" fmla="*/ 965 h 2642"/>
              <a:gd name="T30" fmla="*/ 2651 w 4495"/>
              <a:gd name="T31" fmla="*/ 569 h 2642"/>
              <a:gd name="T32" fmla="*/ 2698 w 4495"/>
              <a:gd name="T33" fmla="*/ 339 h 2642"/>
              <a:gd name="T34" fmla="*/ 2417 w 4495"/>
              <a:gd name="T35" fmla="*/ 760 h 2642"/>
              <a:gd name="T36" fmla="*/ 2957 w 4495"/>
              <a:gd name="T37" fmla="*/ 1168 h 2642"/>
              <a:gd name="T38" fmla="*/ 2536 w 4495"/>
              <a:gd name="T39" fmla="*/ 1677 h 2642"/>
              <a:gd name="T40" fmla="*/ 2788 w 4495"/>
              <a:gd name="T41" fmla="*/ 1371 h 2642"/>
              <a:gd name="T42" fmla="*/ 2696 w 4495"/>
              <a:gd name="T43" fmla="*/ 1468 h 2642"/>
              <a:gd name="T44" fmla="*/ 2758 w 4495"/>
              <a:gd name="T45" fmla="*/ 1583 h 2642"/>
              <a:gd name="T46" fmla="*/ 2430 w 4495"/>
              <a:gd name="T47" fmla="*/ 1081 h 2642"/>
              <a:gd name="T48" fmla="*/ 2128 w 4495"/>
              <a:gd name="T49" fmla="*/ 612 h 2642"/>
              <a:gd name="T50" fmla="*/ 1747 w 4495"/>
              <a:gd name="T51" fmla="*/ 1209 h 2642"/>
              <a:gd name="T52" fmla="*/ 1956 w 4495"/>
              <a:gd name="T53" fmla="*/ 1028 h 2642"/>
              <a:gd name="T54" fmla="*/ 2026 w 4495"/>
              <a:gd name="T55" fmla="*/ 1148 h 2642"/>
              <a:gd name="T56" fmla="*/ 2025 w 4495"/>
              <a:gd name="T57" fmla="*/ 900 h 2642"/>
              <a:gd name="T58" fmla="*/ 2014 w 4495"/>
              <a:gd name="T59" fmla="*/ 1417 h 2642"/>
              <a:gd name="T60" fmla="*/ 1370 w 4495"/>
              <a:gd name="T61" fmla="*/ 1129 h 2642"/>
              <a:gd name="T62" fmla="*/ 1441 w 4495"/>
              <a:gd name="T63" fmla="*/ 1512 h 2642"/>
              <a:gd name="T64" fmla="*/ 1377 w 4495"/>
              <a:gd name="T65" fmla="*/ 1512 h 2642"/>
              <a:gd name="T66" fmla="*/ 1565 w 4495"/>
              <a:gd name="T67" fmla="*/ 1514 h 2642"/>
              <a:gd name="T68" fmla="*/ 310 w 4495"/>
              <a:gd name="T69" fmla="*/ 1616 h 2642"/>
              <a:gd name="T70" fmla="*/ 700 w 4495"/>
              <a:gd name="T71" fmla="*/ 1359 h 2642"/>
              <a:gd name="T72" fmla="*/ 146 w 4495"/>
              <a:gd name="T73" fmla="*/ 1543 h 2642"/>
              <a:gd name="T74" fmla="*/ 1036 w 4495"/>
              <a:gd name="T75" fmla="*/ 1300 h 2642"/>
              <a:gd name="T76" fmla="*/ 1555 w 4495"/>
              <a:gd name="T77" fmla="*/ 974 h 2642"/>
              <a:gd name="T78" fmla="*/ 2229 w 4495"/>
              <a:gd name="T79" fmla="*/ 428 h 2642"/>
              <a:gd name="T80" fmla="*/ 2497 w 4495"/>
              <a:gd name="T81" fmla="*/ 62 h 2642"/>
              <a:gd name="T82" fmla="*/ 2941 w 4495"/>
              <a:gd name="T83" fmla="*/ 384 h 2642"/>
              <a:gd name="T84" fmla="*/ 3423 w 4495"/>
              <a:gd name="T85" fmla="*/ 610 h 2642"/>
              <a:gd name="T86" fmla="*/ 3857 w 4495"/>
              <a:gd name="T87" fmla="*/ 656 h 2642"/>
              <a:gd name="T88" fmla="*/ 3839 w 4495"/>
              <a:gd name="T89" fmla="*/ 686 h 2642"/>
              <a:gd name="T90" fmla="*/ 3376 w 4495"/>
              <a:gd name="T91" fmla="*/ 585 h 2642"/>
              <a:gd name="T92" fmla="*/ 3112 w 4495"/>
              <a:gd name="T93" fmla="*/ 787 h 2642"/>
              <a:gd name="T94" fmla="*/ 2761 w 4495"/>
              <a:gd name="T95" fmla="*/ 654 h 2642"/>
              <a:gd name="T96" fmla="*/ 2882 w 4495"/>
              <a:gd name="T97" fmla="*/ 706 h 2642"/>
              <a:gd name="T98" fmla="*/ 2992 w 4495"/>
              <a:gd name="T99" fmla="*/ 676 h 2642"/>
              <a:gd name="T100" fmla="*/ 2960 w 4495"/>
              <a:gd name="T101" fmla="*/ 817 h 2642"/>
              <a:gd name="T102" fmla="*/ 3010 w 4495"/>
              <a:gd name="T103" fmla="*/ 599 h 2642"/>
              <a:gd name="T104" fmla="*/ 2580 w 4495"/>
              <a:gd name="T105" fmla="*/ 736 h 2642"/>
              <a:gd name="T106" fmla="*/ 3008 w 4495"/>
              <a:gd name="T107" fmla="*/ 913 h 2642"/>
              <a:gd name="T108" fmla="*/ 3489 w 4495"/>
              <a:gd name="T109" fmla="*/ 733 h 2642"/>
              <a:gd name="T110" fmla="*/ 3887 w 4495"/>
              <a:gd name="T111" fmla="*/ 672 h 2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95" h="2642">
                <a:moveTo>
                  <a:pt x="3887" y="672"/>
                </a:moveTo>
                <a:cubicBezTo>
                  <a:pt x="3873" y="700"/>
                  <a:pt x="3861" y="729"/>
                  <a:pt x="3842" y="754"/>
                </a:cubicBezTo>
                <a:cubicBezTo>
                  <a:pt x="3824" y="778"/>
                  <a:pt x="3795" y="780"/>
                  <a:pt x="3767" y="770"/>
                </a:cubicBezTo>
                <a:cubicBezTo>
                  <a:pt x="3743" y="762"/>
                  <a:pt x="3721" y="749"/>
                  <a:pt x="3697" y="739"/>
                </a:cubicBezTo>
                <a:cubicBezTo>
                  <a:pt x="3667" y="727"/>
                  <a:pt x="3637" y="715"/>
                  <a:pt x="3607" y="706"/>
                </a:cubicBezTo>
                <a:cubicBezTo>
                  <a:pt x="3579" y="699"/>
                  <a:pt x="3551" y="704"/>
                  <a:pt x="3524" y="713"/>
                </a:cubicBezTo>
                <a:cubicBezTo>
                  <a:pt x="3510" y="718"/>
                  <a:pt x="3506" y="726"/>
                  <a:pt x="3510" y="741"/>
                </a:cubicBezTo>
                <a:cubicBezTo>
                  <a:pt x="3514" y="764"/>
                  <a:pt x="3517" y="787"/>
                  <a:pt x="3505" y="808"/>
                </a:cubicBezTo>
                <a:cubicBezTo>
                  <a:pt x="3500" y="816"/>
                  <a:pt x="3493" y="824"/>
                  <a:pt x="3484" y="829"/>
                </a:cubicBezTo>
                <a:cubicBezTo>
                  <a:pt x="3452" y="847"/>
                  <a:pt x="3418" y="853"/>
                  <a:pt x="3382" y="840"/>
                </a:cubicBezTo>
                <a:cubicBezTo>
                  <a:pt x="3367" y="835"/>
                  <a:pt x="3351" y="832"/>
                  <a:pt x="3334" y="828"/>
                </a:cubicBezTo>
                <a:cubicBezTo>
                  <a:pt x="3329" y="869"/>
                  <a:pt x="3323" y="912"/>
                  <a:pt x="3281" y="935"/>
                </a:cubicBezTo>
                <a:cubicBezTo>
                  <a:pt x="3240" y="958"/>
                  <a:pt x="3200" y="943"/>
                  <a:pt x="3160" y="924"/>
                </a:cubicBezTo>
                <a:cubicBezTo>
                  <a:pt x="3169" y="959"/>
                  <a:pt x="3176" y="991"/>
                  <a:pt x="3185" y="1023"/>
                </a:cubicBezTo>
                <a:cubicBezTo>
                  <a:pt x="3197" y="1068"/>
                  <a:pt x="3211" y="1112"/>
                  <a:pt x="3223" y="1156"/>
                </a:cubicBezTo>
                <a:cubicBezTo>
                  <a:pt x="3228" y="1171"/>
                  <a:pt x="3231" y="1188"/>
                  <a:pt x="3237" y="1203"/>
                </a:cubicBezTo>
                <a:cubicBezTo>
                  <a:pt x="3250" y="1238"/>
                  <a:pt x="3262" y="1274"/>
                  <a:pt x="3278" y="1308"/>
                </a:cubicBezTo>
                <a:cubicBezTo>
                  <a:pt x="3291" y="1334"/>
                  <a:pt x="3307" y="1358"/>
                  <a:pt x="3326" y="1381"/>
                </a:cubicBezTo>
                <a:cubicBezTo>
                  <a:pt x="3345" y="1405"/>
                  <a:pt x="3367" y="1427"/>
                  <a:pt x="3389" y="1448"/>
                </a:cubicBezTo>
                <a:cubicBezTo>
                  <a:pt x="3421" y="1477"/>
                  <a:pt x="3458" y="1497"/>
                  <a:pt x="3497" y="1514"/>
                </a:cubicBezTo>
                <a:cubicBezTo>
                  <a:pt x="3572" y="1548"/>
                  <a:pt x="3651" y="1563"/>
                  <a:pt x="3732" y="1571"/>
                </a:cubicBezTo>
                <a:cubicBezTo>
                  <a:pt x="3761" y="1573"/>
                  <a:pt x="3790" y="1574"/>
                  <a:pt x="3819" y="1577"/>
                </a:cubicBezTo>
                <a:cubicBezTo>
                  <a:pt x="3938" y="1590"/>
                  <a:pt x="4056" y="1582"/>
                  <a:pt x="4175" y="1581"/>
                </a:cubicBezTo>
                <a:cubicBezTo>
                  <a:pt x="4204" y="1581"/>
                  <a:pt x="4233" y="1578"/>
                  <a:pt x="4262" y="1577"/>
                </a:cubicBezTo>
                <a:cubicBezTo>
                  <a:pt x="4314" y="1576"/>
                  <a:pt x="4366" y="1583"/>
                  <a:pt x="4415" y="1601"/>
                </a:cubicBezTo>
                <a:cubicBezTo>
                  <a:pt x="4438" y="1610"/>
                  <a:pt x="4459" y="1623"/>
                  <a:pt x="4474" y="1644"/>
                </a:cubicBezTo>
                <a:cubicBezTo>
                  <a:pt x="4484" y="1657"/>
                  <a:pt x="4491" y="1669"/>
                  <a:pt x="4493" y="1685"/>
                </a:cubicBezTo>
                <a:cubicBezTo>
                  <a:pt x="4495" y="1718"/>
                  <a:pt x="4477" y="1738"/>
                  <a:pt x="4453" y="1757"/>
                </a:cubicBezTo>
                <a:cubicBezTo>
                  <a:pt x="4426" y="1778"/>
                  <a:pt x="4394" y="1785"/>
                  <a:pt x="4362" y="1790"/>
                </a:cubicBezTo>
                <a:cubicBezTo>
                  <a:pt x="4334" y="1794"/>
                  <a:pt x="4306" y="1798"/>
                  <a:pt x="4278" y="1798"/>
                </a:cubicBezTo>
                <a:cubicBezTo>
                  <a:pt x="3089" y="1799"/>
                  <a:pt x="1900" y="1799"/>
                  <a:pt x="711" y="1798"/>
                </a:cubicBezTo>
                <a:cubicBezTo>
                  <a:pt x="685" y="1798"/>
                  <a:pt x="662" y="1802"/>
                  <a:pt x="643" y="1822"/>
                </a:cubicBezTo>
                <a:cubicBezTo>
                  <a:pt x="615" y="1850"/>
                  <a:pt x="617" y="1910"/>
                  <a:pt x="647" y="1936"/>
                </a:cubicBezTo>
                <a:cubicBezTo>
                  <a:pt x="664" y="1952"/>
                  <a:pt x="683" y="1956"/>
                  <a:pt x="705" y="1957"/>
                </a:cubicBezTo>
                <a:cubicBezTo>
                  <a:pt x="712" y="1957"/>
                  <a:pt x="718" y="1957"/>
                  <a:pt x="725" y="1957"/>
                </a:cubicBezTo>
                <a:cubicBezTo>
                  <a:pt x="1686" y="1957"/>
                  <a:pt x="2647" y="1957"/>
                  <a:pt x="3609" y="1957"/>
                </a:cubicBezTo>
                <a:cubicBezTo>
                  <a:pt x="3654" y="1957"/>
                  <a:pt x="3700" y="1957"/>
                  <a:pt x="3742" y="1974"/>
                </a:cubicBezTo>
                <a:cubicBezTo>
                  <a:pt x="3780" y="1989"/>
                  <a:pt x="3820" y="2007"/>
                  <a:pt x="3827" y="2055"/>
                </a:cubicBezTo>
                <a:cubicBezTo>
                  <a:pt x="3831" y="2081"/>
                  <a:pt x="3823" y="2102"/>
                  <a:pt x="3803" y="2120"/>
                </a:cubicBezTo>
                <a:cubicBezTo>
                  <a:pt x="3758" y="2159"/>
                  <a:pt x="3704" y="2169"/>
                  <a:pt x="3648" y="2170"/>
                </a:cubicBezTo>
                <a:cubicBezTo>
                  <a:pt x="3553" y="2172"/>
                  <a:pt x="3459" y="2171"/>
                  <a:pt x="3364" y="2171"/>
                </a:cubicBezTo>
                <a:cubicBezTo>
                  <a:pt x="2943" y="2171"/>
                  <a:pt x="2521" y="2171"/>
                  <a:pt x="2100" y="2171"/>
                </a:cubicBezTo>
                <a:cubicBezTo>
                  <a:pt x="2045" y="2171"/>
                  <a:pt x="1991" y="2172"/>
                  <a:pt x="1936" y="2171"/>
                </a:cubicBezTo>
                <a:cubicBezTo>
                  <a:pt x="1867" y="2169"/>
                  <a:pt x="1836" y="2241"/>
                  <a:pt x="1862" y="2295"/>
                </a:cubicBezTo>
                <a:cubicBezTo>
                  <a:pt x="1874" y="2318"/>
                  <a:pt x="1896" y="2332"/>
                  <a:pt x="1924" y="2333"/>
                </a:cubicBezTo>
                <a:cubicBezTo>
                  <a:pt x="1931" y="2333"/>
                  <a:pt x="1939" y="2333"/>
                  <a:pt x="1946" y="2333"/>
                </a:cubicBezTo>
                <a:cubicBezTo>
                  <a:pt x="2291" y="2333"/>
                  <a:pt x="2636" y="2332"/>
                  <a:pt x="2981" y="2333"/>
                </a:cubicBezTo>
                <a:cubicBezTo>
                  <a:pt x="3020" y="2333"/>
                  <a:pt x="3059" y="2337"/>
                  <a:pt x="3097" y="2345"/>
                </a:cubicBezTo>
                <a:cubicBezTo>
                  <a:pt x="3125" y="2352"/>
                  <a:pt x="3155" y="2361"/>
                  <a:pt x="3175" y="2386"/>
                </a:cubicBezTo>
                <a:cubicBezTo>
                  <a:pt x="3200" y="2419"/>
                  <a:pt x="3200" y="2433"/>
                  <a:pt x="3175" y="2462"/>
                </a:cubicBezTo>
                <a:cubicBezTo>
                  <a:pt x="3162" y="2477"/>
                  <a:pt x="3145" y="2484"/>
                  <a:pt x="3127" y="2492"/>
                </a:cubicBezTo>
                <a:cubicBezTo>
                  <a:pt x="3080" y="2512"/>
                  <a:pt x="3031" y="2513"/>
                  <a:pt x="2982" y="2513"/>
                </a:cubicBezTo>
                <a:cubicBezTo>
                  <a:pt x="2882" y="2514"/>
                  <a:pt x="2783" y="2515"/>
                  <a:pt x="2684" y="2516"/>
                </a:cubicBezTo>
                <a:cubicBezTo>
                  <a:pt x="2671" y="2516"/>
                  <a:pt x="2658" y="2519"/>
                  <a:pt x="2645" y="2522"/>
                </a:cubicBezTo>
                <a:cubicBezTo>
                  <a:pt x="2627" y="2526"/>
                  <a:pt x="2616" y="2539"/>
                  <a:pt x="2615" y="2556"/>
                </a:cubicBezTo>
                <a:cubicBezTo>
                  <a:pt x="2614" y="2573"/>
                  <a:pt x="2624" y="2594"/>
                  <a:pt x="2639" y="2600"/>
                </a:cubicBezTo>
                <a:cubicBezTo>
                  <a:pt x="2672" y="2617"/>
                  <a:pt x="2707" y="2629"/>
                  <a:pt x="2744" y="2635"/>
                </a:cubicBezTo>
                <a:cubicBezTo>
                  <a:pt x="2751" y="2636"/>
                  <a:pt x="2758" y="2638"/>
                  <a:pt x="2764" y="2642"/>
                </a:cubicBezTo>
                <a:cubicBezTo>
                  <a:pt x="2731" y="2639"/>
                  <a:pt x="2698" y="2638"/>
                  <a:pt x="2665" y="2631"/>
                </a:cubicBezTo>
                <a:cubicBezTo>
                  <a:pt x="2643" y="2626"/>
                  <a:pt x="2620" y="2616"/>
                  <a:pt x="2602" y="2603"/>
                </a:cubicBezTo>
                <a:cubicBezTo>
                  <a:pt x="2580" y="2589"/>
                  <a:pt x="2579" y="2564"/>
                  <a:pt x="2582" y="2539"/>
                </a:cubicBezTo>
                <a:cubicBezTo>
                  <a:pt x="2586" y="2511"/>
                  <a:pt x="2607" y="2497"/>
                  <a:pt x="2631" y="2492"/>
                </a:cubicBezTo>
                <a:cubicBezTo>
                  <a:pt x="2658" y="2487"/>
                  <a:pt x="2686" y="2484"/>
                  <a:pt x="2714" y="2484"/>
                </a:cubicBezTo>
                <a:cubicBezTo>
                  <a:pt x="2817" y="2483"/>
                  <a:pt x="2919" y="2483"/>
                  <a:pt x="3022" y="2483"/>
                </a:cubicBezTo>
                <a:cubicBezTo>
                  <a:pt x="3037" y="2483"/>
                  <a:pt x="3052" y="2483"/>
                  <a:pt x="3066" y="2478"/>
                </a:cubicBezTo>
                <a:cubicBezTo>
                  <a:pt x="3089" y="2471"/>
                  <a:pt x="3114" y="2449"/>
                  <a:pt x="3113" y="2420"/>
                </a:cubicBezTo>
                <a:cubicBezTo>
                  <a:pt x="3111" y="2395"/>
                  <a:pt x="3094" y="2373"/>
                  <a:pt x="3068" y="2368"/>
                </a:cubicBezTo>
                <a:cubicBezTo>
                  <a:pt x="3054" y="2365"/>
                  <a:pt x="3041" y="2363"/>
                  <a:pt x="3027" y="2363"/>
                </a:cubicBezTo>
                <a:cubicBezTo>
                  <a:pt x="2853" y="2363"/>
                  <a:pt x="2679" y="2363"/>
                  <a:pt x="2506" y="2363"/>
                </a:cubicBezTo>
                <a:cubicBezTo>
                  <a:pt x="2324" y="2363"/>
                  <a:pt x="2142" y="2364"/>
                  <a:pt x="1960" y="2363"/>
                </a:cubicBezTo>
                <a:cubicBezTo>
                  <a:pt x="1929" y="2362"/>
                  <a:pt x="1897" y="2360"/>
                  <a:pt x="1868" y="2353"/>
                </a:cubicBezTo>
                <a:cubicBezTo>
                  <a:pt x="1832" y="2343"/>
                  <a:pt x="1797" y="2328"/>
                  <a:pt x="1773" y="2298"/>
                </a:cubicBezTo>
                <a:cubicBezTo>
                  <a:pt x="1748" y="2268"/>
                  <a:pt x="1754" y="2220"/>
                  <a:pt x="1777" y="2197"/>
                </a:cubicBezTo>
                <a:cubicBezTo>
                  <a:pt x="1824" y="2151"/>
                  <a:pt x="1883" y="2143"/>
                  <a:pt x="1943" y="2141"/>
                </a:cubicBezTo>
                <a:cubicBezTo>
                  <a:pt x="1995" y="2140"/>
                  <a:pt x="2046" y="2141"/>
                  <a:pt x="2098" y="2141"/>
                </a:cubicBezTo>
                <a:cubicBezTo>
                  <a:pt x="2591" y="2141"/>
                  <a:pt x="3084" y="2141"/>
                  <a:pt x="3577" y="2141"/>
                </a:cubicBezTo>
                <a:cubicBezTo>
                  <a:pt x="3608" y="2141"/>
                  <a:pt x="3633" y="2134"/>
                  <a:pt x="3653" y="2111"/>
                </a:cubicBezTo>
                <a:cubicBezTo>
                  <a:pt x="3668" y="2094"/>
                  <a:pt x="3670" y="2073"/>
                  <a:pt x="3667" y="2051"/>
                </a:cubicBezTo>
                <a:cubicBezTo>
                  <a:pt x="3663" y="2024"/>
                  <a:pt x="3642" y="2002"/>
                  <a:pt x="3615" y="1998"/>
                </a:cubicBezTo>
                <a:cubicBezTo>
                  <a:pt x="3602" y="1995"/>
                  <a:pt x="3588" y="1994"/>
                  <a:pt x="3575" y="1994"/>
                </a:cubicBezTo>
                <a:cubicBezTo>
                  <a:pt x="2614" y="1994"/>
                  <a:pt x="1653" y="1994"/>
                  <a:pt x="692" y="1994"/>
                </a:cubicBezTo>
                <a:cubicBezTo>
                  <a:pt x="658" y="1994"/>
                  <a:pt x="623" y="1991"/>
                  <a:pt x="589" y="1984"/>
                </a:cubicBezTo>
                <a:cubicBezTo>
                  <a:pt x="563" y="1978"/>
                  <a:pt x="537" y="1966"/>
                  <a:pt x="514" y="1951"/>
                </a:cubicBezTo>
                <a:cubicBezTo>
                  <a:pt x="469" y="1923"/>
                  <a:pt x="456" y="1870"/>
                  <a:pt x="483" y="1826"/>
                </a:cubicBezTo>
                <a:cubicBezTo>
                  <a:pt x="498" y="1802"/>
                  <a:pt x="522" y="1785"/>
                  <a:pt x="549" y="1775"/>
                </a:cubicBezTo>
                <a:cubicBezTo>
                  <a:pt x="595" y="1758"/>
                  <a:pt x="642" y="1753"/>
                  <a:pt x="691" y="1753"/>
                </a:cubicBezTo>
                <a:cubicBezTo>
                  <a:pt x="1148" y="1754"/>
                  <a:pt x="1605" y="1754"/>
                  <a:pt x="2062" y="1754"/>
                </a:cubicBezTo>
                <a:cubicBezTo>
                  <a:pt x="2788" y="1754"/>
                  <a:pt x="3515" y="1754"/>
                  <a:pt x="4241" y="1753"/>
                </a:cubicBezTo>
                <a:cubicBezTo>
                  <a:pt x="4259" y="1753"/>
                  <a:pt x="4278" y="1749"/>
                  <a:pt x="4295" y="1743"/>
                </a:cubicBezTo>
                <a:cubicBezTo>
                  <a:pt x="4328" y="1729"/>
                  <a:pt x="4340" y="1682"/>
                  <a:pt x="4325" y="1650"/>
                </a:cubicBezTo>
                <a:cubicBezTo>
                  <a:pt x="4308" y="1616"/>
                  <a:pt x="4278" y="1607"/>
                  <a:pt x="4246" y="1608"/>
                </a:cubicBezTo>
                <a:cubicBezTo>
                  <a:pt x="4163" y="1609"/>
                  <a:pt x="4080" y="1616"/>
                  <a:pt x="3998" y="1617"/>
                </a:cubicBezTo>
                <a:cubicBezTo>
                  <a:pt x="3903" y="1617"/>
                  <a:pt x="3809" y="1617"/>
                  <a:pt x="3714" y="1611"/>
                </a:cubicBezTo>
                <a:cubicBezTo>
                  <a:pt x="3660" y="1608"/>
                  <a:pt x="3605" y="1595"/>
                  <a:pt x="3551" y="1583"/>
                </a:cubicBezTo>
                <a:cubicBezTo>
                  <a:pt x="3520" y="1576"/>
                  <a:pt x="3489" y="1565"/>
                  <a:pt x="3460" y="1552"/>
                </a:cubicBezTo>
                <a:cubicBezTo>
                  <a:pt x="3434" y="1541"/>
                  <a:pt x="3411" y="1525"/>
                  <a:pt x="3387" y="1512"/>
                </a:cubicBezTo>
                <a:cubicBezTo>
                  <a:pt x="3346" y="1491"/>
                  <a:pt x="3315" y="1457"/>
                  <a:pt x="3282" y="1427"/>
                </a:cubicBezTo>
                <a:cubicBezTo>
                  <a:pt x="3261" y="1408"/>
                  <a:pt x="3245" y="1383"/>
                  <a:pt x="3226" y="1362"/>
                </a:cubicBezTo>
                <a:cubicBezTo>
                  <a:pt x="3213" y="1346"/>
                  <a:pt x="3198" y="1331"/>
                  <a:pt x="3186" y="1315"/>
                </a:cubicBezTo>
                <a:cubicBezTo>
                  <a:pt x="3169" y="1292"/>
                  <a:pt x="3154" y="1267"/>
                  <a:pt x="3139" y="1243"/>
                </a:cubicBezTo>
                <a:cubicBezTo>
                  <a:pt x="3123" y="1218"/>
                  <a:pt x="3109" y="1191"/>
                  <a:pt x="3094" y="1165"/>
                </a:cubicBezTo>
                <a:cubicBezTo>
                  <a:pt x="3090" y="1157"/>
                  <a:pt x="3087" y="1148"/>
                  <a:pt x="3083" y="1139"/>
                </a:cubicBezTo>
                <a:cubicBezTo>
                  <a:pt x="3069" y="1102"/>
                  <a:pt x="3055" y="1066"/>
                  <a:pt x="3041" y="1029"/>
                </a:cubicBezTo>
                <a:cubicBezTo>
                  <a:pt x="3033" y="1006"/>
                  <a:pt x="3024" y="982"/>
                  <a:pt x="3014" y="957"/>
                </a:cubicBezTo>
                <a:cubicBezTo>
                  <a:pt x="2983" y="968"/>
                  <a:pt x="2952" y="977"/>
                  <a:pt x="2917" y="965"/>
                </a:cubicBezTo>
                <a:cubicBezTo>
                  <a:pt x="2884" y="953"/>
                  <a:pt x="2858" y="936"/>
                  <a:pt x="2847" y="899"/>
                </a:cubicBezTo>
                <a:cubicBezTo>
                  <a:pt x="2837" y="901"/>
                  <a:pt x="2827" y="904"/>
                  <a:pt x="2817" y="904"/>
                </a:cubicBezTo>
                <a:cubicBezTo>
                  <a:pt x="2756" y="904"/>
                  <a:pt x="2694" y="898"/>
                  <a:pt x="2638" y="875"/>
                </a:cubicBezTo>
                <a:cubicBezTo>
                  <a:pt x="2589" y="856"/>
                  <a:pt x="2545" y="826"/>
                  <a:pt x="2518" y="777"/>
                </a:cubicBezTo>
                <a:cubicBezTo>
                  <a:pt x="2495" y="736"/>
                  <a:pt x="2493" y="696"/>
                  <a:pt x="2511" y="655"/>
                </a:cubicBezTo>
                <a:cubicBezTo>
                  <a:pt x="2518" y="638"/>
                  <a:pt x="2535" y="624"/>
                  <a:pt x="2549" y="610"/>
                </a:cubicBezTo>
                <a:cubicBezTo>
                  <a:pt x="2577" y="583"/>
                  <a:pt x="2613" y="573"/>
                  <a:pt x="2651" y="569"/>
                </a:cubicBezTo>
                <a:cubicBezTo>
                  <a:pt x="2678" y="566"/>
                  <a:pt x="2706" y="562"/>
                  <a:pt x="2734" y="563"/>
                </a:cubicBezTo>
                <a:cubicBezTo>
                  <a:pt x="2751" y="563"/>
                  <a:pt x="2763" y="559"/>
                  <a:pt x="2770" y="545"/>
                </a:cubicBezTo>
                <a:cubicBezTo>
                  <a:pt x="2780" y="525"/>
                  <a:pt x="2799" y="516"/>
                  <a:pt x="2816" y="506"/>
                </a:cubicBezTo>
                <a:cubicBezTo>
                  <a:pt x="2819" y="505"/>
                  <a:pt x="2822" y="503"/>
                  <a:pt x="2825" y="501"/>
                </a:cubicBezTo>
                <a:cubicBezTo>
                  <a:pt x="2807" y="471"/>
                  <a:pt x="2790" y="441"/>
                  <a:pt x="2770" y="414"/>
                </a:cubicBezTo>
                <a:cubicBezTo>
                  <a:pt x="2757" y="396"/>
                  <a:pt x="2741" y="379"/>
                  <a:pt x="2726" y="363"/>
                </a:cubicBezTo>
                <a:cubicBezTo>
                  <a:pt x="2717" y="354"/>
                  <a:pt x="2708" y="346"/>
                  <a:pt x="2698" y="339"/>
                </a:cubicBezTo>
                <a:cubicBezTo>
                  <a:pt x="2663" y="317"/>
                  <a:pt x="2626" y="323"/>
                  <a:pt x="2589" y="330"/>
                </a:cubicBezTo>
                <a:cubicBezTo>
                  <a:pt x="2558" y="335"/>
                  <a:pt x="2531" y="350"/>
                  <a:pt x="2507" y="369"/>
                </a:cubicBezTo>
                <a:cubicBezTo>
                  <a:pt x="2489" y="383"/>
                  <a:pt x="2475" y="401"/>
                  <a:pt x="2460" y="418"/>
                </a:cubicBezTo>
                <a:cubicBezTo>
                  <a:pt x="2426" y="455"/>
                  <a:pt x="2409" y="501"/>
                  <a:pt x="2389" y="546"/>
                </a:cubicBezTo>
                <a:cubicBezTo>
                  <a:pt x="2378" y="569"/>
                  <a:pt x="2372" y="594"/>
                  <a:pt x="2364" y="619"/>
                </a:cubicBezTo>
                <a:cubicBezTo>
                  <a:pt x="2363" y="622"/>
                  <a:pt x="2364" y="626"/>
                  <a:pt x="2366" y="630"/>
                </a:cubicBezTo>
                <a:cubicBezTo>
                  <a:pt x="2383" y="673"/>
                  <a:pt x="2401" y="716"/>
                  <a:pt x="2417" y="760"/>
                </a:cubicBezTo>
                <a:cubicBezTo>
                  <a:pt x="2429" y="789"/>
                  <a:pt x="2439" y="818"/>
                  <a:pt x="2448" y="848"/>
                </a:cubicBezTo>
                <a:cubicBezTo>
                  <a:pt x="2460" y="888"/>
                  <a:pt x="2471" y="929"/>
                  <a:pt x="2483" y="969"/>
                </a:cubicBezTo>
                <a:cubicBezTo>
                  <a:pt x="2488" y="990"/>
                  <a:pt x="2495" y="1010"/>
                  <a:pt x="2501" y="1031"/>
                </a:cubicBezTo>
                <a:cubicBezTo>
                  <a:pt x="2519" y="1025"/>
                  <a:pt x="2537" y="1017"/>
                  <a:pt x="2556" y="1013"/>
                </a:cubicBezTo>
                <a:cubicBezTo>
                  <a:pt x="2626" y="995"/>
                  <a:pt x="2696" y="998"/>
                  <a:pt x="2764" y="1022"/>
                </a:cubicBezTo>
                <a:cubicBezTo>
                  <a:pt x="2802" y="1035"/>
                  <a:pt x="2839" y="1053"/>
                  <a:pt x="2870" y="1080"/>
                </a:cubicBezTo>
                <a:cubicBezTo>
                  <a:pt x="2901" y="1107"/>
                  <a:pt x="2930" y="1137"/>
                  <a:pt x="2957" y="1168"/>
                </a:cubicBezTo>
                <a:cubicBezTo>
                  <a:pt x="2977" y="1192"/>
                  <a:pt x="2990" y="1222"/>
                  <a:pt x="3002" y="1252"/>
                </a:cubicBezTo>
                <a:cubicBezTo>
                  <a:pt x="3033" y="1327"/>
                  <a:pt x="3031" y="1403"/>
                  <a:pt x="3011" y="1479"/>
                </a:cubicBezTo>
                <a:cubicBezTo>
                  <a:pt x="3004" y="1506"/>
                  <a:pt x="2993" y="1533"/>
                  <a:pt x="2979" y="1556"/>
                </a:cubicBezTo>
                <a:cubicBezTo>
                  <a:pt x="2960" y="1585"/>
                  <a:pt x="2938" y="1612"/>
                  <a:pt x="2911" y="1637"/>
                </a:cubicBezTo>
                <a:cubicBezTo>
                  <a:pt x="2872" y="1674"/>
                  <a:pt x="2826" y="1694"/>
                  <a:pt x="2776" y="1707"/>
                </a:cubicBezTo>
                <a:cubicBezTo>
                  <a:pt x="2725" y="1721"/>
                  <a:pt x="2672" y="1721"/>
                  <a:pt x="2620" y="1709"/>
                </a:cubicBezTo>
                <a:cubicBezTo>
                  <a:pt x="2591" y="1703"/>
                  <a:pt x="2562" y="1692"/>
                  <a:pt x="2536" y="1677"/>
                </a:cubicBezTo>
                <a:cubicBezTo>
                  <a:pt x="2506" y="1659"/>
                  <a:pt x="2481" y="1635"/>
                  <a:pt x="2462" y="1604"/>
                </a:cubicBezTo>
                <a:cubicBezTo>
                  <a:pt x="2419" y="1534"/>
                  <a:pt x="2418" y="1462"/>
                  <a:pt x="2447" y="1390"/>
                </a:cubicBezTo>
                <a:cubicBezTo>
                  <a:pt x="2460" y="1358"/>
                  <a:pt x="2484" y="1331"/>
                  <a:pt x="2511" y="1308"/>
                </a:cubicBezTo>
                <a:cubicBezTo>
                  <a:pt x="2532" y="1290"/>
                  <a:pt x="2557" y="1281"/>
                  <a:pt x="2583" y="1276"/>
                </a:cubicBezTo>
                <a:cubicBezTo>
                  <a:pt x="2602" y="1273"/>
                  <a:pt x="2621" y="1267"/>
                  <a:pt x="2639" y="1269"/>
                </a:cubicBezTo>
                <a:cubicBezTo>
                  <a:pt x="2672" y="1272"/>
                  <a:pt x="2706" y="1280"/>
                  <a:pt x="2733" y="1301"/>
                </a:cubicBezTo>
                <a:cubicBezTo>
                  <a:pt x="2757" y="1319"/>
                  <a:pt x="2777" y="1341"/>
                  <a:pt x="2788" y="1371"/>
                </a:cubicBezTo>
                <a:cubicBezTo>
                  <a:pt x="2795" y="1391"/>
                  <a:pt x="2801" y="1412"/>
                  <a:pt x="2794" y="1431"/>
                </a:cubicBezTo>
                <a:cubicBezTo>
                  <a:pt x="2780" y="1468"/>
                  <a:pt x="2763" y="1501"/>
                  <a:pt x="2720" y="1516"/>
                </a:cubicBezTo>
                <a:cubicBezTo>
                  <a:pt x="2691" y="1527"/>
                  <a:pt x="2639" y="1507"/>
                  <a:pt x="2630" y="1478"/>
                </a:cubicBezTo>
                <a:cubicBezTo>
                  <a:pt x="2624" y="1459"/>
                  <a:pt x="2627" y="1446"/>
                  <a:pt x="2642" y="1433"/>
                </a:cubicBezTo>
                <a:cubicBezTo>
                  <a:pt x="2651" y="1425"/>
                  <a:pt x="2660" y="1417"/>
                  <a:pt x="2669" y="1410"/>
                </a:cubicBezTo>
                <a:cubicBezTo>
                  <a:pt x="2672" y="1427"/>
                  <a:pt x="2674" y="1442"/>
                  <a:pt x="2679" y="1455"/>
                </a:cubicBezTo>
                <a:cubicBezTo>
                  <a:pt x="2681" y="1461"/>
                  <a:pt x="2690" y="1468"/>
                  <a:pt x="2696" y="1468"/>
                </a:cubicBezTo>
                <a:cubicBezTo>
                  <a:pt x="2702" y="1468"/>
                  <a:pt x="2709" y="1460"/>
                  <a:pt x="2712" y="1454"/>
                </a:cubicBezTo>
                <a:cubicBezTo>
                  <a:pt x="2716" y="1448"/>
                  <a:pt x="2719" y="1439"/>
                  <a:pt x="2719" y="1432"/>
                </a:cubicBezTo>
                <a:cubicBezTo>
                  <a:pt x="2721" y="1412"/>
                  <a:pt x="2719" y="1391"/>
                  <a:pt x="2701" y="1379"/>
                </a:cubicBezTo>
                <a:cubicBezTo>
                  <a:pt x="2675" y="1362"/>
                  <a:pt x="2646" y="1361"/>
                  <a:pt x="2618" y="1375"/>
                </a:cubicBezTo>
                <a:cubicBezTo>
                  <a:pt x="2567" y="1402"/>
                  <a:pt x="2544" y="1475"/>
                  <a:pt x="2584" y="1530"/>
                </a:cubicBezTo>
                <a:cubicBezTo>
                  <a:pt x="2599" y="1551"/>
                  <a:pt x="2618" y="1565"/>
                  <a:pt x="2640" y="1576"/>
                </a:cubicBezTo>
                <a:cubicBezTo>
                  <a:pt x="2679" y="1596"/>
                  <a:pt x="2719" y="1596"/>
                  <a:pt x="2758" y="1583"/>
                </a:cubicBezTo>
                <a:cubicBezTo>
                  <a:pt x="2794" y="1571"/>
                  <a:pt x="2824" y="1549"/>
                  <a:pt x="2845" y="1515"/>
                </a:cubicBezTo>
                <a:cubicBezTo>
                  <a:pt x="2890" y="1444"/>
                  <a:pt x="2884" y="1370"/>
                  <a:pt x="2860" y="1296"/>
                </a:cubicBezTo>
                <a:cubicBezTo>
                  <a:pt x="2852" y="1269"/>
                  <a:pt x="2832" y="1245"/>
                  <a:pt x="2816" y="1220"/>
                </a:cubicBezTo>
                <a:cubicBezTo>
                  <a:pt x="2794" y="1187"/>
                  <a:pt x="2760" y="1168"/>
                  <a:pt x="2724" y="1151"/>
                </a:cubicBezTo>
                <a:cubicBezTo>
                  <a:pt x="2663" y="1123"/>
                  <a:pt x="2601" y="1124"/>
                  <a:pt x="2539" y="1143"/>
                </a:cubicBezTo>
                <a:cubicBezTo>
                  <a:pt x="2512" y="1152"/>
                  <a:pt x="2488" y="1169"/>
                  <a:pt x="2461" y="1183"/>
                </a:cubicBezTo>
                <a:cubicBezTo>
                  <a:pt x="2451" y="1151"/>
                  <a:pt x="2442" y="1116"/>
                  <a:pt x="2430" y="1081"/>
                </a:cubicBezTo>
                <a:cubicBezTo>
                  <a:pt x="2417" y="1047"/>
                  <a:pt x="2402" y="1014"/>
                  <a:pt x="2389" y="980"/>
                </a:cubicBezTo>
                <a:cubicBezTo>
                  <a:pt x="2386" y="972"/>
                  <a:pt x="2383" y="964"/>
                  <a:pt x="2380" y="956"/>
                </a:cubicBezTo>
                <a:cubicBezTo>
                  <a:pt x="2366" y="926"/>
                  <a:pt x="2352" y="895"/>
                  <a:pt x="2337" y="865"/>
                </a:cubicBezTo>
                <a:cubicBezTo>
                  <a:pt x="2324" y="841"/>
                  <a:pt x="2309" y="819"/>
                  <a:pt x="2295" y="796"/>
                </a:cubicBezTo>
                <a:cubicBezTo>
                  <a:pt x="2282" y="777"/>
                  <a:pt x="2271" y="757"/>
                  <a:pt x="2257" y="739"/>
                </a:cubicBezTo>
                <a:cubicBezTo>
                  <a:pt x="2237" y="714"/>
                  <a:pt x="2217" y="689"/>
                  <a:pt x="2194" y="667"/>
                </a:cubicBezTo>
                <a:cubicBezTo>
                  <a:pt x="2174" y="647"/>
                  <a:pt x="2152" y="628"/>
                  <a:pt x="2128" y="612"/>
                </a:cubicBezTo>
                <a:cubicBezTo>
                  <a:pt x="2078" y="579"/>
                  <a:pt x="2023" y="567"/>
                  <a:pt x="1963" y="582"/>
                </a:cubicBezTo>
                <a:cubicBezTo>
                  <a:pt x="1930" y="590"/>
                  <a:pt x="1902" y="606"/>
                  <a:pt x="1877" y="629"/>
                </a:cubicBezTo>
                <a:cubicBezTo>
                  <a:pt x="1861" y="644"/>
                  <a:pt x="1843" y="657"/>
                  <a:pt x="1829" y="674"/>
                </a:cubicBezTo>
                <a:cubicBezTo>
                  <a:pt x="1802" y="709"/>
                  <a:pt x="1775" y="745"/>
                  <a:pt x="1757" y="786"/>
                </a:cubicBezTo>
                <a:cubicBezTo>
                  <a:pt x="1741" y="819"/>
                  <a:pt x="1723" y="852"/>
                  <a:pt x="1711" y="886"/>
                </a:cubicBezTo>
                <a:cubicBezTo>
                  <a:pt x="1686" y="963"/>
                  <a:pt x="1678" y="1042"/>
                  <a:pt x="1700" y="1121"/>
                </a:cubicBezTo>
                <a:cubicBezTo>
                  <a:pt x="1709" y="1154"/>
                  <a:pt x="1727" y="1182"/>
                  <a:pt x="1747" y="1209"/>
                </a:cubicBezTo>
                <a:cubicBezTo>
                  <a:pt x="1768" y="1236"/>
                  <a:pt x="1793" y="1257"/>
                  <a:pt x="1822" y="1273"/>
                </a:cubicBezTo>
                <a:cubicBezTo>
                  <a:pt x="1846" y="1286"/>
                  <a:pt x="1874" y="1294"/>
                  <a:pt x="1901" y="1300"/>
                </a:cubicBezTo>
                <a:cubicBezTo>
                  <a:pt x="1943" y="1308"/>
                  <a:pt x="1985" y="1301"/>
                  <a:pt x="2021" y="1276"/>
                </a:cubicBezTo>
                <a:cubicBezTo>
                  <a:pt x="2039" y="1264"/>
                  <a:pt x="2055" y="1247"/>
                  <a:pt x="2067" y="1229"/>
                </a:cubicBezTo>
                <a:cubicBezTo>
                  <a:pt x="2090" y="1197"/>
                  <a:pt x="2102" y="1160"/>
                  <a:pt x="2093" y="1119"/>
                </a:cubicBezTo>
                <a:cubicBezTo>
                  <a:pt x="2081" y="1067"/>
                  <a:pt x="2054" y="1037"/>
                  <a:pt x="2001" y="1027"/>
                </a:cubicBezTo>
                <a:cubicBezTo>
                  <a:pt x="1986" y="1025"/>
                  <a:pt x="1971" y="1026"/>
                  <a:pt x="1956" y="1028"/>
                </a:cubicBezTo>
                <a:cubicBezTo>
                  <a:pt x="1928" y="1033"/>
                  <a:pt x="1907" y="1049"/>
                  <a:pt x="1898" y="1075"/>
                </a:cubicBezTo>
                <a:cubicBezTo>
                  <a:pt x="1889" y="1100"/>
                  <a:pt x="1884" y="1127"/>
                  <a:pt x="1904" y="1150"/>
                </a:cubicBezTo>
                <a:cubicBezTo>
                  <a:pt x="1917" y="1165"/>
                  <a:pt x="1952" y="1169"/>
                  <a:pt x="1967" y="1156"/>
                </a:cubicBezTo>
                <a:cubicBezTo>
                  <a:pt x="1979" y="1147"/>
                  <a:pt x="1975" y="1124"/>
                  <a:pt x="1960" y="1114"/>
                </a:cubicBezTo>
                <a:cubicBezTo>
                  <a:pt x="1953" y="1109"/>
                  <a:pt x="1946" y="1106"/>
                  <a:pt x="1938" y="1101"/>
                </a:cubicBezTo>
                <a:cubicBezTo>
                  <a:pt x="1958" y="1089"/>
                  <a:pt x="1978" y="1080"/>
                  <a:pt x="2000" y="1094"/>
                </a:cubicBezTo>
                <a:cubicBezTo>
                  <a:pt x="2020" y="1106"/>
                  <a:pt x="2031" y="1126"/>
                  <a:pt x="2026" y="1148"/>
                </a:cubicBezTo>
                <a:cubicBezTo>
                  <a:pt x="2022" y="1169"/>
                  <a:pt x="2012" y="1189"/>
                  <a:pt x="1992" y="1203"/>
                </a:cubicBezTo>
                <a:cubicBezTo>
                  <a:pt x="1963" y="1224"/>
                  <a:pt x="1934" y="1226"/>
                  <a:pt x="1901" y="1218"/>
                </a:cubicBezTo>
                <a:cubicBezTo>
                  <a:pt x="1864" y="1209"/>
                  <a:pt x="1837" y="1185"/>
                  <a:pt x="1824" y="1149"/>
                </a:cubicBezTo>
                <a:cubicBezTo>
                  <a:pt x="1804" y="1096"/>
                  <a:pt x="1810" y="1043"/>
                  <a:pt x="1836" y="993"/>
                </a:cubicBezTo>
                <a:cubicBezTo>
                  <a:pt x="1845" y="976"/>
                  <a:pt x="1862" y="964"/>
                  <a:pt x="1875" y="949"/>
                </a:cubicBezTo>
                <a:cubicBezTo>
                  <a:pt x="1901" y="921"/>
                  <a:pt x="1935" y="909"/>
                  <a:pt x="1971" y="905"/>
                </a:cubicBezTo>
                <a:cubicBezTo>
                  <a:pt x="1989" y="902"/>
                  <a:pt x="2008" y="897"/>
                  <a:pt x="2025" y="900"/>
                </a:cubicBezTo>
                <a:cubicBezTo>
                  <a:pt x="2065" y="906"/>
                  <a:pt x="2103" y="915"/>
                  <a:pt x="2137" y="939"/>
                </a:cubicBezTo>
                <a:cubicBezTo>
                  <a:pt x="2169" y="961"/>
                  <a:pt x="2191" y="989"/>
                  <a:pt x="2209" y="1020"/>
                </a:cubicBezTo>
                <a:cubicBezTo>
                  <a:pt x="2221" y="1041"/>
                  <a:pt x="2225" y="1066"/>
                  <a:pt x="2230" y="1090"/>
                </a:cubicBezTo>
                <a:cubicBezTo>
                  <a:pt x="2237" y="1133"/>
                  <a:pt x="2233" y="1176"/>
                  <a:pt x="2217" y="1217"/>
                </a:cubicBezTo>
                <a:cubicBezTo>
                  <a:pt x="2206" y="1244"/>
                  <a:pt x="2189" y="1270"/>
                  <a:pt x="2172" y="1295"/>
                </a:cubicBezTo>
                <a:cubicBezTo>
                  <a:pt x="2159" y="1314"/>
                  <a:pt x="2145" y="1332"/>
                  <a:pt x="2128" y="1348"/>
                </a:cubicBezTo>
                <a:cubicBezTo>
                  <a:pt x="2095" y="1379"/>
                  <a:pt x="2057" y="1401"/>
                  <a:pt x="2014" y="1417"/>
                </a:cubicBezTo>
                <a:cubicBezTo>
                  <a:pt x="1955" y="1439"/>
                  <a:pt x="1894" y="1442"/>
                  <a:pt x="1834" y="1429"/>
                </a:cubicBezTo>
                <a:cubicBezTo>
                  <a:pt x="1798" y="1421"/>
                  <a:pt x="1763" y="1408"/>
                  <a:pt x="1730" y="1389"/>
                </a:cubicBezTo>
                <a:cubicBezTo>
                  <a:pt x="1696" y="1368"/>
                  <a:pt x="1666" y="1344"/>
                  <a:pt x="1640" y="1315"/>
                </a:cubicBezTo>
                <a:cubicBezTo>
                  <a:pt x="1616" y="1289"/>
                  <a:pt x="1594" y="1261"/>
                  <a:pt x="1570" y="1235"/>
                </a:cubicBezTo>
                <a:cubicBezTo>
                  <a:pt x="1557" y="1220"/>
                  <a:pt x="1542" y="1206"/>
                  <a:pt x="1527" y="1193"/>
                </a:cubicBezTo>
                <a:cubicBezTo>
                  <a:pt x="1507" y="1176"/>
                  <a:pt x="1486" y="1159"/>
                  <a:pt x="1464" y="1145"/>
                </a:cubicBezTo>
                <a:cubicBezTo>
                  <a:pt x="1435" y="1128"/>
                  <a:pt x="1403" y="1125"/>
                  <a:pt x="1370" y="1129"/>
                </a:cubicBezTo>
                <a:cubicBezTo>
                  <a:pt x="1318" y="1136"/>
                  <a:pt x="1275" y="1160"/>
                  <a:pt x="1239" y="1196"/>
                </a:cubicBezTo>
                <a:cubicBezTo>
                  <a:pt x="1207" y="1229"/>
                  <a:pt x="1185" y="1267"/>
                  <a:pt x="1167" y="1309"/>
                </a:cubicBezTo>
                <a:cubicBezTo>
                  <a:pt x="1143" y="1367"/>
                  <a:pt x="1138" y="1425"/>
                  <a:pt x="1155" y="1484"/>
                </a:cubicBezTo>
                <a:cubicBezTo>
                  <a:pt x="1164" y="1517"/>
                  <a:pt x="1183" y="1544"/>
                  <a:pt x="1208" y="1567"/>
                </a:cubicBezTo>
                <a:cubicBezTo>
                  <a:pt x="1258" y="1613"/>
                  <a:pt x="1331" y="1616"/>
                  <a:pt x="1384" y="1588"/>
                </a:cubicBezTo>
                <a:cubicBezTo>
                  <a:pt x="1402" y="1578"/>
                  <a:pt x="1421" y="1564"/>
                  <a:pt x="1428" y="1542"/>
                </a:cubicBezTo>
                <a:cubicBezTo>
                  <a:pt x="1431" y="1531"/>
                  <a:pt x="1438" y="1522"/>
                  <a:pt x="1441" y="1512"/>
                </a:cubicBezTo>
                <a:cubicBezTo>
                  <a:pt x="1453" y="1464"/>
                  <a:pt x="1409" y="1390"/>
                  <a:pt x="1345" y="1402"/>
                </a:cubicBezTo>
                <a:cubicBezTo>
                  <a:pt x="1326" y="1406"/>
                  <a:pt x="1309" y="1412"/>
                  <a:pt x="1301" y="1433"/>
                </a:cubicBezTo>
                <a:cubicBezTo>
                  <a:pt x="1294" y="1454"/>
                  <a:pt x="1299" y="1473"/>
                  <a:pt x="1310" y="1490"/>
                </a:cubicBezTo>
                <a:cubicBezTo>
                  <a:pt x="1318" y="1503"/>
                  <a:pt x="1334" y="1501"/>
                  <a:pt x="1338" y="1486"/>
                </a:cubicBezTo>
                <a:cubicBezTo>
                  <a:pt x="1342" y="1473"/>
                  <a:pt x="1341" y="1460"/>
                  <a:pt x="1342" y="1445"/>
                </a:cubicBezTo>
                <a:cubicBezTo>
                  <a:pt x="1361" y="1444"/>
                  <a:pt x="1372" y="1460"/>
                  <a:pt x="1382" y="1474"/>
                </a:cubicBezTo>
                <a:cubicBezTo>
                  <a:pt x="1390" y="1485"/>
                  <a:pt x="1386" y="1499"/>
                  <a:pt x="1377" y="1512"/>
                </a:cubicBezTo>
                <a:cubicBezTo>
                  <a:pt x="1348" y="1550"/>
                  <a:pt x="1294" y="1550"/>
                  <a:pt x="1261" y="1514"/>
                </a:cubicBezTo>
                <a:cubicBezTo>
                  <a:pt x="1225" y="1477"/>
                  <a:pt x="1224" y="1437"/>
                  <a:pt x="1243" y="1394"/>
                </a:cubicBezTo>
                <a:cubicBezTo>
                  <a:pt x="1253" y="1372"/>
                  <a:pt x="1270" y="1356"/>
                  <a:pt x="1290" y="1341"/>
                </a:cubicBezTo>
                <a:cubicBezTo>
                  <a:pt x="1335" y="1309"/>
                  <a:pt x="1384" y="1307"/>
                  <a:pt x="1435" y="1320"/>
                </a:cubicBezTo>
                <a:cubicBezTo>
                  <a:pt x="1451" y="1324"/>
                  <a:pt x="1466" y="1334"/>
                  <a:pt x="1480" y="1343"/>
                </a:cubicBezTo>
                <a:cubicBezTo>
                  <a:pt x="1521" y="1372"/>
                  <a:pt x="1549" y="1410"/>
                  <a:pt x="1559" y="1460"/>
                </a:cubicBezTo>
                <a:cubicBezTo>
                  <a:pt x="1562" y="1477"/>
                  <a:pt x="1567" y="1496"/>
                  <a:pt x="1565" y="1514"/>
                </a:cubicBezTo>
                <a:cubicBezTo>
                  <a:pt x="1561" y="1552"/>
                  <a:pt x="1551" y="1589"/>
                  <a:pt x="1526" y="1621"/>
                </a:cubicBezTo>
                <a:cubicBezTo>
                  <a:pt x="1496" y="1661"/>
                  <a:pt x="1456" y="1685"/>
                  <a:pt x="1408" y="1701"/>
                </a:cubicBezTo>
                <a:cubicBezTo>
                  <a:pt x="1356" y="1718"/>
                  <a:pt x="1304" y="1720"/>
                  <a:pt x="1252" y="1708"/>
                </a:cubicBezTo>
                <a:cubicBezTo>
                  <a:pt x="1218" y="1700"/>
                  <a:pt x="1184" y="1689"/>
                  <a:pt x="1155" y="1665"/>
                </a:cubicBezTo>
                <a:cubicBezTo>
                  <a:pt x="1139" y="1652"/>
                  <a:pt x="1124" y="1638"/>
                  <a:pt x="1107" y="1626"/>
                </a:cubicBezTo>
                <a:cubicBezTo>
                  <a:pt x="1100" y="1621"/>
                  <a:pt x="1089" y="1616"/>
                  <a:pt x="1080" y="1616"/>
                </a:cubicBezTo>
                <a:cubicBezTo>
                  <a:pt x="823" y="1616"/>
                  <a:pt x="567" y="1616"/>
                  <a:pt x="310" y="1616"/>
                </a:cubicBezTo>
                <a:cubicBezTo>
                  <a:pt x="283" y="1616"/>
                  <a:pt x="255" y="1617"/>
                  <a:pt x="228" y="1612"/>
                </a:cubicBezTo>
                <a:cubicBezTo>
                  <a:pt x="187" y="1606"/>
                  <a:pt x="145" y="1598"/>
                  <a:pt x="106" y="1585"/>
                </a:cubicBezTo>
                <a:cubicBezTo>
                  <a:pt x="74" y="1575"/>
                  <a:pt x="44" y="1558"/>
                  <a:pt x="22" y="1531"/>
                </a:cubicBezTo>
                <a:cubicBezTo>
                  <a:pt x="0" y="1505"/>
                  <a:pt x="2" y="1457"/>
                  <a:pt x="27" y="1432"/>
                </a:cubicBezTo>
                <a:cubicBezTo>
                  <a:pt x="68" y="1390"/>
                  <a:pt x="120" y="1378"/>
                  <a:pt x="173" y="1366"/>
                </a:cubicBezTo>
                <a:cubicBezTo>
                  <a:pt x="238" y="1351"/>
                  <a:pt x="303" y="1355"/>
                  <a:pt x="368" y="1356"/>
                </a:cubicBezTo>
                <a:cubicBezTo>
                  <a:pt x="479" y="1356"/>
                  <a:pt x="589" y="1355"/>
                  <a:pt x="700" y="1359"/>
                </a:cubicBezTo>
                <a:cubicBezTo>
                  <a:pt x="785" y="1362"/>
                  <a:pt x="870" y="1372"/>
                  <a:pt x="955" y="1378"/>
                </a:cubicBezTo>
                <a:cubicBezTo>
                  <a:pt x="957" y="1379"/>
                  <a:pt x="959" y="1379"/>
                  <a:pt x="962" y="1383"/>
                </a:cubicBezTo>
                <a:cubicBezTo>
                  <a:pt x="952" y="1384"/>
                  <a:pt x="942" y="1385"/>
                  <a:pt x="931" y="1385"/>
                </a:cubicBezTo>
                <a:cubicBezTo>
                  <a:pt x="786" y="1387"/>
                  <a:pt x="640" y="1389"/>
                  <a:pt x="495" y="1392"/>
                </a:cubicBezTo>
                <a:cubicBezTo>
                  <a:pt x="406" y="1394"/>
                  <a:pt x="316" y="1397"/>
                  <a:pt x="227" y="1400"/>
                </a:cubicBezTo>
                <a:cubicBezTo>
                  <a:pt x="196" y="1401"/>
                  <a:pt x="168" y="1410"/>
                  <a:pt x="144" y="1432"/>
                </a:cubicBezTo>
                <a:cubicBezTo>
                  <a:pt x="115" y="1458"/>
                  <a:pt x="116" y="1518"/>
                  <a:pt x="146" y="1543"/>
                </a:cubicBezTo>
                <a:cubicBezTo>
                  <a:pt x="173" y="1566"/>
                  <a:pt x="204" y="1570"/>
                  <a:pt x="237" y="1570"/>
                </a:cubicBezTo>
                <a:cubicBezTo>
                  <a:pt x="329" y="1571"/>
                  <a:pt x="421" y="1570"/>
                  <a:pt x="513" y="1570"/>
                </a:cubicBezTo>
                <a:cubicBezTo>
                  <a:pt x="689" y="1570"/>
                  <a:pt x="866" y="1570"/>
                  <a:pt x="1042" y="1570"/>
                </a:cubicBezTo>
                <a:cubicBezTo>
                  <a:pt x="1048" y="1570"/>
                  <a:pt x="1054" y="1570"/>
                  <a:pt x="1061" y="1570"/>
                </a:cubicBezTo>
                <a:cubicBezTo>
                  <a:pt x="1055" y="1552"/>
                  <a:pt x="1047" y="1535"/>
                  <a:pt x="1043" y="1518"/>
                </a:cubicBezTo>
                <a:cubicBezTo>
                  <a:pt x="1036" y="1491"/>
                  <a:pt x="1028" y="1464"/>
                  <a:pt x="1025" y="1437"/>
                </a:cubicBezTo>
                <a:cubicBezTo>
                  <a:pt x="1021" y="1391"/>
                  <a:pt x="1025" y="1345"/>
                  <a:pt x="1036" y="1300"/>
                </a:cubicBezTo>
                <a:cubicBezTo>
                  <a:pt x="1044" y="1266"/>
                  <a:pt x="1055" y="1233"/>
                  <a:pt x="1069" y="1202"/>
                </a:cubicBezTo>
                <a:cubicBezTo>
                  <a:pt x="1083" y="1170"/>
                  <a:pt x="1101" y="1139"/>
                  <a:pt x="1121" y="1111"/>
                </a:cubicBezTo>
                <a:cubicBezTo>
                  <a:pt x="1143" y="1080"/>
                  <a:pt x="1170" y="1053"/>
                  <a:pt x="1203" y="1031"/>
                </a:cubicBezTo>
                <a:cubicBezTo>
                  <a:pt x="1264" y="990"/>
                  <a:pt x="1330" y="976"/>
                  <a:pt x="1401" y="989"/>
                </a:cubicBezTo>
                <a:cubicBezTo>
                  <a:pt x="1441" y="997"/>
                  <a:pt x="1479" y="1011"/>
                  <a:pt x="1514" y="1034"/>
                </a:cubicBezTo>
                <a:cubicBezTo>
                  <a:pt x="1524" y="1041"/>
                  <a:pt x="1536" y="1047"/>
                  <a:pt x="1548" y="1054"/>
                </a:cubicBezTo>
                <a:cubicBezTo>
                  <a:pt x="1551" y="1027"/>
                  <a:pt x="1551" y="1000"/>
                  <a:pt x="1555" y="974"/>
                </a:cubicBezTo>
                <a:cubicBezTo>
                  <a:pt x="1564" y="925"/>
                  <a:pt x="1573" y="876"/>
                  <a:pt x="1586" y="827"/>
                </a:cubicBezTo>
                <a:cubicBezTo>
                  <a:pt x="1595" y="790"/>
                  <a:pt x="1607" y="753"/>
                  <a:pt x="1622" y="718"/>
                </a:cubicBezTo>
                <a:cubicBezTo>
                  <a:pt x="1644" y="668"/>
                  <a:pt x="1668" y="619"/>
                  <a:pt x="1698" y="573"/>
                </a:cubicBezTo>
                <a:cubicBezTo>
                  <a:pt x="1733" y="520"/>
                  <a:pt x="1772" y="472"/>
                  <a:pt x="1822" y="433"/>
                </a:cubicBezTo>
                <a:cubicBezTo>
                  <a:pt x="1847" y="414"/>
                  <a:pt x="1875" y="398"/>
                  <a:pt x="1903" y="384"/>
                </a:cubicBezTo>
                <a:cubicBezTo>
                  <a:pt x="1982" y="344"/>
                  <a:pt x="2064" y="345"/>
                  <a:pt x="2147" y="372"/>
                </a:cubicBezTo>
                <a:cubicBezTo>
                  <a:pt x="2178" y="382"/>
                  <a:pt x="2206" y="403"/>
                  <a:pt x="2229" y="428"/>
                </a:cubicBezTo>
                <a:cubicBezTo>
                  <a:pt x="2237" y="436"/>
                  <a:pt x="2245" y="443"/>
                  <a:pt x="2253" y="451"/>
                </a:cubicBezTo>
                <a:cubicBezTo>
                  <a:pt x="2266" y="420"/>
                  <a:pt x="2277" y="389"/>
                  <a:pt x="2290" y="358"/>
                </a:cubicBezTo>
                <a:cubicBezTo>
                  <a:pt x="2306" y="320"/>
                  <a:pt x="2322" y="281"/>
                  <a:pt x="2341" y="244"/>
                </a:cubicBezTo>
                <a:cubicBezTo>
                  <a:pt x="2354" y="216"/>
                  <a:pt x="2369" y="189"/>
                  <a:pt x="2386" y="164"/>
                </a:cubicBezTo>
                <a:cubicBezTo>
                  <a:pt x="2397" y="147"/>
                  <a:pt x="2412" y="133"/>
                  <a:pt x="2427" y="119"/>
                </a:cubicBezTo>
                <a:cubicBezTo>
                  <a:pt x="2444" y="103"/>
                  <a:pt x="2462" y="88"/>
                  <a:pt x="2480" y="72"/>
                </a:cubicBezTo>
                <a:cubicBezTo>
                  <a:pt x="2485" y="68"/>
                  <a:pt x="2491" y="66"/>
                  <a:pt x="2497" y="62"/>
                </a:cubicBezTo>
                <a:cubicBezTo>
                  <a:pt x="2526" y="44"/>
                  <a:pt x="2555" y="30"/>
                  <a:pt x="2587" y="19"/>
                </a:cubicBezTo>
                <a:cubicBezTo>
                  <a:pt x="2624" y="5"/>
                  <a:pt x="2662" y="0"/>
                  <a:pt x="2699" y="9"/>
                </a:cubicBezTo>
                <a:cubicBezTo>
                  <a:pt x="2730" y="15"/>
                  <a:pt x="2760" y="25"/>
                  <a:pt x="2786" y="46"/>
                </a:cubicBezTo>
                <a:cubicBezTo>
                  <a:pt x="2815" y="70"/>
                  <a:pt x="2833" y="99"/>
                  <a:pt x="2848" y="132"/>
                </a:cubicBezTo>
                <a:cubicBezTo>
                  <a:pt x="2859" y="156"/>
                  <a:pt x="2869" y="180"/>
                  <a:pt x="2878" y="204"/>
                </a:cubicBezTo>
                <a:cubicBezTo>
                  <a:pt x="2889" y="235"/>
                  <a:pt x="2899" y="266"/>
                  <a:pt x="2910" y="297"/>
                </a:cubicBezTo>
                <a:cubicBezTo>
                  <a:pt x="2920" y="326"/>
                  <a:pt x="2930" y="355"/>
                  <a:pt x="2941" y="384"/>
                </a:cubicBezTo>
                <a:cubicBezTo>
                  <a:pt x="2962" y="435"/>
                  <a:pt x="2983" y="485"/>
                  <a:pt x="3005" y="536"/>
                </a:cubicBezTo>
                <a:cubicBezTo>
                  <a:pt x="3010" y="548"/>
                  <a:pt x="3018" y="559"/>
                  <a:pt x="3024" y="569"/>
                </a:cubicBezTo>
                <a:cubicBezTo>
                  <a:pt x="3050" y="571"/>
                  <a:pt x="3077" y="574"/>
                  <a:pt x="3104" y="577"/>
                </a:cubicBezTo>
                <a:cubicBezTo>
                  <a:pt x="3107" y="577"/>
                  <a:pt x="3111" y="575"/>
                  <a:pt x="3114" y="572"/>
                </a:cubicBezTo>
                <a:cubicBezTo>
                  <a:pt x="3140" y="543"/>
                  <a:pt x="3172" y="523"/>
                  <a:pt x="3207" y="507"/>
                </a:cubicBezTo>
                <a:cubicBezTo>
                  <a:pt x="3248" y="487"/>
                  <a:pt x="3290" y="482"/>
                  <a:pt x="3334" y="490"/>
                </a:cubicBezTo>
                <a:cubicBezTo>
                  <a:pt x="3393" y="501"/>
                  <a:pt x="3428" y="550"/>
                  <a:pt x="3423" y="610"/>
                </a:cubicBezTo>
                <a:cubicBezTo>
                  <a:pt x="3423" y="616"/>
                  <a:pt x="3422" y="623"/>
                  <a:pt x="3422" y="630"/>
                </a:cubicBezTo>
                <a:cubicBezTo>
                  <a:pt x="3444" y="638"/>
                  <a:pt x="3461" y="626"/>
                  <a:pt x="3477" y="616"/>
                </a:cubicBezTo>
                <a:cubicBezTo>
                  <a:pt x="3489" y="609"/>
                  <a:pt x="3499" y="599"/>
                  <a:pt x="3509" y="590"/>
                </a:cubicBezTo>
                <a:cubicBezTo>
                  <a:pt x="3533" y="568"/>
                  <a:pt x="3573" y="560"/>
                  <a:pt x="3606" y="577"/>
                </a:cubicBezTo>
                <a:cubicBezTo>
                  <a:pt x="3631" y="591"/>
                  <a:pt x="3655" y="608"/>
                  <a:pt x="3679" y="624"/>
                </a:cubicBezTo>
                <a:cubicBezTo>
                  <a:pt x="3716" y="650"/>
                  <a:pt x="3751" y="680"/>
                  <a:pt x="3800" y="677"/>
                </a:cubicBezTo>
                <a:cubicBezTo>
                  <a:pt x="3821" y="675"/>
                  <a:pt x="3841" y="671"/>
                  <a:pt x="3857" y="656"/>
                </a:cubicBezTo>
                <a:cubicBezTo>
                  <a:pt x="3873" y="641"/>
                  <a:pt x="3890" y="628"/>
                  <a:pt x="3906" y="615"/>
                </a:cubicBezTo>
                <a:cubicBezTo>
                  <a:pt x="3930" y="597"/>
                  <a:pt x="3960" y="595"/>
                  <a:pt x="3980" y="607"/>
                </a:cubicBezTo>
                <a:cubicBezTo>
                  <a:pt x="3966" y="611"/>
                  <a:pt x="3948" y="614"/>
                  <a:pt x="3933" y="621"/>
                </a:cubicBezTo>
                <a:cubicBezTo>
                  <a:pt x="3925" y="624"/>
                  <a:pt x="3919" y="633"/>
                  <a:pt x="3913" y="639"/>
                </a:cubicBezTo>
                <a:cubicBezTo>
                  <a:pt x="3909" y="643"/>
                  <a:pt x="3905" y="645"/>
                  <a:pt x="3901" y="648"/>
                </a:cubicBezTo>
                <a:cubicBezTo>
                  <a:pt x="3897" y="650"/>
                  <a:pt x="3893" y="651"/>
                  <a:pt x="3890" y="653"/>
                </a:cubicBezTo>
                <a:cubicBezTo>
                  <a:pt x="3873" y="664"/>
                  <a:pt x="3857" y="676"/>
                  <a:pt x="3839" y="686"/>
                </a:cubicBezTo>
                <a:cubicBezTo>
                  <a:pt x="3801" y="708"/>
                  <a:pt x="3761" y="707"/>
                  <a:pt x="3722" y="692"/>
                </a:cubicBezTo>
                <a:cubicBezTo>
                  <a:pt x="3690" y="679"/>
                  <a:pt x="3661" y="658"/>
                  <a:pt x="3631" y="641"/>
                </a:cubicBezTo>
                <a:cubicBezTo>
                  <a:pt x="3623" y="636"/>
                  <a:pt x="3615" y="629"/>
                  <a:pt x="3607" y="624"/>
                </a:cubicBezTo>
                <a:cubicBezTo>
                  <a:pt x="3564" y="599"/>
                  <a:pt x="3530" y="583"/>
                  <a:pt x="3492" y="627"/>
                </a:cubicBezTo>
                <a:cubicBezTo>
                  <a:pt x="3475" y="646"/>
                  <a:pt x="3438" y="653"/>
                  <a:pt x="3414" y="641"/>
                </a:cubicBezTo>
                <a:cubicBezTo>
                  <a:pt x="3409" y="638"/>
                  <a:pt x="3406" y="631"/>
                  <a:pt x="3402" y="626"/>
                </a:cubicBezTo>
                <a:cubicBezTo>
                  <a:pt x="3393" y="612"/>
                  <a:pt x="3388" y="595"/>
                  <a:pt x="3376" y="585"/>
                </a:cubicBezTo>
                <a:cubicBezTo>
                  <a:pt x="3351" y="564"/>
                  <a:pt x="3320" y="552"/>
                  <a:pt x="3286" y="550"/>
                </a:cubicBezTo>
                <a:cubicBezTo>
                  <a:pt x="3230" y="545"/>
                  <a:pt x="3176" y="550"/>
                  <a:pt x="3130" y="586"/>
                </a:cubicBezTo>
                <a:cubicBezTo>
                  <a:pt x="3139" y="591"/>
                  <a:pt x="3148" y="597"/>
                  <a:pt x="3157" y="600"/>
                </a:cubicBezTo>
                <a:cubicBezTo>
                  <a:pt x="3191" y="611"/>
                  <a:pt x="3211" y="636"/>
                  <a:pt x="3222" y="666"/>
                </a:cubicBezTo>
                <a:cubicBezTo>
                  <a:pt x="3228" y="680"/>
                  <a:pt x="3227" y="699"/>
                  <a:pt x="3221" y="713"/>
                </a:cubicBezTo>
                <a:cubicBezTo>
                  <a:pt x="3209" y="742"/>
                  <a:pt x="3184" y="759"/>
                  <a:pt x="3152" y="765"/>
                </a:cubicBezTo>
                <a:cubicBezTo>
                  <a:pt x="3136" y="768"/>
                  <a:pt x="3124" y="775"/>
                  <a:pt x="3112" y="787"/>
                </a:cubicBezTo>
                <a:cubicBezTo>
                  <a:pt x="3096" y="806"/>
                  <a:pt x="3075" y="821"/>
                  <a:pt x="3057" y="838"/>
                </a:cubicBezTo>
                <a:cubicBezTo>
                  <a:pt x="3029" y="864"/>
                  <a:pt x="2988" y="871"/>
                  <a:pt x="2955" y="855"/>
                </a:cubicBezTo>
                <a:cubicBezTo>
                  <a:pt x="2932" y="844"/>
                  <a:pt x="2914" y="828"/>
                  <a:pt x="2899" y="808"/>
                </a:cubicBezTo>
                <a:cubicBezTo>
                  <a:pt x="2893" y="798"/>
                  <a:pt x="2886" y="794"/>
                  <a:pt x="2873" y="796"/>
                </a:cubicBezTo>
                <a:cubicBezTo>
                  <a:pt x="2835" y="803"/>
                  <a:pt x="2796" y="797"/>
                  <a:pt x="2761" y="782"/>
                </a:cubicBezTo>
                <a:cubicBezTo>
                  <a:pt x="2745" y="775"/>
                  <a:pt x="2728" y="763"/>
                  <a:pt x="2720" y="749"/>
                </a:cubicBezTo>
                <a:cubicBezTo>
                  <a:pt x="2698" y="711"/>
                  <a:pt x="2717" y="670"/>
                  <a:pt x="2761" y="654"/>
                </a:cubicBezTo>
                <a:cubicBezTo>
                  <a:pt x="2803" y="638"/>
                  <a:pt x="2847" y="632"/>
                  <a:pt x="2892" y="634"/>
                </a:cubicBezTo>
                <a:cubicBezTo>
                  <a:pt x="2902" y="635"/>
                  <a:pt x="2913" y="634"/>
                  <a:pt x="2923" y="633"/>
                </a:cubicBezTo>
                <a:cubicBezTo>
                  <a:pt x="2963" y="628"/>
                  <a:pt x="3001" y="631"/>
                  <a:pt x="3035" y="654"/>
                </a:cubicBezTo>
                <a:cubicBezTo>
                  <a:pt x="3059" y="670"/>
                  <a:pt x="3062" y="709"/>
                  <a:pt x="3040" y="725"/>
                </a:cubicBezTo>
                <a:cubicBezTo>
                  <a:pt x="3008" y="749"/>
                  <a:pt x="2972" y="762"/>
                  <a:pt x="2932" y="754"/>
                </a:cubicBezTo>
                <a:cubicBezTo>
                  <a:pt x="2918" y="751"/>
                  <a:pt x="2904" y="741"/>
                  <a:pt x="2891" y="732"/>
                </a:cubicBezTo>
                <a:cubicBezTo>
                  <a:pt x="2882" y="727"/>
                  <a:pt x="2877" y="716"/>
                  <a:pt x="2882" y="706"/>
                </a:cubicBezTo>
                <a:cubicBezTo>
                  <a:pt x="2889" y="696"/>
                  <a:pt x="2896" y="682"/>
                  <a:pt x="2911" y="681"/>
                </a:cubicBezTo>
                <a:cubicBezTo>
                  <a:pt x="2914" y="680"/>
                  <a:pt x="2918" y="683"/>
                  <a:pt x="2922" y="685"/>
                </a:cubicBezTo>
                <a:cubicBezTo>
                  <a:pt x="2920" y="688"/>
                  <a:pt x="2918" y="692"/>
                  <a:pt x="2916" y="695"/>
                </a:cubicBezTo>
                <a:cubicBezTo>
                  <a:pt x="2912" y="700"/>
                  <a:pt x="2903" y="706"/>
                  <a:pt x="2904" y="709"/>
                </a:cubicBezTo>
                <a:cubicBezTo>
                  <a:pt x="2906" y="717"/>
                  <a:pt x="2911" y="726"/>
                  <a:pt x="2918" y="730"/>
                </a:cubicBezTo>
                <a:cubicBezTo>
                  <a:pt x="2935" y="740"/>
                  <a:pt x="2953" y="735"/>
                  <a:pt x="2971" y="727"/>
                </a:cubicBezTo>
                <a:cubicBezTo>
                  <a:pt x="2992" y="718"/>
                  <a:pt x="2999" y="694"/>
                  <a:pt x="2992" y="676"/>
                </a:cubicBezTo>
                <a:cubicBezTo>
                  <a:pt x="2980" y="647"/>
                  <a:pt x="2951" y="637"/>
                  <a:pt x="2926" y="642"/>
                </a:cubicBezTo>
                <a:cubicBezTo>
                  <a:pt x="2917" y="644"/>
                  <a:pt x="2908" y="647"/>
                  <a:pt x="2900" y="647"/>
                </a:cubicBezTo>
                <a:cubicBezTo>
                  <a:pt x="2863" y="644"/>
                  <a:pt x="2830" y="655"/>
                  <a:pt x="2798" y="674"/>
                </a:cubicBezTo>
                <a:cubicBezTo>
                  <a:pt x="2760" y="696"/>
                  <a:pt x="2767" y="734"/>
                  <a:pt x="2797" y="754"/>
                </a:cubicBezTo>
                <a:cubicBezTo>
                  <a:pt x="2826" y="773"/>
                  <a:pt x="2858" y="782"/>
                  <a:pt x="2893" y="778"/>
                </a:cubicBezTo>
                <a:cubicBezTo>
                  <a:pt x="2896" y="778"/>
                  <a:pt x="2898" y="780"/>
                  <a:pt x="2900" y="782"/>
                </a:cubicBezTo>
                <a:cubicBezTo>
                  <a:pt x="2920" y="794"/>
                  <a:pt x="2939" y="808"/>
                  <a:pt x="2960" y="817"/>
                </a:cubicBezTo>
                <a:cubicBezTo>
                  <a:pt x="3003" y="837"/>
                  <a:pt x="3049" y="823"/>
                  <a:pt x="3082" y="781"/>
                </a:cubicBezTo>
                <a:cubicBezTo>
                  <a:pt x="3095" y="765"/>
                  <a:pt x="3112" y="757"/>
                  <a:pt x="3131" y="751"/>
                </a:cubicBezTo>
                <a:cubicBezTo>
                  <a:pt x="3148" y="747"/>
                  <a:pt x="3163" y="736"/>
                  <a:pt x="3167" y="718"/>
                </a:cubicBezTo>
                <a:cubicBezTo>
                  <a:pt x="3173" y="688"/>
                  <a:pt x="3174" y="660"/>
                  <a:pt x="3154" y="633"/>
                </a:cubicBezTo>
                <a:cubicBezTo>
                  <a:pt x="3137" y="609"/>
                  <a:pt x="3116" y="593"/>
                  <a:pt x="3089" y="589"/>
                </a:cubicBezTo>
                <a:cubicBezTo>
                  <a:pt x="3065" y="585"/>
                  <a:pt x="3040" y="581"/>
                  <a:pt x="3018" y="598"/>
                </a:cubicBezTo>
                <a:cubicBezTo>
                  <a:pt x="3016" y="599"/>
                  <a:pt x="3012" y="600"/>
                  <a:pt x="3010" y="599"/>
                </a:cubicBezTo>
                <a:cubicBezTo>
                  <a:pt x="3001" y="596"/>
                  <a:pt x="2991" y="593"/>
                  <a:pt x="2984" y="588"/>
                </a:cubicBezTo>
                <a:cubicBezTo>
                  <a:pt x="2968" y="577"/>
                  <a:pt x="2954" y="563"/>
                  <a:pt x="2937" y="553"/>
                </a:cubicBezTo>
                <a:cubicBezTo>
                  <a:pt x="2925" y="546"/>
                  <a:pt x="2911" y="542"/>
                  <a:pt x="2897" y="541"/>
                </a:cubicBezTo>
                <a:cubicBezTo>
                  <a:pt x="2849" y="535"/>
                  <a:pt x="2804" y="539"/>
                  <a:pt x="2767" y="577"/>
                </a:cubicBezTo>
                <a:cubicBezTo>
                  <a:pt x="2764" y="581"/>
                  <a:pt x="2756" y="582"/>
                  <a:pt x="2750" y="581"/>
                </a:cubicBezTo>
                <a:cubicBezTo>
                  <a:pt x="2709" y="578"/>
                  <a:pt x="2669" y="580"/>
                  <a:pt x="2633" y="604"/>
                </a:cubicBezTo>
                <a:cubicBezTo>
                  <a:pt x="2597" y="627"/>
                  <a:pt x="2565" y="676"/>
                  <a:pt x="2580" y="736"/>
                </a:cubicBezTo>
                <a:cubicBezTo>
                  <a:pt x="2585" y="756"/>
                  <a:pt x="2591" y="776"/>
                  <a:pt x="2603" y="792"/>
                </a:cubicBezTo>
                <a:cubicBezTo>
                  <a:pt x="2615" y="810"/>
                  <a:pt x="2633" y="825"/>
                  <a:pt x="2651" y="837"/>
                </a:cubicBezTo>
                <a:cubicBezTo>
                  <a:pt x="2675" y="853"/>
                  <a:pt x="2700" y="867"/>
                  <a:pt x="2727" y="878"/>
                </a:cubicBezTo>
                <a:cubicBezTo>
                  <a:pt x="2762" y="892"/>
                  <a:pt x="2800" y="888"/>
                  <a:pt x="2837" y="886"/>
                </a:cubicBezTo>
                <a:cubicBezTo>
                  <a:pt x="2845" y="886"/>
                  <a:pt x="2854" y="888"/>
                  <a:pt x="2862" y="890"/>
                </a:cubicBezTo>
                <a:cubicBezTo>
                  <a:pt x="2881" y="896"/>
                  <a:pt x="2900" y="906"/>
                  <a:pt x="2921" y="909"/>
                </a:cubicBezTo>
                <a:cubicBezTo>
                  <a:pt x="2950" y="913"/>
                  <a:pt x="2979" y="913"/>
                  <a:pt x="3008" y="913"/>
                </a:cubicBezTo>
                <a:cubicBezTo>
                  <a:pt x="3022" y="913"/>
                  <a:pt x="3035" y="909"/>
                  <a:pt x="3047" y="903"/>
                </a:cubicBezTo>
                <a:cubicBezTo>
                  <a:pt x="3067" y="894"/>
                  <a:pt x="3085" y="881"/>
                  <a:pt x="3102" y="871"/>
                </a:cubicBezTo>
                <a:cubicBezTo>
                  <a:pt x="3143" y="891"/>
                  <a:pt x="3186" y="899"/>
                  <a:pt x="3231" y="892"/>
                </a:cubicBezTo>
                <a:cubicBezTo>
                  <a:pt x="3279" y="883"/>
                  <a:pt x="3307" y="850"/>
                  <a:pt x="3329" y="808"/>
                </a:cubicBezTo>
                <a:cubicBezTo>
                  <a:pt x="3346" y="808"/>
                  <a:pt x="3364" y="810"/>
                  <a:pt x="3382" y="808"/>
                </a:cubicBezTo>
                <a:cubicBezTo>
                  <a:pt x="3400" y="806"/>
                  <a:pt x="3419" y="802"/>
                  <a:pt x="3436" y="796"/>
                </a:cubicBezTo>
                <a:cubicBezTo>
                  <a:pt x="3462" y="788"/>
                  <a:pt x="3491" y="759"/>
                  <a:pt x="3489" y="733"/>
                </a:cubicBezTo>
                <a:cubicBezTo>
                  <a:pt x="3488" y="718"/>
                  <a:pt x="3494" y="709"/>
                  <a:pt x="3502" y="697"/>
                </a:cubicBezTo>
                <a:cubicBezTo>
                  <a:pt x="3521" y="669"/>
                  <a:pt x="3547" y="663"/>
                  <a:pt x="3576" y="671"/>
                </a:cubicBezTo>
                <a:cubicBezTo>
                  <a:pt x="3606" y="678"/>
                  <a:pt x="3634" y="690"/>
                  <a:pt x="3663" y="700"/>
                </a:cubicBezTo>
                <a:cubicBezTo>
                  <a:pt x="3677" y="705"/>
                  <a:pt x="3692" y="709"/>
                  <a:pt x="3705" y="716"/>
                </a:cubicBezTo>
                <a:cubicBezTo>
                  <a:pt x="3736" y="731"/>
                  <a:pt x="3769" y="735"/>
                  <a:pt x="3802" y="730"/>
                </a:cubicBezTo>
                <a:cubicBezTo>
                  <a:pt x="3813" y="728"/>
                  <a:pt x="3823" y="723"/>
                  <a:pt x="3832" y="719"/>
                </a:cubicBezTo>
                <a:cubicBezTo>
                  <a:pt x="3855" y="709"/>
                  <a:pt x="3872" y="691"/>
                  <a:pt x="3887" y="672"/>
                </a:cubicBezTo>
                <a:close/>
              </a:path>
            </a:pathLst>
          </a:custGeom>
          <a:solidFill>
            <a:schemeClr val="bg1">
              <a:alpha val="2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88" name="标题 87">
            <a:extLst>
              <a:ext uri="{FF2B5EF4-FFF2-40B4-BE49-F238E27FC236}">
                <a16:creationId xmlns:a16="http://schemas.microsoft.com/office/drawing/2014/main" id="{3C4D4758-5DDE-42A1-9A1E-EC6D1457B844}"/>
              </a:ext>
            </a:extLst>
          </p:cNvPr>
          <p:cNvSpPr>
            <a:spLocks noGrp="1"/>
          </p:cNvSpPr>
          <p:nvPr>
            <p:ph type="title"/>
          </p:nvPr>
        </p:nvSpPr>
        <p:spPr>
          <a:xfrm>
            <a:off x="557213" y="1882206"/>
            <a:ext cx="11072812" cy="1686424"/>
          </a:xfrm>
        </p:spPr>
        <p:txBody>
          <a:bodyPr/>
          <a:lstStyle/>
          <a:p>
            <a:pPr>
              <a:lnSpc>
                <a:spcPct val="120000"/>
              </a:lnSpc>
            </a:pPr>
            <a:r>
              <a:rPr lang="zh-CN" altLang="en-US" sz="5000" b="1" dirty="0">
                <a:solidFill>
                  <a:srgbClr val="FFFF00"/>
                </a:solidFill>
                <a:latin typeface="Microsoft YaHei" charset="-122"/>
                <a:ea typeface="Microsoft YaHei" charset="-122"/>
                <a:cs typeface="Microsoft YaHei" charset="-122"/>
              </a:rPr>
              <a:t>原子核的形状、集体激发与裂变</a:t>
            </a:r>
            <a:br>
              <a:rPr lang="en-US" altLang="zh-CN" sz="5000" dirty="0">
                <a:solidFill>
                  <a:srgbClr val="FFFF00"/>
                </a:solidFill>
                <a:latin typeface="Arial" charset="0"/>
                <a:ea typeface="Arial" charset="0"/>
                <a:cs typeface="Arial" charset="0"/>
              </a:rPr>
            </a:br>
            <a:r>
              <a:rPr lang="en-US" altLang="zh-CN" sz="4000" dirty="0">
                <a:solidFill>
                  <a:srgbClr val="FFFF00"/>
                </a:solidFill>
                <a:latin typeface="Arial" charset="0"/>
                <a:ea typeface="Arial" charset="0"/>
                <a:cs typeface="Arial" charset="0"/>
              </a:rPr>
              <a:t>Nuclear shapes, collective excitation and fission</a:t>
            </a:r>
            <a:endParaRPr lang="zh-CN" altLang="en-US" sz="5000" dirty="0">
              <a:solidFill>
                <a:srgbClr val="FFFF00"/>
              </a:solidFill>
              <a:latin typeface="Arial" charset="0"/>
              <a:ea typeface="Arial" charset="0"/>
              <a:cs typeface="Arial" charset="0"/>
            </a:endParaRPr>
          </a:p>
        </p:txBody>
      </p:sp>
      <p:grpSp>
        <p:nvGrpSpPr>
          <p:cNvPr id="12" name="组合 11">
            <a:extLst>
              <a:ext uri="{FF2B5EF4-FFF2-40B4-BE49-F238E27FC236}">
                <a16:creationId xmlns:a16="http://schemas.microsoft.com/office/drawing/2014/main" id="{E9F0FF56-5D62-4D6D-A21D-8F15C1607061}"/>
              </a:ext>
            </a:extLst>
          </p:cNvPr>
          <p:cNvGrpSpPr/>
          <p:nvPr/>
        </p:nvGrpSpPr>
        <p:grpSpPr>
          <a:xfrm>
            <a:off x="743017" y="627171"/>
            <a:ext cx="3034899" cy="684272"/>
            <a:chOff x="4532965" y="1519502"/>
            <a:chExt cx="3126071" cy="713523"/>
          </a:xfrm>
        </p:grpSpPr>
        <p:grpSp>
          <p:nvGrpSpPr>
            <p:cNvPr id="13" name="组合 12">
              <a:extLst>
                <a:ext uri="{FF2B5EF4-FFF2-40B4-BE49-F238E27FC236}">
                  <a16:creationId xmlns:a16="http://schemas.microsoft.com/office/drawing/2014/main" id="{1827ED99-275A-4CD2-B164-4353E155423D}"/>
                </a:ext>
              </a:extLst>
            </p:cNvPr>
            <p:cNvGrpSpPr/>
            <p:nvPr/>
          </p:nvGrpSpPr>
          <p:grpSpPr>
            <a:xfrm>
              <a:off x="5382620" y="1548743"/>
              <a:ext cx="2276416" cy="621928"/>
              <a:chOff x="5402262" y="5211762"/>
              <a:chExt cx="3059113" cy="835761"/>
            </a:xfrm>
            <a:solidFill>
              <a:schemeClr val="bg1"/>
            </a:solidFill>
          </p:grpSpPr>
          <p:sp>
            <p:nvSpPr>
              <p:cNvPr id="43" name="Freeform 32">
                <a:extLst>
                  <a:ext uri="{FF2B5EF4-FFF2-40B4-BE49-F238E27FC236}">
                    <a16:creationId xmlns:a16="http://schemas.microsoft.com/office/drawing/2014/main" id="{C4D5BCE7-50C4-4DFB-B4BC-D9B453A4832C}"/>
                  </a:ext>
                </a:extLst>
              </p:cNvPr>
              <p:cNvSpPr>
                <a:spLocks noEditPoints="1"/>
              </p:cNvSpPr>
              <p:nvPr/>
            </p:nvSpPr>
            <p:spPr bwMode="auto">
              <a:xfrm>
                <a:off x="5402262" y="5347186"/>
                <a:ext cx="814480" cy="570716"/>
              </a:xfrm>
              <a:custGeom>
                <a:avLst/>
                <a:gdLst>
                  <a:gd name="T0" fmla="*/ 1607 w 2875"/>
                  <a:gd name="T1" fmla="*/ 1769 h 2008"/>
                  <a:gd name="T2" fmla="*/ 1683 w 2875"/>
                  <a:gd name="T3" fmla="*/ 1769 h 2008"/>
                  <a:gd name="T4" fmla="*/ 1494 w 2875"/>
                  <a:gd name="T5" fmla="*/ 1579 h 2008"/>
                  <a:gd name="T6" fmla="*/ 1223 w 2875"/>
                  <a:gd name="T7" fmla="*/ 1628 h 2008"/>
                  <a:gd name="T8" fmla="*/ 1178 w 2875"/>
                  <a:gd name="T9" fmla="*/ 1615 h 2008"/>
                  <a:gd name="T10" fmla="*/ 1065 w 2875"/>
                  <a:gd name="T11" fmla="*/ 1371 h 2008"/>
                  <a:gd name="T12" fmla="*/ 1454 w 2875"/>
                  <a:gd name="T13" fmla="*/ 1219 h 2008"/>
                  <a:gd name="T14" fmla="*/ 1537 w 2875"/>
                  <a:gd name="T15" fmla="*/ 1242 h 2008"/>
                  <a:gd name="T16" fmla="*/ 1480 w 2875"/>
                  <a:gd name="T17" fmla="*/ 1524 h 2008"/>
                  <a:gd name="T18" fmla="*/ 1734 w 2875"/>
                  <a:gd name="T19" fmla="*/ 1515 h 2008"/>
                  <a:gd name="T20" fmla="*/ 1824 w 2875"/>
                  <a:gd name="T21" fmla="*/ 1300 h 2008"/>
                  <a:gd name="T22" fmla="*/ 2079 w 2875"/>
                  <a:gd name="T23" fmla="*/ 946 h 2008"/>
                  <a:gd name="T24" fmla="*/ 2340 w 2875"/>
                  <a:gd name="T25" fmla="*/ 1258 h 2008"/>
                  <a:gd name="T26" fmla="*/ 2055 w 2875"/>
                  <a:gd name="T27" fmla="*/ 1396 h 2008"/>
                  <a:gd name="T28" fmla="*/ 1497 w 2875"/>
                  <a:gd name="T29" fmla="*/ 643 h 2008"/>
                  <a:gd name="T30" fmla="*/ 1494 w 2875"/>
                  <a:gd name="T31" fmla="*/ 722 h 2008"/>
                  <a:gd name="T32" fmla="*/ 1336 w 2875"/>
                  <a:gd name="T33" fmla="*/ 279 h 2008"/>
                  <a:gd name="T34" fmla="*/ 844 w 2875"/>
                  <a:gd name="T35" fmla="*/ 337 h 2008"/>
                  <a:gd name="T36" fmla="*/ 752 w 2875"/>
                  <a:gd name="T37" fmla="*/ 499 h 2008"/>
                  <a:gd name="T38" fmla="*/ 1074 w 2875"/>
                  <a:gd name="T39" fmla="*/ 559 h 2008"/>
                  <a:gd name="T40" fmla="*/ 1074 w 2875"/>
                  <a:gd name="T41" fmla="*/ 855 h 2008"/>
                  <a:gd name="T42" fmla="*/ 625 w 2875"/>
                  <a:gd name="T43" fmla="*/ 1219 h 2008"/>
                  <a:gd name="T44" fmla="*/ 447 w 2875"/>
                  <a:gd name="T45" fmla="*/ 1058 h 2008"/>
                  <a:gd name="T46" fmla="*/ 532 w 2875"/>
                  <a:gd name="T47" fmla="*/ 830 h 2008"/>
                  <a:gd name="T48" fmla="*/ 107 w 2875"/>
                  <a:gd name="T49" fmla="*/ 1057 h 2008"/>
                  <a:gd name="T50" fmla="*/ 455 w 2875"/>
                  <a:gd name="T51" fmla="*/ 1786 h 2008"/>
                  <a:gd name="T52" fmla="*/ 665 w 2875"/>
                  <a:gd name="T53" fmla="*/ 1941 h 2008"/>
                  <a:gd name="T54" fmla="*/ 988 w 2875"/>
                  <a:gd name="T55" fmla="*/ 1988 h 2008"/>
                  <a:gd name="T56" fmla="*/ 1124 w 2875"/>
                  <a:gd name="T57" fmla="*/ 1963 h 2008"/>
                  <a:gd name="T58" fmla="*/ 1162 w 2875"/>
                  <a:gd name="T59" fmla="*/ 1951 h 2008"/>
                  <a:gd name="T60" fmla="*/ 1404 w 2875"/>
                  <a:gd name="T61" fmla="*/ 1914 h 2008"/>
                  <a:gd name="T62" fmla="*/ 1672 w 2875"/>
                  <a:gd name="T63" fmla="*/ 1902 h 2008"/>
                  <a:gd name="T64" fmla="*/ 2014 w 2875"/>
                  <a:gd name="T65" fmla="*/ 1888 h 2008"/>
                  <a:gd name="T66" fmla="*/ 1987 w 2875"/>
                  <a:gd name="T67" fmla="*/ 1668 h 2008"/>
                  <a:gd name="T68" fmla="*/ 1986 w 2875"/>
                  <a:gd name="T69" fmla="*/ 1607 h 2008"/>
                  <a:gd name="T70" fmla="*/ 2307 w 2875"/>
                  <a:gd name="T71" fmla="*/ 1488 h 2008"/>
                  <a:gd name="T72" fmla="*/ 2774 w 2875"/>
                  <a:gd name="T73" fmla="*/ 1000 h 2008"/>
                  <a:gd name="T74" fmla="*/ 2594 w 2875"/>
                  <a:gd name="T75" fmla="*/ 833 h 2008"/>
                  <a:gd name="T76" fmla="*/ 2394 w 2875"/>
                  <a:gd name="T77" fmla="*/ 728 h 2008"/>
                  <a:gd name="T78" fmla="*/ 2038 w 2875"/>
                  <a:gd name="T79" fmla="*/ 737 h 2008"/>
                  <a:gd name="T80" fmla="*/ 2116 w 2875"/>
                  <a:gd name="T81" fmla="*/ 560 h 2008"/>
                  <a:gd name="T82" fmla="*/ 2380 w 2875"/>
                  <a:gd name="T83" fmla="*/ 358 h 2008"/>
                  <a:gd name="T84" fmla="*/ 2359 w 2875"/>
                  <a:gd name="T85" fmla="*/ 103 h 2008"/>
                  <a:gd name="T86" fmla="*/ 1756 w 2875"/>
                  <a:gd name="T87" fmla="*/ 166 h 2008"/>
                  <a:gd name="T88" fmla="*/ 1403 w 2875"/>
                  <a:gd name="T89" fmla="*/ 290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75" h="2008">
                    <a:moveTo>
                      <a:pt x="1683" y="1769"/>
                    </a:moveTo>
                    <a:lnTo>
                      <a:pt x="1607" y="1769"/>
                    </a:lnTo>
                    <a:cubicBezTo>
                      <a:pt x="1613" y="1747"/>
                      <a:pt x="1619" y="1739"/>
                      <a:pt x="1642" y="1737"/>
                    </a:cubicBezTo>
                    <a:cubicBezTo>
                      <a:pt x="1670" y="1735"/>
                      <a:pt x="1673" y="1751"/>
                      <a:pt x="1683" y="1769"/>
                    </a:cubicBezTo>
                    <a:close/>
                    <a:moveTo>
                      <a:pt x="1480" y="1524"/>
                    </a:moveTo>
                    <a:cubicBezTo>
                      <a:pt x="1480" y="1558"/>
                      <a:pt x="1482" y="1552"/>
                      <a:pt x="1494" y="1579"/>
                    </a:cubicBezTo>
                    <a:cubicBezTo>
                      <a:pt x="1507" y="1611"/>
                      <a:pt x="1537" y="1644"/>
                      <a:pt x="1426" y="1656"/>
                    </a:cubicBezTo>
                    <a:cubicBezTo>
                      <a:pt x="1391" y="1660"/>
                      <a:pt x="1255" y="1641"/>
                      <a:pt x="1223" y="1628"/>
                    </a:cubicBezTo>
                    <a:cubicBezTo>
                      <a:pt x="1221" y="1627"/>
                      <a:pt x="1219" y="1626"/>
                      <a:pt x="1218" y="1626"/>
                    </a:cubicBezTo>
                    <a:lnTo>
                      <a:pt x="1178" y="1615"/>
                    </a:lnTo>
                    <a:cubicBezTo>
                      <a:pt x="1146" y="1606"/>
                      <a:pt x="939" y="1503"/>
                      <a:pt x="985" y="1419"/>
                    </a:cubicBezTo>
                    <a:cubicBezTo>
                      <a:pt x="1003" y="1386"/>
                      <a:pt x="1023" y="1375"/>
                      <a:pt x="1065" y="1371"/>
                    </a:cubicBezTo>
                    <a:cubicBezTo>
                      <a:pt x="1070" y="1389"/>
                      <a:pt x="1133" y="1549"/>
                      <a:pt x="1209" y="1549"/>
                    </a:cubicBezTo>
                    <a:cubicBezTo>
                      <a:pt x="1343" y="1549"/>
                      <a:pt x="1431" y="1255"/>
                      <a:pt x="1454" y="1219"/>
                    </a:cubicBezTo>
                    <a:cubicBezTo>
                      <a:pt x="1478" y="1182"/>
                      <a:pt x="1506" y="1136"/>
                      <a:pt x="1565" y="1134"/>
                    </a:cubicBezTo>
                    <a:cubicBezTo>
                      <a:pt x="1565" y="1223"/>
                      <a:pt x="1557" y="1194"/>
                      <a:pt x="1537" y="1242"/>
                    </a:cubicBezTo>
                    <a:lnTo>
                      <a:pt x="1514" y="1329"/>
                    </a:lnTo>
                    <a:cubicBezTo>
                      <a:pt x="1506" y="1444"/>
                      <a:pt x="1480" y="1483"/>
                      <a:pt x="1480" y="1524"/>
                    </a:cubicBezTo>
                    <a:close/>
                    <a:moveTo>
                      <a:pt x="1768" y="1541"/>
                    </a:moveTo>
                    <a:cubicBezTo>
                      <a:pt x="1760" y="1510"/>
                      <a:pt x="1767" y="1518"/>
                      <a:pt x="1734" y="1515"/>
                    </a:cubicBezTo>
                    <a:cubicBezTo>
                      <a:pt x="1736" y="1450"/>
                      <a:pt x="1756" y="1449"/>
                      <a:pt x="1779" y="1408"/>
                    </a:cubicBezTo>
                    <a:cubicBezTo>
                      <a:pt x="1800" y="1371"/>
                      <a:pt x="1800" y="1336"/>
                      <a:pt x="1824" y="1300"/>
                    </a:cubicBezTo>
                    <a:cubicBezTo>
                      <a:pt x="1910" y="1168"/>
                      <a:pt x="1857" y="1222"/>
                      <a:pt x="1920" y="1092"/>
                    </a:cubicBezTo>
                    <a:cubicBezTo>
                      <a:pt x="1959" y="1013"/>
                      <a:pt x="1998" y="965"/>
                      <a:pt x="2079" y="946"/>
                    </a:cubicBezTo>
                    <a:cubicBezTo>
                      <a:pt x="2213" y="915"/>
                      <a:pt x="2535" y="852"/>
                      <a:pt x="2582" y="1031"/>
                    </a:cubicBezTo>
                    <a:cubicBezTo>
                      <a:pt x="2615" y="1155"/>
                      <a:pt x="2436" y="1229"/>
                      <a:pt x="2340" y="1258"/>
                    </a:cubicBezTo>
                    <a:cubicBezTo>
                      <a:pt x="2296" y="1271"/>
                      <a:pt x="2250" y="1314"/>
                      <a:pt x="2203" y="1333"/>
                    </a:cubicBezTo>
                    <a:cubicBezTo>
                      <a:pt x="2136" y="1360"/>
                      <a:pt x="2187" y="1351"/>
                      <a:pt x="2055" y="1396"/>
                    </a:cubicBezTo>
                    <a:cubicBezTo>
                      <a:pt x="1823" y="1474"/>
                      <a:pt x="1945" y="1422"/>
                      <a:pt x="1768" y="1541"/>
                    </a:cubicBezTo>
                    <a:close/>
                    <a:moveTo>
                      <a:pt x="1497" y="643"/>
                    </a:moveTo>
                    <a:cubicBezTo>
                      <a:pt x="1581" y="643"/>
                      <a:pt x="1701" y="635"/>
                      <a:pt x="1654" y="800"/>
                    </a:cubicBezTo>
                    <a:cubicBezTo>
                      <a:pt x="1625" y="904"/>
                      <a:pt x="1529" y="865"/>
                      <a:pt x="1494" y="722"/>
                    </a:cubicBezTo>
                    <a:cubicBezTo>
                      <a:pt x="1486" y="686"/>
                      <a:pt x="1496" y="684"/>
                      <a:pt x="1497" y="643"/>
                    </a:cubicBezTo>
                    <a:close/>
                    <a:moveTo>
                      <a:pt x="1336" y="279"/>
                    </a:moveTo>
                    <a:cubicBezTo>
                      <a:pt x="1171" y="279"/>
                      <a:pt x="1108" y="288"/>
                      <a:pt x="955" y="296"/>
                    </a:cubicBezTo>
                    <a:cubicBezTo>
                      <a:pt x="904" y="299"/>
                      <a:pt x="875" y="313"/>
                      <a:pt x="844" y="337"/>
                    </a:cubicBezTo>
                    <a:cubicBezTo>
                      <a:pt x="821" y="355"/>
                      <a:pt x="779" y="391"/>
                      <a:pt x="752" y="398"/>
                    </a:cubicBezTo>
                    <a:lnTo>
                      <a:pt x="752" y="499"/>
                    </a:lnTo>
                    <a:lnTo>
                      <a:pt x="870" y="508"/>
                    </a:lnTo>
                    <a:cubicBezTo>
                      <a:pt x="933" y="511"/>
                      <a:pt x="1023" y="527"/>
                      <a:pt x="1074" y="559"/>
                    </a:cubicBezTo>
                    <a:cubicBezTo>
                      <a:pt x="1093" y="571"/>
                      <a:pt x="1124" y="606"/>
                      <a:pt x="1124" y="635"/>
                    </a:cubicBezTo>
                    <a:cubicBezTo>
                      <a:pt x="1124" y="663"/>
                      <a:pt x="1073" y="719"/>
                      <a:pt x="1074" y="855"/>
                    </a:cubicBezTo>
                    <a:cubicBezTo>
                      <a:pt x="1074" y="992"/>
                      <a:pt x="1087" y="994"/>
                      <a:pt x="992" y="1044"/>
                    </a:cubicBezTo>
                    <a:cubicBezTo>
                      <a:pt x="916" y="1084"/>
                      <a:pt x="685" y="1219"/>
                      <a:pt x="625" y="1219"/>
                    </a:cubicBezTo>
                    <a:cubicBezTo>
                      <a:pt x="550" y="1219"/>
                      <a:pt x="606" y="1220"/>
                      <a:pt x="526" y="1141"/>
                    </a:cubicBezTo>
                    <a:cubicBezTo>
                      <a:pt x="497" y="1113"/>
                      <a:pt x="468" y="1090"/>
                      <a:pt x="447" y="1058"/>
                    </a:cubicBezTo>
                    <a:cubicBezTo>
                      <a:pt x="497" y="954"/>
                      <a:pt x="540" y="981"/>
                      <a:pt x="540" y="906"/>
                    </a:cubicBezTo>
                    <a:cubicBezTo>
                      <a:pt x="540" y="863"/>
                      <a:pt x="533" y="868"/>
                      <a:pt x="532" y="830"/>
                    </a:cubicBezTo>
                    <a:cubicBezTo>
                      <a:pt x="337" y="830"/>
                      <a:pt x="355" y="820"/>
                      <a:pt x="184" y="956"/>
                    </a:cubicBezTo>
                    <a:lnTo>
                      <a:pt x="107" y="1057"/>
                    </a:lnTo>
                    <a:cubicBezTo>
                      <a:pt x="0" y="1252"/>
                      <a:pt x="145" y="1411"/>
                      <a:pt x="268" y="1576"/>
                    </a:cubicBezTo>
                    <a:cubicBezTo>
                      <a:pt x="303" y="1623"/>
                      <a:pt x="418" y="1759"/>
                      <a:pt x="455" y="1786"/>
                    </a:cubicBezTo>
                    <a:cubicBezTo>
                      <a:pt x="495" y="1816"/>
                      <a:pt x="529" y="1843"/>
                      <a:pt x="571" y="1875"/>
                    </a:cubicBezTo>
                    <a:lnTo>
                      <a:pt x="665" y="1941"/>
                    </a:lnTo>
                    <a:cubicBezTo>
                      <a:pt x="709" y="1971"/>
                      <a:pt x="734" y="1969"/>
                      <a:pt x="764" y="1978"/>
                    </a:cubicBezTo>
                    <a:cubicBezTo>
                      <a:pt x="843" y="2001"/>
                      <a:pt x="879" y="2008"/>
                      <a:pt x="988" y="1988"/>
                    </a:cubicBezTo>
                    <a:cubicBezTo>
                      <a:pt x="1024" y="1981"/>
                      <a:pt x="997" y="1977"/>
                      <a:pt x="1040" y="1973"/>
                    </a:cubicBezTo>
                    <a:cubicBezTo>
                      <a:pt x="1087" y="1968"/>
                      <a:pt x="1074" y="1982"/>
                      <a:pt x="1124" y="1963"/>
                    </a:cubicBezTo>
                    <a:cubicBezTo>
                      <a:pt x="1126" y="1962"/>
                      <a:pt x="1124" y="1962"/>
                      <a:pt x="1142" y="1956"/>
                    </a:cubicBezTo>
                    <a:cubicBezTo>
                      <a:pt x="1143" y="1956"/>
                      <a:pt x="1162" y="1951"/>
                      <a:pt x="1162" y="1951"/>
                    </a:cubicBezTo>
                    <a:lnTo>
                      <a:pt x="1263" y="1925"/>
                    </a:lnTo>
                    <a:cubicBezTo>
                      <a:pt x="1339" y="1903"/>
                      <a:pt x="1309" y="1915"/>
                      <a:pt x="1404" y="1914"/>
                    </a:cubicBezTo>
                    <a:cubicBezTo>
                      <a:pt x="1448" y="1913"/>
                      <a:pt x="1451" y="1907"/>
                      <a:pt x="1489" y="1905"/>
                    </a:cubicBezTo>
                    <a:cubicBezTo>
                      <a:pt x="1549" y="1902"/>
                      <a:pt x="1613" y="1911"/>
                      <a:pt x="1672" y="1902"/>
                    </a:cubicBezTo>
                    <a:cubicBezTo>
                      <a:pt x="1839" y="1874"/>
                      <a:pt x="1760" y="1874"/>
                      <a:pt x="1921" y="1887"/>
                    </a:cubicBezTo>
                    <a:cubicBezTo>
                      <a:pt x="1951" y="1890"/>
                      <a:pt x="1984" y="1886"/>
                      <a:pt x="2014" y="1888"/>
                    </a:cubicBezTo>
                    <a:cubicBezTo>
                      <a:pt x="2181" y="1897"/>
                      <a:pt x="2334" y="1970"/>
                      <a:pt x="2267" y="1685"/>
                    </a:cubicBezTo>
                    <a:cubicBezTo>
                      <a:pt x="2134" y="1685"/>
                      <a:pt x="2220" y="1648"/>
                      <a:pt x="1987" y="1668"/>
                    </a:cubicBezTo>
                    <a:cubicBezTo>
                      <a:pt x="1935" y="1672"/>
                      <a:pt x="1932" y="1663"/>
                      <a:pt x="1912" y="1634"/>
                    </a:cubicBezTo>
                    <a:cubicBezTo>
                      <a:pt x="1948" y="1617"/>
                      <a:pt x="1934" y="1639"/>
                      <a:pt x="1986" y="1607"/>
                    </a:cubicBezTo>
                    <a:cubicBezTo>
                      <a:pt x="1992" y="1603"/>
                      <a:pt x="2001" y="1598"/>
                      <a:pt x="2008" y="1594"/>
                    </a:cubicBezTo>
                    <a:cubicBezTo>
                      <a:pt x="2048" y="1573"/>
                      <a:pt x="2216" y="1527"/>
                      <a:pt x="2307" y="1488"/>
                    </a:cubicBezTo>
                    <a:cubicBezTo>
                      <a:pt x="2384" y="1455"/>
                      <a:pt x="2600" y="1349"/>
                      <a:pt x="2659" y="1289"/>
                    </a:cubicBezTo>
                    <a:cubicBezTo>
                      <a:pt x="2716" y="1230"/>
                      <a:pt x="2875" y="1156"/>
                      <a:pt x="2774" y="1000"/>
                    </a:cubicBezTo>
                    <a:cubicBezTo>
                      <a:pt x="2730" y="932"/>
                      <a:pt x="2781" y="926"/>
                      <a:pt x="2667" y="895"/>
                    </a:cubicBezTo>
                    <a:cubicBezTo>
                      <a:pt x="2627" y="884"/>
                      <a:pt x="2620" y="864"/>
                      <a:pt x="2594" y="833"/>
                    </a:cubicBezTo>
                    <a:cubicBezTo>
                      <a:pt x="2566" y="798"/>
                      <a:pt x="2540" y="805"/>
                      <a:pt x="2512" y="780"/>
                    </a:cubicBezTo>
                    <a:cubicBezTo>
                      <a:pt x="2467" y="742"/>
                      <a:pt x="2503" y="728"/>
                      <a:pt x="2394" y="728"/>
                    </a:cubicBezTo>
                    <a:cubicBezTo>
                      <a:pt x="2319" y="728"/>
                      <a:pt x="2223" y="729"/>
                      <a:pt x="2153" y="740"/>
                    </a:cubicBezTo>
                    <a:cubicBezTo>
                      <a:pt x="2117" y="745"/>
                      <a:pt x="2066" y="751"/>
                      <a:pt x="2038" y="737"/>
                    </a:cubicBezTo>
                    <a:cubicBezTo>
                      <a:pt x="2015" y="725"/>
                      <a:pt x="1988" y="682"/>
                      <a:pt x="1988" y="635"/>
                    </a:cubicBezTo>
                    <a:cubicBezTo>
                      <a:pt x="1988" y="602"/>
                      <a:pt x="2089" y="571"/>
                      <a:pt x="2116" y="560"/>
                    </a:cubicBezTo>
                    <a:cubicBezTo>
                      <a:pt x="2173" y="537"/>
                      <a:pt x="2210" y="519"/>
                      <a:pt x="2259" y="491"/>
                    </a:cubicBezTo>
                    <a:cubicBezTo>
                      <a:pt x="2310" y="460"/>
                      <a:pt x="2356" y="413"/>
                      <a:pt x="2380" y="358"/>
                    </a:cubicBezTo>
                    <a:lnTo>
                      <a:pt x="2394" y="321"/>
                    </a:lnTo>
                    <a:cubicBezTo>
                      <a:pt x="2428" y="246"/>
                      <a:pt x="2439" y="184"/>
                      <a:pt x="2359" y="103"/>
                    </a:cubicBezTo>
                    <a:cubicBezTo>
                      <a:pt x="2257" y="0"/>
                      <a:pt x="2097" y="47"/>
                      <a:pt x="1968" y="90"/>
                    </a:cubicBezTo>
                    <a:cubicBezTo>
                      <a:pt x="1881" y="119"/>
                      <a:pt x="1887" y="128"/>
                      <a:pt x="1756" y="166"/>
                    </a:cubicBezTo>
                    <a:cubicBezTo>
                      <a:pt x="1626" y="205"/>
                      <a:pt x="1575" y="246"/>
                      <a:pt x="1452" y="294"/>
                    </a:cubicBezTo>
                    <a:cubicBezTo>
                      <a:pt x="1422" y="306"/>
                      <a:pt x="1436" y="301"/>
                      <a:pt x="1403" y="290"/>
                    </a:cubicBezTo>
                    <a:cubicBezTo>
                      <a:pt x="1377" y="282"/>
                      <a:pt x="1367" y="279"/>
                      <a:pt x="1336" y="2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44" name="Freeform 33">
                <a:extLst>
                  <a:ext uri="{FF2B5EF4-FFF2-40B4-BE49-F238E27FC236}">
                    <a16:creationId xmlns:a16="http://schemas.microsoft.com/office/drawing/2014/main" id="{DA88B351-366B-4AAF-9AE6-550B22F50B5F}"/>
                  </a:ext>
                </a:extLst>
              </p:cNvPr>
              <p:cNvSpPr>
                <a:spLocks noEditPoints="1"/>
              </p:cNvSpPr>
              <p:nvPr/>
            </p:nvSpPr>
            <p:spPr bwMode="auto">
              <a:xfrm>
                <a:off x="6270909" y="5256259"/>
                <a:ext cx="650035" cy="791264"/>
              </a:xfrm>
              <a:custGeom>
                <a:avLst/>
                <a:gdLst>
                  <a:gd name="T0" fmla="*/ 943 w 2302"/>
                  <a:gd name="T1" fmla="*/ 2093 h 2775"/>
                  <a:gd name="T2" fmla="*/ 935 w 2302"/>
                  <a:gd name="T3" fmla="*/ 1957 h 2775"/>
                  <a:gd name="T4" fmla="*/ 1214 w 2302"/>
                  <a:gd name="T5" fmla="*/ 1898 h 2775"/>
                  <a:gd name="T6" fmla="*/ 1250 w 2302"/>
                  <a:gd name="T7" fmla="*/ 1993 h 2775"/>
                  <a:gd name="T8" fmla="*/ 923 w 2302"/>
                  <a:gd name="T9" fmla="*/ 1327 h 2775"/>
                  <a:gd name="T10" fmla="*/ 1019 w 2302"/>
                  <a:gd name="T11" fmla="*/ 1246 h 2775"/>
                  <a:gd name="T12" fmla="*/ 1517 w 2302"/>
                  <a:gd name="T13" fmla="*/ 1067 h 2775"/>
                  <a:gd name="T14" fmla="*/ 2022 w 2302"/>
                  <a:gd name="T15" fmla="*/ 1529 h 2775"/>
                  <a:gd name="T16" fmla="*/ 1975 w 2302"/>
                  <a:gd name="T17" fmla="*/ 1651 h 2775"/>
                  <a:gd name="T18" fmla="*/ 1638 w 2302"/>
                  <a:gd name="T19" fmla="*/ 2178 h 2775"/>
                  <a:gd name="T20" fmla="*/ 1392 w 2302"/>
                  <a:gd name="T21" fmla="*/ 1830 h 2775"/>
                  <a:gd name="T22" fmla="*/ 1392 w 2302"/>
                  <a:gd name="T23" fmla="*/ 1551 h 2775"/>
                  <a:gd name="T24" fmla="*/ 1534 w 2302"/>
                  <a:gd name="T25" fmla="*/ 1282 h 2775"/>
                  <a:gd name="T26" fmla="*/ 1211 w 2302"/>
                  <a:gd name="T27" fmla="*/ 1293 h 2775"/>
                  <a:gd name="T28" fmla="*/ 893 w 2302"/>
                  <a:gd name="T29" fmla="*/ 1466 h 2775"/>
                  <a:gd name="T30" fmla="*/ 1488 w 2302"/>
                  <a:gd name="T31" fmla="*/ 301 h 2775"/>
                  <a:gd name="T32" fmla="*/ 1307 w 2302"/>
                  <a:gd name="T33" fmla="*/ 391 h 2775"/>
                  <a:gd name="T34" fmla="*/ 1198 w 2302"/>
                  <a:gd name="T35" fmla="*/ 53 h 2775"/>
                  <a:gd name="T36" fmla="*/ 1169 w 2302"/>
                  <a:gd name="T37" fmla="*/ 75 h 2775"/>
                  <a:gd name="T38" fmla="*/ 989 w 2302"/>
                  <a:gd name="T39" fmla="*/ 420 h 2775"/>
                  <a:gd name="T40" fmla="*/ 571 w 2302"/>
                  <a:gd name="T41" fmla="*/ 603 h 2775"/>
                  <a:gd name="T42" fmla="*/ 696 w 2302"/>
                  <a:gd name="T43" fmla="*/ 800 h 2775"/>
                  <a:gd name="T44" fmla="*/ 901 w 2302"/>
                  <a:gd name="T45" fmla="*/ 1043 h 2775"/>
                  <a:gd name="T46" fmla="*/ 359 w 2302"/>
                  <a:gd name="T47" fmla="*/ 1111 h 2775"/>
                  <a:gd name="T48" fmla="*/ 80 w 2302"/>
                  <a:gd name="T49" fmla="*/ 1381 h 2775"/>
                  <a:gd name="T50" fmla="*/ 26 w 2302"/>
                  <a:gd name="T51" fmla="*/ 1834 h 2775"/>
                  <a:gd name="T52" fmla="*/ 317 w 2302"/>
                  <a:gd name="T53" fmla="*/ 2203 h 2775"/>
                  <a:gd name="T54" fmla="*/ 545 w 2302"/>
                  <a:gd name="T55" fmla="*/ 1839 h 2775"/>
                  <a:gd name="T56" fmla="*/ 684 w 2302"/>
                  <a:gd name="T57" fmla="*/ 1452 h 2775"/>
                  <a:gd name="T58" fmla="*/ 740 w 2302"/>
                  <a:gd name="T59" fmla="*/ 1754 h 2775"/>
                  <a:gd name="T60" fmla="*/ 930 w 2302"/>
                  <a:gd name="T61" fmla="*/ 1656 h 2775"/>
                  <a:gd name="T62" fmla="*/ 1265 w 2302"/>
                  <a:gd name="T63" fmla="*/ 1458 h 2775"/>
                  <a:gd name="T64" fmla="*/ 1049 w 2302"/>
                  <a:gd name="T65" fmla="*/ 1665 h 2775"/>
                  <a:gd name="T66" fmla="*/ 918 w 2302"/>
                  <a:gd name="T67" fmla="*/ 1746 h 2775"/>
                  <a:gd name="T68" fmla="*/ 579 w 2302"/>
                  <a:gd name="T69" fmla="*/ 1898 h 2775"/>
                  <a:gd name="T70" fmla="*/ 664 w 2302"/>
                  <a:gd name="T71" fmla="*/ 2237 h 2775"/>
                  <a:gd name="T72" fmla="*/ 848 w 2302"/>
                  <a:gd name="T73" fmla="*/ 2374 h 2775"/>
                  <a:gd name="T74" fmla="*/ 893 w 2302"/>
                  <a:gd name="T75" fmla="*/ 2677 h 2775"/>
                  <a:gd name="T76" fmla="*/ 1183 w 2302"/>
                  <a:gd name="T77" fmla="*/ 2604 h 2775"/>
                  <a:gd name="T78" fmla="*/ 1612 w 2302"/>
                  <a:gd name="T79" fmla="*/ 2482 h 2775"/>
                  <a:gd name="T80" fmla="*/ 2056 w 2302"/>
                  <a:gd name="T81" fmla="*/ 1894 h 2775"/>
                  <a:gd name="T82" fmla="*/ 2175 w 2302"/>
                  <a:gd name="T83" fmla="*/ 1529 h 2775"/>
                  <a:gd name="T84" fmla="*/ 2227 w 2302"/>
                  <a:gd name="T85" fmla="*/ 1277 h 2775"/>
                  <a:gd name="T86" fmla="*/ 2024 w 2302"/>
                  <a:gd name="T87" fmla="*/ 945 h 2775"/>
                  <a:gd name="T88" fmla="*/ 1731 w 2302"/>
                  <a:gd name="T89" fmla="*/ 899 h 2775"/>
                  <a:gd name="T90" fmla="*/ 1282 w 2302"/>
                  <a:gd name="T91" fmla="*/ 933 h 2775"/>
                  <a:gd name="T92" fmla="*/ 1553 w 2302"/>
                  <a:gd name="T93" fmla="*/ 636 h 2775"/>
                  <a:gd name="T94" fmla="*/ 1683 w 2302"/>
                  <a:gd name="T95" fmla="*/ 563 h 2775"/>
                  <a:gd name="T96" fmla="*/ 1633 w 2302"/>
                  <a:gd name="T97" fmla="*/ 40 h 2775"/>
                  <a:gd name="T98" fmla="*/ 1502 w 2302"/>
                  <a:gd name="T99" fmla="*/ 78 h 2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02" h="2775">
                    <a:moveTo>
                      <a:pt x="935" y="1957"/>
                    </a:moveTo>
                    <a:cubicBezTo>
                      <a:pt x="1034" y="2024"/>
                      <a:pt x="961" y="2093"/>
                      <a:pt x="943" y="2093"/>
                    </a:cubicBezTo>
                    <a:cubicBezTo>
                      <a:pt x="884" y="2093"/>
                      <a:pt x="897" y="2096"/>
                      <a:pt x="876" y="2067"/>
                    </a:cubicBezTo>
                    <a:cubicBezTo>
                      <a:pt x="838" y="2013"/>
                      <a:pt x="877" y="1971"/>
                      <a:pt x="935" y="1957"/>
                    </a:cubicBezTo>
                    <a:close/>
                    <a:moveTo>
                      <a:pt x="1250" y="1993"/>
                    </a:moveTo>
                    <a:cubicBezTo>
                      <a:pt x="1158" y="1970"/>
                      <a:pt x="1189" y="1946"/>
                      <a:pt x="1214" y="1898"/>
                    </a:cubicBezTo>
                    <a:cubicBezTo>
                      <a:pt x="1252" y="1907"/>
                      <a:pt x="1272" y="1930"/>
                      <a:pt x="1290" y="1957"/>
                    </a:cubicBezTo>
                    <a:lnTo>
                      <a:pt x="1250" y="1993"/>
                    </a:lnTo>
                    <a:close/>
                    <a:moveTo>
                      <a:pt x="893" y="1466"/>
                    </a:moveTo>
                    <a:lnTo>
                      <a:pt x="923" y="1327"/>
                    </a:lnTo>
                    <a:cubicBezTo>
                      <a:pt x="931" y="1299"/>
                      <a:pt x="934" y="1330"/>
                      <a:pt x="935" y="1280"/>
                    </a:cubicBezTo>
                    <a:cubicBezTo>
                      <a:pt x="998" y="1280"/>
                      <a:pt x="970" y="1269"/>
                      <a:pt x="1019" y="1246"/>
                    </a:cubicBezTo>
                    <a:cubicBezTo>
                      <a:pt x="1040" y="1236"/>
                      <a:pt x="1067" y="1229"/>
                      <a:pt x="1088" y="1222"/>
                    </a:cubicBezTo>
                    <a:cubicBezTo>
                      <a:pt x="1209" y="1179"/>
                      <a:pt x="1402" y="1081"/>
                      <a:pt x="1517" y="1067"/>
                    </a:cubicBezTo>
                    <a:cubicBezTo>
                      <a:pt x="1653" y="1050"/>
                      <a:pt x="1887" y="1045"/>
                      <a:pt x="2002" y="1127"/>
                    </a:cubicBezTo>
                    <a:cubicBezTo>
                      <a:pt x="2130" y="1220"/>
                      <a:pt x="2068" y="1347"/>
                      <a:pt x="2022" y="1529"/>
                    </a:cubicBezTo>
                    <a:cubicBezTo>
                      <a:pt x="2015" y="1556"/>
                      <a:pt x="2011" y="1575"/>
                      <a:pt x="2003" y="1595"/>
                    </a:cubicBezTo>
                    <a:cubicBezTo>
                      <a:pt x="1991" y="1626"/>
                      <a:pt x="1985" y="1625"/>
                      <a:pt x="1975" y="1651"/>
                    </a:cubicBezTo>
                    <a:cubicBezTo>
                      <a:pt x="1964" y="1681"/>
                      <a:pt x="1962" y="1716"/>
                      <a:pt x="1934" y="1788"/>
                    </a:cubicBezTo>
                    <a:cubicBezTo>
                      <a:pt x="1898" y="1880"/>
                      <a:pt x="1725" y="2178"/>
                      <a:pt x="1638" y="2178"/>
                    </a:cubicBezTo>
                    <a:cubicBezTo>
                      <a:pt x="1506" y="2178"/>
                      <a:pt x="1485" y="2185"/>
                      <a:pt x="1417" y="2084"/>
                    </a:cubicBezTo>
                    <a:cubicBezTo>
                      <a:pt x="1527" y="2011"/>
                      <a:pt x="1551" y="1867"/>
                      <a:pt x="1392" y="1830"/>
                    </a:cubicBezTo>
                    <a:cubicBezTo>
                      <a:pt x="1414" y="1735"/>
                      <a:pt x="1468" y="1850"/>
                      <a:pt x="1468" y="1678"/>
                    </a:cubicBezTo>
                    <a:cubicBezTo>
                      <a:pt x="1468" y="1651"/>
                      <a:pt x="1408" y="1618"/>
                      <a:pt x="1392" y="1551"/>
                    </a:cubicBezTo>
                    <a:cubicBezTo>
                      <a:pt x="1465" y="1502"/>
                      <a:pt x="1467" y="1491"/>
                      <a:pt x="1556" y="1444"/>
                    </a:cubicBezTo>
                    <a:cubicBezTo>
                      <a:pt x="1666" y="1385"/>
                      <a:pt x="1571" y="1315"/>
                      <a:pt x="1534" y="1282"/>
                    </a:cubicBezTo>
                    <a:cubicBezTo>
                      <a:pt x="1448" y="1206"/>
                      <a:pt x="1434" y="1221"/>
                      <a:pt x="1299" y="1221"/>
                    </a:cubicBezTo>
                    <a:cubicBezTo>
                      <a:pt x="1270" y="1221"/>
                      <a:pt x="1236" y="1276"/>
                      <a:pt x="1211" y="1293"/>
                    </a:cubicBezTo>
                    <a:cubicBezTo>
                      <a:pt x="1158" y="1330"/>
                      <a:pt x="1104" y="1349"/>
                      <a:pt x="1011" y="1416"/>
                    </a:cubicBezTo>
                    <a:cubicBezTo>
                      <a:pt x="978" y="1439"/>
                      <a:pt x="944" y="1462"/>
                      <a:pt x="893" y="1466"/>
                    </a:cubicBezTo>
                    <a:close/>
                    <a:moveTo>
                      <a:pt x="1502" y="78"/>
                    </a:moveTo>
                    <a:cubicBezTo>
                      <a:pt x="1502" y="179"/>
                      <a:pt x="1543" y="206"/>
                      <a:pt x="1488" y="301"/>
                    </a:cubicBezTo>
                    <a:cubicBezTo>
                      <a:pt x="1474" y="325"/>
                      <a:pt x="1462" y="338"/>
                      <a:pt x="1439" y="354"/>
                    </a:cubicBezTo>
                    <a:cubicBezTo>
                      <a:pt x="1395" y="384"/>
                      <a:pt x="1363" y="418"/>
                      <a:pt x="1307" y="391"/>
                    </a:cubicBezTo>
                    <a:cubicBezTo>
                      <a:pt x="1327" y="306"/>
                      <a:pt x="1350" y="200"/>
                      <a:pt x="1350" y="112"/>
                    </a:cubicBezTo>
                    <a:cubicBezTo>
                      <a:pt x="1350" y="14"/>
                      <a:pt x="1261" y="17"/>
                      <a:pt x="1198" y="53"/>
                    </a:cubicBezTo>
                    <a:lnTo>
                      <a:pt x="1187" y="59"/>
                    </a:lnTo>
                    <a:cubicBezTo>
                      <a:pt x="1173" y="69"/>
                      <a:pt x="1180" y="62"/>
                      <a:pt x="1169" y="75"/>
                    </a:cubicBezTo>
                    <a:cubicBezTo>
                      <a:pt x="1162" y="85"/>
                      <a:pt x="1164" y="85"/>
                      <a:pt x="1157" y="97"/>
                    </a:cubicBezTo>
                    <a:lnTo>
                      <a:pt x="989" y="420"/>
                    </a:lnTo>
                    <a:cubicBezTo>
                      <a:pt x="932" y="571"/>
                      <a:pt x="876" y="450"/>
                      <a:pt x="698" y="450"/>
                    </a:cubicBezTo>
                    <a:cubicBezTo>
                      <a:pt x="577" y="450"/>
                      <a:pt x="571" y="457"/>
                      <a:pt x="571" y="603"/>
                    </a:cubicBezTo>
                    <a:cubicBezTo>
                      <a:pt x="571" y="613"/>
                      <a:pt x="618" y="689"/>
                      <a:pt x="627" y="707"/>
                    </a:cubicBezTo>
                    <a:cubicBezTo>
                      <a:pt x="647" y="743"/>
                      <a:pt x="668" y="772"/>
                      <a:pt x="696" y="800"/>
                    </a:cubicBezTo>
                    <a:cubicBezTo>
                      <a:pt x="749" y="853"/>
                      <a:pt x="825" y="898"/>
                      <a:pt x="901" y="916"/>
                    </a:cubicBezTo>
                    <a:lnTo>
                      <a:pt x="901" y="1043"/>
                    </a:lnTo>
                    <a:cubicBezTo>
                      <a:pt x="825" y="1083"/>
                      <a:pt x="633" y="1238"/>
                      <a:pt x="571" y="1238"/>
                    </a:cubicBezTo>
                    <a:cubicBezTo>
                      <a:pt x="497" y="1238"/>
                      <a:pt x="453" y="1111"/>
                      <a:pt x="359" y="1111"/>
                    </a:cubicBezTo>
                    <a:cubicBezTo>
                      <a:pt x="257" y="1111"/>
                      <a:pt x="166" y="1245"/>
                      <a:pt x="115" y="1307"/>
                    </a:cubicBezTo>
                    <a:cubicBezTo>
                      <a:pt x="90" y="1338"/>
                      <a:pt x="95" y="1346"/>
                      <a:pt x="80" y="1381"/>
                    </a:cubicBezTo>
                    <a:cubicBezTo>
                      <a:pt x="35" y="1484"/>
                      <a:pt x="49" y="1554"/>
                      <a:pt x="25" y="1658"/>
                    </a:cubicBezTo>
                    <a:cubicBezTo>
                      <a:pt x="3" y="1755"/>
                      <a:pt x="0" y="1733"/>
                      <a:pt x="26" y="1834"/>
                    </a:cubicBezTo>
                    <a:cubicBezTo>
                      <a:pt x="49" y="1925"/>
                      <a:pt x="47" y="1918"/>
                      <a:pt x="89" y="1991"/>
                    </a:cubicBezTo>
                    <a:cubicBezTo>
                      <a:pt x="124" y="2053"/>
                      <a:pt x="229" y="2203"/>
                      <a:pt x="317" y="2203"/>
                    </a:cubicBezTo>
                    <a:cubicBezTo>
                      <a:pt x="436" y="2203"/>
                      <a:pt x="477" y="2208"/>
                      <a:pt x="507" y="2088"/>
                    </a:cubicBezTo>
                    <a:cubicBezTo>
                      <a:pt x="526" y="2011"/>
                      <a:pt x="545" y="1926"/>
                      <a:pt x="545" y="1839"/>
                    </a:cubicBezTo>
                    <a:cubicBezTo>
                      <a:pt x="545" y="1720"/>
                      <a:pt x="477" y="1710"/>
                      <a:pt x="551" y="1599"/>
                    </a:cubicBezTo>
                    <a:lnTo>
                      <a:pt x="684" y="1452"/>
                    </a:lnTo>
                    <a:cubicBezTo>
                      <a:pt x="784" y="1375"/>
                      <a:pt x="689" y="1568"/>
                      <a:pt x="689" y="1653"/>
                    </a:cubicBezTo>
                    <a:cubicBezTo>
                      <a:pt x="689" y="1702"/>
                      <a:pt x="727" y="1706"/>
                      <a:pt x="740" y="1754"/>
                    </a:cubicBezTo>
                    <a:lnTo>
                      <a:pt x="850" y="1754"/>
                    </a:lnTo>
                    <a:cubicBezTo>
                      <a:pt x="880" y="1709"/>
                      <a:pt x="883" y="1692"/>
                      <a:pt x="930" y="1656"/>
                    </a:cubicBezTo>
                    <a:cubicBezTo>
                      <a:pt x="1000" y="1602"/>
                      <a:pt x="1081" y="1572"/>
                      <a:pt x="1150" y="1521"/>
                    </a:cubicBezTo>
                    <a:cubicBezTo>
                      <a:pt x="1181" y="1498"/>
                      <a:pt x="1226" y="1467"/>
                      <a:pt x="1265" y="1458"/>
                    </a:cubicBezTo>
                    <a:cubicBezTo>
                      <a:pt x="1214" y="1554"/>
                      <a:pt x="1214" y="1572"/>
                      <a:pt x="1122" y="1628"/>
                    </a:cubicBezTo>
                    <a:lnTo>
                      <a:pt x="1049" y="1665"/>
                    </a:lnTo>
                    <a:cubicBezTo>
                      <a:pt x="1027" y="1678"/>
                      <a:pt x="1014" y="1691"/>
                      <a:pt x="988" y="1706"/>
                    </a:cubicBezTo>
                    <a:cubicBezTo>
                      <a:pt x="962" y="1722"/>
                      <a:pt x="943" y="1732"/>
                      <a:pt x="918" y="1746"/>
                    </a:cubicBezTo>
                    <a:cubicBezTo>
                      <a:pt x="744" y="1848"/>
                      <a:pt x="769" y="1780"/>
                      <a:pt x="658" y="1798"/>
                    </a:cubicBezTo>
                    <a:cubicBezTo>
                      <a:pt x="583" y="1810"/>
                      <a:pt x="579" y="1836"/>
                      <a:pt x="579" y="1898"/>
                    </a:cubicBezTo>
                    <a:cubicBezTo>
                      <a:pt x="579" y="1928"/>
                      <a:pt x="671" y="1995"/>
                      <a:pt x="692" y="2023"/>
                    </a:cubicBezTo>
                    <a:cubicBezTo>
                      <a:pt x="718" y="2059"/>
                      <a:pt x="664" y="2123"/>
                      <a:pt x="664" y="2237"/>
                    </a:cubicBezTo>
                    <a:cubicBezTo>
                      <a:pt x="664" y="2262"/>
                      <a:pt x="739" y="2337"/>
                      <a:pt x="762" y="2350"/>
                    </a:cubicBezTo>
                    <a:cubicBezTo>
                      <a:pt x="795" y="2368"/>
                      <a:pt x="812" y="2364"/>
                      <a:pt x="848" y="2374"/>
                    </a:cubicBezTo>
                    <a:cubicBezTo>
                      <a:pt x="895" y="2387"/>
                      <a:pt x="877" y="2404"/>
                      <a:pt x="918" y="2415"/>
                    </a:cubicBezTo>
                    <a:cubicBezTo>
                      <a:pt x="918" y="2482"/>
                      <a:pt x="893" y="2510"/>
                      <a:pt x="893" y="2677"/>
                    </a:cubicBezTo>
                    <a:cubicBezTo>
                      <a:pt x="893" y="2707"/>
                      <a:pt x="963" y="2775"/>
                      <a:pt x="1103" y="2684"/>
                    </a:cubicBezTo>
                    <a:cubicBezTo>
                      <a:pt x="1126" y="2669"/>
                      <a:pt x="1171" y="2629"/>
                      <a:pt x="1183" y="2604"/>
                    </a:cubicBezTo>
                    <a:cubicBezTo>
                      <a:pt x="1212" y="2540"/>
                      <a:pt x="1174" y="2425"/>
                      <a:pt x="1207" y="2339"/>
                    </a:cubicBezTo>
                    <a:cubicBezTo>
                      <a:pt x="1276" y="2153"/>
                      <a:pt x="1454" y="2482"/>
                      <a:pt x="1612" y="2482"/>
                    </a:cubicBezTo>
                    <a:cubicBezTo>
                      <a:pt x="1720" y="2482"/>
                      <a:pt x="1833" y="2340"/>
                      <a:pt x="1877" y="2265"/>
                    </a:cubicBezTo>
                    <a:cubicBezTo>
                      <a:pt x="1929" y="2179"/>
                      <a:pt x="2023" y="1992"/>
                      <a:pt x="2056" y="1894"/>
                    </a:cubicBezTo>
                    <a:cubicBezTo>
                      <a:pt x="2086" y="1807"/>
                      <a:pt x="2115" y="1781"/>
                      <a:pt x="2149" y="1630"/>
                    </a:cubicBezTo>
                    <a:lnTo>
                      <a:pt x="2175" y="1529"/>
                    </a:lnTo>
                    <a:cubicBezTo>
                      <a:pt x="2179" y="1510"/>
                      <a:pt x="2184" y="1501"/>
                      <a:pt x="2189" y="1484"/>
                    </a:cubicBezTo>
                    <a:cubicBezTo>
                      <a:pt x="2208" y="1426"/>
                      <a:pt x="2202" y="1341"/>
                      <a:pt x="2227" y="1277"/>
                    </a:cubicBezTo>
                    <a:cubicBezTo>
                      <a:pt x="2260" y="1189"/>
                      <a:pt x="2302" y="1157"/>
                      <a:pt x="2199" y="1058"/>
                    </a:cubicBezTo>
                    <a:cubicBezTo>
                      <a:pt x="2177" y="1036"/>
                      <a:pt x="2048" y="950"/>
                      <a:pt x="2024" y="945"/>
                    </a:cubicBezTo>
                    <a:cubicBezTo>
                      <a:pt x="1993" y="938"/>
                      <a:pt x="1965" y="939"/>
                      <a:pt x="1934" y="932"/>
                    </a:cubicBezTo>
                    <a:cubicBezTo>
                      <a:pt x="1873" y="919"/>
                      <a:pt x="1805" y="899"/>
                      <a:pt x="1731" y="899"/>
                    </a:cubicBezTo>
                    <a:cubicBezTo>
                      <a:pt x="1626" y="899"/>
                      <a:pt x="1547" y="941"/>
                      <a:pt x="1358" y="941"/>
                    </a:cubicBezTo>
                    <a:cubicBezTo>
                      <a:pt x="1316" y="941"/>
                      <a:pt x="1320" y="934"/>
                      <a:pt x="1282" y="933"/>
                    </a:cubicBezTo>
                    <a:cubicBezTo>
                      <a:pt x="1282" y="859"/>
                      <a:pt x="1262" y="813"/>
                      <a:pt x="1351" y="757"/>
                    </a:cubicBezTo>
                    <a:lnTo>
                      <a:pt x="1553" y="636"/>
                    </a:lnTo>
                    <a:cubicBezTo>
                      <a:pt x="1593" y="610"/>
                      <a:pt x="1589" y="605"/>
                      <a:pt x="1637" y="586"/>
                    </a:cubicBezTo>
                    <a:cubicBezTo>
                      <a:pt x="1650" y="580"/>
                      <a:pt x="1668" y="571"/>
                      <a:pt x="1683" y="563"/>
                    </a:cubicBezTo>
                    <a:cubicBezTo>
                      <a:pt x="1786" y="506"/>
                      <a:pt x="1790" y="441"/>
                      <a:pt x="1790" y="332"/>
                    </a:cubicBezTo>
                    <a:cubicBezTo>
                      <a:pt x="1790" y="213"/>
                      <a:pt x="1724" y="96"/>
                      <a:pt x="1633" y="40"/>
                    </a:cubicBezTo>
                    <a:lnTo>
                      <a:pt x="1617" y="30"/>
                    </a:lnTo>
                    <a:cubicBezTo>
                      <a:pt x="1567" y="0"/>
                      <a:pt x="1502" y="18"/>
                      <a:pt x="1502"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latin typeface="Segoe UI"/>
                  <a:ea typeface="微软雅黑"/>
                </a:endParaRPr>
              </a:p>
            </p:txBody>
          </p:sp>
          <p:grpSp>
            <p:nvGrpSpPr>
              <p:cNvPr id="45" name="组合 44">
                <a:extLst>
                  <a:ext uri="{FF2B5EF4-FFF2-40B4-BE49-F238E27FC236}">
                    <a16:creationId xmlns:a16="http://schemas.microsoft.com/office/drawing/2014/main" id="{1BFAB416-A56E-45F7-9905-C4D03BDA6060}"/>
                  </a:ext>
                </a:extLst>
              </p:cNvPr>
              <p:cNvGrpSpPr/>
              <p:nvPr/>
            </p:nvGrpSpPr>
            <p:grpSpPr>
              <a:xfrm>
                <a:off x="7683654" y="5211762"/>
                <a:ext cx="777721" cy="795133"/>
                <a:chOff x="8128154" y="5211762"/>
                <a:chExt cx="777721" cy="795133"/>
              </a:xfrm>
              <a:grpFill/>
            </p:grpSpPr>
            <p:sp>
              <p:nvSpPr>
                <p:cNvPr id="49" name="Freeform 34">
                  <a:extLst>
                    <a:ext uri="{FF2B5EF4-FFF2-40B4-BE49-F238E27FC236}">
                      <a16:creationId xmlns:a16="http://schemas.microsoft.com/office/drawing/2014/main" id="{28BBA680-3124-463B-9C6E-29DDC77A44EF}"/>
                    </a:ext>
                  </a:extLst>
                </p:cNvPr>
                <p:cNvSpPr>
                  <a:spLocks noEditPoints="1"/>
                </p:cNvSpPr>
                <p:nvPr/>
              </p:nvSpPr>
              <p:spPr bwMode="auto">
                <a:xfrm>
                  <a:off x="8128154" y="5211762"/>
                  <a:ext cx="777721" cy="644232"/>
                </a:xfrm>
                <a:custGeom>
                  <a:avLst/>
                  <a:gdLst>
                    <a:gd name="T0" fmla="*/ 1651 w 2752"/>
                    <a:gd name="T1" fmla="*/ 1193 h 2259"/>
                    <a:gd name="T2" fmla="*/ 1795 w 2752"/>
                    <a:gd name="T3" fmla="*/ 939 h 2259"/>
                    <a:gd name="T4" fmla="*/ 1758 w 2752"/>
                    <a:gd name="T5" fmla="*/ 1045 h 2259"/>
                    <a:gd name="T6" fmla="*/ 1728 w 2752"/>
                    <a:gd name="T7" fmla="*/ 1184 h 2259"/>
                    <a:gd name="T8" fmla="*/ 2752 w 2752"/>
                    <a:gd name="T9" fmla="*/ 1370 h 2259"/>
                    <a:gd name="T10" fmla="*/ 2252 w 2752"/>
                    <a:gd name="T11" fmla="*/ 1498 h 2259"/>
                    <a:gd name="T12" fmla="*/ 1965 w 2752"/>
                    <a:gd name="T13" fmla="*/ 1396 h 2259"/>
                    <a:gd name="T14" fmla="*/ 2405 w 2752"/>
                    <a:gd name="T15" fmla="*/ 1303 h 2259"/>
                    <a:gd name="T16" fmla="*/ 1880 w 2752"/>
                    <a:gd name="T17" fmla="*/ 1286 h 2259"/>
                    <a:gd name="T18" fmla="*/ 1753 w 2752"/>
                    <a:gd name="T19" fmla="*/ 1430 h 2259"/>
                    <a:gd name="T20" fmla="*/ 1448 w 2752"/>
                    <a:gd name="T21" fmla="*/ 1429 h 2259"/>
                    <a:gd name="T22" fmla="*/ 1169 w 2752"/>
                    <a:gd name="T23" fmla="*/ 1480 h 2259"/>
                    <a:gd name="T24" fmla="*/ 911 w 2752"/>
                    <a:gd name="T25" fmla="*/ 1646 h 2259"/>
                    <a:gd name="T26" fmla="*/ 780 w 2752"/>
                    <a:gd name="T27" fmla="*/ 1726 h 2259"/>
                    <a:gd name="T28" fmla="*/ 518 w 2752"/>
                    <a:gd name="T29" fmla="*/ 1998 h 2259"/>
                    <a:gd name="T30" fmla="*/ 263 w 2752"/>
                    <a:gd name="T31" fmla="*/ 2259 h 2259"/>
                    <a:gd name="T32" fmla="*/ 0 w 2752"/>
                    <a:gd name="T33" fmla="*/ 2031 h 2259"/>
                    <a:gd name="T34" fmla="*/ 81 w 2752"/>
                    <a:gd name="T35" fmla="*/ 1781 h 2259"/>
                    <a:gd name="T36" fmla="*/ 314 w 2752"/>
                    <a:gd name="T37" fmla="*/ 1599 h 2259"/>
                    <a:gd name="T38" fmla="*/ 544 w 2752"/>
                    <a:gd name="T39" fmla="*/ 1685 h 2259"/>
                    <a:gd name="T40" fmla="*/ 763 w 2752"/>
                    <a:gd name="T41" fmla="*/ 1548 h 2259"/>
                    <a:gd name="T42" fmla="*/ 931 w 2752"/>
                    <a:gd name="T43" fmla="*/ 1480 h 2259"/>
                    <a:gd name="T44" fmla="*/ 1135 w 2752"/>
                    <a:gd name="T45" fmla="*/ 1447 h 2259"/>
                    <a:gd name="T46" fmla="*/ 1262 w 2752"/>
                    <a:gd name="T47" fmla="*/ 1396 h 2259"/>
                    <a:gd name="T48" fmla="*/ 1381 w 2752"/>
                    <a:gd name="T49" fmla="*/ 1345 h 2259"/>
                    <a:gd name="T50" fmla="*/ 1482 w 2752"/>
                    <a:gd name="T51" fmla="*/ 1133 h 2259"/>
                    <a:gd name="T52" fmla="*/ 1423 w 2752"/>
                    <a:gd name="T53" fmla="*/ 1226 h 2259"/>
                    <a:gd name="T54" fmla="*/ 1326 w 2752"/>
                    <a:gd name="T55" fmla="*/ 1151 h 2259"/>
                    <a:gd name="T56" fmla="*/ 1351 w 2752"/>
                    <a:gd name="T57" fmla="*/ 866 h 2259"/>
                    <a:gd name="T58" fmla="*/ 1541 w 2752"/>
                    <a:gd name="T59" fmla="*/ 845 h 2259"/>
                    <a:gd name="T60" fmla="*/ 1635 w 2752"/>
                    <a:gd name="T61" fmla="*/ 727 h 2259"/>
                    <a:gd name="T62" fmla="*/ 1582 w 2752"/>
                    <a:gd name="T63" fmla="*/ 538 h 2259"/>
                    <a:gd name="T64" fmla="*/ 1406 w 2752"/>
                    <a:gd name="T65" fmla="*/ 685 h 2259"/>
                    <a:gd name="T66" fmla="*/ 1262 w 2752"/>
                    <a:gd name="T67" fmla="*/ 1134 h 2259"/>
                    <a:gd name="T68" fmla="*/ 1177 w 2752"/>
                    <a:gd name="T69" fmla="*/ 1311 h 2259"/>
                    <a:gd name="T70" fmla="*/ 1135 w 2752"/>
                    <a:gd name="T71" fmla="*/ 1133 h 2259"/>
                    <a:gd name="T72" fmla="*/ 1008 w 2752"/>
                    <a:gd name="T73" fmla="*/ 1387 h 2259"/>
                    <a:gd name="T74" fmla="*/ 788 w 2752"/>
                    <a:gd name="T75" fmla="*/ 1218 h 2259"/>
                    <a:gd name="T76" fmla="*/ 915 w 2752"/>
                    <a:gd name="T77" fmla="*/ 888 h 2259"/>
                    <a:gd name="T78" fmla="*/ 1101 w 2752"/>
                    <a:gd name="T79" fmla="*/ 659 h 2259"/>
                    <a:gd name="T80" fmla="*/ 1067 w 2752"/>
                    <a:gd name="T81" fmla="*/ 337 h 2259"/>
                    <a:gd name="T82" fmla="*/ 1389 w 2752"/>
                    <a:gd name="T83" fmla="*/ 617 h 2259"/>
                    <a:gd name="T84" fmla="*/ 1618 w 2752"/>
                    <a:gd name="T85" fmla="*/ 337 h 2259"/>
                    <a:gd name="T86" fmla="*/ 1767 w 2752"/>
                    <a:gd name="T87" fmla="*/ 21 h 2259"/>
                    <a:gd name="T88" fmla="*/ 1814 w 2752"/>
                    <a:gd name="T89" fmla="*/ 331 h 2259"/>
                    <a:gd name="T90" fmla="*/ 1849 w 2752"/>
                    <a:gd name="T91" fmla="*/ 552 h 2259"/>
                    <a:gd name="T92" fmla="*/ 1990 w 2752"/>
                    <a:gd name="T93" fmla="*/ 329 h 2259"/>
                    <a:gd name="T94" fmla="*/ 2192 w 2752"/>
                    <a:gd name="T95" fmla="*/ 211 h 2259"/>
                    <a:gd name="T96" fmla="*/ 2021 w 2752"/>
                    <a:gd name="T97" fmla="*/ 783 h 2259"/>
                    <a:gd name="T98" fmla="*/ 1922 w 2752"/>
                    <a:gd name="T99" fmla="*/ 1057 h 2259"/>
                    <a:gd name="T100" fmla="*/ 2372 w 2752"/>
                    <a:gd name="T101" fmla="*/ 1115 h 2259"/>
                    <a:gd name="T102" fmla="*/ 2491 w 2752"/>
                    <a:gd name="T103" fmla="*/ 1152 h 2259"/>
                    <a:gd name="T104" fmla="*/ 2615 w 2752"/>
                    <a:gd name="T105" fmla="*/ 1178 h 2259"/>
                    <a:gd name="T106" fmla="*/ 2752 w 2752"/>
                    <a:gd name="T107" fmla="*/ 1349 h 2259"/>
                    <a:gd name="T108" fmla="*/ 1592 w 2752"/>
                    <a:gd name="T109" fmla="*/ 1049 h 2259"/>
                    <a:gd name="T110" fmla="*/ 1540 w 2752"/>
                    <a:gd name="T111" fmla="*/ 954 h 2259"/>
                    <a:gd name="T112" fmla="*/ 1609 w 2752"/>
                    <a:gd name="T113" fmla="*/ 922 h 2259"/>
                    <a:gd name="T114" fmla="*/ 1863 w 2752"/>
                    <a:gd name="T115" fmla="*/ 820 h 2259"/>
                    <a:gd name="T116" fmla="*/ 1838 w 2752"/>
                    <a:gd name="T117" fmla="*/ 693 h 2259"/>
                    <a:gd name="T118" fmla="*/ 1863 w 2752"/>
                    <a:gd name="T119" fmla="*/ 820 h 2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52" h="2259">
                      <a:moveTo>
                        <a:pt x="1728" y="1184"/>
                      </a:moveTo>
                      <a:cubicBezTo>
                        <a:pt x="1690" y="1184"/>
                        <a:pt x="1678" y="1180"/>
                        <a:pt x="1651" y="1193"/>
                      </a:cubicBezTo>
                      <a:cubicBezTo>
                        <a:pt x="1651" y="1141"/>
                        <a:pt x="1646" y="1151"/>
                        <a:pt x="1674" y="1122"/>
                      </a:cubicBezTo>
                      <a:cubicBezTo>
                        <a:pt x="1794" y="1002"/>
                        <a:pt x="1745" y="952"/>
                        <a:pt x="1795" y="939"/>
                      </a:cubicBezTo>
                      <a:cubicBezTo>
                        <a:pt x="1796" y="972"/>
                        <a:pt x="1809" y="981"/>
                        <a:pt x="1799" y="1002"/>
                      </a:cubicBezTo>
                      <a:cubicBezTo>
                        <a:pt x="1788" y="1025"/>
                        <a:pt x="1773" y="1009"/>
                        <a:pt x="1758" y="1045"/>
                      </a:cubicBezTo>
                      <a:cubicBezTo>
                        <a:pt x="1747" y="1073"/>
                        <a:pt x="1756" y="1095"/>
                        <a:pt x="1753" y="1125"/>
                      </a:cubicBezTo>
                      <a:cubicBezTo>
                        <a:pt x="1748" y="1177"/>
                        <a:pt x="1740" y="1139"/>
                        <a:pt x="1728" y="1184"/>
                      </a:cubicBezTo>
                      <a:close/>
                      <a:moveTo>
                        <a:pt x="2752" y="1349"/>
                      </a:moveTo>
                      <a:lnTo>
                        <a:pt x="2752" y="1370"/>
                      </a:lnTo>
                      <a:cubicBezTo>
                        <a:pt x="2749" y="1398"/>
                        <a:pt x="2729" y="1424"/>
                        <a:pt x="2686" y="1448"/>
                      </a:cubicBezTo>
                      <a:cubicBezTo>
                        <a:pt x="2529" y="1535"/>
                        <a:pt x="2421" y="1512"/>
                        <a:pt x="2252" y="1498"/>
                      </a:cubicBezTo>
                      <a:cubicBezTo>
                        <a:pt x="2153" y="1489"/>
                        <a:pt x="2076" y="1534"/>
                        <a:pt x="1965" y="1480"/>
                      </a:cubicBezTo>
                      <a:lnTo>
                        <a:pt x="1965" y="1396"/>
                      </a:lnTo>
                      <a:cubicBezTo>
                        <a:pt x="2044" y="1389"/>
                        <a:pt x="2121" y="1370"/>
                        <a:pt x="2210" y="1370"/>
                      </a:cubicBezTo>
                      <a:cubicBezTo>
                        <a:pt x="2286" y="1371"/>
                        <a:pt x="2369" y="1371"/>
                        <a:pt x="2405" y="1303"/>
                      </a:cubicBezTo>
                      <a:cubicBezTo>
                        <a:pt x="2343" y="1210"/>
                        <a:pt x="2133" y="1231"/>
                        <a:pt x="2029" y="1248"/>
                      </a:cubicBezTo>
                      <a:cubicBezTo>
                        <a:pt x="1977" y="1256"/>
                        <a:pt x="1916" y="1283"/>
                        <a:pt x="1880" y="1286"/>
                      </a:cubicBezTo>
                      <a:cubicBezTo>
                        <a:pt x="1874" y="1364"/>
                        <a:pt x="1860" y="1372"/>
                        <a:pt x="1829" y="1430"/>
                      </a:cubicBezTo>
                      <a:lnTo>
                        <a:pt x="1753" y="1430"/>
                      </a:lnTo>
                      <a:cubicBezTo>
                        <a:pt x="1740" y="1380"/>
                        <a:pt x="1634" y="1350"/>
                        <a:pt x="1561" y="1398"/>
                      </a:cubicBezTo>
                      <a:cubicBezTo>
                        <a:pt x="1532" y="1417"/>
                        <a:pt x="1512" y="1410"/>
                        <a:pt x="1448" y="1429"/>
                      </a:cubicBezTo>
                      <a:cubicBezTo>
                        <a:pt x="1402" y="1442"/>
                        <a:pt x="1359" y="1438"/>
                        <a:pt x="1313" y="1438"/>
                      </a:cubicBezTo>
                      <a:cubicBezTo>
                        <a:pt x="1298" y="1495"/>
                        <a:pt x="1239" y="1480"/>
                        <a:pt x="1169" y="1480"/>
                      </a:cubicBezTo>
                      <a:cubicBezTo>
                        <a:pt x="1150" y="1562"/>
                        <a:pt x="1109" y="1526"/>
                        <a:pt x="1042" y="1565"/>
                      </a:cubicBezTo>
                      <a:cubicBezTo>
                        <a:pt x="998" y="1591"/>
                        <a:pt x="957" y="1618"/>
                        <a:pt x="911" y="1646"/>
                      </a:cubicBezTo>
                      <a:cubicBezTo>
                        <a:pt x="885" y="1662"/>
                        <a:pt x="869" y="1671"/>
                        <a:pt x="842" y="1687"/>
                      </a:cubicBezTo>
                      <a:cubicBezTo>
                        <a:pt x="817" y="1703"/>
                        <a:pt x="805" y="1713"/>
                        <a:pt x="780" y="1726"/>
                      </a:cubicBezTo>
                      <a:cubicBezTo>
                        <a:pt x="727" y="1753"/>
                        <a:pt x="696" y="1770"/>
                        <a:pt x="648" y="1807"/>
                      </a:cubicBezTo>
                      <a:cubicBezTo>
                        <a:pt x="586" y="1854"/>
                        <a:pt x="564" y="1937"/>
                        <a:pt x="518" y="1998"/>
                      </a:cubicBezTo>
                      <a:cubicBezTo>
                        <a:pt x="463" y="2072"/>
                        <a:pt x="490" y="2060"/>
                        <a:pt x="464" y="2105"/>
                      </a:cubicBezTo>
                      <a:cubicBezTo>
                        <a:pt x="418" y="2185"/>
                        <a:pt x="374" y="2259"/>
                        <a:pt x="263" y="2259"/>
                      </a:cubicBezTo>
                      <a:cubicBezTo>
                        <a:pt x="171" y="2259"/>
                        <a:pt x="130" y="2237"/>
                        <a:pt x="90" y="2170"/>
                      </a:cubicBezTo>
                      <a:cubicBezTo>
                        <a:pt x="66" y="2129"/>
                        <a:pt x="0" y="2071"/>
                        <a:pt x="0" y="2031"/>
                      </a:cubicBezTo>
                      <a:cubicBezTo>
                        <a:pt x="0" y="1981"/>
                        <a:pt x="7" y="1918"/>
                        <a:pt x="23" y="1876"/>
                      </a:cubicBezTo>
                      <a:cubicBezTo>
                        <a:pt x="37" y="1839"/>
                        <a:pt x="61" y="1811"/>
                        <a:pt x="81" y="1781"/>
                      </a:cubicBezTo>
                      <a:lnTo>
                        <a:pt x="195" y="1599"/>
                      </a:lnTo>
                      <a:lnTo>
                        <a:pt x="314" y="1599"/>
                      </a:lnTo>
                      <a:cubicBezTo>
                        <a:pt x="320" y="1622"/>
                        <a:pt x="344" y="1660"/>
                        <a:pt x="359" y="1680"/>
                      </a:cubicBezTo>
                      <a:cubicBezTo>
                        <a:pt x="404" y="1740"/>
                        <a:pt x="493" y="1742"/>
                        <a:pt x="544" y="1685"/>
                      </a:cubicBezTo>
                      <a:cubicBezTo>
                        <a:pt x="568" y="1658"/>
                        <a:pt x="563" y="1644"/>
                        <a:pt x="607" y="1629"/>
                      </a:cubicBezTo>
                      <a:cubicBezTo>
                        <a:pt x="666" y="1610"/>
                        <a:pt x="710" y="1576"/>
                        <a:pt x="763" y="1548"/>
                      </a:cubicBezTo>
                      <a:cubicBezTo>
                        <a:pt x="795" y="1531"/>
                        <a:pt x="820" y="1536"/>
                        <a:pt x="853" y="1520"/>
                      </a:cubicBezTo>
                      <a:cubicBezTo>
                        <a:pt x="886" y="1505"/>
                        <a:pt x="890" y="1491"/>
                        <a:pt x="931" y="1480"/>
                      </a:cubicBezTo>
                      <a:cubicBezTo>
                        <a:pt x="951" y="1474"/>
                        <a:pt x="958" y="1475"/>
                        <a:pt x="983" y="1472"/>
                      </a:cubicBezTo>
                      <a:cubicBezTo>
                        <a:pt x="1057" y="1464"/>
                        <a:pt x="1021" y="1447"/>
                        <a:pt x="1135" y="1447"/>
                      </a:cubicBezTo>
                      <a:cubicBezTo>
                        <a:pt x="1137" y="1418"/>
                        <a:pt x="1141" y="1416"/>
                        <a:pt x="1152" y="1396"/>
                      </a:cubicBezTo>
                      <a:lnTo>
                        <a:pt x="1262" y="1396"/>
                      </a:lnTo>
                      <a:cubicBezTo>
                        <a:pt x="1264" y="1367"/>
                        <a:pt x="1268" y="1365"/>
                        <a:pt x="1279" y="1345"/>
                      </a:cubicBezTo>
                      <a:lnTo>
                        <a:pt x="1381" y="1345"/>
                      </a:lnTo>
                      <a:cubicBezTo>
                        <a:pt x="1414" y="1282"/>
                        <a:pt x="1429" y="1260"/>
                        <a:pt x="1524" y="1260"/>
                      </a:cubicBezTo>
                      <a:cubicBezTo>
                        <a:pt x="1498" y="1210"/>
                        <a:pt x="1496" y="1195"/>
                        <a:pt x="1482" y="1133"/>
                      </a:cubicBezTo>
                      <a:lnTo>
                        <a:pt x="1423" y="1133"/>
                      </a:lnTo>
                      <a:lnTo>
                        <a:pt x="1423" y="1226"/>
                      </a:lnTo>
                      <a:lnTo>
                        <a:pt x="1338" y="1226"/>
                      </a:lnTo>
                      <a:cubicBezTo>
                        <a:pt x="1336" y="1201"/>
                        <a:pt x="1324" y="1169"/>
                        <a:pt x="1326" y="1151"/>
                      </a:cubicBezTo>
                      <a:cubicBezTo>
                        <a:pt x="1333" y="1083"/>
                        <a:pt x="1345" y="1194"/>
                        <a:pt x="1346" y="913"/>
                      </a:cubicBezTo>
                      <a:cubicBezTo>
                        <a:pt x="1346" y="892"/>
                        <a:pt x="1345" y="885"/>
                        <a:pt x="1351" y="866"/>
                      </a:cubicBezTo>
                      <a:lnTo>
                        <a:pt x="1364" y="838"/>
                      </a:lnTo>
                      <a:cubicBezTo>
                        <a:pt x="1414" y="762"/>
                        <a:pt x="1489" y="841"/>
                        <a:pt x="1541" y="845"/>
                      </a:cubicBezTo>
                      <a:cubicBezTo>
                        <a:pt x="1543" y="795"/>
                        <a:pt x="1565" y="773"/>
                        <a:pt x="1575" y="727"/>
                      </a:cubicBezTo>
                      <a:lnTo>
                        <a:pt x="1635" y="727"/>
                      </a:lnTo>
                      <a:lnTo>
                        <a:pt x="1636" y="618"/>
                      </a:lnTo>
                      <a:cubicBezTo>
                        <a:pt x="1642" y="566"/>
                        <a:pt x="1666" y="484"/>
                        <a:pt x="1582" y="538"/>
                      </a:cubicBezTo>
                      <a:cubicBezTo>
                        <a:pt x="1512" y="584"/>
                        <a:pt x="1495" y="651"/>
                        <a:pt x="1406" y="651"/>
                      </a:cubicBezTo>
                      <a:lnTo>
                        <a:pt x="1406" y="685"/>
                      </a:lnTo>
                      <a:cubicBezTo>
                        <a:pt x="1406" y="754"/>
                        <a:pt x="1270" y="828"/>
                        <a:pt x="1262" y="939"/>
                      </a:cubicBezTo>
                      <a:cubicBezTo>
                        <a:pt x="1258" y="1000"/>
                        <a:pt x="1264" y="1071"/>
                        <a:pt x="1262" y="1134"/>
                      </a:cubicBezTo>
                      <a:cubicBezTo>
                        <a:pt x="1261" y="1186"/>
                        <a:pt x="1246" y="1261"/>
                        <a:pt x="1245" y="1311"/>
                      </a:cubicBezTo>
                      <a:lnTo>
                        <a:pt x="1177" y="1311"/>
                      </a:lnTo>
                      <a:cubicBezTo>
                        <a:pt x="1169" y="1274"/>
                        <a:pt x="1159" y="1265"/>
                        <a:pt x="1152" y="1227"/>
                      </a:cubicBezTo>
                      <a:cubicBezTo>
                        <a:pt x="1146" y="1194"/>
                        <a:pt x="1142" y="1164"/>
                        <a:pt x="1135" y="1133"/>
                      </a:cubicBezTo>
                      <a:cubicBezTo>
                        <a:pt x="1097" y="1154"/>
                        <a:pt x="1106" y="1143"/>
                        <a:pt x="1089" y="1189"/>
                      </a:cubicBezTo>
                      <a:cubicBezTo>
                        <a:pt x="1064" y="1254"/>
                        <a:pt x="1023" y="1321"/>
                        <a:pt x="1008" y="1387"/>
                      </a:cubicBezTo>
                      <a:cubicBezTo>
                        <a:pt x="946" y="1387"/>
                        <a:pt x="897" y="1393"/>
                        <a:pt x="857" y="1344"/>
                      </a:cubicBezTo>
                      <a:cubicBezTo>
                        <a:pt x="838" y="1321"/>
                        <a:pt x="788" y="1254"/>
                        <a:pt x="788" y="1218"/>
                      </a:cubicBezTo>
                      <a:cubicBezTo>
                        <a:pt x="788" y="1082"/>
                        <a:pt x="852" y="1144"/>
                        <a:pt x="863" y="1039"/>
                      </a:cubicBezTo>
                      <a:cubicBezTo>
                        <a:pt x="870" y="984"/>
                        <a:pt x="855" y="888"/>
                        <a:pt x="915" y="888"/>
                      </a:cubicBezTo>
                      <a:cubicBezTo>
                        <a:pt x="970" y="888"/>
                        <a:pt x="998" y="911"/>
                        <a:pt x="1042" y="922"/>
                      </a:cubicBezTo>
                      <a:cubicBezTo>
                        <a:pt x="1151" y="849"/>
                        <a:pt x="1110" y="799"/>
                        <a:pt x="1101" y="659"/>
                      </a:cubicBezTo>
                      <a:cubicBezTo>
                        <a:pt x="1098" y="606"/>
                        <a:pt x="1089" y="550"/>
                        <a:pt x="1084" y="498"/>
                      </a:cubicBezTo>
                      <a:cubicBezTo>
                        <a:pt x="1080" y="449"/>
                        <a:pt x="1068" y="383"/>
                        <a:pt x="1067" y="337"/>
                      </a:cubicBezTo>
                      <a:cubicBezTo>
                        <a:pt x="1105" y="317"/>
                        <a:pt x="1264" y="143"/>
                        <a:pt x="1313" y="430"/>
                      </a:cubicBezTo>
                      <a:cubicBezTo>
                        <a:pt x="1326" y="509"/>
                        <a:pt x="1307" y="615"/>
                        <a:pt x="1389" y="617"/>
                      </a:cubicBezTo>
                      <a:cubicBezTo>
                        <a:pt x="1394" y="555"/>
                        <a:pt x="1433" y="500"/>
                        <a:pt x="1499" y="498"/>
                      </a:cubicBezTo>
                      <a:cubicBezTo>
                        <a:pt x="1516" y="426"/>
                        <a:pt x="1540" y="356"/>
                        <a:pt x="1618" y="337"/>
                      </a:cubicBezTo>
                      <a:cubicBezTo>
                        <a:pt x="1618" y="193"/>
                        <a:pt x="1655" y="196"/>
                        <a:pt x="1722" y="111"/>
                      </a:cubicBezTo>
                      <a:cubicBezTo>
                        <a:pt x="1750" y="75"/>
                        <a:pt x="1714" y="35"/>
                        <a:pt x="1767" y="21"/>
                      </a:cubicBezTo>
                      <a:cubicBezTo>
                        <a:pt x="1843" y="0"/>
                        <a:pt x="1885" y="50"/>
                        <a:pt x="1948" y="83"/>
                      </a:cubicBezTo>
                      <a:cubicBezTo>
                        <a:pt x="1944" y="240"/>
                        <a:pt x="1908" y="245"/>
                        <a:pt x="1814" y="331"/>
                      </a:cubicBezTo>
                      <a:cubicBezTo>
                        <a:pt x="1697" y="439"/>
                        <a:pt x="1770" y="464"/>
                        <a:pt x="1770" y="617"/>
                      </a:cubicBezTo>
                      <a:lnTo>
                        <a:pt x="1849" y="552"/>
                      </a:lnTo>
                      <a:cubicBezTo>
                        <a:pt x="1878" y="516"/>
                        <a:pt x="1907" y="498"/>
                        <a:pt x="1956" y="498"/>
                      </a:cubicBezTo>
                      <a:cubicBezTo>
                        <a:pt x="1956" y="393"/>
                        <a:pt x="1944" y="418"/>
                        <a:pt x="1990" y="329"/>
                      </a:cubicBezTo>
                      <a:cubicBezTo>
                        <a:pt x="2025" y="262"/>
                        <a:pt x="2031" y="206"/>
                        <a:pt x="2123" y="190"/>
                      </a:cubicBezTo>
                      <a:cubicBezTo>
                        <a:pt x="2162" y="183"/>
                        <a:pt x="2171" y="190"/>
                        <a:pt x="2192" y="211"/>
                      </a:cubicBezTo>
                      <a:cubicBezTo>
                        <a:pt x="2251" y="271"/>
                        <a:pt x="2325" y="422"/>
                        <a:pt x="2216" y="479"/>
                      </a:cubicBezTo>
                      <a:cubicBezTo>
                        <a:pt x="1964" y="611"/>
                        <a:pt x="2076" y="697"/>
                        <a:pt x="2021" y="783"/>
                      </a:cubicBezTo>
                      <a:cubicBezTo>
                        <a:pt x="1988" y="835"/>
                        <a:pt x="1988" y="782"/>
                        <a:pt x="1981" y="870"/>
                      </a:cubicBezTo>
                      <a:cubicBezTo>
                        <a:pt x="1975" y="942"/>
                        <a:pt x="1922" y="981"/>
                        <a:pt x="1922" y="1057"/>
                      </a:cubicBezTo>
                      <a:cubicBezTo>
                        <a:pt x="1922" y="1133"/>
                        <a:pt x="2037" y="1099"/>
                        <a:pt x="2109" y="1099"/>
                      </a:cubicBezTo>
                      <a:cubicBezTo>
                        <a:pt x="2195" y="1099"/>
                        <a:pt x="2292" y="1102"/>
                        <a:pt x="2372" y="1115"/>
                      </a:cubicBezTo>
                      <a:cubicBezTo>
                        <a:pt x="2401" y="1120"/>
                        <a:pt x="2417" y="1121"/>
                        <a:pt x="2441" y="1131"/>
                      </a:cubicBezTo>
                      <a:cubicBezTo>
                        <a:pt x="2459" y="1138"/>
                        <a:pt x="2474" y="1150"/>
                        <a:pt x="2491" y="1152"/>
                      </a:cubicBezTo>
                      <a:cubicBezTo>
                        <a:pt x="2518" y="1156"/>
                        <a:pt x="2511" y="1144"/>
                        <a:pt x="2555" y="1161"/>
                      </a:cubicBezTo>
                      <a:cubicBezTo>
                        <a:pt x="2583" y="1171"/>
                        <a:pt x="2583" y="1170"/>
                        <a:pt x="2615" y="1178"/>
                      </a:cubicBezTo>
                      <a:cubicBezTo>
                        <a:pt x="2657" y="1189"/>
                        <a:pt x="2675" y="1211"/>
                        <a:pt x="2700" y="1244"/>
                      </a:cubicBezTo>
                      <a:cubicBezTo>
                        <a:pt x="2728" y="1281"/>
                        <a:pt x="2748" y="1317"/>
                        <a:pt x="2752" y="1349"/>
                      </a:cubicBezTo>
                      <a:close/>
                      <a:moveTo>
                        <a:pt x="1592" y="998"/>
                      </a:moveTo>
                      <a:lnTo>
                        <a:pt x="1592" y="1049"/>
                      </a:lnTo>
                      <a:cubicBezTo>
                        <a:pt x="1548" y="1048"/>
                        <a:pt x="1508" y="1033"/>
                        <a:pt x="1508" y="989"/>
                      </a:cubicBezTo>
                      <a:cubicBezTo>
                        <a:pt x="1508" y="962"/>
                        <a:pt x="1526" y="969"/>
                        <a:pt x="1540" y="954"/>
                      </a:cubicBezTo>
                      <a:cubicBezTo>
                        <a:pt x="1554" y="939"/>
                        <a:pt x="1552" y="932"/>
                        <a:pt x="1558" y="905"/>
                      </a:cubicBezTo>
                      <a:cubicBezTo>
                        <a:pt x="1575" y="913"/>
                        <a:pt x="1589" y="917"/>
                        <a:pt x="1609" y="922"/>
                      </a:cubicBezTo>
                      <a:cubicBezTo>
                        <a:pt x="1602" y="952"/>
                        <a:pt x="1592" y="961"/>
                        <a:pt x="1592" y="998"/>
                      </a:cubicBezTo>
                      <a:close/>
                      <a:moveTo>
                        <a:pt x="1863" y="820"/>
                      </a:moveTo>
                      <a:cubicBezTo>
                        <a:pt x="1814" y="820"/>
                        <a:pt x="1798" y="815"/>
                        <a:pt x="1762" y="812"/>
                      </a:cubicBezTo>
                      <a:cubicBezTo>
                        <a:pt x="1764" y="719"/>
                        <a:pt x="1836" y="782"/>
                        <a:pt x="1838" y="693"/>
                      </a:cubicBezTo>
                      <a:cubicBezTo>
                        <a:pt x="1854" y="701"/>
                        <a:pt x="1883" y="708"/>
                        <a:pt x="1905" y="710"/>
                      </a:cubicBezTo>
                      <a:cubicBezTo>
                        <a:pt x="1902" y="756"/>
                        <a:pt x="1874" y="775"/>
                        <a:pt x="1863" y="8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50" name="Freeform 36">
                  <a:extLst>
                    <a:ext uri="{FF2B5EF4-FFF2-40B4-BE49-F238E27FC236}">
                      <a16:creationId xmlns:a16="http://schemas.microsoft.com/office/drawing/2014/main" id="{A84810BA-3192-47BB-848A-54759413E620}"/>
                    </a:ext>
                  </a:extLst>
                </p:cNvPr>
                <p:cNvSpPr>
                  <a:spLocks/>
                </p:cNvSpPr>
                <p:nvPr/>
              </p:nvSpPr>
              <p:spPr bwMode="auto">
                <a:xfrm>
                  <a:off x="8364179" y="5627708"/>
                  <a:ext cx="381123" cy="379187"/>
                </a:xfrm>
                <a:custGeom>
                  <a:avLst/>
                  <a:gdLst>
                    <a:gd name="T0" fmla="*/ 224 w 1353"/>
                    <a:gd name="T1" fmla="*/ 424 h 1330"/>
                    <a:gd name="T2" fmla="*/ 406 w 1353"/>
                    <a:gd name="T3" fmla="*/ 335 h 1330"/>
                    <a:gd name="T4" fmla="*/ 491 w 1353"/>
                    <a:gd name="T5" fmla="*/ 285 h 1330"/>
                    <a:gd name="T6" fmla="*/ 656 w 1353"/>
                    <a:gd name="T7" fmla="*/ 254 h 1330"/>
                    <a:gd name="T8" fmla="*/ 552 w 1353"/>
                    <a:gd name="T9" fmla="*/ 320 h 1330"/>
                    <a:gd name="T10" fmla="*/ 497 w 1353"/>
                    <a:gd name="T11" fmla="*/ 383 h 1330"/>
                    <a:gd name="T12" fmla="*/ 496 w 1353"/>
                    <a:gd name="T13" fmla="*/ 542 h 1330"/>
                    <a:gd name="T14" fmla="*/ 313 w 1353"/>
                    <a:gd name="T15" fmla="*/ 597 h 1330"/>
                    <a:gd name="T16" fmla="*/ 97 w 1353"/>
                    <a:gd name="T17" fmla="*/ 551 h 1330"/>
                    <a:gd name="T18" fmla="*/ 78 w 1353"/>
                    <a:gd name="T19" fmla="*/ 747 h 1330"/>
                    <a:gd name="T20" fmla="*/ 266 w 1353"/>
                    <a:gd name="T21" fmla="*/ 898 h 1330"/>
                    <a:gd name="T22" fmla="*/ 586 w 1353"/>
                    <a:gd name="T23" fmla="*/ 860 h 1330"/>
                    <a:gd name="T24" fmla="*/ 527 w 1353"/>
                    <a:gd name="T25" fmla="*/ 1006 h 1330"/>
                    <a:gd name="T26" fmla="*/ 269 w 1353"/>
                    <a:gd name="T27" fmla="*/ 1133 h 1330"/>
                    <a:gd name="T28" fmla="*/ 4 w 1353"/>
                    <a:gd name="T29" fmla="*/ 1127 h 1330"/>
                    <a:gd name="T30" fmla="*/ 92 w 1353"/>
                    <a:gd name="T31" fmla="*/ 1216 h 1330"/>
                    <a:gd name="T32" fmla="*/ 162 w 1353"/>
                    <a:gd name="T33" fmla="*/ 1239 h 1330"/>
                    <a:gd name="T34" fmla="*/ 191 w 1353"/>
                    <a:gd name="T35" fmla="*/ 1253 h 1330"/>
                    <a:gd name="T36" fmla="*/ 272 w 1353"/>
                    <a:gd name="T37" fmla="*/ 1273 h 1330"/>
                    <a:gd name="T38" fmla="*/ 373 w 1353"/>
                    <a:gd name="T39" fmla="*/ 1298 h 1330"/>
                    <a:gd name="T40" fmla="*/ 588 w 1353"/>
                    <a:gd name="T41" fmla="*/ 1330 h 1330"/>
                    <a:gd name="T42" fmla="*/ 701 w 1353"/>
                    <a:gd name="T43" fmla="*/ 1282 h 1330"/>
                    <a:gd name="T44" fmla="*/ 771 w 1353"/>
                    <a:gd name="T45" fmla="*/ 1175 h 1330"/>
                    <a:gd name="T46" fmla="*/ 848 w 1353"/>
                    <a:gd name="T47" fmla="*/ 980 h 1330"/>
                    <a:gd name="T48" fmla="*/ 867 w 1353"/>
                    <a:gd name="T49" fmla="*/ 906 h 1330"/>
                    <a:gd name="T50" fmla="*/ 1104 w 1353"/>
                    <a:gd name="T51" fmla="*/ 635 h 1330"/>
                    <a:gd name="T52" fmla="*/ 1236 w 1353"/>
                    <a:gd name="T53" fmla="*/ 650 h 1330"/>
                    <a:gd name="T54" fmla="*/ 1301 w 1353"/>
                    <a:gd name="T55" fmla="*/ 464 h 1330"/>
                    <a:gd name="T56" fmla="*/ 1045 w 1353"/>
                    <a:gd name="T57" fmla="*/ 348 h 1330"/>
                    <a:gd name="T58" fmla="*/ 801 w 1353"/>
                    <a:gd name="T59" fmla="*/ 426 h 1330"/>
                    <a:gd name="T60" fmla="*/ 789 w 1353"/>
                    <a:gd name="T61" fmla="*/ 328 h 1330"/>
                    <a:gd name="T62" fmla="*/ 865 w 1353"/>
                    <a:gd name="T63" fmla="*/ 278 h 1330"/>
                    <a:gd name="T64" fmla="*/ 928 w 1353"/>
                    <a:gd name="T65" fmla="*/ 222 h 1330"/>
                    <a:gd name="T66" fmla="*/ 910 w 1353"/>
                    <a:gd name="T67" fmla="*/ 51 h 1330"/>
                    <a:gd name="T68" fmla="*/ 791 w 1353"/>
                    <a:gd name="T69" fmla="*/ 0 h 1330"/>
                    <a:gd name="T70" fmla="*/ 537 w 1353"/>
                    <a:gd name="T71" fmla="*/ 51 h 1330"/>
                    <a:gd name="T72" fmla="*/ 290 w 1353"/>
                    <a:gd name="T73" fmla="*/ 177 h 1330"/>
                    <a:gd name="T74" fmla="*/ 192 w 1353"/>
                    <a:gd name="T75" fmla="*/ 332 h 1330"/>
                    <a:gd name="T76" fmla="*/ 224 w 1353"/>
                    <a:gd name="T77" fmla="*/ 424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53" h="1330">
                      <a:moveTo>
                        <a:pt x="224" y="424"/>
                      </a:moveTo>
                      <a:cubicBezTo>
                        <a:pt x="314" y="416"/>
                        <a:pt x="324" y="385"/>
                        <a:pt x="406" y="335"/>
                      </a:cubicBezTo>
                      <a:cubicBezTo>
                        <a:pt x="438" y="317"/>
                        <a:pt x="459" y="304"/>
                        <a:pt x="491" y="285"/>
                      </a:cubicBezTo>
                      <a:cubicBezTo>
                        <a:pt x="588" y="225"/>
                        <a:pt x="614" y="254"/>
                        <a:pt x="656" y="254"/>
                      </a:cubicBezTo>
                      <a:cubicBezTo>
                        <a:pt x="654" y="323"/>
                        <a:pt x="646" y="286"/>
                        <a:pt x="552" y="320"/>
                      </a:cubicBezTo>
                      <a:cubicBezTo>
                        <a:pt x="516" y="333"/>
                        <a:pt x="506" y="337"/>
                        <a:pt x="497" y="383"/>
                      </a:cubicBezTo>
                      <a:cubicBezTo>
                        <a:pt x="480" y="466"/>
                        <a:pt x="485" y="467"/>
                        <a:pt x="496" y="542"/>
                      </a:cubicBezTo>
                      <a:cubicBezTo>
                        <a:pt x="428" y="558"/>
                        <a:pt x="395" y="589"/>
                        <a:pt x="313" y="597"/>
                      </a:cubicBezTo>
                      <a:cubicBezTo>
                        <a:pt x="220" y="605"/>
                        <a:pt x="234" y="551"/>
                        <a:pt x="97" y="551"/>
                      </a:cubicBezTo>
                      <a:cubicBezTo>
                        <a:pt x="10" y="551"/>
                        <a:pt x="0" y="649"/>
                        <a:pt x="78" y="747"/>
                      </a:cubicBezTo>
                      <a:cubicBezTo>
                        <a:pt x="103" y="778"/>
                        <a:pt x="226" y="898"/>
                        <a:pt x="266" y="898"/>
                      </a:cubicBezTo>
                      <a:cubicBezTo>
                        <a:pt x="408" y="898"/>
                        <a:pt x="597" y="749"/>
                        <a:pt x="586" y="860"/>
                      </a:cubicBezTo>
                      <a:cubicBezTo>
                        <a:pt x="575" y="968"/>
                        <a:pt x="564" y="969"/>
                        <a:pt x="527" y="1006"/>
                      </a:cubicBezTo>
                      <a:cubicBezTo>
                        <a:pt x="470" y="1062"/>
                        <a:pt x="381" y="1175"/>
                        <a:pt x="269" y="1133"/>
                      </a:cubicBezTo>
                      <a:cubicBezTo>
                        <a:pt x="243" y="1123"/>
                        <a:pt x="4" y="963"/>
                        <a:pt x="4" y="1127"/>
                      </a:cubicBezTo>
                      <a:cubicBezTo>
                        <a:pt x="4" y="1179"/>
                        <a:pt x="51" y="1201"/>
                        <a:pt x="92" y="1216"/>
                      </a:cubicBezTo>
                      <a:cubicBezTo>
                        <a:pt x="120" y="1227"/>
                        <a:pt x="136" y="1227"/>
                        <a:pt x="162" y="1239"/>
                      </a:cubicBezTo>
                      <a:lnTo>
                        <a:pt x="191" y="1253"/>
                      </a:lnTo>
                      <a:cubicBezTo>
                        <a:pt x="223" y="1263"/>
                        <a:pt x="218" y="1253"/>
                        <a:pt x="272" y="1273"/>
                      </a:cubicBezTo>
                      <a:lnTo>
                        <a:pt x="373" y="1298"/>
                      </a:lnTo>
                      <a:cubicBezTo>
                        <a:pt x="489" y="1319"/>
                        <a:pt x="418" y="1330"/>
                        <a:pt x="588" y="1330"/>
                      </a:cubicBezTo>
                      <a:cubicBezTo>
                        <a:pt x="604" y="1330"/>
                        <a:pt x="684" y="1300"/>
                        <a:pt x="701" y="1282"/>
                      </a:cubicBezTo>
                      <a:cubicBezTo>
                        <a:pt x="743" y="1238"/>
                        <a:pt x="743" y="1231"/>
                        <a:pt x="771" y="1175"/>
                      </a:cubicBezTo>
                      <a:cubicBezTo>
                        <a:pt x="802" y="1114"/>
                        <a:pt x="832" y="1048"/>
                        <a:pt x="848" y="980"/>
                      </a:cubicBezTo>
                      <a:cubicBezTo>
                        <a:pt x="858" y="939"/>
                        <a:pt x="867" y="930"/>
                        <a:pt x="867" y="906"/>
                      </a:cubicBezTo>
                      <a:cubicBezTo>
                        <a:pt x="867" y="706"/>
                        <a:pt x="786" y="635"/>
                        <a:pt x="1104" y="635"/>
                      </a:cubicBezTo>
                      <a:cubicBezTo>
                        <a:pt x="1156" y="635"/>
                        <a:pt x="1200" y="656"/>
                        <a:pt x="1236" y="650"/>
                      </a:cubicBezTo>
                      <a:cubicBezTo>
                        <a:pt x="1353" y="628"/>
                        <a:pt x="1334" y="509"/>
                        <a:pt x="1301" y="464"/>
                      </a:cubicBezTo>
                      <a:cubicBezTo>
                        <a:pt x="1262" y="410"/>
                        <a:pt x="1126" y="348"/>
                        <a:pt x="1045" y="348"/>
                      </a:cubicBezTo>
                      <a:cubicBezTo>
                        <a:pt x="796" y="348"/>
                        <a:pt x="865" y="402"/>
                        <a:pt x="801" y="426"/>
                      </a:cubicBezTo>
                      <a:cubicBezTo>
                        <a:pt x="745" y="447"/>
                        <a:pt x="723" y="391"/>
                        <a:pt x="789" y="328"/>
                      </a:cubicBezTo>
                      <a:cubicBezTo>
                        <a:pt x="820" y="298"/>
                        <a:pt x="836" y="302"/>
                        <a:pt x="865" y="278"/>
                      </a:cubicBezTo>
                      <a:cubicBezTo>
                        <a:pt x="890" y="257"/>
                        <a:pt x="900" y="244"/>
                        <a:pt x="928" y="222"/>
                      </a:cubicBezTo>
                      <a:cubicBezTo>
                        <a:pt x="1010" y="158"/>
                        <a:pt x="975" y="91"/>
                        <a:pt x="910" y="51"/>
                      </a:cubicBezTo>
                      <a:lnTo>
                        <a:pt x="791" y="0"/>
                      </a:lnTo>
                      <a:lnTo>
                        <a:pt x="537" y="51"/>
                      </a:lnTo>
                      <a:cubicBezTo>
                        <a:pt x="477" y="68"/>
                        <a:pt x="325" y="151"/>
                        <a:pt x="290" y="177"/>
                      </a:cubicBezTo>
                      <a:cubicBezTo>
                        <a:pt x="241" y="214"/>
                        <a:pt x="196" y="269"/>
                        <a:pt x="192" y="332"/>
                      </a:cubicBezTo>
                      <a:cubicBezTo>
                        <a:pt x="190" y="364"/>
                        <a:pt x="212" y="401"/>
                        <a:pt x="224" y="4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grpSp>
          <p:grpSp>
            <p:nvGrpSpPr>
              <p:cNvPr id="46" name="组合 45">
                <a:extLst>
                  <a:ext uri="{FF2B5EF4-FFF2-40B4-BE49-F238E27FC236}">
                    <a16:creationId xmlns:a16="http://schemas.microsoft.com/office/drawing/2014/main" id="{F6BDBAA4-5A32-4611-BFF1-D73DF55A8AAF}"/>
                  </a:ext>
                </a:extLst>
              </p:cNvPr>
              <p:cNvGrpSpPr/>
              <p:nvPr/>
            </p:nvGrpSpPr>
            <p:grpSpPr>
              <a:xfrm>
                <a:off x="7088496" y="5329775"/>
                <a:ext cx="487527" cy="574585"/>
                <a:chOff x="7333022" y="5329775"/>
                <a:chExt cx="487527" cy="574585"/>
              </a:xfrm>
              <a:grpFill/>
            </p:grpSpPr>
            <p:sp>
              <p:nvSpPr>
                <p:cNvPr id="47" name="Freeform 35">
                  <a:extLst>
                    <a:ext uri="{FF2B5EF4-FFF2-40B4-BE49-F238E27FC236}">
                      <a16:creationId xmlns:a16="http://schemas.microsoft.com/office/drawing/2014/main" id="{347FA363-1C41-439B-A713-F7D609BD8D8A}"/>
                    </a:ext>
                  </a:extLst>
                </p:cNvPr>
                <p:cNvSpPr>
                  <a:spLocks/>
                </p:cNvSpPr>
                <p:nvPr/>
              </p:nvSpPr>
              <p:spPr bwMode="auto">
                <a:xfrm>
                  <a:off x="7333022" y="5329775"/>
                  <a:ext cx="487527" cy="574585"/>
                </a:xfrm>
                <a:custGeom>
                  <a:avLst/>
                  <a:gdLst>
                    <a:gd name="T0" fmla="*/ 730 w 1729"/>
                    <a:gd name="T1" fmla="*/ 127 h 2015"/>
                    <a:gd name="T2" fmla="*/ 750 w 1729"/>
                    <a:gd name="T3" fmla="*/ 200 h 2015"/>
                    <a:gd name="T4" fmla="*/ 772 w 1729"/>
                    <a:gd name="T5" fmla="*/ 627 h 2015"/>
                    <a:gd name="T6" fmla="*/ 771 w 1729"/>
                    <a:gd name="T7" fmla="*/ 718 h 2015"/>
                    <a:gd name="T8" fmla="*/ 341 w 1729"/>
                    <a:gd name="T9" fmla="*/ 914 h 2015"/>
                    <a:gd name="T10" fmla="*/ 162 w 1729"/>
                    <a:gd name="T11" fmla="*/ 813 h 2015"/>
                    <a:gd name="T12" fmla="*/ 80 w 1729"/>
                    <a:gd name="T13" fmla="*/ 806 h 2015"/>
                    <a:gd name="T14" fmla="*/ 10 w 1729"/>
                    <a:gd name="T15" fmla="*/ 1024 h 2015"/>
                    <a:gd name="T16" fmla="*/ 122 w 1729"/>
                    <a:gd name="T17" fmla="*/ 1208 h 2015"/>
                    <a:gd name="T18" fmla="*/ 569 w 1729"/>
                    <a:gd name="T19" fmla="*/ 1227 h 2015"/>
                    <a:gd name="T20" fmla="*/ 637 w 1729"/>
                    <a:gd name="T21" fmla="*/ 1193 h 2015"/>
                    <a:gd name="T22" fmla="*/ 395 w 1729"/>
                    <a:gd name="T23" fmla="*/ 1536 h 2015"/>
                    <a:gd name="T24" fmla="*/ 312 w 1729"/>
                    <a:gd name="T25" fmla="*/ 1597 h 2015"/>
                    <a:gd name="T26" fmla="*/ 263 w 1729"/>
                    <a:gd name="T27" fmla="*/ 1624 h 2015"/>
                    <a:gd name="T28" fmla="*/ 61 w 1729"/>
                    <a:gd name="T29" fmla="*/ 1795 h 2015"/>
                    <a:gd name="T30" fmla="*/ 256 w 1729"/>
                    <a:gd name="T31" fmla="*/ 2015 h 2015"/>
                    <a:gd name="T32" fmla="*/ 438 w 1729"/>
                    <a:gd name="T33" fmla="*/ 1986 h 2015"/>
                    <a:gd name="T34" fmla="*/ 560 w 1729"/>
                    <a:gd name="T35" fmla="*/ 1938 h 2015"/>
                    <a:gd name="T36" fmla="*/ 609 w 1729"/>
                    <a:gd name="T37" fmla="*/ 1903 h 2015"/>
                    <a:gd name="T38" fmla="*/ 667 w 1729"/>
                    <a:gd name="T39" fmla="*/ 1876 h 2015"/>
                    <a:gd name="T40" fmla="*/ 822 w 1729"/>
                    <a:gd name="T41" fmla="*/ 1692 h 2015"/>
                    <a:gd name="T42" fmla="*/ 891 w 1729"/>
                    <a:gd name="T43" fmla="*/ 1591 h 2015"/>
                    <a:gd name="T44" fmla="*/ 1006 w 1729"/>
                    <a:gd name="T45" fmla="*/ 1360 h 2015"/>
                    <a:gd name="T46" fmla="*/ 1037 w 1729"/>
                    <a:gd name="T47" fmla="*/ 1306 h 2015"/>
                    <a:gd name="T48" fmla="*/ 1132 w 1729"/>
                    <a:gd name="T49" fmla="*/ 1063 h 2015"/>
                    <a:gd name="T50" fmla="*/ 1155 w 1729"/>
                    <a:gd name="T51" fmla="*/ 1001 h 2015"/>
                    <a:gd name="T52" fmla="*/ 1236 w 1729"/>
                    <a:gd name="T53" fmla="*/ 912 h 2015"/>
                    <a:gd name="T54" fmla="*/ 1729 w 1729"/>
                    <a:gd name="T55" fmla="*/ 694 h 2015"/>
                    <a:gd name="T56" fmla="*/ 1378 w 1729"/>
                    <a:gd name="T57" fmla="*/ 564 h 2015"/>
                    <a:gd name="T58" fmla="*/ 1187 w 1729"/>
                    <a:gd name="T59" fmla="*/ 575 h 2015"/>
                    <a:gd name="T60" fmla="*/ 1151 w 1729"/>
                    <a:gd name="T61" fmla="*/ 247 h 2015"/>
                    <a:gd name="T62" fmla="*/ 978 w 1729"/>
                    <a:gd name="T63" fmla="*/ 65 h 2015"/>
                    <a:gd name="T64" fmla="*/ 857 w 1729"/>
                    <a:gd name="T65" fmla="*/ 0 h 2015"/>
                    <a:gd name="T66" fmla="*/ 767 w 1729"/>
                    <a:gd name="T67" fmla="*/ 36 h 2015"/>
                    <a:gd name="T68" fmla="*/ 730 w 1729"/>
                    <a:gd name="T69" fmla="*/ 127 h 2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29" h="2015">
                      <a:moveTo>
                        <a:pt x="730" y="127"/>
                      </a:moveTo>
                      <a:cubicBezTo>
                        <a:pt x="730" y="151"/>
                        <a:pt x="742" y="175"/>
                        <a:pt x="750" y="200"/>
                      </a:cubicBezTo>
                      <a:cubicBezTo>
                        <a:pt x="790" y="330"/>
                        <a:pt x="783" y="495"/>
                        <a:pt x="772" y="627"/>
                      </a:cubicBezTo>
                      <a:cubicBezTo>
                        <a:pt x="770" y="654"/>
                        <a:pt x="775" y="693"/>
                        <a:pt x="771" y="718"/>
                      </a:cubicBezTo>
                      <a:cubicBezTo>
                        <a:pt x="751" y="835"/>
                        <a:pt x="454" y="939"/>
                        <a:pt x="341" y="914"/>
                      </a:cubicBezTo>
                      <a:cubicBezTo>
                        <a:pt x="234" y="890"/>
                        <a:pt x="244" y="821"/>
                        <a:pt x="162" y="813"/>
                      </a:cubicBezTo>
                      <a:cubicBezTo>
                        <a:pt x="144" y="811"/>
                        <a:pt x="86" y="804"/>
                        <a:pt x="80" y="806"/>
                      </a:cubicBezTo>
                      <a:cubicBezTo>
                        <a:pt x="0" y="824"/>
                        <a:pt x="10" y="958"/>
                        <a:pt x="10" y="1024"/>
                      </a:cubicBezTo>
                      <a:cubicBezTo>
                        <a:pt x="10" y="1052"/>
                        <a:pt x="72" y="1166"/>
                        <a:pt x="122" y="1208"/>
                      </a:cubicBezTo>
                      <a:cubicBezTo>
                        <a:pt x="256" y="1320"/>
                        <a:pt x="426" y="1342"/>
                        <a:pt x="569" y="1227"/>
                      </a:cubicBezTo>
                      <a:cubicBezTo>
                        <a:pt x="598" y="1204"/>
                        <a:pt x="591" y="1194"/>
                        <a:pt x="637" y="1193"/>
                      </a:cubicBezTo>
                      <a:cubicBezTo>
                        <a:pt x="630" y="1276"/>
                        <a:pt x="466" y="1480"/>
                        <a:pt x="395" y="1536"/>
                      </a:cubicBezTo>
                      <a:cubicBezTo>
                        <a:pt x="361" y="1562"/>
                        <a:pt x="354" y="1575"/>
                        <a:pt x="312" y="1597"/>
                      </a:cubicBezTo>
                      <a:cubicBezTo>
                        <a:pt x="291" y="1608"/>
                        <a:pt x="281" y="1612"/>
                        <a:pt x="263" y="1624"/>
                      </a:cubicBezTo>
                      <a:cubicBezTo>
                        <a:pt x="164" y="1684"/>
                        <a:pt x="61" y="1608"/>
                        <a:pt x="61" y="1795"/>
                      </a:cubicBezTo>
                      <a:cubicBezTo>
                        <a:pt x="61" y="1902"/>
                        <a:pt x="158" y="2015"/>
                        <a:pt x="256" y="2015"/>
                      </a:cubicBezTo>
                      <a:cubicBezTo>
                        <a:pt x="397" y="2015"/>
                        <a:pt x="317" y="2003"/>
                        <a:pt x="438" y="1986"/>
                      </a:cubicBezTo>
                      <a:lnTo>
                        <a:pt x="560" y="1938"/>
                      </a:lnTo>
                      <a:cubicBezTo>
                        <a:pt x="578" y="1927"/>
                        <a:pt x="588" y="1915"/>
                        <a:pt x="609" y="1903"/>
                      </a:cubicBezTo>
                      <a:cubicBezTo>
                        <a:pt x="633" y="1888"/>
                        <a:pt x="645" y="1890"/>
                        <a:pt x="667" y="1876"/>
                      </a:cubicBezTo>
                      <a:cubicBezTo>
                        <a:pt x="738" y="1831"/>
                        <a:pt x="790" y="1735"/>
                        <a:pt x="822" y="1692"/>
                      </a:cubicBezTo>
                      <a:cubicBezTo>
                        <a:pt x="851" y="1652"/>
                        <a:pt x="867" y="1640"/>
                        <a:pt x="891" y="1591"/>
                      </a:cubicBezTo>
                      <a:cubicBezTo>
                        <a:pt x="929" y="1514"/>
                        <a:pt x="966" y="1439"/>
                        <a:pt x="1006" y="1360"/>
                      </a:cubicBezTo>
                      <a:cubicBezTo>
                        <a:pt x="1019" y="1335"/>
                        <a:pt x="1026" y="1328"/>
                        <a:pt x="1037" y="1306"/>
                      </a:cubicBezTo>
                      <a:cubicBezTo>
                        <a:pt x="1073" y="1230"/>
                        <a:pt x="1111" y="1145"/>
                        <a:pt x="1132" y="1063"/>
                      </a:cubicBezTo>
                      <a:cubicBezTo>
                        <a:pt x="1144" y="1016"/>
                        <a:pt x="1135" y="1039"/>
                        <a:pt x="1155" y="1001"/>
                      </a:cubicBezTo>
                      <a:cubicBezTo>
                        <a:pt x="1178" y="959"/>
                        <a:pt x="1194" y="935"/>
                        <a:pt x="1236" y="912"/>
                      </a:cubicBezTo>
                      <a:cubicBezTo>
                        <a:pt x="1404" y="823"/>
                        <a:pt x="1729" y="909"/>
                        <a:pt x="1729" y="694"/>
                      </a:cubicBezTo>
                      <a:cubicBezTo>
                        <a:pt x="1729" y="591"/>
                        <a:pt x="1501" y="532"/>
                        <a:pt x="1378" y="564"/>
                      </a:cubicBezTo>
                      <a:cubicBezTo>
                        <a:pt x="1356" y="570"/>
                        <a:pt x="1187" y="640"/>
                        <a:pt x="1187" y="575"/>
                      </a:cubicBezTo>
                      <a:cubicBezTo>
                        <a:pt x="1187" y="414"/>
                        <a:pt x="1289" y="383"/>
                        <a:pt x="1151" y="247"/>
                      </a:cubicBezTo>
                      <a:cubicBezTo>
                        <a:pt x="1090" y="188"/>
                        <a:pt x="1075" y="147"/>
                        <a:pt x="978" y="65"/>
                      </a:cubicBezTo>
                      <a:cubicBezTo>
                        <a:pt x="941" y="34"/>
                        <a:pt x="921" y="0"/>
                        <a:pt x="857" y="0"/>
                      </a:cubicBezTo>
                      <a:cubicBezTo>
                        <a:pt x="817" y="0"/>
                        <a:pt x="786" y="12"/>
                        <a:pt x="767" y="36"/>
                      </a:cubicBezTo>
                      <a:cubicBezTo>
                        <a:pt x="751" y="56"/>
                        <a:pt x="730" y="95"/>
                        <a:pt x="730"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48" name="Freeform 37">
                  <a:extLst>
                    <a:ext uri="{FF2B5EF4-FFF2-40B4-BE49-F238E27FC236}">
                      <a16:creationId xmlns:a16="http://schemas.microsoft.com/office/drawing/2014/main" id="{A20963E0-8199-42D6-868B-DDA8CAC93BEA}"/>
                    </a:ext>
                  </a:extLst>
                </p:cNvPr>
                <p:cNvSpPr>
                  <a:spLocks/>
                </p:cNvSpPr>
                <p:nvPr/>
              </p:nvSpPr>
              <p:spPr bwMode="auto">
                <a:xfrm>
                  <a:off x="7654170" y="5739916"/>
                  <a:ext cx="154770" cy="147032"/>
                </a:xfrm>
                <a:custGeom>
                  <a:avLst/>
                  <a:gdLst>
                    <a:gd name="T0" fmla="*/ 363 w 550"/>
                    <a:gd name="T1" fmla="*/ 516 h 516"/>
                    <a:gd name="T2" fmla="*/ 524 w 550"/>
                    <a:gd name="T3" fmla="*/ 262 h 516"/>
                    <a:gd name="T4" fmla="*/ 450 w 550"/>
                    <a:gd name="T5" fmla="*/ 176 h 516"/>
                    <a:gd name="T6" fmla="*/ 67 w 550"/>
                    <a:gd name="T7" fmla="*/ 0 h 516"/>
                    <a:gd name="T8" fmla="*/ 20 w 550"/>
                    <a:gd name="T9" fmla="*/ 157 h 516"/>
                    <a:gd name="T10" fmla="*/ 63 w 550"/>
                    <a:gd name="T11" fmla="*/ 233 h 516"/>
                    <a:gd name="T12" fmla="*/ 99 w 550"/>
                    <a:gd name="T13" fmla="*/ 315 h 516"/>
                    <a:gd name="T14" fmla="*/ 363 w 550"/>
                    <a:gd name="T15" fmla="*/ 516 h 5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0" h="516">
                      <a:moveTo>
                        <a:pt x="363" y="516"/>
                      </a:moveTo>
                      <a:cubicBezTo>
                        <a:pt x="550" y="516"/>
                        <a:pt x="524" y="376"/>
                        <a:pt x="524" y="262"/>
                      </a:cubicBezTo>
                      <a:cubicBezTo>
                        <a:pt x="524" y="246"/>
                        <a:pt x="491" y="223"/>
                        <a:pt x="450" y="176"/>
                      </a:cubicBezTo>
                      <a:cubicBezTo>
                        <a:pt x="343" y="53"/>
                        <a:pt x="249" y="0"/>
                        <a:pt x="67" y="0"/>
                      </a:cubicBezTo>
                      <a:cubicBezTo>
                        <a:pt x="9" y="0"/>
                        <a:pt x="0" y="107"/>
                        <a:pt x="20" y="157"/>
                      </a:cubicBezTo>
                      <a:cubicBezTo>
                        <a:pt x="30" y="183"/>
                        <a:pt x="49" y="206"/>
                        <a:pt x="63" y="233"/>
                      </a:cubicBezTo>
                      <a:cubicBezTo>
                        <a:pt x="78" y="263"/>
                        <a:pt x="82" y="288"/>
                        <a:pt x="99" y="315"/>
                      </a:cubicBezTo>
                      <a:cubicBezTo>
                        <a:pt x="138" y="380"/>
                        <a:pt x="276" y="516"/>
                        <a:pt x="363" y="5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grpSp>
        </p:grpSp>
        <p:grpSp>
          <p:nvGrpSpPr>
            <p:cNvPr id="14" name="组合 13">
              <a:extLst>
                <a:ext uri="{FF2B5EF4-FFF2-40B4-BE49-F238E27FC236}">
                  <a16:creationId xmlns:a16="http://schemas.microsoft.com/office/drawing/2014/main" id="{61811A5B-1F27-4B31-98FA-A1538F7A8E6A}"/>
                </a:ext>
              </a:extLst>
            </p:cNvPr>
            <p:cNvGrpSpPr/>
            <p:nvPr/>
          </p:nvGrpSpPr>
          <p:grpSpPr>
            <a:xfrm>
              <a:off x="4532965" y="1519502"/>
              <a:ext cx="721791" cy="713523"/>
              <a:chOff x="4065588" y="1646238"/>
              <a:chExt cx="969963" cy="958850"/>
            </a:xfrm>
            <a:solidFill>
              <a:schemeClr val="bg1"/>
            </a:solidFill>
          </p:grpSpPr>
          <p:sp>
            <p:nvSpPr>
              <p:cNvPr id="15" name="Freeform 5">
                <a:extLst>
                  <a:ext uri="{FF2B5EF4-FFF2-40B4-BE49-F238E27FC236}">
                    <a16:creationId xmlns:a16="http://schemas.microsoft.com/office/drawing/2014/main" id="{04E45346-0865-48D0-8DB6-81333A38BE2E}"/>
                  </a:ext>
                </a:extLst>
              </p:cNvPr>
              <p:cNvSpPr>
                <a:spLocks/>
              </p:cNvSpPr>
              <p:nvPr/>
            </p:nvSpPr>
            <p:spPr bwMode="auto">
              <a:xfrm>
                <a:off x="4478338" y="1900238"/>
                <a:ext cx="134938" cy="63500"/>
              </a:xfrm>
              <a:custGeom>
                <a:avLst/>
                <a:gdLst>
                  <a:gd name="T0" fmla="*/ 0 w 584"/>
                  <a:gd name="T1" fmla="*/ 272 h 272"/>
                  <a:gd name="T2" fmla="*/ 122 w 584"/>
                  <a:gd name="T3" fmla="*/ 233 h 272"/>
                  <a:gd name="T4" fmla="*/ 584 w 584"/>
                  <a:gd name="T5" fmla="*/ 272 h 272"/>
                  <a:gd name="T6" fmla="*/ 471 w 584"/>
                  <a:gd name="T7" fmla="*/ 123 h 272"/>
                  <a:gd name="T8" fmla="*/ 116 w 584"/>
                  <a:gd name="T9" fmla="*/ 134 h 272"/>
                  <a:gd name="T10" fmla="*/ 0 w 584"/>
                  <a:gd name="T11" fmla="*/ 272 h 272"/>
                </a:gdLst>
                <a:ahLst/>
                <a:cxnLst>
                  <a:cxn ang="0">
                    <a:pos x="T0" y="T1"/>
                  </a:cxn>
                  <a:cxn ang="0">
                    <a:pos x="T2" y="T3"/>
                  </a:cxn>
                  <a:cxn ang="0">
                    <a:pos x="T4" y="T5"/>
                  </a:cxn>
                  <a:cxn ang="0">
                    <a:pos x="T6" y="T7"/>
                  </a:cxn>
                  <a:cxn ang="0">
                    <a:pos x="T8" y="T9"/>
                  </a:cxn>
                  <a:cxn ang="0">
                    <a:pos x="T10" y="T11"/>
                  </a:cxn>
                </a:cxnLst>
                <a:rect l="0" t="0" r="r" b="b"/>
                <a:pathLst>
                  <a:path w="584" h="272">
                    <a:moveTo>
                      <a:pt x="0" y="272"/>
                    </a:moveTo>
                    <a:lnTo>
                      <a:pt x="122" y="233"/>
                    </a:lnTo>
                    <a:cubicBezTo>
                      <a:pt x="349" y="156"/>
                      <a:pt x="436" y="269"/>
                      <a:pt x="584" y="272"/>
                    </a:cubicBezTo>
                    <a:cubicBezTo>
                      <a:pt x="584" y="179"/>
                      <a:pt x="535" y="154"/>
                      <a:pt x="471" y="123"/>
                    </a:cubicBezTo>
                    <a:cubicBezTo>
                      <a:pt x="224" y="0"/>
                      <a:pt x="315" y="35"/>
                      <a:pt x="116" y="134"/>
                    </a:cubicBezTo>
                    <a:cubicBezTo>
                      <a:pt x="51" y="166"/>
                      <a:pt x="7" y="183"/>
                      <a:pt x="0" y="2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16" name="Freeform 6">
                <a:extLst>
                  <a:ext uri="{FF2B5EF4-FFF2-40B4-BE49-F238E27FC236}">
                    <a16:creationId xmlns:a16="http://schemas.microsoft.com/office/drawing/2014/main" id="{F6CC56AB-34E5-4B6F-B6B2-CFA3CEAD5CBB}"/>
                  </a:ext>
                </a:extLst>
              </p:cNvPr>
              <p:cNvSpPr>
                <a:spLocks/>
              </p:cNvSpPr>
              <p:nvPr/>
            </p:nvSpPr>
            <p:spPr bwMode="auto">
              <a:xfrm>
                <a:off x="4413250" y="2001838"/>
                <a:ext cx="39688" cy="90488"/>
              </a:xfrm>
              <a:custGeom>
                <a:avLst/>
                <a:gdLst>
                  <a:gd name="T0" fmla="*/ 0 w 169"/>
                  <a:gd name="T1" fmla="*/ 389 h 389"/>
                  <a:gd name="T2" fmla="*/ 76 w 169"/>
                  <a:gd name="T3" fmla="*/ 330 h 389"/>
                  <a:gd name="T4" fmla="*/ 169 w 169"/>
                  <a:gd name="T5" fmla="*/ 279 h 389"/>
                  <a:gd name="T6" fmla="*/ 169 w 169"/>
                  <a:gd name="T7" fmla="*/ 0 h 389"/>
                  <a:gd name="T8" fmla="*/ 34 w 169"/>
                  <a:gd name="T9" fmla="*/ 145 h 389"/>
                  <a:gd name="T10" fmla="*/ 0 w 169"/>
                  <a:gd name="T11" fmla="*/ 389 h 389"/>
                </a:gdLst>
                <a:ahLst/>
                <a:cxnLst>
                  <a:cxn ang="0">
                    <a:pos x="T0" y="T1"/>
                  </a:cxn>
                  <a:cxn ang="0">
                    <a:pos x="T2" y="T3"/>
                  </a:cxn>
                  <a:cxn ang="0">
                    <a:pos x="T4" y="T5"/>
                  </a:cxn>
                  <a:cxn ang="0">
                    <a:pos x="T6" y="T7"/>
                  </a:cxn>
                  <a:cxn ang="0">
                    <a:pos x="T8" y="T9"/>
                  </a:cxn>
                  <a:cxn ang="0">
                    <a:pos x="T10" y="T11"/>
                  </a:cxn>
                </a:cxnLst>
                <a:rect l="0" t="0" r="r" b="b"/>
                <a:pathLst>
                  <a:path w="169" h="389">
                    <a:moveTo>
                      <a:pt x="0" y="389"/>
                    </a:moveTo>
                    <a:cubicBezTo>
                      <a:pt x="36" y="380"/>
                      <a:pt x="47" y="348"/>
                      <a:pt x="76" y="330"/>
                    </a:cubicBezTo>
                    <a:cubicBezTo>
                      <a:pt x="107" y="311"/>
                      <a:pt x="137" y="301"/>
                      <a:pt x="169" y="279"/>
                    </a:cubicBezTo>
                    <a:lnTo>
                      <a:pt x="169" y="0"/>
                    </a:lnTo>
                    <a:cubicBezTo>
                      <a:pt x="103" y="5"/>
                      <a:pt x="54" y="92"/>
                      <a:pt x="34" y="145"/>
                    </a:cubicBezTo>
                    <a:cubicBezTo>
                      <a:pt x="9" y="216"/>
                      <a:pt x="0" y="294"/>
                      <a:pt x="0" y="3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17" name="Freeform 7">
                <a:extLst>
                  <a:ext uri="{FF2B5EF4-FFF2-40B4-BE49-F238E27FC236}">
                    <a16:creationId xmlns:a16="http://schemas.microsoft.com/office/drawing/2014/main" id="{C7B97B88-23A1-4F94-9206-CF647776F54E}"/>
                  </a:ext>
                </a:extLst>
              </p:cNvPr>
              <p:cNvSpPr>
                <a:spLocks/>
              </p:cNvSpPr>
              <p:nvPr/>
            </p:nvSpPr>
            <p:spPr bwMode="auto">
              <a:xfrm>
                <a:off x="4637088" y="2001838"/>
                <a:ext cx="41275" cy="88900"/>
              </a:xfrm>
              <a:custGeom>
                <a:avLst/>
                <a:gdLst>
                  <a:gd name="T0" fmla="*/ 0 w 178"/>
                  <a:gd name="T1" fmla="*/ 279 h 381"/>
                  <a:gd name="T2" fmla="*/ 178 w 178"/>
                  <a:gd name="T3" fmla="*/ 381 h 381"/>
                  <a:gd name="T4" fmla="*/ 17 w 178"/>
                  <a:gd name="T5" fmla="*/ 0 h 381"/>
                  <a:gd name="T6" fmla="*/ 0 w 178"/>
                  <a:gd name="T7" fmla="*/ 279 h 381"/>
                </a:gdLst>
                <a:ahLst/>
                <a:cxnLst>
                  <a:cxn ang="0">
                    <a:pos x="T0" y="T1"/>
                  </a:cxn>
                  <a:cxn ang="0">
                    <a:pos x="T2" y="T3"/>
                  </a:cxn>
                  <a:cxn ang="0">
                    <a:pos x="T4" y="T5"/>
                  </a:cxn>
                  <a:cxn ang="0">
                    <a:pos x="T6" y="T7"/>
                  </a:cxn>
                </a:cxnLst>
                <a:rect l="0" t="0" r="r" b="b"/>
                <a:pathLst>
                  <a:path w="178" h="381">
                    <a:moveTo>
                      <a:pt x="0" y="279"/>
                    </a:moveTo>
                    <a:cubicBezTo>
                      <a:pt x="51" y="306"/>
                      <a:pt x="127" y="369"/>
                      <a:pt x="178" y="381"/>
                    </a:cubicBezTo>
                    <a:cubicBezTo>
                      <a:pt x="178" y="237"/>
                      <a:pt x="125" y="25"/>
                      <a:pt x="17" y="0"/>
                    </a:cubicBezTo>
                    <a:lnTo>
                      <a:pt x="0" y="2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18" name="Freeform 8">
                <a:extLst>
                  <a:ext uri="{FF2B5EF4-FFF2-40B4-BE49-F238E27FC236}">
                    <a16:creationId xmlns:a16="http://schemas.microsoft.com/office/drawing/2014/main" id="{224F6A9D-59B3-463A-9441-C45A0423F7DC}"/>
                  </a:ext>
                </a:extLst>
              </p:cNvPr>
              <p:cNvSpPr>
                <a:spLocks/>
              </p:cNvSpPr>
              <p:nvPr/>
            </p:nvSpPr>
            <p:spPr bwMode="auto">
              <a:xfrm>
                <a:off x="4557713" y="2289176"/>
                <a:ext cx="12700" cy="46038"/>
              </a:xfrm>
              <a:custGeom>
                <a:avLst/>
                <a:gdLst>
                  <a:gd name="T0" fmla="*/ 0 w 54"/>
                  <a:gd name="T1" fmla="*/ 192 h 192"/>
                  <a:gd name="T2" fmla="*/ 47 w 54"/>
                  <a:gd name="T3" fmla="*/ 116 h 192"/>
                  <a:gd name="T4" fmla="*/ 53 w 54"/>
                  <a:gd name="T5" fmla="*/ 0 h 192"/>
                  <a:gd name="T6" fmla="*/ 2 w 54"/>
                  <a:gd name="T7" fmla="*/ 22 h 192"/>
                  <a:gd name="T8" fmla="*/ 0 w 54"/>
                  <a:gd name="T9" fmla="*/ 192 h 192"/>
                </a:gdLst>
                <a:ahLst/>
                <a:cxnLst>
                  <a:cxn ang="0">
                    <a:pos x="T0" y="T1"/>
                  </a:cxn>
                  <a:cxn ang="0">
                    <a:pos x="T2" y="T3"/>
                  </a:cxn>
                  <a:cxn ang="0">
                    <a:pos x="T4" y="T5"/>
                  </a:cxn>
                  <a:cxn ang="0">
                    <a:pos x="T6" y="T7"/>
                  </a:cxn>
                  <a:cxn ang="0">
                    <a:pos x="T8" y="T9"/>
                  </a:cxn>
                </a:cxnLst>
                <a:rect l="0" t="0" r="r" b="b"/>
                <a:pathLst>
                  <a:path w="54" h="192">
                    <a:moveTo>
                      <a:pt x="0" y="192"/>
                    </a:moveTo>
                    <a:cubicBezTo>
                      <a:pt x="37" y="174"/>
                      <a:pt x="40" y="164"/>
                      <a:pt x="47" y="116"/>
                    </a:cubicBezTo>
                    <a:cubicBezTo>
                      <a:pt x="53" y="75"/>
                      <a:pt x="54" y="46"/>
                      <a:pt x="53" y="0"/>
                    </a:cubicBezTo>
                    <a:lnTo>
                      <a:pt x="2" y="22"/>
                    </a:lnTo>
                    <a:lnTo>
                      <a:pt x="0"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19" name="Freeform 9">
                <a:extLst>
                  <a:ext uri="{FF2B5EF4-FFF2-40B4-BE49-F238E27FC236}">
                    <a16:creationId xmlns:a16="http://schemas.microsoft.com/office/drawing/2014/main" id="{00F0A829-3B19-477A-AFD0-65DCD692FBC3}"/>
                  </a:ext>
                </a:extLst>
              </p:cNvPr>
              <p:cNvSpPr>
                <a:spLocks/>
              </p:cNvSpPr>
              <p:nvPr/>
            </p:nvSpPr>
            <p:spPr bwMode="auto">
              <a:xfrm>
                <a:off x="4551363" y="2193926"/>
                <a:ext cx="20638" cy="17463"/>
              </a:xfrm>
              <a:custGeom>
                <a:avLst/>
                <a:gdLst>
                  <a:gd name="T0" fmla="*/ 0 w 84"/>
                  <a:gd name="T1" fmla="*/ 75 h 75"/>
                  <a:gd name="T2" fmla="*/ 84 w 84"/>
                  <a:gd name="T3" fmla="*/ 69 h 75"/>
                  <a:gd name="T4" fmla="*/ 0 w 84"/>
                  <a:gd name="T5" fmla="*/ 75 h 75"/>
                </a:gdLst>
                <a:ahLst/>
                <a:cxnLst>
                  <a:cxn ang="0">
                    <a:pos x="T0" y="T1"/>
                  </a:cxn>
                  <a:cxn ang="0">
                    <a:pos x="T2" y="T3"/>
                  </a:cxn>
                  <a:cxn ang="0">
                    <a:pos x="T4" y="T5"/>
                  </a:cxn>
                </a:cxnLst>
                <a:rect l="0" t="0" r="r" b="b"/>
                <a:pathLst>
                  <a:path w="84" h="75">
                    <a:moveTo>
                      <a:pt x="0" y="75"/>
                    </a:moveTo>
                    <a:lnTo>
                      <a:pt x="84" y="69"/>
                    </a:lnTo>
                    <a:cubicBezTo>
                      <a:pt x="56" y="13"/>
                      <a:pt x="15" y="0"/>
                      <a:pt x="0"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0" name="Freeform 10">
                <a:extLst>
                  <a:ext uri="{FF2B5EF4-FFF2-40B4-BE49-F238E27FC236}">
                    <a16:creationId xmlns:a16="http://schemas.microsoft.com/office/drawing/2014/main" id="{7073F377-7A4F-432E-A8B3-D1DB3A4028BA}"/>
                  </a:ext>
                </a:extLst>
              </p:cNvPr>
              <p:cNvSpPr>
                <a:spLocks/>
              </p:cNvSpPr>
              <p:nvPr/>
            </p:nvSpPr>
            <p:spPr bwMode="auto">
              <a:xfrm>
                <a:off x="4476750" y="1973263"/>
                <a:ext cx="146050" cy="93663"/>
              </a:xfrm>
              <a:custGeom>
                <a:avLst/>
                <a:gdLst>
                  <a:gd name="T0" fmla="*/ 0 w 631"/>
                  <a:gd name="T1" fmla="*/ 75 h 403"/>
                  <a:gd name="T2" fmla="*/ 0 w 631"/>
                  <a:gd name="T3" fmla="*/ 372 h 403"/>
                  <a:gd name="T4" fmla="*/ 330 w 631"/>
                  <a:gd name="T5" fmla="*/ 329 h 403"/>
                  <a:gd name="T6" fmla="*/ 592 w 631"/>
                  <a:gd name="T7" fmla="*/ 338 h 403"/>
                  <a:gd name="T8" fmla="*/ 469 w 631"/>
                  <a:gd name="T9" fmla="*/ 29 h 403"/>
                  <a:gd name="T10" fmla="*/ 65 w 631"/>
                  <a:gd name="T11" fmla="*/ 47 h 403"/>
                  <a:gd name="T12" fmla="*/ 0 w 631"/>
                  <a:gd name="T13" fmla="*/ 75 h 403"/>
                </a:gdLst>
                <a:ahLst/>
                <a:cxnLst>
                  <a:cxn ang="0">
                    <a:pos x="T0" y="T1"/>
                  </a:cxn>
                  <a:cxn ang="0">
                    <a:pos x="T2" y="T3"/>
                  </a:cxn>
                  <a:cxn ang="0">
                    <a:pos x="T4" y="T5"/>
                  </a:cxn>
                  <a:cxn ang="0">
                    <a:pos x="T6" y="T7"/>
                  </a:cxn>
                  <a:cxn ang="0">
                    <a:pos x="T8" y="T9"/>
                  </a:cxn>
                  <a:cxn ang="0">
                    <a:pos x="T10" y="T11"/>
                  </a:cxn>
                  <a:cxn ang="0">
                    <a:pos x="T12" y="T13"/>
                  </a:cxn>
                </a:cxnLst>
                <a:rect l="0" t="0" r="r" b="b"/>
                <a:pathLst>
                  <a:path w="631" h="403">
                    <a:moveTo>
                      <a:pt x="0" y="75"/>
                    </a:moveTo>
                    <a:lnTo>
                      <a:pt x="0" y="372"/>
                    </a:lnTo>
                    <a:cubicBezTo>
                      <a:pt x="68" y="372"/>
                      <a:pt x="180" y="329"/>
                      <a:pt x="330" y="329"/>
                    </a:cubicBezTo>
                    <a:cubicBezTo>
                      <a:pt x="435" y="329"/>
                      <a:pt x="592" y="403"/>
                      <a:pt x="592" y="338"/>
                    </a:cubicBezTo>
                    <a:cubicBezTo>
                      <a:pt x="592" y="31"/>
                      <a:pt x="631" y="64"/>
                      <a:pt x="469" y="29"/>
                    </a:cubicBezTo>
                    <a:cubicBezTo>
                      <a:pt x="360" y="6"/>
                      <a:pt x="174" y="0"/>
                      <a:pt x="65" y="47"/>
                    </a:cubicBezTo>
                    <a:cubicBezTo>
                      <a:pt x="37" y="59"/>
                      <a:pt x="29" y="68"/>
                      <a:pt x="0"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1" name="Freeform 11">
                <a:extLst>
                  <a:ext uri="{FF2B5EF4-FFF2-40B4-BE49-F238E27FC236}">
                    <a16:creationId xmlns:a16="http://schemas.microsoft.com/office/drawing/2014/main" id="{4A1A61D6-B193-4A34-BE21-DB97EBD1CC99}"/>
                  </a:ext>
                </a:extLst>
              </p:cNvPr>
              <p:cNvSpPr>
                <a:spLocks/>
              </p:cNvSpPr>
              <p:nvPr/>
            </p:nvSpPr>
            <p:spPr bwMode="auto">
              <a:xfrm>
                <a:off x="4486275" y="2066926"/>
                <a:ext cx="120650" cy="60325"/>
              </a:xfrm>
              <a:custGeom>
                <a:avLst/>
                <a:gdLst>
                  <a:gd name="T0" fmla="*/ 0 w 525"/>
                  <a:gd name="T1" fmla="*/ 80 h 257"/>
                  <a:gd name="T2" fmla="*/ 262 w 525"/>
                  <a:gd name="T3" fmla="*/ 257 h 257"/>
                  <a:gd name="T4" fmla="*/ 525 w 525"/>
                  <a:gd name="T5" fmla="*/ 54 h 257"/>
                  <a:gd name="T6" fmla="*/ 120 w 525"/>
                  <a:gd name="T7" fmla="*/ 30 h 257"/>
                  <a:gd name="T8" fmla="*/ 0 w 525"/>
                  <a:gd name="T9" fmla="*/ 80 h 257"/>
                </a:gdLst>
                <a:ahLst/>
                <a:cxnLst>
                  <a:cxn ang="0">
                    <a:pos x="T0" y="T1"/>
                  </a:cxn>
                  <a:cxn ang="0">
                    <a:pos x="T2" y="T3"/>
                  </a:cxn>
                  <a:cxn ang="0">
                    <a:pos x="T4" y="T5"/>
                  </a:cxn>
                  <a:cxn ang="0">
                    <a:pos x="T6" y="T7"/>
                  </a:cxn>
                  <a:cxn ang="0">
                    <a:pos x="T8" y="T9"/>
                  </a:cxn>
                </a:cxnLst>
                <a:rect l="0" t="0" r="r" b="b"/>
                <a:pathLst>
                  <a:path w="525" h="257">
                    <a:moveTo>
                      <a:pt x="0" y="80"/>
                    </a:moveTo>
                    <a:cubicBezTo>
                      <a:pt x="12" y="126"/>
                      <a:pt x="165" y="257"/>
                      <a:pt x="262" y="257"/>
                    </a:cubicBezTo>
                    <a:cubicBezTo>
                      <a:pt x="350" y="257"/>
                      <a:pt x="482" y="136"/>
                      <a:pt x="525" y="54"/>
                    </a:cubicBezTo>
                    <a:cubicBezTo>
                      <a:pt x="440" y="13"/>
                      <a:pt x="241" y="0"/>
                      <a:pt x="120" y="30"/>
                    </a:cubicBezTo>
                    <a:cubicBezTo>
                      <a:pt x="69" y="43"/>
                      <a:pt x="42" y="57"/>
                      <a:pt x="0"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2" name="Freeform 12">
                <a:extLst>
                  <a:ext uri="{FF2B5EF4-FFF2-40B4-BE49-F238E27FC236}">
                    <a16:creationId xmlns:a16="http://schemas.microsoft.com/office/drawing/2014/main" id="{C5B81A3F-3F01-4D8E-ABC7-0846DC92FDAC}"/>
                  </a:ext>
                </a:extLst>
              </p:cNvPr>
              <p:cNvSpPr>
                <a:spLocks/>
              </p:cNvSpPr>
              <p:nvPr/>
            </p:nvSpPr>
            <p:spPr bwMode="auto">
              <a:xfrm>
                <a:off x="4229100" y="1758951"/>
                <a:ext cx="622300" cy="609600"/>
              </a:xfrm>
              <a:custGeom>
                <a:avLst/>
                <a:gdLst>
                  <a:gd name="T0" fmla="*/ 532 w 2683"/>
                  <a:gd name="T1" fmla="*/ 2604 h 2604"/>
                  <a:gd name="T2" fmla="*/ 693 w 2683"/>
                  <a:gd name="T3" fmla="*/ 2071 h 2604"/>
                  <a:gd name="T4" fmla="*/ 775 w 2683"/>
                  <a:gd name="T5" fmla="*/ 1111 h 2604"/>
                  <a:gd name="T6" fmla="*/ 945 w 2683"/>
                  <a:gd name="T7" fmla="*/ 935 h 2604"/>
                  <a:gd name="T8" fmla="*/ 1062 w 2683"/>
                  <a:gd name="T9" fmla="*/ 704 h 2604"/>
                  <a:gd name="T10" fmla="*/ 1320 w 2683"/>
                  <a:gd name="T11" fmla="*/ 606 h 2604"/>
                  <a:gd name="T12" fmla="*/ 1320 w 2683"/>
                  <a:gd name="T13" fmla="*/ 589 h 2604"/>
                  <a:gd name="T14" fmla="*/ 1131 w 2683"/>
                  <a:gd name="T15" fmla="*/ 523 h 2604"/>
                  <a:gd name="T16" fmla="*/ 1015 w 2683"/>
                  <a:gd name="T17" fmla="*/ 344 h 2604"/>
                  <a:gd name="T18" fmla="*/ 1286 w 2683"/>
                  <a:gd name="T19" fmla="*/ 513 h 2604"/>
                  <a:gd name="T20" fmla="*/ 1316 w 2683"/>
                  <a:gd name="T21" fmla="*/ 408 h 2604"/>
                  <a:gd name="T22" fmla="*/ 1320 w 2683"/>
                  <a:gd name="T23" fmla="*/ 268 h 2604"/>
                  <a:gd name="T24" fmla="*/ 1362 w 2683"/>
                  <a:gd name="T25" fmla="*/ 259 h 2604"/>
                  <a:gd name="T26" fmla="*/ 1413 w 2683"/>
                  <a:gd name="T27" fmla="*/ 276 h 2604"/>
                  <a:gd name="T28" fmla="*/ 1420 w 2683"/>
                  <a:gd name="T29" fmla="*/ 430 h 2604"/>
                  <a:gd name="T30" fmla="*/ 1490 w 2683"/>
                  <a:gd name="T31" fmla="*/ 498 h 2604"/>
                  <a:gd name="T32" fmla="*/ 1675 w 2683"/>
                  <a:gd name="T33" fmla="*/ 344 h 2604"/>
                  <a:gd name="T34" fmla="*/ 1717 w 2683"/>
                  <a:gd name="T35" fmla="*/ 352 h 2604"/>
                  <a:gd name="T36" fmla="*/ 1631 w 2683"/>
                  <a:gd name="T37" fmla="*/ 503 h 2604"/>
                  <a:gd name="T38" fmla="*/ 1500 w 2683"/>
                  <a:gd name="T39" fmla="*/ 558 h 2604"/>
                  <a:gd name="T40" fmla="*/ 1447 w 2683"/>
                  <a:gd name="T41" fmla="*/ 572 h 2604"/>
                  <a:gd name="T42" fmla="*/ 1734 w 2683"/>
                  <a:gd name="T43" fmla="*/ 793 h 2604"/>
                  <a:gd name="T44" fmla="*/ 1788 w 2683"/>
                  <a:gd name="T45" fmla="*/ 916 h 2604"/>
                  <a:gd name="T46" fmla="*/ 1958 w 2683"/>
                  <a:gd name="T47" fmla="*/ 1094 h 2604"/>
                  <a:gd name="T48" fmla="*/ 2022 w 2683"/>
                  <a:gd name="T49" fmla="*/ 1377 h 2604"/>
                  <a:gd name="T50" fmla="*/ 2031 w 2683"/>
                  <a:gd name="T51" fmla="*/ 1538 h 2604"/>
                  <a:gd name="T52" fmla="*/ 2031 w 2683"/>
                  <a:gd name="T53" fmla="*/ 1969 h 2604"/>
                  <a:gd name="T54" fmla="*/ 2200 w 2683"/>
                  <a:gd name="T55" fmla="*/ 2587 h 2604"/>
                  <a:gd name="T56" fmla="*/ 2683 w 2683"/>
                  <a:gd name="T57" fmla="*/ 1597 h 2604"/>
                  <a:gd name="T58" fmla="*/ 2559 w 2683"/>
                  <a:gd name="T59" fmla="*/ 1018 h 2604"/>
                  <a:gd name="T60" fmla="*/ 2439 w 2683"/>
                  <a:gd name="T61" fmla="*/ 816 h 2604"/>
                  <a:gd name="T62" fmla="*/ 2329 w 2683"/>
                  <a:gd name="T63" fmla="*/ 680 h 2604"/>
                  <a:gd name="T64" fmla="*/ 2291 w 2683"/>
                  <a:gd name="T65" fmla="*/ 634 h 2604"/>
                  <a:gd name="T66" fmla="*/ 1909 w 2683"/>
                  <a:gd name="T67" fmla="*/ 363 h 2604"/>
                  <a:gd name="T68" fmla="*/ 51 w 2683"/>
                  <a:gd name="T69" fmla="*/ 1318 h 2604"/>
                  <a:gd name="T70" fmla="*/ 34 w 2683"/>
                  <a:gd name="T71" fmla="*/ 1429 h 2604"/>
                  <a:gd name="T72" fmla="*/ 273 w 2683"/>
                  <a:gd name="T73" fmla="*/ 2339 h 2604"/>
                  <a:gd name="T74" fmla="*/ 359 w 2683"/>
                  <a:gd name="T75" fmla="*/ 2447 h 2604"/>
                  <a:gd name="T76" fmla="*/ 532 w 2683"/>
                  <a:gd name="T77" fmla="*/ 2604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83" h="2604">
                    <a:moveTo>
                      <a:pt x="532" y="2604"/>
                    </a:moveTo>
                    <a:cubicBezTo>
                      <a:pt x="596" y="2558"/>
                      <a:pt x="692" y="2200"/>
                      <a:pt x="693" y="2071"/>
                    </a:cubicBezTo>
                    <a:cubicBezTo>
                      <a:pt x="696" y="1808"/>
                      <a:pt x="665" y="1336"/>
                      <a:pt x="775" y="1111"/>
                    </a:cubicBezTo>
                    <a:cubicBezTo>
                      <a:pt x="824" y="1010"/>
                      <a:pt x="891" y="987"/>
                      <a:pt x="945" y="935"/>
                    </a:cubicBezTo>
                    <a:cubicBezTo>
                      <a:pt x="1017" y="866"/>
                      <a:pt x="924" y="808"/>
                      <a:pt x="1062" y="704"/>
                    </a:cubicBezTo>
                    <a:cubicBezTo>
                      <a:pt x="1131" y="652"/>
                      <a:pt x="1203" y="606"/>
                      <a:pt x="1320" y="606"/>
                    </a:cubicBezTo>
                    <a:lnTo>
                      <a:pt x="1320" y="589"/>
                    </a:lnTo>
                    <a:cubicBezTo>
                      <a:pt x="1241" y="571"/>
                      <a:pt x="1192" y="564"/>
                      <a:pt x="1131" y="523"/>
                    </a:cubicBezTo>
                    <a:cubicBezTo>
                      <a:pt x="1049" y="468"/>
                      <a:pt x="1015" y="428"/>
                      <a:pt x="1015" y="344"/>
                    </a:cubicBezTo>
                    <a:cubicBezTo>
                      <a:pt x="1144" y="344"/>
                      <a:pt x="1115" y="513"/>
                      <a:pt x="1286" y="513"/>
                    </a:cubicBezTo>
                    <a:cubicBezTo>
                      <a:pt x="1324" y="513"/>
                      <a:pt x="1310" y="452"/>
                      <a:pt x="1316" y="408"/>
                    </a:cubicBezTo>
                    <a:cubicBezTo>
                      <a:pt x="1323" y="363"/>
                      <a:pt x="1320" y="314"/>
                      <a:pt x="1320" y="268"/>
                    </a:cubicBezTo>
                    <a:cubicBezTo>
                      <a:pt x="1353" y="265"/>
                      <a:pt x="1340" y="259"/>
                      <a:pt x="1362" y="259"/>
                    </a:cubicBezTo>
                    <a:cubicBezTo>
                      <a:pt x="1378" y="259"/>
                      <a:pt x="1389" y="271"/>
                      <a:pt x="1413" y="276"/>
                    </a:cubicBezTo>
                    <a:cubicBezTo>
                      <a:pt x="1413" y="336"/>
                      <a:pt x="1415" y="382"/>
                      <a:pt x="1420" y="430"/>
                    </a:cubicBezTo>
                    <a:cubicBezTo>
                      <a:pt x="1428" y="513"/>
                      <a:pt x="1410" y="526"/>
                      <a:pt x="1490" y="498"/>
                    </a:cubicBezTo>
                    <a:cubicBezTo>
                      <a:pt x="1608" y="456"/>
                      <a:pt x="1641" y="344"/>
                      <a:pt x="1675" y="344"/>
                    </a:cubicBezTo>
                    <a:cubicBezTo>
                      <a:pt x="1698" y="344"/>
                      <a:pt x="1699" y="348"/>
                      <a:pt x="1717" y="352"/>
                    </a:cubicBezTo>
                    <a:cubicBezTo>
                      <a:pt x="1733" y="417"/>
                      <a:pt x="1694" y="444"/>
                      <a:pt x="1631" y="503"/>
                    </a:cubicBezTo>
                    <a:cubicBezTo>
                      <a:pt x="1568" y="562"/>
                      <a:pt x="1544" y="551"/>
                      <a:pt x="1500" y="558"/>
                    </a:cubicBezTo>
                    <a:cubicBezTo>
                      <a:pt x="1483" y="560"/>
                      <a:pt x="1467" y="568"/>
                      <a:pt x="1447" y="572"/>
                    </a:cubicBezTo>
                    <a:cubicBezTo>
                      <a:pt x="1482" y="621"/>
                      <a:pt x="1689" y="653"/>
                      <a:pt x="1734" y="793"/>
                    </a:cubicBezTo>
                    <a:cubicBezTo>
                      <a:pt x="1750" y="846"/>
                      <a:pt x="1747" y="883"/>
                      <a:pt x="1788" y="916"/>
                    </a:cubicBezTo>
                    <a:cubicBezTo>
                      <a:pt x="1855" y="969"/>
                      <a:pt x="1897" y="974"/>
                      <a:pt x="1958" y="1094"/>
                    </a:cubicBezTo>
                    <a:cubicBezTo>
                      <a:pt x="1999" y="1177"/>
                      <a:pt x="2023" y="1255"/>
                      <a:pt x="2022" y="1377"/>
                    </a:cubicBezTo>
                    <a:cubicBezTo>
                      <a:pt x="2022" y="1434"/>
                      <a:pt x="2031" y="1471"/>
                      <a:pt x="2031" y="1538"/>
                    </a:cubicBezTo>
                    <a:lnTo>
                      <a:pt x="2031" y="1969"/>
                    </a:lnTo>
                    <a:cubicBezTo>
                      <a:pt x="2040" y="2142"/>
                      <a:pt x="2064" y="2496"/>
                      <a:pt x="2200" y="2587"/>
                    </a:cubicBezTo>
                    <a:cubicBezTo>
                      <a:pt x="2428" y="2435"/>
                      <a:pt x="2683" y="1983"/>
                      <a:pt x="2683" y="1597"/>
                    </a:cubicBezTo>
                    <a:cubicBezTo>
                      <a:pt x="2683" y="1366"/>
                      <a:pt x="2642" y="1192"/>
                      <a:pt x="2559" y="1018"/>
                    </a:cubicBezTo>
                    <a:cubicBezTo>
                      <a:pt x="2523" y="943"/>
                      <a:pt x="2483" y="882"/>
                      <a:pt x="2439" y="816"/>
                    </a:cubicBezTo>
                    <a:lnTo>
                      <a:pt x="2329" y="680"/>
                    </a:lnTo>
                    <a:cubicBezTo>
                      <a:pt x="2311" y="661"/>
                      <a:pt x="2309" y="653"/>
                      <a:pt x="2291" y="634"/>
                    </a:cubicBezTo>
                    <a:cubicBezTo>
                      <a:pt x="2202" y="536"/>
                      <a:pt x="2028" y="419"/>
                      <a:pt x="1909" y="363"/>
                    </a:cubicBezTo>
                    <a:cubicBezTo>
                      <a:pt x="1129" y="0"/>
                      <a:pt x="199" y="480"/>
                      <a:pt x="51" y="1318"/>
                    </a:cubicBezTo>
                    <a:cubicBezTo>
                      <a:pt x="44" y="1353"/>
                      <a:pt x="37" y="1398"/>
                      <a:pt x="34" y="1429"/>
                    </a:cubicBezTo>
                    <a:cubicBezTo>
                      <a:pt x="0" y="1758"/>
                      <a:pt x="90" y="2062"/>
                      <a:pt x="273" y="2339"/>
                    </a:cubicBezTo>
                    <a:cubicBezTo>
                      <a:pt x="309" y="2393"/>
                      <a:pt x="328" y="2407"/>
                      <a:pt x="359" y="2447"/>
                    </a:cubicBezTo>
                    <a:cubicBezTo>
                      <a:pt x="401" y="2501"/>
                      <a:pt x="474" y="2574"/>
                      <a:pt x="532" y="26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3" name="Freeform 13">
                <a:extLst>
                  <a:ext uri="{FF2B5EF4-FFF2-40B4-BE49-F238E27FC236}">
                    <a16:creationId xmlns:a16="http://schemas.microsoft.com/office/drawing/2014/main" id="{4FA47F39-7A31-4530-A384-18F8D047B2AF}"/>
                  </a:ext>
                </a:extLst>
              </p:cNvPr>
              <p:cNvSpPr>
                <a:spLocks noEditPoints="1"/>
              </p:cNvSpPr>
              <p:nvPr/>
            </p:nvSpPr>
            <p:spPr bwMode="auto">
              <a:xfrm>
                <a:off x="4208463" y="1784351"/>
                <a:ext cx="668338" cy="698500"/>
              </a:xfrm>
              <a:custGeom>
                <a:avLst/>
                <a:gdLst>
                  <a:gd name="T0" fmla="*/ 1575 w 2879"/>
                  <a:gd name="T1" fmla="*/ 2823 h 2992"/>
                  <a:gd name="T2" fmla="*/ 1761 w 2879"/>
                  <a:gd name="T3" fmla="*/ 2882 h 2992"/>
                  <a:gd name="T4" fmla="*/ 1321 w 2879"/>
                  <a:gd name="T5" fmla="*/ 2857 h 2992"/>
                  <a:gd name="T6" fmla="*/ 1355 w 2879"/>
                  <a:gd name="T7" fmla="*/ 2848 h 2992"/>
                  <a:gd name="T8" fmla="*/ 1524 w 2879"/>
                  <a:gd name="T9" fmla="*/ 2798 h 2992"/>
                  <a:gd name="T10" fmla="*/ 1363 w 2879"/>
                  <a:gd name="T11" fmla="*/ 2798 h 2992"/>
                  <a:gd name="T12" fmla="*/ 1316 w 2879"/>
                  <a:gd name="T13" fmla="*/ 2911 h 2992"/>
                  <a:gd name="T14" fmla="*/ 1160 w 2879"/>
                  <a:gd name="T15" fmla="*/ 2772 h 2992"/>
                  <a:gd name="T16" fmla="*/ 1084 w 2879"/>
                  <a:gd name="T17" fmla="*/ 2874 h 2992"/>
                  <a:gd name="T18" fmla="*/ 1143 w 2879"/>
                  <a:gd name="T19" fmla="*/ 2755 h 2992"/>
                  <a:gd name="T20" fmla="*/ 1084 w 2879"/>
                  <a:gd name="T21" fmla="*/ 2874 h 2992"/>
                  <a:gd name="T22" fmla="*/ 1599 w 2879"/>
                  <a:gd name="T23" fmla="*/ 2806 h 2992"/>
                  <a:gd name="T24" fmla="*/ 1837 w 2879"/>
                  <a:gd name="T25" fmla="*/ 2730 h 2992"/>
                  <a:gd name="T26" fmla="*/ 1803 w 2879"/>
                  <a:gd name="T27" fmla="*/ 2815 h 2992"/>
                  <a:gd name="T28" fmla="*/ 1710 w 2879"/>
                  <a:gd name="T29" fmla="*/ 2815 h 2992"/>
                  <a:gd name="T30" fmla="*/ 1427 w 2879"/>
                  <a:gd name="T31" fmla="*/ 2339 h 2992"/>
                  <a:gd name="T32" fmla="*/ 1311 w 2879"/>
                  <a:gd name="T33" fmla="*/ 1892 h 2992"/>
                  <a:gd name="T34" fmla="*/ 1346 w 2879"/>
                  <a:gd name="T35" fmla="*/ 1665 h 2992"/>
                  <a:gd name="T36" fmla="*/ 1457 w 2879"/>
                  <a:gd name="T37" fmla="*/ 1886 h 2992"/>
                  <a:gd name="T38" fmla="*/ 1511 w 2879"/>
                  <a:gd name="T39" fmla="*/ 2100 h 2992"/>
                  <a:gd name="T40" fmla="*/ 1627 w 2879"/>
                  <a:gd name="T41" fmla="*/ 2196 h 2992"/>
                  <a:gd name="T42" fmla="*/ 1479 w 2879"/>
                  <a:gd name="T43" fmla="*/ 2701 h 2992"/>
                  <a:gd name="T44" fmla="*/ 1353 w 2879"/>
                  <a:gd name="T45" fmla="*/ 2165 h 2992"/>
                  <a:gd name="T46" fmla="*/ 965 w 2879"/>
                  <a:gd name="T47" fmla="*/ 2696 h 2992"/>
                  <a:gd name="T48" fmla="*/ 329 w 2879"/>
                  <a:gd name="T49" fmla="*/ 2283 h 2992"/>
                  <a:gd name="T50" fmla="*/ 442 w 2879"/>
                  <a:gd name="T51" fmla="*/ 514 h 2992"/>
                  <a:gd name="T52" fmla="*/ 2390 w 2879"/>
                  <a:gd name="T53" fmla="*/ 467 h 2992"/>
                  <a:gd name="T54" fmla="*/ 2537 w 2879"/>
                  <a:gd name="T55" fmla="*/ 2304 h 2992"/>
                  <a:gd name="T56" fmla="*/ 1914 w 2879"/>
                  <a:gd name="T57" fmla="*/ 2696 h 2992"/>
                  <a:gd name="T58" fmla="*/ 2068 w 2879"/>
                  <a:gd name="T59" fmla="*/ 2270 h 2992"/>
                  <a:gd name="T60" fmla="*/ 1812 w 2879"/>
                  <a:gd name="T61" fmla="*/ 1308 h 2992"/>
                  <a:gd name="T62" fmla="*/ 1679 w 2879"/>
                  <a:gd name="T63" fmla="*/ 1601 h 2992"/>
                  <a:gd name="T64" fmla="*/ 1770 w 2879"/>
                  <a:gd name="T65" fmla="*/ 2095 h 2992"/>
                  <a:gd name="T66" fmla="*/ 1685 w 2879"/>
                  <a:gd name="T67" fmla="*/ 2493 h 2992"/>
                  <a:gd name="T68" fmla="*/ 1383 w 2879"/>
                  <a:gd name="T69" fmla="*/ 1607 h 2992"/>
                  <a:gd name="T70" fmla="*/ 1228 w 2879"/>
                  <a:gd name="T71" fmla="*/ 2442 h 2992"/>
                  <a:gd name="T72" fmla="*/ 1135 w 2879"/>
                  <a:gd name="T73" fmla="*/ 1849 h 2992"/>
                  <a:gd name="T74" fmla="*/ 958 w 2879"/>
                  <a:gd name="T75" fmla="*/ 1385 h 2992"/>
                  <a:gd name="T76" fmla="*/ 677 w 2879"/>
                  <a:gd name="T77" fmla="*/ 2535 h 2992"/>
                  <a:gd name="T78" fmla="*/ 914 w 2879"/>
                  <a:gd name="T79" fmla="*/ 2806 h 2992"/>
                  <a:gd name="T80" fmla="*/ 1934 w 2879"/>
                  <a:gd name="T81" fmla="*/ 2911 h 2992"/>
                  <a:gd name="T82" fmla="*/ 2320 w 2879"/>
                  <a:gd name="T83" fmla="*/ 2603 h 2992"/>
                  <a:gd name="T84" fmla="*/ 2523 w 2879"/>
                  <a:gd name="T85" fmla="*/ 520 h 2992"/>
                  <a:gd name="T86" fmla="*/ 1516 w 2879"/>
                  <a:gd name="T87" fmla="*/ 29 h 2992"/>
                  <a:gd name="T88" fmla="*/ 408 w 2879"/>
                  <a:gd name="T89" fmla="*/ 463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79" h="2992">
                    <a:moveTo>
                      <a:pt x="1549" y="2908"/>
                    </a:moveTo>
                    <a:lnTo>
                      <a:pt x="1549" y="2823"/>
                    </a:lnTo>
                    <a:lnTo>
                      <a:pt x="1575" y="2823"/>
                    </a:lnTo>
                    <a:cubicBezTo>
                      <a:pt x="1577" y="2850"/>
                      <a:pt x="1583" y="2853"/>
                      <a:pt x="1583" y="2882"/>
                    </a:cubicBezTo>
                    <a:cubicBezTo>
                      <a:pt x="1583" y="2908"/>
                      <a:pt x="1573" y="2905"/>
                      <a:pt x="1549" y="2908"/>
                    </a:cubicBezTo>
                    <a:close/>
                    <a:moveTo>
                      <a:pt x="1761" y="2882"/>
                    </a:moveTo>
                    <a:cubicBezTo>
                      <a:pt x="1750" y="2860"/>
                      <a:pt x="1753" y="2873"/>
                      <a:pt x="1753" y="2840"/>
                    </a:cubicBezTo>
                    <a:cubicBezTo>
                      <a:pt x="1813" y="2845"/>
                      <a:pt x="1781" y="2880"/>
                      <a:pt x="1761" y="2882"/>
                    </a:cubicBezTo>
                    <a:close/>
                    <a:moveTo>
                      <a:pt x="1321" y="2857"/>
                    </a:moveTo>
                    <a:lnTo>
                      <a:pt x="1321" y="2806"/>
                    </a:lnTo>
                    <a:lnTo>
                      <a:pt x="1346" y="2806"/>
                    </a:lnTo>
                    <a:cubicBezTo>
                      <a:pt x="1348" y="2829"/>
                      <a:pt x="1350" y="2829"/>
                      <a:pt x="1355" y="2848"/>
                    </a:cubicBezTo>
                    <a:cubicBezTo>
                      <a:pt x="1341" y="2850"/>
                      <a:pt x="1328" y="2848"/>
                      <a:pt x="1321" y="2857"/>
                    </a:cubicBezTo>
                    <a:close/>
                    <a:moveTo>
                      <a:pt x="1363" y="2798"/>
                    </a:moveTo>
                    <a:lnTo>
                      <a:pt x="1524" y="2798"/>
                    </a:lnTo>
                    <a:cubicBezTo>
                      <a:pt x="1504" y="2840"/>
                      <a:pt x="1521" y="2884"/>
                      <a:pt x="1524" y="2925"/>
                    </a:cubicBezTo>
                    <a:lnTo>
                      <a:pt x="1338" y="2925"/>
                    </a:lnTo>
                    <a:cubicBezTo>
                      <a:pt x="1376" y="2868"/>
                      <a:pt x="1399" y="2865"/>
                      <a:pt x="1363" y="2798"/>
                    </a:cubicBezTo>
                    <a:close/>
                    <a:moveTo>
                      <a:pt x="1287" y="2874"/>
                    </a:moveTo>
                    <a:cubicBezTo>
                      <a:pt x="1307" y="2879"/>
                      <a:pt x="1312" y="2882"/>
                      <a:pt x="1338" y="2882"/>
                    </a:cubicBezTo>
                    <a:cubicBezTo>
                      <a:pt x="1331" y="2906"/>
                      <a:pt x="1340" y="2897"/>
                      <a:pt x="1316" y="2911"/>
                    </a:cubicBezTo>
                    <a:cubicBezTo>
                      <a:pt x="1275" y="2934"/>
                      <a:pt x="1165" y="2927"/>
                      <a:pt x="1143" y="2882"/>
                    </a:cubicBezTo>
                    <a:cubicBezTo>
                      <a:pt x="1135" y="2866"/>
                      <a:pt x="1139" y="2855"/>
                      <a:pt x="1145" y="2835"/>
                    </a:cubicBezTo>
                    <a:cubicBezTo>
                      <a:pt x="1153" y="2811"/>
                      <a:pt x="1158" y="2797"/>
                      <a:pt x="1160" y="2772"/>
                    </a:cubicBezTo>
                    <a:lnTo>
                      <a:pt x="1312" y="2783"/>
                    </a:lnTo>
                    <a:cubicBezTo>
                      <a:pt x="1289" y="2816"/>
                      <a:pt x="1287" y="2814"/>
                      <a:pt x="1287" y="2874"/>
                    </a:cubicBezTo>
                    <a:close/>
                    <a:moveTo>
                      <a:pt x="1084" y="2874"/>
                    </a:moveTo>
                    <a:cubicBezTo>
                      <a:pt x="1021" y="2874"/>
                      <a:pt x="1025" y="2869"/>
                      <a:pt x="974" y="2857"/>
                    </a:cubicBezTo>
                    <a:lnTo>
                      <a:pt x="1036" y="2731"/>
                    </a:lnTo>
                    <a:cubicBezTo>
                      <a:pt x="1070" y="2739"/>
                      <a:pt x="1099" y="2754"/>
                      <a:pt x="1143" y="2755"/>
                    </a:cubicBezTo>
                    <a:cubicBezTo>
                      <a:pt x="1125" y="2800"/>
                      <a:pt x="1149" y="2744"/>
                      <a:pt x="1122" y="2776"/>
                    </a:cubicBezTo>
                    <a:cubicBezTo>
                      <a:pt x="1104" y="2798"/>
                      <a:pt x="1114" y="2769"/>
                      <a:pt x="1116" y="2807"/>
                    </a:cubicBezTo>
                    <a:cubicBezTo>
                      <a:pt x="1118" y="2844"/>
                      <a:pt x="1120" y="2874"/>
                      <a:pt x="1084" y="2874"/>
                    </a:cubicBezTo>
                    <a:close/>
                    <a:moveTo>
                      <a:pt x="1736" y="2899"/>
                    </a:moveTo>
                    <a:cubicBezTo>
                      <a:pt x="1699" y="2908"/>
                      <a:pt x="1632" y="2924"/>
                      <a:pt x="1592" y="2925"/>
                    </a:cubicBezTo>
                    <a:cubicBezTo>
                      <a:pt x="1607" y="2859"/>
                      <a:pt x="1616" y="2924"/>
                      <a:pt x="1599" y="2806"/>
                    </a:cubicBezTo>
                    <a:cubicBezTo>
                      <a:pt x="1592" y="2802"/>
                      <a:pt x="1584" y="2800"/>
                      <a:pt x="1581" y="2800"/>
                    </a:cubicBezTo>
                    <a:lnTo>
                      <a:pt x="1558" y="2789"/>
                    </a:lnTo>
                    <a:cubicBezTo>
                      <a:pt x="1664" y="2765"/>
                      <a:pt x="1744" y="2775"/>
                      <a:pt x="1837" y="2730"/>
                    </a:cubicBezTo>
                    <a:lnTo>
                      <a:pt x="1888" y="2857"/>
                    </a:lnTo>
                    <a:cubicBezTo>
                      <a:pt x="1864" y="2869"/>
                      <a:pt x="1833" y="2876"/>
                      <a:pt x="1803" y="2882"/>
                    </a:cubicBezTo>
                    <a:lnTo>
                      <a:pt x="1803" y="2815"/>
                    </a:lnTo>
                    <a:cubicBezTo>
                      <a:pt x="1759" y="2811"/>
                      <a:pt x="1788" y="2804"/>
                      <a:pt x="1744" y="2815"/>
                    </a:cubicBezTo>
                    <a:cubicBezTo>
                      <a:pt x="1756" y="2797"/>
                      <a:pt x="1767" y="2781"/>
                      <a:pt x="1778" y="2764"/>
                    </a:cubicBezTo>
                    <a:cubicBezTo>
                      <a:pt x="1738" y="2773"/>
                      <a:pt x="1722" y="2778"/>
                      <a:pt x="1710" y="2815"/>
                    </a:cubicBezTo>
                    <a:cubicBezTo>
                      <a:pt x="1701" y="2846"/>
                      <a:pt x="1719" y="2868"/>
                      <a:pt x="1736" y="2899"/>
                    </a:cubicBezTo>
                    <a:close/>
                    <a:moveTo>
                      <a:pt x="1353" y="2165"/>
                    </a:moveTo>
                    <a:cubicBezTo>
                      <a:pt x="1390" y="2221"/>
                      <a:pt x="1360" y="2325"/>
                      <a:pt x="1427" y="2339"/>
                    </a:cubicBezTo>
                    <a:cubicBezTo>
                      <a:pt x="1434" y="2077"/>
                      <a:pt x="1373" y="2191"/>
                      <a:pt x="1342" y="2121"/>
                    </a:cubicBezTo>
                    <a:cubicBezTo>
                      <a:pt x="1327" y="2045"/>
                      <a:pt x="1349" y="2044"/>
                      <a:pt x="1358" y="1989"/>
                    </a:cubicBezTo>
                    <a:cubicBezTo>
                      <a:pt x="1365" y="1942"/>
                      <a:pt x="1321" y="1950"/>
                      <a:pt x="1311" y="1892"/>
                    </a:cubicBezTo>
                    <a:cubicBezTo>
                      <a:pt x="1357" y="1820"/>
                      <a:pt x="1435" y="1869"/>
                      <a:pt x="1428" y="1793"/>
                    </a:cubicBezTo>
                    <a:cubicBezTo>
                      <a:pt x="1395" y="1772"/>
                      <a:pt x="1337" y="1792"/>
                      <a:pt x="1316" y="1759"/>
                    </a:cubicBezTo>
                    <a:cubicBezTo>
                      <a:pt x="1296" y="1727"/>
                      <a:pt x="1329" y="1682"/>
                      <a:pt x="1346" y="1665"/>
                    </a:cubicBezTo>
                    <a:cubicBezTo>
                      <a:pt x="1395" y="1679"/>
                      <a:pt x="1376" y="1680"/>
                      <a:pt x="1400" y="1719"/>
                    </a:cubicBezTo>
                    <a:cubicBezTo>
                      <a:pt x="1515" y="1731"/>
                      <a:pt x="1523" y="1715"/>
                      <a:pt x="1625" y="1757"/>
                    </a:cubicBezTo>
                    <a:cubicBezTo>
                      <a:pt x="1634" y="1916"/>
                      <a:pt x="1547" y="1882"/>
                      <a:pt x="1457" y="1886"/>
                    </a:cubicBezTo>
                    <a:cubicBezTo>
                      <a:pt x="1427" y="1888"/>
                      <a:pt x="1405" y="1892"/>
                      <a:pt x="1385" y="1909"/>
                    </a:cubicBezTo>
                    <a:cubicBezTo>
                      <a:pt x="1409" y="1929"/>
                      <a:pt x="1409" y="1927"/>
                      <a:pt x="1448" y="1935"/>
                    </a:cubicBezTo>
                    <a:cubicBezTo>
                      <a:pt x="1533" y="1952"/>
                      <a:pt x="1492" y="2005"/>
                      <a:pt x="1511" y="2100"/>
                    </a:cubicBezTo>
                    <a:cubicBezTo>
                      <a:pt x="1550" y="2041"/>
                      <a:pt x="1523" y="1991"/>
                      <a:pt x="1577" y="1967"/>
                    </a:cubicBezTo>
                    <a:cubicBezTo>
                      <a:pt x="1610" y="2042"/>
                      <a:pt x="1601" y="2076"/>
                      <a:pt x="1577" y="2149"/>
                    </a:cubicBezTo>
                    <a:cubicBezTo>
                      <a:pt x="1617" y="2174"/>
                      <a:pt x="1618" y="2137"/>
                      <a:pt x="1627" y="2196"/>
                    </a:cubicBezTo>
                    <a:cubicBezTo>
                      <a:pt x="1638" y="2274"/>
                      <a:pt x="1612" y="2358"/>
                      <a:pt x="1557" y="2407"/>
                    </a:cubicBezTo>
                    <a:cubicBezTo>
                      <a:pt x="1497" y="2459"/>
                      <a:pt x="1503" y="2425"/>
                      <a:pt x="1502" y="2535"/>
                    </a:cubicBezTo>
                    <a:cubicBezTo>
                      <a:pt x="1502" y="2594"/>
                      <a:pt x="1503" y="2655"/>
                      <a:pt x="1479" y="2701"/>
                    </a:cubicBezTo>
                    <a:cubicBezTo>
                      <a:pt x="1383" y="2681"/>
                      <a:pt x="1423" y="2605"/>
                      <a:pt x="1425" y="2434"/>
                    </a:cubicBezTo>
                    <a:cubicBezTo>
                      <a:pt x="1366" y="2389"/>
                      <a:pt x="1294" y="2369"/>
                      <a:pt x="1302" y="2221"/>
                    </a:cubicBezTo>
                    <a:cubicBezTo>
                      <a:pt x="1305" y="2178"/>
                      <a:pt x="1313" y="2169"/>
                      <a:pt x="1353" y="2165"/>
                    </a:cubicBezTo>
                    <a:close/>
                    <a:moveTo>
                      <a:pt x="677" y="2535"/>
                    </a:moveTo>
                    <a:cubicBezTo>
                      <a:pt x="685" y="2563"/>
                      <a:pt x="678" y="2547"/>
                      <a:pt x="699" y="2565"/>
                    </a:cubicBezTo>
                    <a:cubicBezTo>
                      <a:pt x="752" y="2611"/>
                      <a:pt x="903" y="2695"/>
                      <a:pt x="965" y="2696"/>
                    </a:cubicBezTo>
                    <a:cubicBezTo>
                      <a:pt x="959" y="2722"/>
                      <a:pt x="954" y="2721"/>
                      <a:pt x="948" y="2747"/>
                    </a:cubicBezTo>
                    <a:cubicBezTo>
                      <a:pt x="896" y="2746"/>
                      <a:pt x="791" y="2693"/>
                      <a:pt x="755" y="2669"/>
                    </a:cubicBezTo>
                    <a:cubicBezTo>
                      <a:pt x="589" y="2561"/>
                      <a:pt x="451" y="2449"/>
                      <a:pt x="329" y="2283"/>
                    </a:cubicBezTo>
                    <a:cubicBezTo>
                      <a:pt x="91" y="1958"/>
                      <a:pt x="5" y="1570"/>
                      <a:pt x="97" y="1150"/>
                    </a:cubicBezTo>
                    <a:cubicBezTo>
                      <a:pt x="143" y="940"/>
                      <a:pt x="268" y="687"/>
                      <a:pt x="421" y="535"/>
                    </a:cubicBezTo>
                    <a:cubicBezTo>
                      <a:pt x="430" y="526"/>
                      <a:pt x="434" y="523"/>
                      <a:pt x="442" y="514"/>
                    </a:cubicBezTo>
                    <a:cubicBezTo>
                      <a:pt x="504" y="446"/>
                      <a:pt x="576" y="385"/>
                      <a:pt x="652" y="334"/>
                    </a:cubicBezTo>
                    <a:cubicBezTo>
                      <a:pt x="1121" y="23"/>
                      <a:pt x="1735" y="0"/>
                      <a:pt x="2203" y="315"/>
                    </a:cubicBezTo>
                    <a:lnTo>
                      <a:pt x="2390" y="467"/>
                    </a:lnTo>
                    <a:cubicBezTo>
                      <a:pt x="2613" y="693"/>
                      <a:pt x="2811" y="1034"/>
                      <a:pt x="2811" y="1375"/>
                    </a:cubicBezTo>
                    <a:lnTo>
                      <a:pt x="2811" y="1528"/>
                    </a:lnTo>
                    <a:cubicBezTo>
                      <a:pt x="2811" y="1813"/>
                      <a:pt x="2667" y="2145"/>
                      <a:pt x="2537" y="2304"/>
                    </a:cubicBezTo>
                    <a:cubicBezTo>
                      <a:pt x="2493" y="2358"/>
                      <a:pt x="2460" y="2391"/>
                      <a:pt x="2411" y="2440"/>
                    </a:cubicBezTo>
                    <a:cubicBezTo>
                      <a:pt x="2306" y="2545"/>
                      <a:pt x="2055" y="2744"/>
                      <a:pt x="1922" y="2747"/>
                    </a:cubicBezTo>
                    <a:cubicBezTo>
                      <a:pt x="1917" y="2727"/>
                      <a:pt x="1914" y="2722"/>
                      <a:pt x="1914" y="2696"/>
                    </a:cubicBezTo>
                    <a:cubicBezTo>
                      <a:pt x="1995" y="2694"/>
                      <a:pt x="2114" y="2602"/>
                      <a:pt x="2176" y="2569"/>
                    </a:cubicBezTo>
                    <a:cubicBezTo>
                      <a:pt x="2169" y="2539"/>
                      <a:pt x="2155" y="2526"/>
                      <a:pt x="2142" y="2501"/>
                    </a:cubicBezTo>
                    <a:cubicBezTo>
                      <a:pt x="2102" y="2424"/>
                      <a:pt x="2080" y="2361"/>
                      <a:pt x="2068" y="2270"/>
                    </a:cubicBezTo>
                    <a:cubicBezTo>
                      <a:pt x="2051" y="2134"/>
                      <a:pt x="2024" y="1600"/>
                      <a:pt x="2024" y="1502"/>
                    </a:cubicBezTo>
                    <a:cubicBezTo>
                      <a:pt x="2024" y="1424"/>
                      <a:pt x="1992" y="1413"/>
                      <a:pt x="1945" y="1378"/>
                    </a:cubicBezTo>
                    <a:cubicBezTo>
                      <a:pt x="1914" y="1354"/>
                      <a:pt x="1853" y="1317"/>
                      <a:pt x="1812" y="1308"/>
                    </a:cubicBezTo>
                    <a:cubicBezTo>
                      <a:pt x="1769" y="1389"/>
                      <a:pt x="1656" y="1489"/>
                      <a:pt x="1575" y="1511"/>
                    </a:cubicBezTo>
                    <a:cubicBezTo>
                      <a:pt x="1583" y="1540"/>
                      <a:pt x="1596" y="1544"/>
                      <a:pt x="1621" y="1558"/>
                    </a:cubicBezTo>
                    <a:cubicBezTo>
                      <a:pt x="1654" y="1577"/>
                      <a:pt x="1652" y="1575"/>
                      <a:pt x="1679" y="1601"/>
                    </a:cubicBezTo>
                    <a:cubicBezTo>
                      <a:pt x="1722" y="1645"/>
                      <a:pt x="1728" y="1668"/>
                      <a:pt x="1742" y="1733"/>
                    </a:cubicBezTo>
                    <a:cubicBezTo>
                      <a:pt x="1753" y="1781"/>
                      <a:pt x="1762" y="1854"/>
                      <a:pt x="1761" y="1908"/>
                    </a:cubicBezTo>
                    <a:cubicBezTo>
                      <a:pt x="1761" y="1979"/>
                      <a:pt x="1770" y="2024"/>
                      <a:pt x="1770" y="2095"/>
                    </a:cubicBezTo>
                    <a:cubicBezTo>
                      <a:pt x="1770" y="2175"/>
                      <a:pt x="1761" y="2221"/>
                      <a:pt x="1761" y="2298"/>
                    </a:cubicBezTo>
                    <a:cubicBezTo>
                      <a:pt x="1762" y="2375"/>
                      <a:pt x="1746" y="2429"/>
                      <a:pt x="1744" y="2493"/>
                    </a:cubicBezTo>
                    <a:lnTo>
                      <a:pt x="1685" y="2493"/>
                    </a:lnTo>
                    <a:cubicBezTo>
                      <a:pt x="1681" y="2447"/>
                      <a:pt x="1668" y="2400"/>
                      <a:pt x="1668" y="2349"/>
                    </a:cubicBezTo>
                    <a:cubicBezTo>
                      <a:pt x="1668" y="2091"/>
                      <a:pt x="1708" y="1881"/>
                      <a:pt x="1609" y="1688"/>
                    </a:cubicBezTo>
                    <a:cubicBezTo>
                      <a:pt x="1566" y="1604"/>
                      <a:pt x="1470" y="1541"/>
                      <a:pt x="1383" y="1607"/>
                    </a:cubicBezTo>
                    <a:cubicBezTo>
                      <a:pt x="1200" y="1748"/>
                      <a:pt x="1245" y="1884"/>
                      <a:pt x="1223" y="2031"/>
                    </a:cubicBezTo>
                    <a:cubicBezTo>
                      <a:pt x="1217" y="2072"/>
                      <a:pt x="1218" y="2102"/>
                      <a:pt x="1224" y="2141"/>
                    </a:cubicBezTo>
                    <a:lnTo>
                      <a:pt x="1228" y="2442"/>
                    </a:lnTo>
                    <a:cubicBezTo>
                      <a:pt x="1228" y="2487"/>
                      <a:pt x="1205" y="2500"/>
                      <a:pt x="1160" y="2501"/>
                    </a:cubicBezTo>
                    <a:cubicBezTo>
                      <a:pt x="1159" y="2465"/>
                      <a:pt x="1152" y="2467"/>
                      <a:pt x="1151" y="2425"/>
                    </a:cubicBezTo>
                    <a:lnTo>
                      <a:pt x="1135" y="1849"/>
                    </a:lnTo>
                    <a:cubicBezTo>
                      <a:pt x="1135" y="1673"/>
                      <a:pt x="1215" y="1607"/>
                      <a:pt x="1321" y="1536"/>
                    </a:cubicBezTo>
                    <a:cubicBezTo>
                      <a:pt x="1259" y="1444"/>
                      <a:pt x="1243" y="1545"/>
                      <a:pt x="1084" y="1308"/>
                    </a:cubicBezTo>
                    <a:cubicBezTo>
                      <a:pt x="1032" y="1335"/>
                      <a:pt x="1004" y="1350"/>
                      <a:pt x="958" y="1385"/>
                    </a:cubicBezTo>
                    <a:cubicBezTo>
                      <a:pt x="891" y="1434"/>
                      <a:pt x="881" y="1445"/>
                      <a:pt x="880" y="1511"/>
                    </a:cubicBezTo>
                    <a:cubicBezTo>
                      <a:pt x="878" y="1674"/>
                      <a:pt x="851" y="2123"/>
                      <a:pt x="824" y="2266"/>
                    </a:cubicBezTo>
                    <a:cubicBezTo>
                      <a:pt x="805" y="2361"/>
                      <a:pt x="772" y="2527"/>
                      <a:pt x="677" y="2535"/>
                    </a:cubicBezTo>
                    <a:close/>
                    <a:moveTo>
                      <a:pt x="0" y="1426"/>
                    </a:moveTo>
                    <a:cubicBezTo>
                      <a:pt x="0" y="1915"/>
                      <a:pt x="185" y="2298"/>
                      <a:pt x="549" y="2596"/>
                    </a:cubicBezTo>
                    <a:cubicBezTo>
                      <a:pt x="716" y="2732"/>
                      <a:pt x="761" y="2732"/>
                      <a:pt x="914" y="2806"/>
                    </a:cubicBezTo>
                    <a:cubicBezTo>
                      <a:pt x="902" y="2825"/>
                      <a:pt x="889" y="2842"/>
                      <a:pt x="889" y="2874"/>
                    </a:cubicBezTo>
                    <a:cubicBezTo>
                      <a:pt x="889" y="2941"/>
                      <a:pt x="1344" y="2992"/>
                      <a:pt x="1482" y="2992"/>
                    </a:cubicBezTo>
                    <a:cubicBezTo>
                      <a:pt x="1595" y="2992"/>
                      <a:pt x="1822" y="2950"/>
                      <a:pt x="1934" y="2911"/>
                    </a:cubicBezTo>
                    <a:cubicBezTo>
                      <a:pt x="1961" y="2902"/>
                      <a:pt x="1965" y="2897"/>
                      <a:pt x="1990" y="2891"/>
                    </a:cubicBezTo>
                    <a:cubicBezTo>
                      <a:pt x="1987" y="2857"/>
                      <a:pt x="1972" y="2841"/>
                      <a:pt x="1964" y="2806"/>
                    </a:cubicBezTo>
                    <a:cubicBezTo>
                      <a:pt x="2149" y="2709"/>
                      <a:pt x="2126" y="2751"/>
                      <a:pt x="2320" y="2603"/>
                    </a:cubicBezTo>
                    <a:cubicBezTo>
                      <a:pt x="2642" y="2357"/>
                      <a:pt x="2879" y="1923"/>
                      <a:pt x="2879" y="1477"/>
                    </a:cubicBezTo>
                    <a:cubicBezTo>
                      <a:pt x="2879" y="1164"/>
                      <a:pt x="2759" y="794"/>
                      <a:pt x="2563" y="565"/>
                    </a:cubicBezTo>
                    <a:cubicBezTo>
                      <a:pt x="2547" y="546"/>
                      <a:pt x="2538" y="540"/>
                      <a:pt x="2523" y="520"/>
                    </a:cubicBezTo>
                    <a:cubicBezTo>
                      <a:pt x="2507" y="499"/>
                      <a:pt x="2498" y="491"/>
                      <a:pt x="2479" y="471"/>
                    </a:cubicBezTo>
                    <a:cubicBezTo>
                      <a:pt x="2361" y="355"/>
                      <a:pt x="2228" y="254"/>
                      <a:pt x="2072" y="176"/>
                    </a:cubicBezTo>
                    <a:cubicBezTo>
                      <a:pt x="1922" y="101"/>
                      <a:pt x="1735" y="29"/>
                      <a:pt x="1516" y="29"/>
                    </a:cubicBezTo>
                    <a:cubicBezTo>
                      <a:pt x="1101" y="29"/>
                      <a:pt x="857" y="107"/>
                      <a:pt x="552" y="335"/>
                    </a:cubicBezTo>
                    <a:cubicBezTo>
                      <a:pt x="527" y="353"/>
                      <a:pt x="523" y="359"/>
                      <a:pt x="502" y="378"/>
                    </a:cubicBezTo>
                    <a:lnTo>
                      <a:pt x="408" y="463"/>
                    </a:lnTo>
                    <a:cubicBezTo>
                      <a:pt x="388" y="484"/>
                      <a:pt x="384" y="493"/>
                      <a:pt x="366" y="514"/>
                    </a:cubicBezTo>
                    <a:cubicBezTo>
                      <a:pt x="152" y="755"/>
                      <a:pt x="0" y="1086"/>
                      <a:pt x="0" y="14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4" name="Freeform 14">
                <a:extLst>
                  <a:ext uri="{FF2B5EF4-FFF2-40B4-BE49-F238E27FC236}">
                    <a16:creationId xmlns:a16="http://schemas.microsoft.com/office/drawing/2014/main" id="{BA4B2E58-C24C-41EC-BD0A-1A98816F6470}"/>
                  </a:ext>
                </a:extLst>
              </p:cNvPr>
              <p:cNvSpPr>
                <a:spLocks noEditPoints="1"/>
              </p:cNvSpPr>
              <p:nvPr/>
            </p:nvSpPr>
            <p:spPr bwMode="auto">
              <a:xfrm>
                <a:off x="4065588" y="1646238"/>
                <a:ext cx="969963" cy="958850"/>
              </a:xfrm>
              <a:custGeom>
                <a:avLst/>
                <a:gdLst>
                  <a:gd name="T0" fmla="*/ 2152 w 4182"/>
                  <a:gd name="T1" fmla="*/ 4022 h 4106"/>
                  <a:gd name="T2" fmla="*/ 1282 w 4182"/>
                  <a:gd name="T3" fmla="*/ 3867 h 4106"/>
                  <a:gd name="T4" fmla="*/ 834 w 4182"/>
                  <a:gd name="T5" fmla="*/ 3603 h 4106"/>
                  <a:gd name="T6" fmla="*/ 773 w 4182"/>
                  <a:gd name="T7" fmla="*/ 3546 h 4106"/>
                  <a:gd name="T8" fmla="*/ 646 w 4182"/>
                  <a:gd name="T9" fmla="*/ 3427 h 4106"/>
                  <a:gd name="T10" fmla="*/ 382 w 4182"/>
                  <a:gd name="T11" fmla="*/ 3098 h 4106"/>
                  <a:gd name="T12" fmla="*/ 94 w 4182"/>
                  <a:gd name="T13" fmla="*/ 2184 h 4106"/>
                  <a:gd name="T14" fmla="*/ 280 w 4182"/>
                  <a:gd name="T15" fmla="*/ 1211 h 4106"/>
                  <a:gd name="T16" fmla="*/ 567 w 4182"/>
                  <a:gd name="T17" fmla="*/ 769 h 4106"/>
                  <a:gd name="T18" fmla="*/ 630 w 4182"/>
                  <a:gd name="T19" fmla="*/ 713 h 4106"/>
                  <a:gd name="T20" fmla="*/ 953 w 4182"/>
                  <a:gd name="T21" fmla="*/ 427 h 4106"/>
                  <a:gd name="T22" fmla="*/ 2075 w 4182"/>
                  <a:gd name="T23" fmla="*/ 85 h 4106"/>
                  <a:gd name="T24" fmla="*/ 2939 w 4182"/>
                  <a:gd name="T25" fmla="*/ 288 h 4106"/>
                  <a:gd name="T26" fmla="*/ 3360 w 4182"/>
                  <a:gd name="T27" fmla="*/ 578 h 4106"/>
                  <a:gd name="T28" fmla="*/ 3483 w 4182"/>
                  <a:gd name="T29" fmla="*/ 700 h 4106"/>
                  <a:gd name="T30" fmla="*/ 3647 w 4182"/>
                  <a:gd name="T31" fmla="*/ 893 h 4106"/>
                  <a:gd name="T32" fmla="*/ 4023 w 4182"/>
                  <a:gd name="T33" fmla="*/ 1947 h 4106"/>
                  <a:gd name="T34" fmla="*/ 3777 w 4182"/>
                  <a:gd name="T35" fmla="*/ 3014 h 4106"/>
                  <a:gd name="T36" fmla="*/ 3473 w 4182"/>
                  <a:gd name="T37" fmla="*/ 3429 h 4106"/>
                  <a:gd name="T38" fmla="*/ 3077 w 4182"/>
                  <a:gd name="T39" fmla="*/ 3745 h 4106"/>
                  <a:gd name="T40" fmla="*/ 2914 w 4182"/>
                  <a:gd name="T41" fmla="*/ 3827 h 4106"/>
                  <a:gd name="T42" fmla="*/ 2567 w 4182"/>
                  <a:gd name="T43" fmla="*/ 3955 h 4106"/>
                  <a:gd name="T44" fmla="*/ 2152 w 4182"/>
                  <a:gd name="T45" fmla="*/ 4022 h 4106"/>
                  <a:gd name="T46" fmla="*/ 9 w 4182"/>
                  <a:gd name="T47" fmla="*/ 1880 h 4106"/>
                  <a:gd name="T48" fmla="*/ 62 w 4182"/>
                  <a:gd name="T49" fmla="*/ 2563 h 4106"/>
                  <a:gd name="T50" fmla="*/ 122 w 4182"/>
                  <a:gd name="T51" fmla="*/ 2749 h 4106"/>
                  <a:gd name="T52" fmla="*/ 480 w 4182"/>
                  <a:gd name="T53" fmla="*/ 3373 h 4106"/>
                  <a:gd name="T54" fmla="*/ 730 w 4182"/>
                  <a:gd name="T55" fmla="*/ 3623 h 4106"/>
                  <a:gd name="T56" fmla="*/ 868 w 4182"/>
                  <a:gd name="T57" fmla="*/ 3730 h 4106"/>
                  <a:gd name="T58" fmla="*/ 939 w 4182"/>
                  <a:gd name="T59" fmla="*/ 3778 h 4106"/>
                  <a:gd name="T60" fmla="*/ 1017 w 4182"/>
                  <a:gd name="T61" fmla="*/ 3827 h 4106"/>
                  <a:gd name="T62" fmla="*/ 1982 w 4182"/>
                  <a:gd name="T63" fmla="*/ 4106 h 4106"/>
                  <a:gd name="T64" fmla="*/ 2935 w 4182"/>
                  <a:gd name="T65" fmla="*/ 3917 h 4106"/>
                  <a:gd name="T66" fmla="*/ 3094 w 4182"/>
                  <a:gd name="T67" fmla="*/ 3830 h 4106"/>
                  <a:gd name="T68" fmla="*/ 3243 w 4182"/>
                  <a:gd name="T69" fmla="*/ 3733 h 4106"/>
                  <a:gd name="T70" fmla="*/ 3379 w 4182"/>
                  <a:gd name="T71" fmla="*/ 3624 h 4106"/>
                  <a:gd name="T72" fmla="*/ 3445 w 4182"/>
                  <a:gd name="T73" fmla="*/ 3571 h 4106"/>
                  <a:gd name="T74" fmla="*/ 3624 w 4182"/>
                  <a:gd name="T75" fmla="*/ 3377 h 4106"/>
                  <a:gd name="T76" fmla="*/ 3915 w 4182"/>
                  <a:gd name="T77" fmla="*/ 2932 h 4106"/>
                  <a:gd name="T78" fmla="*/ 3944 w 4182"/>
                  <a:gd name="T79" fmla="*/ 1247 h 4106"/>
                  <a:gd name="T80" fmla="*/ 3813 w 4182"/>
                  <a:gd name="T81" fmla="*/ 1006 h 4106"/>
                  <a:gd name="T82" fmla="*/ 3718 w 4182"/>
                  <a:gd name="T83" fmla="*/ 847 h 4106"/>
                  <a:gd name="T84" fmla="*/ 3470 w 4182"/>
                  <a:gd name="T85" fmla="*/ 595 h 4106"/>
                  <a:gd name="T86" fmla="*/ 3139 w 4182"/>
                  <a:gd name="T87" fmla="*/ 308 h 4106"/>
                  <a:gd name="T88" fmla="*/ 2067 w 4182"/>
                  <a:gd name="T89" fmla="*/ 0 h 4106"/>
                  <a:gd name="T90" fmla="*/ 787 w 4182"/>
                  <a:gd name="T91" fmla="*/ 439 h 4106"/>
                  <a:gd name="T92" fmla="*/ 89 w 4182"/>
                  <a:gd name="T93" fmla="*/ 1459 h 4106"/>
                  <a:gd name="T94" fmla="*/ 9 w 4182"/>
                  <a:gd name="T95" fmla="*/ 1880 h 4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82" h="4106">
                    <a:moveTo>
                      <a:pt x="2152" y="4022"/>
                    </a:moveTo>
                    <a:cubicBezTo>
                      <a:pt x="1818" y="4022"/>
                      <a:pt x="1527" y="3989"/>
                      <a:pt x="1282" y="3867"/>
                    </a:cubicBezTo>
                    <a:cubicBezTo>
                      <a:pt x="1123" y="3787"/>
                      <a:pt x="973" y="3712"/>
                      <a:pt x="834" y="3603"/>
                    </a:cubicBezTo>
                    <a:cubicBezTo>
                      <a:pt x="808" y="3583"/>
                      <a:pt x="797" y="3565"/>
                      <a:pt x="773" y="3546"/>
                    </a:cubicBezTo>
                    <a:cubicBezTo>
                      <a:pt x="711" y="3497"/>
                      <a:pt x="693" y="3468"/>
                      <a:pt x="646" y="3427"/>
                    </a:cubicBezTo>
                    <a:cubicBezTo>
                      <a:pt x="560" y="3351"/>
                      <a:pt x="442" y="3197"/>
                      <a:pt x="382" y="3098"/>
                    </a:cubicBezTo>
                    <a:cubicBezTo>
                      <a:pt x="250" y="2879"/>
                      <a:pt x="94" y="2473"/>
                      <a:pt x="94" y="2184"/>
                    </a:cubicBezTo>
                    <a:cubicBezTo>
                      <a:pt x="94" y="1799"/>
                      <a:pt x="106" y="1560"/>
                      <a:pt x="280" y="1211"/>
                    </a:cubicBezTo>
                    <a:cubicBezTo>
                      <a:pt x="334" y="1105"/>
                      <a:pt x="478" y="840"/>
                      <a:pt x="567" y="769"/>
                    </a:cubicBezTo>
                    <a:cubicBezTo>
                      <a:pt x="595" y="747"/>
                      <a:pt x="604" y="739"/>
                      <a:pt x="630" y="713"/>
                    </a:cubicBezTo>
                    <a:lnTo>
                      <a:pt x="953" y="427"/>
                    </a:lnTo>
                    <a:cubicBezTo>
                      <a:pt x="1277" y="213"/>
                      <a:pt x="1674" y="85"/>
                      <a:pt x="2075" y="85"/>
                    </a:cubicBezTo>
                    <a:cubicBezTo>
                      <a:pt x="2385" y="85"/>
                      <a:pt x="2717" y="174"/>
                      <a:pt x="2939" y="288"/>
                    </a:cubicBezTo>
                    <a:lnTo>
                      <a:pt x="3360" y="578"/>
                    </a:lnTo>
                    <a:cubicBezTo>
                      <a:pt x="3430" y="647"/>
                      <a:pt x="3408" y="610"/>
                      <a:pt x="3483" y="700"/>
                    </a:cubicBezTo>
                    <a:cubicBezTo>
                      <a:pt x="3541" y="769"/>
                      <a:pt x="3569" y="789"/>
                      <a:pt x="3647" y="893"/>
                    </a:cubicBezTo>
                    <a:cubicBezTo>
                      <a:pt x="3850" y="1164"/>
                      <a:pt x="4023" y="1591"/>
                      <a:pt x="4023" y="1947"/>
                    </a:cubicBezTo>
                    <a:cubicBezTo>
                      <a:pt x="4023" y="2470"/>
                      <a:pt x="3975" y="2614"/>
                      <a:pt x="3777" y="3014"/>
                    </a:cubicBezTo>
                    <a:cubicBezTo>
                      <a:pt x="3733" y="3103"/>
                      <a:pt x="3548" y="3369"/>
                      <a:pt x="3473" y="3429"/>
                    </a:cubicBezTo>
                    <a:cubicBezTo>
                      <a:pt x="3340" y="3534"/>
                      <a:pt x="3274" y="3636"/>
                      <a:pt x="3077" y="3745"/>
                    </a:cubicBezTo>
                    <a:cubicBezTo>
                      <a:pt x="3019" y="3777"/>
                      <a:pt x="2974" y="3800"/>
                      <a:pt x="2914" y="3827"/>
                    </a:cubicBezTo>
                    <a:cubicBezTo>
                      <a:pt x="2776" y="3889"/>
                      <a:pt x="2714" y="3912"/>
                      <a:pt x="2567" y="3955"/>
                    </a:cubicBezTo>
                    <a:cubicBezTo>
                      <a:pt x="2455" y="3988"/>
                      <a:pt x="2297" y="4022"/>
                      <a:pt x="2152" y="4022"/>
                    </a:cubicBezTo>
                    <a:close/>
                    <a:moveTo>
                      <a:pt x="9" y="1880"/>
                    </a:moveTo>
                    <a:cubicBezTo>
                      <a:pt x="9" y="2149"/>
                      <a:pt x="0" y="2296"/>
                      <a:pt x="62" y="2563"/>
                    </a:cubicBezTo>
                    <a:cubicBezTo>
                      <a:pt x="76" y="2621"/>
                      <a:pt x="99" y="2693"/>
                      <a:pt x="122" y="2749"/>
                    </a:cubicBezTo>
                    <a:cubicBezTo>
                      <a:pt x="207" y="2959"/>
                      <a:pt x="341" y="3194"/>
                      <a:pt x="480" y="3373"/>
                    </a:cubicBezTo>
                    <a:cubicBezTo>
                      <a:pt x="543" y="3455"/>
                      <a:pt x="651" y="3558"/>
                      <a:pt x="730" y="3623"/>
                    </a:cubicBezTo>
                    <a:lnTo>
                      <a:pt x="868" y="3730"/>
                    </a:lnTo>
                    <a:cubicBezTo>
                      <a:pt x="893" y="3748"/>
                      <a:pt x="914" y="3762"/>
                      <a:pt x="939" y="3778"/>
                    </a:cubicBezTo>
                    <a:cubicBezTo>
                      <a:pt x="966" y="3795"/>
                      <a:pt x="993" y="3812"/>
                      <a:pt x="1017" y="3827"/>
                    </a:cubicBezTo>
                    <a:cubicBezTo>
                      <a:pt x="1283" y="3980"/>
                      <a:pt x="1622" y="4106"/>
                      <a:pt x="1982" y="4106"/>
                    </a:cubicBezTo>
                    <a:cubicBezTo>
                      <a:pt x="2426" y="4106"/>
                      <a:pt x="2563" y="4069"/>
                      <a:pt x="2935" y="3917"/>
                    </a:cubicBezTo>
                    <a:lnTo>
                      <a:pt x="3094" y="3830"/>
                    </a:lnTo>
                    <a:cubicBezTo>
                      <a:pt x="3147" y="3801"/>
                      <a:pt x="3197" y="3767"/>
                      <a:pt x="3243" y="3733"/>
                    </a:cubicBezTo>
                    <a:lnTo>
                      <a:pt x="3379" y="3624"/>
                    </a:lnTo>
                    <a:cubicBezTo>
                      <a:pt x="3403" y="3605"/>
                      <a:pt x="3422" y="3594"/>
                      <a:pt x="3445" y="3571"/>
                    </a:cubicBezTo>
                    <a:lnTo>
                      <a:pt x="3624" y="3377"/>
                    </a:lnTo>
                    <a:cubicBezTo>
                      <a:pt x="3763" y="3205"/>
                      <a:pt x="3800" y="3163"/>
                      <a:pt x="3915" y="2932"/>
                    </a:cubicBezTo>
                    <a:cubicBezTo>
                      <a:pt x="4155" y="2453"/>
                      <a:pt x="4182" y="1744"/>
                      <a:pt x="3944" y="1247"/>
                    </a:cubicBezTo>
                    <a:lnTo>
                      <a:pt x="3813" y="1006"/>
                    </a:lnTo>
                    <a:cubicBezTo>
                      <a:pt x="3780" y="952"/>
                      <a:pt x="3753" y="896"/>
                      <a:pt x="3718" y="847"/>
                    </a:cubicBezTo>
                    <a:lnTo>
                      <a:pt x="3470" y="595"/>
                    </a:lnTo>
                    <a:cubicBezTo>
                      <a:pt x="3363" y="487"/>
                      <a:pt x="3265" y="393"/>
                      <a:pt x="3139" y="308"/>
                    </a:cubicBezTo>
                    <a:cubicBezTo>
                      <a:pt x="2870" y="127"/>
                      <a:pt x="2419" y="0"/>
                      <a:pt x="2067" y="0"/>
                    </a:cubicBezTo>
                    <a:cubicBezTo>
                      <a:pt x="1608" y="0"/>
                      <a:pt x="1130" y="165"/>
                      <a:pt x="787" y="439"/>
                    </a:cubicBezTo>
                    <a:cubicBezTo>
                      <a:pt x="457" y="703"/>
                      <a:pt x="223" y="1059"/>
                      <a:pt x="89" y="1459"/>
                    </a:cubicBezTo>
                    <a:cubicBezTo>
                      <a:pt x="52" y="1570"/>
                      <a:pt x="9" y="1739"/>
                      <a:pt x="9" y="18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5" name="Freeform 15">
                <a:extLst>
                  <a:ext uri="{FF2B5EF4-FFF2-40B4-BE49-F238E27FC236}">
                    <a16:creationId xmlns:a16="http://schemas.microsoft.com/office/drawing/2014/main" id="{4078D76F-932F-4A2B-BDCD-7A80E0D813D4}"/>
                  </a:ext>
                </a:extLst>
              </p:cNvPr>
              <p:cNvSpPr>
                <a:spLocks noEditPoints="1"/>
              </p:cNvSpPr>
              <p:nvPr/>
            </p:nvSpPr>
            <p:spPr bwMode="auto">
              <a:xfrm>
                <a:off x="4570413" y="2382838"/>
                <a:ext cx="298450" cy="184150"/>
              </a:xfrm>
              <a:custGeom>
                <a:avLst/>
                <a:gdLst>
                  <a:gd name="T0" fmla="*/ 781 w 1287"/>
                  <a:gd name="T1" fmla="*/ 444 h 788"/>
                  <a:gd name="T2" fmla="*/ 1067 w 1287"/>
                  <a:gd name="T3" fmla="*/ 69 h 788"/>
                  <a:gd name="T4" fmla="*/ 1118 w 1287"/>
                  <a:gd name="T5" fmla="*/ 128 h 788"/>
                  <a:gd name="T6" fmla="*/ 1228 w 1287"/>
                  <a:gd name="T7" fmla="*/ 204 h 788"/>
                  <a:gd name="T8" fmla="*/ 1236 w 1287"/>
                  <a:gd name="T9" fmla="*/ 187 h 788"/>
                  <a:gd name="T10" fmla="*/ 1278 w 1287"/>
                  <a:gd name="T11" fmla="*/ 86 h 788"/>
                  <a:gd name="T12" fmla="*/ 1168 w 1287"/>
                  <a:gd name="T13" fmla="*/ 103 h 788"/>
                  <a:gd name="T14" fmla="*/ 997 w 1287"/>
                  <a:gd name="T15" fmla="*/ 101 h 788"/>
                  <a:gd name="T16" fmla="*/ 728 w 1287"/>
                  <a:gd name="T17" fmla="*/ 306 h 788"/>
                  <a:gd name="T18" fmla="*/ 779 w 1287"/>
                  <a:gd name="T19" fmla="*/ 433 h 788"/>
                  <a:gd name="T20" fmla="*/ 711 w 1287"/>
                  <a:gd name="T21" fmla="*/ 314 h 788"/>
                  <a:gd name="T22" fmla="*/ 398 w 1287"/>
                  <a:gd name="T23" fmla="*/ 450 h 788"/>
                  <a:gd name="T24" fmla="*/ 329 w 1287"/>
                  <a:gd name="T25" fmla="*/ 484 h 788"/>
                  <a:gd name="T26" fmla="*/ 152 w 1287"/>
                  <a:gd name="T27" fmla="*/ 534 h 788"/>
                  <a:gd name="T28" fmla="*/ 203 w 1287"/>
                  <a:gd name="T29" fmla="*/ 721 h 788"/>
                  <a:gd name="T30" fmla="*/ 102 w 1287"/>
                  <a:gd name="T31" fmla="*/ 543 h 788"/>
                  <a:gd name="T32" fmla="*/ 0 w 1287"/>
                  <a:gd name="T33" fmla="*/ 534 h 788"/>
                  <a:gd name="T34" fmla="*/ 42 w 1287"/>
                  <a:gd name="T35" fmla="*/ 560 h 788"/>
                  <a:gd name="T36" fmla="*/ 220 w 1287"/>
                  <a:gd name="T37" fmla="*/ 534 h 788"/>
                  <a:gd name="T38" fmla="*/ 313 w 1287"/>
                  <a:gd name="T39" fmla="*/ 729 h 788"/>
                  <a:gd name="T40" fmla="*/ 406 w 1287"/>
                  <a:gd name="T41" fmla="*/ 678 h 788"/>
                  <a:gd name="T42" fmla="*/ 421 w 1287"/>
                  <a:gd name="T43" fmla="*/ 630 h 788"/>
                  <a:gd name="T44" fmla="*/ 474 w 1287"/>
                  <a:gd name="T45" fmla="*/ 458 h 788"/>
                  <a:gd name="T46" fmla="*/ 584 w 1287"/>
                  <a:gd name="T47" fmla="*/ 628 h 788"/>
                  <a:gd name="T48" fmla="*/ 686 w 1287"/>
                  <a:gd name="T49" fmla="*/ 619 h 788"/>
                  <a:gd name="T50" fmla="*/ 609 w 1287"/>
                  <a:gd name="T51" fmla="*/ 501 h 788"/>
                  <a:gd name="T52" fmla="*/ 821 w 1287"/>
                  <a:gd name="T53" fmla="*/ 534 h 788"/>
                  <a:gd name="T54" fmla="*/ 838 w 1287"/>
                  <a:gd name="T55" fmla="*/ 271 h 788"/>
                  <a:gd name="T56" fmla="*/ 940 w 1287"/>
                  <a:gd name="T57" fmla="*/ 450 h 788"/>
                  <a:gd name="T58" fmla="*/ 1049 w 1287"/>
                  <a:gd name="T59" fmla="*/ 264 h 788"/>
                  <a:gd name="T60" fmla="*/ 957 w 1287"/>
                  <a:gd name="T61" fmla="*/ 297 h 788"/>
                  <a:gd name="T62" fmla="*/ 948 w 1287"/>
                  <a:gd name="T63" fmla="*/ 221 h 788"/>
                  <a:gd name="T64" fmla="*/ 897 w 1287"/>
                  <a:gd name="T65" fmla="*/ 213 h 788"/>
                  <a:gd name="T66" fmla="*/ 982 w 1287"/>
                  <a:gd name="T67" fmla="*/ 145 h 788"/>
                  <a:gd name="T68" fmla="*/ 1228 w 1287"/>
                  <a:gd name="T69" fmla="*/ 204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7" h="788">
                    <a:moveTo>
                      <a:pt x="779" y="441"/>
                    </a:moveTo>
                    <a:lnTo>
                      <a:pt x="781" y="444"/>
                    </a:lnTo>
                    <a:cubicBezTo>
                      <a:pt x="781" y="444"/>
                      <a:pt x="778" y="442"/>
                      <a:pt x="779" y="441"/>
                    </a:cubicBezTo>
                    <a:close/>
                    <a:moveTo>
                      <a:pt x="1067" y="69"/>
                    </a:moveTo>
                    <a:cubicBezTo>
                      <a:pt x="1103" y="70"/>
                      <a:pt x="1119" y="73"/>
                      <a:pt x="1134" y="94"/>
                    </a:cubicBezTo>
                    <a:cubicBezTo>
                      <a:pt x="1128" y="119"/>
                      <a:pt x="1131" y="108"/>
                      <a:pt x="1118" y="128"/>
                    </a:cubicBezTo>
                    <a:cubicBezTo>
                      <a:pt x="1087" y="120"/>
                      <a:pt x="1071" y="104"/>
                      <a:pt x="1067" y="69"/>
                    </a:cubicBezTo>
                    <a:close/>
                    <a:moveTo>
                      <a:pt x="1228" y="204"/>
                    </a:moveTo>
                    <a:cubicBezTo>
                      <a:pt x="1197" y="204"/>
                      <a:pt x="1151" y="208"/>
                      <a:pt x="1134" y="145"/>
                    </a:cubicBezTo>
                    <a:lnTo>
                      <a:pt x="1236" y="187"/>
                    </a:lnTo>
                    <a:cubicBezTo>
                      <a:pt x="1285" y="186"/>
                      <a:pt x="1287" y="147"/>
                      <a:pt x="1287" y="94"/>
                    </a:cubicBezTo>
                    <a:lnTo>
                      <a:pt x="1278" y="86"/>
                    </a:lnTo>
                    <a:cubicBezTo>
                      <a:pt x="1254" y="104"/>
                      <a:pt x="1262" y="85"/>
                      <a:pt x="1261" y="128"/>
                    </a:cubicBezTo>
                    <a:cubicBezTo>
                      <a:pt x="1227" y="110"/>
                      <a:pt x="1223" y="103"/>
                      <a:pt x="1168" y="103"/>
                    </a:cubicBezTo>
                    <a:cubicBezTo>
                      <a:pt x="1185" y="67"/>
                      <a:pt x="1186" y="58"/>
                      <a:pt x="1177" y="18"/>
                    </a:cubicBezTo>
                    <a:cubicBezTo>
                      <a:pt x="1101" y="0"/>
                      <a:pt x="1032" y="42"/>
                      <a:pt x="997" y="101"/>
                    </a:cubicBezTo>
                    <a:cubicBezTo>
                      <a:pt x="973" y="143"/>
                      <a:pt x="994" y="128"/>
                      <a:pt x="952" y="149"/>
                    </a:cubicBezTo>
                    <a:cubicBezTo>
                      <a:pt x="891" y="179"/>
                      <a:pt x="764" y="296"/>
                      <a:pt x="728" y="306"/>
                    </a:cubicBezTo>
                    <a:lnTo>
                      <a:pt x="762" y="323"/>
                    </a:lnTo>
                    <a:cubicBezTo>
                      <a:pt x="765" y="356"/>
                      <a:pt x="776" y="400"/>
                      <a:pt x="779" y="433"/>
                    </a:cubicBezTo>
                    <a:cubicBezTo>
                      <a:pt x="741" y="413"/>
                      <a:pt x="721" y="392"/>
                      <a:pt x="686" y="374"/>
                    </a:cubicBezTo>
                    <a:cubicBezTo>
                      <a:pt x="696" y="354"/>
                      <a:pt x="705" y="339"/>
                      <a:pt x="711" y="314"/>
                    </a:cubicBezTo>
                    <a:cubicBezTo>
                      <a:pt x="687" y="327"/>
                      <a:pt x="665" y="337"/>
                      <a:pt x="638" y="351"/>
                    </a:cubicBezTo>
                    <a:cubicBezTo>
                      <a:pt x="545" y="401"/>
                      <a:pt x="522" y="421"/>
                      <a:pt x="398" y="450"/>
                    </a:cubicBezTo>
                    <a:cubicBezTo>
                      <a:pt x="405" y="534"/>
                      <a:pt x="425" y="404"/>
                      <a:pt x="466" y="577"/>
                    </a:cubicBezTo>
                    <a:cubicBezTo>
                      <a:pt x="379" y="531"/>
                      <a:pt x="382" y="491"/>
                      <a:pt x="329" y="484"/>
                    </a:cubicBezTo>
                    <a:cubicBezTo>
                      <a:pt x="287" y="478"/>
                      <a:pt x="268" y="491"/>
                      <a:pt x="233" y="497"/>
                    </a:cubicBezTo>
                    <a:cubicBezTo>
                      <a:pt x="181" y="506"/>
                      <a:pt x="165" y="486"/>
                      <a:pt x="152" y="534"/>
                    </a:cubicBezTo>
                    <a:cubicBezTo>
                      <a:pt x="181" y="537"/>
                      <a:pt x="183" y="541"/>
                      <a:pt x="203" y="551"/>
                    </a:cubicBezTo>
                    <a:cubicBezTo>
                      <a:pt x="203" y="623"/>
                      <a:pt x="216" y="664"/>
                      <a:pt x="203" y="721"/>
                    </a:cubicBezTo>
                    <a:cubicBezTo>
                      <a:pt x="173" y="728"/>
                      <a:pt x="175" y="729"/>
                      <a:pt x="135" y="729"/>
                    </a:cubicBezTo>
                    <a:cubicBezTo>
                      <a:pt x="121" y="700"/>
                      <a:pt x="102" y="589"/>
                      <a:pt x="102" y="543"/>
                    </a:cubicBezTo>
                    <a:cubicBezTo>
                      <a:pt x="142" y="539"/>
                      <a:pt x="116" y="555"/>
                      <a:pt x="135" y="518"/>
                    </a:cubicBezTo>
                    <a:cubicBezTo>
                      <a:pt x="103" y="518"/>
                      <a:pt x="28" y="528"/>
                      <a:pt x="0" y="534"/>
                    </a:cubicBezTo>
                    <a:lnTo>
                      <a:pt x="0" y="560"/>
                    </a:lnTo>
                    <a:lnTo>
                      <a:pt x="42" y="560"/>
                    </a:lnTo>
                    <a:cubicBezTo>
                      <a:pt x="42" y="675"/>
                      <a:pt x="45" y="788"/>
                      <a:pt x="166" y="760"/>
                    </a:cubicBezTo>
                    <a:cubicBezTo>
                      <a:pt x="291" y="731"/>
                      <a:pt x="222" y="614"/>
                      <a:pt x="220" y="534"/>
                    </a:cubicBezTo>
                    <a:cubicBezTo>
                      <a:pt x="250" y="528"/>
                      <a:pt x="248" y="526"/>
                      <a:pt x="288" y="526"/>
                    </a:cubicBezTo>
                    <a:cubicBezTo>
                      <a:pt x="318" y="657"/>
                      <a:pt x="328" y="555"/>
                      <a:pt x="313" y="729"/>
                    </a:cubicBezTo>
                    <a:cubicBezTo>
                      <a:pt x="354" y="720"/>
                      <a:pt x="351" y="712"/>
                      <a:pt x="406" y="712"/>
                    </a:cubicBezTo>
                    <a:lnTo>
                      <a:pt x="406" y="678"/>
                    </a:lnTo>
                    <a:cubicBezTo>
                      <a:pt x="354" y="677"/>
                      <a:pt x="338" y="656"/>
                      <a:pt x="330" y="560"/>
                    </a:cubicBezTo>
                    <a:cubicBezTo>
                      <a:pt x="364" y="578"/>
                      <a:pt x="392" y="604"/>
                      <a:pt x="421" y="630"/>
                    </a:cubicBezTo>
                    <a:cubicBezTo>
                      <a:pt x="494" y="693"/>
                      <a:pt x="484" y="673"/>
                      <a:pt x="525" y="670"/>
                    </a:cubicBezTo>
                    <a:cubicBezTo>
                      <a:pt x="518" y="589"/>
                      <a:pt x="474" y="546"/>
                      <a:pt x="474" y="458"/>
                    </a:cubicBezTo>
                    <a:cubicBezTo>
                      <a:pt x="491" y="450"/>
                      <a:pt x="504" y="446"/>
                      <a:pt x="525" y="441"/>
                    </a:cubicBezTo>
                    <a:cubicBezTo>
                      <a:pt x="531" y="514"/>
                      <a:pt x="584" y="547"/>
                      <a:pt x="584" y="628"/>
                    </a:cubicBezTo>
                    <a:cubicBezTo>
                      <a:pt x="556" y="638"/>
                      <a:pt x="578" y="617"/>
                      <a:pt x="559" y="653"/>
                    </a:cubicBezTo>
                    <a:cubicBezTo>
                      <a:pt x="621" y="648"/>
                      <a:pt x="618" y="619"/>
                      <a:pt x="686" y="619"/>
                    </a:cubicBezTo>
                    <a:lnTo>
                      <a:pt x="686" y="585"/>
                    </a:lnTo>
                    <a:cubicBezTo>
                      <a:pt x="641" y="584"/>
                      <a:pt x="647" y="581"/>
                      <a:pt x="609" y="501"/>
                    </a:cubicBezTo>
                    <a:cubicBezTo>
                      <a:pt x="599" y="478"/>
                      <a:pt x="564" y="384"/>
                      <a:pt x="628" y="403"/>
                    </a:cubicBezTo>
                    <a:cubicBezTo>
                      <a:pt x="686" y="420"/>
                      <a:pt x="739" y="533"/>
                      <a:pt x="821" y="534"/>
                    </a:cubicBezTo>
                    <a:cubicBezTo>
                      <a:pt x="821" y="435"/>
                      <a:pt x="782" y="377"/>
                      <a:pt x="804" y="280"/>
                    </a:cubicBezTo>
                    <a:lnTo>
                      <a:pt x="838" y="271"/>
                    </a:lnTo>
                    <a:lnTo>
                      <a:pt x="938" y="393"/>
                    </a:lnTo>
                    <a:cubicBezTo>
                      <a:pt x="955" y="421"/>
                      <a:pt x="941" y="401"/>
                      <a:pt x="940" y="450"/>
                    </a:cubicBezTo>
                    <a:cubicBezTo>
                      <a:pt x="1024" y="405"/>
                      <a:pt x="1066" y="358"/>
                      <a:pt x="1118" y="323"/>
                    </a:cubicBezTo>
                    <a:cubicBezTo>
                      <a:pt x="1114" y="316"/>
                      <a:pt x="1049" y="209"/>
                      <a:pt x="1049" y="264"/>
                    </a:cubicBezTo>
                    <a:cubicBezTo>
                      <a:pt x="1048" y="315"/>
                      <a:pt x="1063" y="359"/>
                      <a:pt x="991" y="365"/>
                    </a:cubicBezTo>
                    <a:cubicBezTo>
                      <a:pt x="979" y="317"/>
                      <a:pt x="967" y="336"/>
                      <a:pt x="957" y="297"/>
                    </a:cubicBezTo>
                    <a:cubicBezTo>
                      <a:pt x="990" y="297"/>
                      <a:pt x="991" y="300"/>
                      <a:pt x="1016" y="306"/>
                    </a:cubicBezTo>
                    <a:cubicBezTo>
                      <a:pt x="1015" y="253"/>
                      <a:pt x="991" y="231"/>
                      <a:pt x="948" y="221"/>
                    </a:cubicBezTo>
                    <a:lnTo>
                      <a:pt x="948" y="272"/>
                    </a:lnTo>
                    <a:cubicBezTo>
                      <a:pt x="909" y="263"/>
                      <a:pt x="898" y="258"/>
                      <a:pt x="897" y="213"/>
                    </a:cubicBezTo>
                    <a:cubicBezTo>
                      <a:pt x="962" y="198"/>
                      <a:pt x="958" y="208"/>
                      <a:pt x="1016" y="213"/>
                    </a:cubicBezTo>
                    <a:cubicBezTo>
                      <a:pt x="1015" y="161"/>
                      <a:pt x="1005" y="179"/>
                      <a:pt x="982" y="145"/>
                    </a:cubicBezTo>
                    <a:cubicBezTo>
                      <a:pt x="1051" y="112"/>
                      <a:pt x="1133" y="224"/>
                      <a:pt x="1134" y="289"/>
                    </a:cubicBezTo>
                    <a:cubicBezTo>
                      <a:pt x="1164" y="281"/>
                      <a:pt x="1211" y="229"/>
                      <a:pt x="1228"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6" name="Freeform 16">
                <a:extLst>
                  <a:ext uri="{FF2B5EF4-FFF2-40B4-BE49-F238E27FC236}">
                    <a16:creationId xmlns:a16="http://schemas.microsoft.com/office/drawing/2014/main" id="{F7A8B4AD-2A2C-4CB0-9894-65A7CDC0CA9D}"/>
                  </a:ext>
                </a:extLst>
              </p:cNvPr>
              <p:cNvSpPr>
                <a:spLocks noEditPoints="1"/>
              </p:cNvSpPr>
              <p:nvPr/>
            </p:nvSpPr>
            <p:spPr bwMode="auto">
              <a:xfrm>
                <a:off x="4165600" y="2305051"/>
                <a:ext cx="212725" cy="219075"/>
              </a:xfrm>
              <a:custGeom>
                <a:avLst/>
                <a:gdLst>
                  <a:gd name="T0" fmla="*/ 770 w 914"/>
                  <a:gd name="T1" fmla="*/ 779 h 937"/>
                  <a:gd name="T2" fmla="*/ 796 w 914"/>
                  <a:gd name="T3" fmla="*/ 686 h 937"/>
                  <a:gd name="T4" fmla="*/ 855 w 914"/>
                  <a:gd name="T5" fmla="*/ 720 h 937"/>
                  <a:gd name="T6" fmla="*/ 770 w 914"/>
                  <a:gd name="T7" fmla="*/ 779 h 937"/>
                  <a:gd name="T8" fmla="*/ 677 w 914"/>
                  <a:gd name="T9" fmla="*/ 712 h 937"/>
                  <a:gd name="T10" fmla="*/ 728 w 914"/>
                  <a:gd name="T11" fmla="*/ 618 h 937"/>
                  <a:gd name="T12" fmla="*/ 677 w 914"/>
                  <a:gd name="T13" fmla="*/ 712 h 937"/>
                  <a:gd name="T14" fmla="*/ 421 w 914"/>
                  <a:gd name="T15" fmla="*/ 642 h 937"/>
                  <a:gd name="T16" fmla="*/ 381 w 914"/>
                  <a:gd name="T17" fmla="*/ 618 h 937"/>
                  <a:gd name="T18" fmla="*/ 388 w 914"/>
                  <a:gd name="T19" fmla="*/ 600 h 937"/>
                  <a:gd name="T20" fmla="*/ 415 w 914"/>
                  <a:gd name="T21" fmla="*/ 542 h 937"/>
                  <a:gd name="T22" fmla="*/ 482 w 914"/>
                  <a:gd name="T23" fmla="*/ 576 h 937"/>
                  <a:gd name="T24" fmla="*/ 421 w 914"/>
                  <a:gd name="T25" fmla="*/ 642 h 937"/>
                  <a:gd name="T26" fmla="*/ 447 w 914"/>
                  <a:gd name="T27" fmla="*/ 510 h 937"/>
                  <a:gd name="T28" fmla="*/ 533 w 914"/>
                  <a:gd name="T29" fmla="*/ 500 h 937"/>
                  <a:gd name="T30" fmla="*/ 499 w 914"/>
                  <a:gd name="T31" fmla="*/ 559 h 937"/>
                  <a:gd name="T32" fmla="*/ 447 w 914"/>
                  <a:gd name="T33" fmla="*/ 510 h 937"/>
                  <a:gd name="T34" fmla="*/ 0 w 914"/>
                  <a:gd name="T35" fmla="*/ 136 h 937"/>
                  <a:gd name="T36" fmla="*/ 180 w 914"/>
                  <a:gd name="T37" fmla="*/ 231 h 937"/>
                  <a:gd name="T38" fmla="*/ 279 w 914"/>
                  <a:gd name="T39" fmla="*/ 212 h 937"/>
                  <a:gd name="T40" fmla="*/ 228 w 914"/>
                  <a:gd name="T41" fmla="*/ 280 h 937"/>
                  <a:gd name="T42" fmla="*/ 322 w 914"/>
                  <a:gd name="T43" fmla="*/ 271 h 937"/>
                  <a:gd name="T44" fmla="*/ 247 w 914"/>
                  <a:gd name="T45" fmla="*/ 350 h 937"/>
                  <a:gd name="T46" fmla="*/ 152 w 914"/>
                  <a:gd name="T47" fmla="*/ 390 h 937"/>
                  <a:gd name="T48" fmla="*/ 245 w 914"/>
                  <a:gd name="T49" fmla="*/ 491 h 937"/>
                  <a:gd name="T50" fmla="*/ 290 w 914"/>
                  <a:gd name="T51" fmla="*/ 409 h 937"/>
                  <a:gd name="T52" fmla="*/ 372 w 914"/>
                  <a:gd name="T53" fmla="*/ 339 h 937"/>
                  <a:gd name="T54" fmla="*/ 364 w 914"/>
                  <a:gd name="T55" fmla="*/ 432 h 937"/>
                  <a:gd name="T56" fmla="*/ 440 w 914"/>
                  <a:gd name="T57" fmla="*/ 398 h 937"/>
                  <a:gd name="T58" fmla="*/ 346 w 914"/>
                  <a:gd name="T59" fmla="*/ 532 h 937"/>
                  <a:gd name="T60" fmla="*/ 288 w 914"/>
                  <a:gd name="T61" fmla="*/ 551 h 937"/>
                  <a:gd name="T62" fmla="*/ 491 w 914"/>
                  <a:gd name="T63" fmla="*/ 720 h 937"/>
                  <a:gd name="T64" fmla="*/ 474 w 914"/>
                  <a:gd name="T65" fmla="*/ 678 h 937"/>
                  <a:gd name="T66" fmla="*/ 584 w 914"/>
                  <a:gd name="T67" fmla="*/ 551 h 937"/>
                  <a:gd name="T68" fmla="*/ 643 w 914"/>
                  <a:gd name="T69" fmla="*/ 576 h 937"/>
                  <a:gd name="T70" fmla="*/ 601 w 914"/>
                  <a:gd name="T71" fmla="*/ 813 h 937"/>
                  <a:gd name="T72" fmla="*/ 711 w 914"/>
                  <a:gd name="T73" fmla="*/ 745 h 937"/>
                  <a:gd name="T74" fmla="*/ 688 w 914"/>
                  <a:gd name="T75" fmla="*/ 850 h 937"/>
                  <a:gd name="T76" fmla="*/ 914 w 914"/>
                  <a:gd name="T77" fmla="*/ 737 h 937"/>
                  <a:gd name="T78" fmla="*/ 830 w 914"/>
                  <a:gd name="T79" fmla="*/ 678 h 937"/>
                  <a:gd name="T80" fmla="*/ 747 w 914"/>
                  <a:gd name="T81" fmla="*/ 617 h 937"/>
                  <a:gd name="T82" fmla="*/ 661 w 914"/>
                  <a:gd name="T83" fmla="*/ 559 h 937"/>
                  <a:gd name="T84" fmla="*/ 539 w 914"/>
                  <a:gd name="T85" fmla="*/ 468 h 937"/>
                  <a:gd name="T86" fmla="*/ 505 w 914"/>
                  <a:gd name="T87" fmla="*/ 427 h 937"/>
                  <a:gd name="T88" fmla="*/ 464 w 914"/>
                  <a:gd name="T89" fmla="*/ 400 h 937"/>
                  <a:gd name="T90" fmla="*/ 332 w 914"/>
                  <a:gd name="T91" fmla="*/ 244 h 937"/>
                  <a:gd name="T92" fmla="*/ 291 w 914"/>
                  <a:gd name="T93" fmla="*/ 208 h 937"/>
                  <a:gd name="T94" fmla="*/ 228 w 914"/>
                  <a:gd name="T95" fmla="*/ 119 h 937"/>
                  <a:gd name="T96" fmla="*/ 175 w 914"/>
                  <a:gd name="T97" fmla="*/ 201 h 937"/>
                  <a:gd name="T98" fmla="*/ 76 w 914"/>
                  <a:gd name="T99" fmla="*/ 237 h 937"/>
                  <a:gd name="T100" fmla="*/ 39 w 914"/>
                  <a:gd name="T101" fmla="*/ 191 h 937"/>
                  <a:gd name="T102" fmla="*/ 228 w 914"/>
                  <a:gd name="T103" fmla="*/ 110 h 937"/>
                  <a:gd name="T104" fmla="*/ 169 w 914"/>
                  <a:gd name="T105" fmla="*/ 0 h 937"/>
                  <a:gd name="T106" fmla="*/ 134 w 914"/>
                  <a:gd name="T107" fmla="*/ 41 h 937"/>
                  <a:gd name="T108" fmla="*/ 117 w 914"/>
                  <a:gd name="T109" fmla="*/ 58 h 937"/>
                  <a:gd name="T110" fmla="*/ 0 w 914"/>
                  <a:gd name="T111" fmla="*/ 136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937">
                    <a:moveTo>
                      <a:pt x="770" y="779"/>
                    </a:moveTo>
                    <a:cubicBezTo>
                      <a:pt x="781" y="756"/>
                      <a:pt x="795" y="719"/>
                      <a:pt x="796" y="686"/>
                    </a:cubicBezTo>
                    <a:cubicBezTo>
                      <a:pt x="852" y="686"/>
                      <a:pt x="838" y="687"/>
                      <a:pt x="855" y="720"/>
                    </a:cubicBezTo>
                    <a:lnTo>
                      <a:pt x="770" y="779"/>
                    </a:lnTo>
                    <a:close/>
                    <a:moveTo>
                      <a:pt x="677" y="712"/>
                    </a:moveTo>
                    <a:cubicBezTo>
                      <a:pt x="684" y="634"/>
                      <a:pt x="696" y="626"/>
                      <a:pt x="728" y="618"/>
                    </a:cubicBezTo>
                    <a:cubicBezTo>
                      <a:pt x="734" y="646"/>
                      <a:pt x="758" y="693"/>
                      <a:pt x="677" y="712"/>
                    </a:cubicBezTo>
                    <a:close/>
                    <a:moveTo>
                      <a:pt x="421" y="642"/>
                    </a:moveTo>
                    <a:cubicBezTo>
                      <a:pt x="399" y="627"/>
                      <a:pt x="412" y="627"/>
                      <a:pt x="381" y="618"/>
                    </a:cubicBezTo>
                    <a:cubicBezTo>
                      <a:pt x="383" y="614"/>
                      <a:pt x="387" y="603"/>
                      <a:pt x="388" y="600"/>
                    </a:cubicBezTo>
                    <a:cubicBezTo>
                      <a:pt x="416" y="544"/>
                      <a:pt x="411" y="591"/>
                      <a:pt x="415" y="542"/>
                    </a:cubicBezTo>
                    <a:cubicBezTo>
                      <a:pt x="466" y="543"/>
                      <a:pt x="448" y="553"/>
                      <a:pt x="482" y="576"/>
                    </a:cubicBezTo>
                    <a:lnTo>
                      <a:pt x="421" y="642"/>
                    </a:lnTo>
                    <a:close/>
                    <a:moveTo>
                      <a:pt x="447" y="510"/>
                    </a:moveTo>
                    <a:cubicBezTo>
                      <a:pt x="449" y="508"/>
                      <a:pt x="533" y="433"/>
                      <a:pt x="533" y="500"/>
                    </a:cubicBezTo>
                    <a:cubicBezTo>
                      <a:pt x="533" y="515"/>
                      <a:pt x="508" y="547"/>
                      <a:pt x="499" y="559"/>
                    </a:cubicBezTo>
                    <a:lnTo>
                      <a:pt x="447" y="510"/>
                    </a:lnTo>
                    <a:close/>
                    <a:moveTo>
                      <a:pt x="0" y="136"/>
                    </a:moveTo>
                    <a:cubicBezTo>
                      <a:pt x="0" y="253"/>
                      <a:pt x="70" y="313"/>
                      <a:pt x="180" y="231"/>
                    </a:cubicBezTo>
                    <a:cubicBezTo>
                      <a:pt x="215" y="204"/>
                      <a:pt x="223" y="212"/>
                      <a:pt x="279" y="212"/>
                    </a:cubicBezTo>
                    <a:cubicBezTo>
                      <a:pt x="255" y="246"/>
                      <a:pt x="242" y="223"/>
                      <a:pt x="228" y="280"/>
                    </a:cubicBezTo>
                    <a:cubicBezTo>
                      <a:pt x="265" y="279"/>
                      <a:pt x="275" y="271"/>
                      <a:pt x="322" y="271"/>
                    </a:cubicBezTo>
                    <a:cubicBezTo>
                      <a:pt x="310" y="321"/>
                      <a:pt x="280" y="319"/>
                      <a:pt x="247" y="350"/>
                    </a:cubicBezTo>
                    <a:cubicBezTo>
                      <a:pt x="174" y="419"/>
                      <a:pt x="221" y="391"/>
                      <a:pt x="152" y="390"/>
                    </a:cubicBezTo>
                    <a:cubicBezTo>
                      <a:pt x="156" y="432"/>
                      <a:pt x="224" y="486"/>
                      <a:pt x="245" y="491"/>
                    </a:cubicBezTo>
                    <a:cubicBezTo>
                      <a:pt x="232" y="433"/>
                      <a:pt x="252" y="442"/>
                      <a:pt x="290" y="409"/>
                    </a:cubicBezTo>
                    <a:cubicBezTo>
                      <a:pt x="326" y="378"/>
                      <a:pt x="327" y="363"/>
                      <a:pt x="372" y="339"/>
                    </a:cubicBezTo>
                    <a:cubicBezTo>
                      <a:pt x="372" y="386"/>
                      <a:pt x="367" y="397"/>
                      <a:pt x="364" y="432"/>
                    </a:cubicBezTo>
                    <a:cubicBezTo>
                      <a:pt x="438" y="397"/>
                      <a:pt x="398" y="402"/>
                      <a:pt x="440" y="398"/>
                    </a:cubicBezTo>
                    <a:cubicBezTo>
                      <a:pt x="436" y="449"/>
                      <a:pt x="387" y="495"/>
                      <a:pt x="346" y="532"/>
                    </a:cubicBezTo>
                    <a:cubicBezTo>
                      <a:pt x="322" y="554"/>
                      <a:pt x="330" y="551"/>
                      <a:pt x="288" y="551"/>
                    </a:cubicBezTo>
                    <a:cubicBezTo>
                      <a:pt x="316" y="593"/>
                      <a:pt x="445" y="709"/>
                      <a:pt x="491" y="720"/>
                    </a:cubicBezTo>
                    <a:cubicBezTo>
                      <a:pt x="488" y="684"/>
                      <a:pt x="492" y="705"/>
                      <a:pt x="474" y="678"/>
                    </a:cubicBezTo>
                    <a:cubicBezTo>
                      <a:pt x="513" y="667"/>
                      <a:pt x="565" y="586"/>
                      <a:pt x="584" y="551"/>
                    </a:cubicBezTo>
                    <a:cubicBezTo>
                      <a:pt x="604" y="561"/>
                      <a:pt x="623" y="565"/>
                      <a:pt x="643" y="576"/>
                    </a:cubicBezTo>
                    <a:cubicBezTo>
                      <a:pt x="615" y="696"/>
                      <a:pt x="591" y="697"/>
                      <a:pt x="601" y="813"/>
                    </a:cubicBezTo>
                    <a:cubicBezTo>
                      <a:pt x="655" y="800"/>
                      <a:pt x="658" y="760"/>
                      <a:pt x="711" y="745"/>
                    </a:cubicBezTo>
                    <a:cubicBezTo>
                      <a:pt x="707" y="763"/>
                      <a:pt x="687" y="838"/>
                      <a:pt x="688" y="850"/>
                    </a:cubicBezTo>
                    <a:cubicBezTo>
                      <a:pt x="695" y="937"/>
                      <a:pt x="793" y="765"/>
                      <a:pt x="914" y="737"/>
                    </a:cubicBezTo>
                    <a:cubicBezTo>
                      <a:pt x="910" y="689"/>
                      <a:pt x="877" y="682"/>
                      <a:pt x="830" y="678"/>
                    </a:cubicBezTo>
                    <a:cubicBezTo>
                      <a:pt x="826" y="643"/>
                      <a:pt x="828" y="647"/>
                      <a:pt x="747" y="617"/>
                    </a:cubicBezTo>
                    <a:cubicBezTo>
                      <a:pt x="696" y="598"/>
                      <a:pt x="754" y="617"/>
                      <a:pt x="661" y="559"/>
                    </a:cubicBezTo>
                    <a:lnTo>
                      <a:pt x="539" y="468"/>
                    </a:lnTo>
                    <a:cubicBezTo>
                      <a:pt x="518" y="450"/>
                      <a:pt x="528" y="447"/>
                      <a:pt x="505" y="427"/>
                    </a:cubicBezTo>
                    <a:cubicBezTo>
                      <a:pt x="493" y="418"/>
                      <a:pt x="474" y="409"/>
                      <a:pt x="464" y="400"/>
                    </a:cubicBezTo>
                    <a:cubicBezTo>
                      <a:pt x="442" y="380"/>
                      <a:pt x="389" y="297"/>
                      <a:pt x="332" y="244"/>
                    </a:cubicBezTo>
                    <a:cubicBezTo>
                      <a:pt x="319" y="231"/>
                      <a:pt x="300" y="219"/>
                      <a:pt x="291" y="208"/>
                    </a:cubicBezTo>
                    <a:cubicBezTo>
                      <a:pt x="261" y="168"/>
                      <a:pt x="287" y="158"/>
                      <a:pt x="228" y="119"/>
                    </a:cubicBezTo>
                    <a:cubicBezTo>
                      <a:pt x="228" y="186"/>
                      <a:pt x="225" y="176"/>
                      <a:pt x="175" y="201"/>
                    </a:cubicBezTo>
                    <a:cubicBezTo>
                      <a:pt x="140" y="218"/>
                      <a:pt x="125" y="237"/>
                      <a:pt x="76" y="237"/>
                    </a:cubicBezTo>
                    <a:cubicBezTo>
                      <a:pt x="50" y="237"/>
                      <a:pt x="35" y="210"/>
                      <a:pt x="39" y="191"/>
                    </a:cubicBezTo>
                    <a:cubicBezTo>
                      <a:pt x="48" y="156"/>
                      <a:pt x="162" y="79"/>
                      <a:pt x="228" y="110"/>
                    </a:cubicBezTo>
                    <a:cubicBezTo>
                      <a:pt x="223" y="86"/>
                      <a:pt x="185" y="12"/>
                      <a:pt x="169" y="0"/>
                    </a:cubicBezTo>
                    <a:cubicBezTo>
                      <a:pt x="125" y="12"/>
                      <a:pt x="158" y="6"/>
                      <a:pt x="134" y="41"/>
                    </a:cubicBezTo>
                    <a:cubicBezTo>
                      <a:pt x="126" y="54"/>
                      <a:pt x="133" y="47"/>
                      <a:pt x="117" y="58"/>
                    </a:cubicBezTo>
                    <a:cubicBezTo>
                      <a:pt x="84" y="84"/>
                      <a:pt x="0" y="102"/>
                      <a:pt x="0" y="1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7" name="Freeform 17">
                <a:extLst>
                  <a:ext uri="{FF2B5EF4-FFF2-40B4-BE49-F238E27FC236}">
                    <a16:creationId xmlns:a16="http://schemas.microsoft.com/office/drawing/2014/main" id="{D2CFB404-6EE4-4A10-8F1D-44F2C82DACC1}"/>
                  </a:ext>
                </a:extLst>
              </p:cNvPr>
              <p:cNvSpPr>
                <a:spLocks noEditPoints="1"/>
              </p:cNvSpPr>
              <p:nvPr/>
            </p:nvSpPr>
            <p:spPr bwMode="auto">
              <a:xfrm>
                <a:off x="4154488" y="1903413"/>
                <a:ext cx="77788" cy="103188"/>
              </a:xfrm>
              <a:custGeom>
                <a:avLst/>
                <a:gdLst>
                  <a:gd name="T0" fmla="*/ 169 w 339"/>
                  <a:gd name="T1" fmla="*/ 304 h 445"/>
                  <a:gd name="T2" fmla="*/ 172 w 339"/>
                  <a:gd name="T3" fmla="*/ 307 h 445"/>
                  <a:gd name="T4" fmla="*/ 169 w 339"/>
                  <a:gd name="T5" fmla="*/ 304 h 445"/>
                  <a:gd name="T6" fmla="*/ 195 w 339"/>
                  <a:gd name="T7" fmla="*/ 228 h 445"/>
                  <a:gd name="T8" fmla="*/ 254 w 339"/>
                  <a:gd name="T9" fmla="*/ 245 h 445"/>
                  <a:gd name="T10" fmla="*/ 195 w 339"/>
                  <a:gd name="T11" fmla="*/ 304 h 445"/>
                  <a:gd name="T12" fmla="*/ 222 w 339"/>
                  <a:gd name="T13" fmla="*/ 272 h 445"/>
                  <a:gd name="T14" fmla="*/ 195 w 339"/>
                  <a:gd name="T15" fmla="*/ 228 h 445"/>
                  <a:gd name="T16" fmla="*/ 119 w 339"/>
                  <a:gd name="T17" fmla="*/ 144 h 445"/>
                  <a:gd name="T18" fmla="*/ 152 w 339"/>
                  <a:gd name="T19" fmla="*/ 177 h 445"/>
                  <a:gd name="T20" fmla="*/ 119 w 339"/>
                  <a:gd name="T21" fmla="*/ 144 h 445"/>
                  <a:gd name="T22" fmla="*/ 271 w 339"/>
                  <a:gd name="T23" fmla="*/ 203 h 445"/>
                  <a:gd name="T24" fmla="*/ 246 w 339"/>
                  <a:gd name="T25" fmla="*/ 203 h 445"/>
                  <a:gd name="T26" fmla="*/ 262 w 339"/>
                  <a:gd name="T27" fmla="*/ 59 h 445"/>
                  <a:gd name="T28" fmla="*/ 271 w 339"/>
                  <a:gd name="T29" fmla="*/ 203 h 445"/>
                  <a:gd name="T30" fmla="*/ 0 w 339"/>
                  <a:gd name="T31" fmla="*/ 220 h 445"/>
                  <a:gd name="T32" fmla="*/ 59 w 339"/>
                  <a:gd name="T33" fmla="*/ 211 h 445"/>
                  <a:gd name="T34" fmla="*/ 117 w 339"/>
                  <a:gd name="T35" fmla="*/ 264 h 445"/>
                  <a:gd name="T36" fmla="*/ 93 w 339"/>
                  <a:gd name="T37" fmla="*/ 338 h 445"/>
                  <a:gd name="T38" fmla="*/ 25 w 339"/>
                  <a:gd name="T39" fmla="*/ 313 h 445"/>
                  <a:gd name="T40" fmla="*/ 19 w 339"/>
                  <a:gd name="T41" fmla="*/ 386 h 445"/>
                  <a:gd name="T42" fmla="*/ 263 w 339"/>
                  <a:gd name="T43" fmla="*/ 339 h 445"/>
                  <a:gd name="T44" fmla="*/ 300 w 339"/>
                  <a:gd name="T45" fmla="*/ 266 h 445"/>
                  <a:gd name="T46" fmla="*/ 339 w 339"/>
                  <a:gd name="T47" fmla="*/ 194 h 445"/>
                  <a:gd name="T48" fmla="*/ 296 w 339"/>
                  <a:gd name="T49" fmla="*/ 194 h 445"/>
                  <a:gd name="T50" fmla="*/ 322 w 339"/>
                  <a:gd name="T51" fmla="*/ 67 h 445"/>
                  <a:gd name="T52" fmla="*/ 296 w 339"/>
                  <a:gd name="T53" fmla="*/ 25 h 445"/>
                  <a:gd name="T54" fmla="*/ 161 w 339"/>
                  <a:gd name="T55" fmla="*/ 93 h 445"/>
                  <a:gd name="T56" fmla="*/ 161 w 339"/>
                  <a:gd name="T57" fmla="*/ 0 h 445"/>
                  <a:gd name="T58" fmla="*/ 54 w 339"/>
                  <a:gd name="T59" fmla="*/ 104 h 445"/>
                  <a:gd name="T60" fmla="*/ 0 w 339"/>
                  <a:gd name="T61" fmla="*/ 22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39" h="445">
                    <a:moveTo>
                      <a:pt x="169" y="304"/>
                    </a:moveTo>
                    <a:lnTo>
                      <a:pt x="172" y="307"/>
                    </a:lnTo>
                    <a:cubicBezTo>
                      <a:pt x="172" y="307"/>
                      <a:pt x="169" y="305"/>
                      <a:pt x="169" y="304"/>
                    </a:cubicBezTo>
                    <a:close/>
                    <a:moveTo>
                      <a:pt x="195" y="228"/>
                    </a:moveTo>
                    <a:cubicBezTo>
                      <a:pt x="220" y="245"/>
                      <a:pt x="212" y="245"/>
                      <a:pt x="254" y="245"/>
                    </a:cubicBezTo>
                    <a:cubicBezTo>
                      <a:pt x="236" y="279"/>
                      <a:pt x="240" y="301"/>
                      <a:pt x="195" y="304"/>
                    </a:cubicBezTo>
                    <a:lnTo>
                      <a:pt x="222" y="272"/>
                    </a:lnTo>
                    <a:cubicBezTo>
                      <a:pt x="194" y="242"/>
                      <a:pt x="201" y="241"/>
                      <a:pt x="195" y="228"/>
                    </a:cubicBezTo>
                    <a:close/>
                    <a:moveTo>
                      <a:pt x="119" y="144"/>
                    </a:moveTo>
                    <a:cubicBezTo>
                      <a:pt x="148" y="151"/>
                      <a:pt x="145" y="148"/>
                      <a:pt x="152" y="177"/>
                    </a:cubicBezTo>
                    <a:cubicBezTo>
                      <a:pt x="110" y="167"/>
                      <a:pt x="124" y="175"/>
                      <a:pt x="119" y="144"/>
                    </a:cubicBezTo>
                    <a:close/>
                    <a:moveTo>
                      <a:pt x="271" y="203"/>
                    </a:moveTo>
                    <a:lnTo>
                      <a:pt x="246" y="203"/>
                    </a:lnTo>
                    <a:cubicBezTo>
                      <a:pt x="245" y="200"/>
                      <a:pt x="159" y="87"/>
                      <a:pt x="262" y="59"/>
                    </a:cubicBezTo>
                    <a:cubicBezTo>
                      <a:pt x="304" y="90"/>
                      <a:pt x="271" y="129"/>
                      <a:pt x="271" y="203"/>
                    </a:cubicBezTo>
                    <a:close/>
                    <a:moveTo>
                      <a:pt x="0" y="220"/>
                    </a:moveTo>
                    <a:cubicBezTo>
                      <a:pt x="0" y="273"/>
                      <a:pt x="21" y="221"/>
                      <a:pt x="59" y="211"/>
                    </a:cubicBezTo>
                    <a:lnTo>
                      <a:pt x="117" y="264"/>
                    </a:lnTo>
                    <a:cubicBezTo>
                      <a:pt x="113" y="286"/>
                      <a:pt x="103" y="318"/>
                      <a:pt x="93" y="338"/>
                    </a:cubicBezTo>
                    <a:cubicBezTo>
                      <a:pt x="77" y="331"/>
                      <a:pt x="44" y="317"/>
                      <a:pt x="25" y="313"/>
                    </a:cubicBezTo>
                    <a:cubicBezTo>
                      <a:pt x="14" y="338"/>
                      <a:pt x="3" y="359"/>
                      <a:pt x="19" y="386"/>
                    </a:cubicBezTo>
                    <a:cubicBezTo>
                      <a:pt x="55" y="445"/>
                      <a:pt x="210" y="443"/>
                      <a:pt x="263" y="339"/>
                    </a:cubicBezTo>
                    <a:cubicBezTo>
                      <a:pt x="273" y="318"/>
                      <a:pt x="286" y="286"/>
                      <a:pt x="300" y="266"/>
                    </a:cubicBezTo>
                    <a:cubicBezTo>
                      <a:pt x="325" y="229"/>
                      <a:pt x="338" y="248"/>
                      <a:pt x="339" y="194"/>
                    </a:cubicBezTo>
                    <a:lnTo>
                      <a:pt x="296" y="194"/>
                    </a:lnTo>
                    <a:lnTo>
                      <a:pt x="322" y="67"/>
                    </a:lnTo>
                    <a:cubicBezTo>
                      <a:pt x="322" y="47"/>
                      <a:pt x="308" y="43"/>
                      <a:pt x="296" y="25"/>
                    </a:cubicBezTo>
                    <a:cubicBezTo>
                      <a:pt x="194" y="27"/>
                      <a:pt x="219" y="77"/>
                      <a:pt x="161" y="93"/>
                    </a:cubicBezTo>
                    <a:lnTo>
                      <a:pt x="161" y="0"/>
                    </a:lnTo>
                    <a:cubicBezTo>
                      <a:pt x="62" y="0"/>
                      <a:pt x="96" y="14"/>
                      <a:pt x="54" y="104"/>
                    </a:cubicBezTo>
                    <a:cubicBezTo>
                      <a:pt x="38" y="138"/>
                      <a:pt x="0" y="185"/>
                      <a:pt x="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8" name="Freeform 18">
                <a:extLst>
                  <a:ext uri="{FF2B5EF4-FFF2-40B4-BE49-F238E27FC236}">
                    <a16:creationId xmlns:a16="http://schemas.microsoft.com/office/drawing/2014/main" id="{8382E372-E3BB-4F87-8A92-593E7CD0CFA9}"/>
                  </a:ext>
                </a:extLst>
              </p:cNvPr>
              <p:cNvSpPr>
                <a:spLocks noEditPoints="1"/>
              </p:cNvSpPr>
              <p:nvPr/>
            </p:nvSpPr>
            <p:spPr bwMode="auto">
              <a:xfrm>
                <a:off x="4343400" y="1709738"/>
                <a:ext cx="93663" cy="111125"/>
              </a:xfrm>
              <a:custGeom>
                <a:avLst/>
                <a:gdLst>
                  <a:gd name="T0" fmla="*/ 182 w 401"/>
                  <a:gd name="T1" fmla="*/ 347 h 474"/>
                  <a:gd name="T2" fmla="*/ 185 w 401"/>
                  <a:gd name="T3" fmla="*/ 350 h 474"/>
                  <a:gd name="T4" fmla="*/ 182 w 401"/>
                  <a:gd name="T5" fmla="*/ 347 h 474"/>
                  <a:gd name="T6" fmla="*/ 114 w 401"/>
                  <a:gd name="T7" fmla="*/ 305 h 474"/>
                  <a:gd name="T8" fmla="*/ 140 w 401"/>
                  <a:gd name="T9" fmla="*/ 339 h 474"/>
                  <a:gd name="T10" fmla="*/ 114 w 401"/>
                  <a:gd name="T11" fmla="*/ 339 h 474"/>
                  <a:gd name="T12" fmla="*/ 114 w 401"/>
                  <a:gd name="T13" fmla="*/ 305 h 474"/>
                  <a:gd name="T14" fmla="*/ 165 w 401"/>
                  <a:gd name="T15" fmla="*/ 305 h 474"/>
                  <a:gd name="T16" fmla="*/ 173 w 401"/>
                  <a:gd name="T17" fmla="*/ 306 h 474"/>
                  <a:gd name="T18" fmla="*/ 165 w 401"/>
                  <a:gd name="T19" fmla="*/ 305 h 474"/>
                  <a:gd name="T20" fmla="*/ 182 w 401"/>
                  <a:gd name="T21" fmla="*/ 203 h 474"/>
                  <a:gd name="T22" fmla="*/ 148 w 401"/>
                  <a:gd name="T23" fmla="*/ 254 h 474"/>
                  <a:gd name="T24" fmla="*/ 182 w 401"/>
                  <a:gd name="T25" fmla="*/ 203 h 474"/>
                  <a:gd name="T26" fmla="*/ 182 w 401"/>
                  <a:gd name="T27" fmla="*/ 203 h 474"/>
                  <a:gd name="T28" fmla="*/ 228 w 401"/>
                  <a:gd name="T29" fmla="*/ 165 h 474"/>
                  <a:gd name="T30" fmla="*/ 259 w 401"/>
                  <a:gd name="T31" fmla="*/ 152 h 474"/>
                  <a:gd name="T32" fmla="*/ 277 w 401"/>
                  <a:gd name="T33" fmla="*/ 149 h 474"/>
                  <a:gd name="T34" fmla="*/ 323 w 401"/>
                  <a:gd name="T35" fmla="*/ 189 h 474"/>
                  <a:gd name="T36" fmla="*/ 318 w 401"/>
                  <a:gd name="T37" fmla="*/ 313 h 474"/>
                  <a:gd name="T38" fmla="*/ 275 w 401"/>
                  <a:gd name="T39" fmla="*/ 347 h 474"/>
                  <a:gd name="T40" fmla="*/ 241 w 401"/>
                  <a:gd name="T41" fmla="*/ 203 h 474"/>
                  <a:gd name="T42" fmla="*/ 182 w 401"/>
                  <a:gd name="T43" fmla="*/ 203 h 474"/>
                  <a:gd name="T44" fmla="*/ 89 w 401"/>
                  <a:gd name="T45" fmla="*/ 17 h 474"/>
                  <a:gd name="T46" fmla="*/ 80 w 401"/>
                  <a:gd name="T47" fmla="*/ 68 h 474"/>
                  <a:gd name="T48" fmla="*/ 30 w 401"/>
                  <a:gd name="T49" fmla="*/ 118 h 474"/>
                  <a:gd name="T50" fmla="*/ 114 w 401"/>
                  <a:gd name="T51" fmla="*/ 195 h 474"/>
                  <a:gd name="T52" fmla="*/ 97 w 401"/>
                  <a:gd name="T53" fmla="*/ 254 h 474"/>
                  <a:gd name="T54" fmla="*/ 21 w 401"/>
                  <a:gd name="T55" fmla="*/ 254 h 474"/>
                  <a:gd name="T56" fmla="*/ 123 w 401"/>
                  <a:gd name="T57" fmla="*/ 423 h 474"/>
                  <a:gd name="T58" fmla="*/ 123 w 401"/>
                  <a:gd name="T59" fmla="*/ 372 h 474"/>
                  <a:gd name="T60" fmla="*/ 157 w 401"/>
                  <a:gd name="T61" fmla="*/ 372 h 474"/>
                  <a:gd name="T62" fmla="*/ 216 w 401"/>
                  <a:gd name="T63" fmla="*/ 423 h 474"/>
                  <a:gd name="T64" fmla="*/ 224 w 401"/>
                  <a:gd name="T65" fmla="*/ 474 h 474"/>
                  <a:gd name="T66" fmla="*/ 275 w 401"/>
                  <a:gd name="T67" fmla="*/ 389 h 474"/>
                  <a:gd name="T68" fmla="*/ 351 w 401"/>
                  <a:gd name="T69" fmla="*/ 135 h 474"/>
                  <a:gd name="T70" fmla="*/ 213 w 401"/>
                  <a:gd name="T71" fmla="*/ 141 h 474"/>
                  <a:gd name="T72" fmla="*/ 165 w 401"/>
                  <a:gd name="T73" fmla="*/ 161 h 474"/>
                  <a:gd name="T74" fmla="*/ 148 w 401"/>
                  <a:gd name="T75" fmla="*/ 0 h 474"/>
                  <a:gd name="T76" fmla="*/ 140 w 401"/>
                  <a:gd name="T77" fmla="*/ 63 h 474"/>
                  <a:gd name="T78" fmla="*/ 89 w 401"/>
                  <a:gd name="T79" fmla="*/ 17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1" h="474">
                    <a:moveTo>
                      <a:pt x="182" y="347"/>
                    </a:moveTo>
                    <a:lnTo>
                      <a:pt x="185" y="350"/>
                    </a:lnTo>
                    <a:cubicBezTo>
                      <a:pt x="184" y="349"/>
                      <a:pt x="181" y="348"/>
                      <a:pt x="182" y="347"/>
                    </a:cubicBezTo>
                    <a:close/>
                    <a:moveTo>
                      <a:pt x="114" y="305"/>
                    </a:moveTo>
                    <a:cubicBezTo>
                      <a:pt x="139" y="323"/>
                      <a:pt x="125" y="310"/>
                      <a:pt x="140" y="339"/>
                    </a:cubicBezTo>
                    <a:lnTo>
                      <a:pt x="114" y="339"/>
                    </a:lnTo>
                    <a:lnTo>
                      <a:pt x="114" y="305"/>
                    </a:lnTo>
                    <a:close/>
                    <a:moveTo>
                      <a:pt x="165" y="305"/>
                    </a:moveTo>
                    <a:cubicBezTo>
                      <a:pt x="167" y="287"/>
                      <a:pt x="210" y="307"/>
                      <a:pt x="173" y="306"/>
                    </a:cubicBezTo>
                    <a:cubicBezTo>
                      <a:pt x="170" y="305"/>
                      <a:pt x="163" y="324"/>
                      <a:pt x="165" y="305"/>
                    </a:cubicBezTo>
                    <a:close/>
                    <a:moveTo>
                      <a:pt x="182" y="203"/>
                    </a:moveTo>
                    <a:cubicBezTo>
                      <a:pt x="181" y="244"/>
                      <a:pt x="183" y="250"/>
                      <a:pt x="148" y="254"/>
                    </a:cubicBezTo>
                    <a:cubicBezTo>
                      <a:pt x="162" y="228"/>
                      <a:pt x="159" y="220"/>
                      <a:pt x="182" y="203"/>
                    </a:cubicBezTo>
                    <a:close/>
                    <a:moveTo>
                      <a:pt x="182" y="203"/>
                    </a:moveTo>
                    <a:cubicBezTo>
                      <a:pt x="194" y="185"/>
                      <a:pt x="206" y="176"/>
                      <a:pt x="228" y="165"/>
                    </a:cubicBezTo>
                    <a:cubicBezTo>
                      <a:pt x="233" y="163"/>
                      <a:pt x="259" y="152"/>
                      <a:pt x="259" y="152"/>
                    </a:cubicBezTo>
                    <a:cubicBezTo>
                      <a:pt x="262" y="152"/>
                      <a:pt x="277" y="149"/>
                      <a:pt x="277" y="149"/>
                    </a:cubicBezTo>
                    <a:cubicBezTo>
                      <a:pt x="303" y="149"/>
                      <a:pt x="316" y="164"/>
                      <a:pt x="323" y="189"/>
                    </a:cubicBezTo>
                    <a:cubicBezTo>
                      <a:pt x="331" y="219"/>
                      <a:pt x="326" y="285"/>
                      <a:pt x="318" y="313"/>
                    </a:cubicBezTo>
                    <a:cubicBezTo>
                      <a:pt x="309" y="343"/>
                      <a:pt x="309" y="344"/>
                      <a:pt x="275" y="347"/>
                    </a:cubicBezTo>
                    <a:cubicBezTo>
                      <a:pt x="260" y="283"/>
                      <a:pt x="241" y="296"/>
                      <a:pt x="241" y="203"/>
                    </a:cubicBezTo>
                    <a:lnTo>
                      <a:pt x="182" y="203"/>
                    </a:lnTo>
                    <a:close/>
                    <a:moveTo>
                      <a:pt x="89" y="17"/>
                    </a:moveTo>
                    <a:cubicBezTo>
                      <a:pt x="86" y="52"/>
                      <a:pt x="80" y="36"/>
                      <a:pt x="80" y="68"/>
                    </a:cubicBezTo>
                    <a:cubicBezTo>
                      <a:pt x="80" y="112"/>
                      <a:pt x="114" y="118"/>
                      <a:pt x="30" y="118"/>
                    </a:cubicBezTo>
                    <a:cubicBezTo>
                      <a:pt x="31" y="187"/>
                      <a:pt x="62" y="167"/>
                      <a:pt x="114" y="195"/>
                    </a:cubicBezTo>
                    <a:cubicBezTo>
                      <a:pt x="107" y="226"/>
                      <a:pt x="100" y="218"/>
                      <a:pt x="97" y="254"/>
                    </a:cubicBezTo>
                    <a:cubicBezTo>
                      <a:pt x="45" y="253"/>
                      <a:pt x="74" y="242"/>
                      <a:pt x="21" y="254"/>
                    </a:cubicBezTo>
                    <a:cubicBezTo>
                      <a:pt x="0" y="345"/>
                      <a:pt x="9" y="414"/>
                      <a:pt x="123" y="423"/>
                    </a:cubicBezTo>
                    <a:lnTo>
                      <a:pt x="123" y="372"/>
                    </a:lnTo>
                    <a:lnTo>
                      <a:pt x="157" y="372"/>
                    </a:lnTo>
                    <a:cubicBezTo>
                      <a:pt x="157" y="429"/>
                      <a:pt x="157" y="423"/>
                      <a:pt x="216" y="423"/>
                    </a:cubicBezTo>
                    <a:cubicBezTo>
                      <a:pt x="221" y="443"/>
                      <a:pt x="224" y="448"/>
                      <a:pt x="224" y="474"/>
                    </a:cubicBezTo>
                    <a:cubicBezTo>
                      <a:pt x="265" y="453"/>
                      <a:pt x="271" y="445"/>
                      <a:pt x="275" y="389"/>
                    </a:cubicBezTo>
                    <a:cubicBezTo>
                      <a:pt x="401" y="389"/>
                      <a:pt x="351" y="263"/>
                      <a:pt x="351" y="135"/>
                    </a:cubicBezTo>
                    <a:cubicBezTo>
                      <a:pt x="231" y="107"/>
                      <a:pt x="263" y="115"/>
                      <a:pt x="213" y="141"/>
                    </a:cubicBezTo>
                    <a:cubicBezTo>
                      <a:pt x="194" y="152"/>
                      <a:pt x="187" y="156"/>
                      <a:pt x="165" y="161"/>
                    </a:cubicBezTo>
                    <a:cubicBezTo>
                      <a:pt x="191" y="50"/>
                      <a:pt x="280" y="70"/>
                      <a:pt x="148" y="0"/>
                    </a:cubicBezTo>
                    <a:cubicBezTo>
                      <a:pt x="150" y="27"/>
                      <a:pt x="173" y="61"/>
                      <a:pt x="140" y="63"/>
                    </a:cubicBezTo>
                    <a:cubicBezTo>
                      <a:pt x="106" y="65"/>
                      <a:pt x="142" y="53"/>
                      <a:pt x="8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29" name="Freeform 19">
                <a:extLst>
                  <a:ext uri="{FF2B5EF4-FFF2-40B4-BE49-F238E27FC236}">
                    <a16:creationId xmlns:a16="http://schemas.microsoft.com/office/drawing/2014/main" id="{A3570E9A-E998-4DD0-86B4-00EFC0A1E463}"/>
                  </a:ext>
                </a:extLst>
              </p:cNvPr>
              <p:cNvSpPr>
                <a:spLocks noEditPoints="1"/>
              </p:cNvSpPr>
              <p:nvPr/>
            </p:nvSpPr>
            <p:spPr bwMode="auto">
              <a:xfrm>
                <a:off x="4846638" y="1912938"/>
                <a:ext cx="114300" cy="84138"/>
              </a:xfrm>
              <a:custGeom>
                <a:avLst/>
                <a:gdLst>
                  <a:gd name="T0" fmla="*/ 279 w 491"/>
                  <a:gd name="T1" fmla="*/ 240 h 360"/>
                  <a:gd name="T2" fmla="*/ 313 w 491"/>
                  <a:gd name="T3" fmla="*/ 282 h 360"/>
                  <a:gd name="T4" fmla="*/ 294 w 491"/>
                  <a:gd name="T5" fmla="*/ 268 h 360"/>
                  <a:gd name="T6" fmla="*/ 279 w 491"/>
                  <a:gd name="T7" fmla="*/ 240 h 360"/>
                  <a:gd name="T8" fmla="*/ 279 w 491"/>
                  <a:gd name="T9" fmla="*/ 181 h 360"/>
                  <a:gd name="T10" fmla="*/ 282 w 491"/>
                  <a:gd name="T11" fmla="*/ 183 h 360"/>
                  <a:gd name="T12" fmla="*/ 279 w 491"/>
                  <a:gd name="T13" fmla="*/ 181 h 360"/>
                  <a:gd name="T14" fmla="*/ 237 w 491"/>
                  <a:gd name="T15" fmla="*/ 130 h 360"/>
                  <a:gd name="T16" fmla="*/ 247 w 491"/>
                  <a:gd name="T17" fmla="*/ 138 h 360"/>
                  <a:gd name="T18" fmla="*/ 237 w 491"/>
                  <a:gd name="T19" fmla="*/ 130 h 360"/>
                  <a:gd name="T20" fmla="*/ 321 w 491"/>
                  <a:gd name="T21" fmla="*/ 113 h 360"/>
                  <a:gd name="T22" fmla="*/ 372 w 491"/>
                  <a:gd name="T23" fmla="*/ 113 h 360"/>
                  <a:gd name="T24" fmla="*/ 372 w 491"/>
                  <a:gd name="T25" fmla="*/ 122 h 360"/>
                  <a:gd name="T26" fmla="*/ 321 w 491"/>
                  <a:gd name="T27" fmla="*/ 122 h 360"/>
                  <a:gd name="T28" fmla="*/ 321 w 491"/>
                  <a:gd name="T29" fmla="*/ 113 h 360"/>
                  <a:gd name="T30" fmla="*/ 279 w 491"/>
                  <a:gd name="T31" fmla="*/ 113 h 360"/>
                  <a:gd name="T32" fmla="*/ 293 w 491"/>
                  <a:gd name="T33" fmla="*/ 117 h 360"/>
                  <a:gd name="T34" fmla="*/ 279 w 491"/>
                  <a:gd name="T35" fmla="*/ 113 h 360"/>
                  <a:gd name="T36" fmla="*/ 0 w 491"/>
                  <a:gd name="T37" fmla="*/ 54 h 360"/>
                  <a:gd name="T38" fmla="*/ 243 w 491"/>
                  <a:gd name="T39" fmla="*/ 184 h 360"/>
                  <a:gd name="T40" fmla="*/ 299 w 491"/>
                  <a:gd name="T41" fmla="*/ 339 h 360"/>
                  <a:gd name="T42" fmla="*/ 333 w 491"/>
                  <a:gd name="T43" fmla="*/ 355 h 360"/>
                  <a:gd name="T44" fmla="*/ 330 w 491"/>
                  <a:gd name="T45" fmla="*/ 215 h 360"/>
                  <a:gd name="T46" fmla="*/ 491 w 491"/>
                  <a:gd name="T47" fmla="*/ 147 h 360"/>
                  <a:gd name="T48" fmla="*/ 398 w 491"/>
                  <a:gd name="T49" fmla="*/ 155 h 360"/>
                  <a:gd name="T50" fmla="*/ 398 w 491"/>
                  <a:gd name="T51" fmla="*/ 138 h 360"/>
                  <a:gd name="T52" fmla="*/ 465 w 491"/>
                  <a:gd name="T53" fmla="*/ 96 h 360"/>
                  <a:gd name="T54" fmla="*/ 355 w 491"/>
                  <a:gd name="T55" fmla="*/ 88 h 360"/>
                  <a:gd name="T56" fmla="*/ 389 w 491"/>
                  <a:gd name="T57" fmla="*/ 20 h 360"/>
                  <a:gd name="T58" fmla="*/ 296 w 491"/>
                  <a:gd name="T59" fmla="*/ 62 h 360"/>
                  <a:gd name="T60" fmla="*/ 279 w 491"/>
                  <a:gd name="T61" fmla="*/ 71 h 360"/>
                  <a:gd name="T62" fmla="*/ 262 w 491"/>
                  <a:gd name="T63" fmla="*/ 45 h 360"/>
                  <a:gd name="T64" fmla="*/ 194 w 491"/>
                  <a:gd name="T65" fmla="*/ 79 h 360"/>
                  <a:gd name="T66" fmla="*/ 220 w 491"/>
                  <a:gd name="T67" fmla="*/ 122 h 360"/>
                  <a:gd name="T68" fmla="*/ 101 w 491"/>
                  <a:gd name="T69" fmla="*/ 62 h 360"/>
                  <a:gd name="T70" fmla="*/ 110 w 491"/>
                  <a:gd name="T71" fmla="*/ 3 h 360"/>
                  <a:gd name="T72" fmla="*/ 39 w 491"/>
                  <a:gd name="T73" fmla="*/ 8 h 360"/>
                  <a:gd name="T74" fmla="*/ 0 w 491"/>
                  <a:gd name="T75" fmla="*/ 54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1" h="360">
                    <a:moveTo>
                      <a:pt x="279" y="240"/>
                    </a:moveTo>
                    <a:cubicBezTo>
                      <a:pt x="309" y="248"/>
                      <a:pt x="310" y="248"/>
                      <a:pt x="313" y="282"/>
                    </a:cubicBezTo>
                    <a:cubicBezTo>
                      <a:pt x="306" y="278"/>
                      <a:pt x="302" y="277"/>
                      <a:pt x="294" y="268"/>
                    </a:cubicBezTo>
                    <a:cubicBezTo>
                      <a:pt x="272" y="243"/>
                      <a:pt x="287" y="255"/>
                      <a:pt x="279" y="240"/>
                    </a:cubicBezTo>
                    <a:close/>
                    <a:moveTo>
                      <a:pt x="279" y="181"/>
                    </a:moveTo>
                    <a:lnTo>
                      <a:pt x="282" y="183"/>
                    </a:lnTo>
                    <a:cubicBezTo>
                      <a:pt x="282" y="183"/>
                      <a:pt x="278" y="182"/>
                      <a:pt x="279" y="181"/>
                    </a:cubicBezTo>
                    <a:close/>
                    <a:moveTo>
                      <a:pt x="237" y="130"/>
                    </a:moveTo>
                    <a:cubicBezTo>
                      <a:pt x="251" y="116"/>
                      <a:pt x="264" y="151"/>
                      <a:pt x="247" y="138"/>
                    </a:cubicBezTo>
                    <a:cubicBezTo>
                      <a:pt x="241" y="134"/>
                      <a:pt x="225" y="142"/>
                      <a:pt x="237" y="130"/>
                    </a:cubicBezTo>
                    <a:close/>
                    <a:moveTo>
                      <a:pt x="321" y="113"/>
                    </a:moveTo>
                    <a:lnTo>
                      <a:pt x="372" y="113"/>
                    </a:lnTo>
                    <a:lnTo>
                      <a:pt x="372" y="122"/>
                    </a:lnTo>
                    <a:lnTo>
                      <a:pt x="321" y="122"/>
                    </a:lnTo>
                    <a:lnTo>
                      <a:pt x="321" y="113"/>
                    </a:lnTo>
                    <a:close/>
                    <a:moveTo>
                      <a:pt x="279" y="113"/>
                    </a:moveTo>
                    <a:cubicBezTo>
                      <a:pt x="288" y="104"/>
                      <a:pt x="325" y="126"/>
                      <a:pt x="293" y="117"/>
                    </a:cubicBezTo>
                    <a:cubicBezTo>
                      <a:pt x="286" y="116"/>
                      <a:pt x="265" y="127"/>
                      <a:pt x="279" y="113"/>
                    </a:cubicBezTo>
                    <a:close/>
                    <a:moveTo>
                      <a:pt x="0" y="54"/>
                    </a:moveTo>
                    <a:cubicBezTo>
                      <a:pt x="0" y="153"/>
                      <a:pt x="138" y="47"/>
                      <a:pt x="243" y="184"/>
                    </a:cubicBezTo>
                    <a:cubicBezTo>
                      <a:pt x="285" y="239"/>
                      <a:pt x="216" y="280"/>
                      <a:pt x="299" y="339"/>
                    </a:cubicBezTo>
                    <a:cubicBezTo>
                      <a:pt x="303" y="341"/>
                      <a:pt x="331" y="355"/>
                      <a:pt x="333" y="355"/>
                    </a:cubicBezTo>
                    <a:cubicBezTo>
                      <a:pt x="402" y="360"/>
                      <a:pt x="333" y="255"/>
                      <a:pt x="330" y="215"/>
                    </a:cubicBezTo>
                    <a:cubicBezTo>
                      <a:pt x="466" y="183"/>
                      <a:pt x="489" y="225"/>
                      <a:pt x="491" y="147"/>
                    </a:cubicBezTo>
                    <a:cubicBezTo>
                      <a:pt x="446" y="151"/>
                      <a:pt x="438" y="164"/>
                      <a:pt x="398" y="155"/>
                    </a:cubicBezTo>
                    <a:lnTo>
                      <a:pt x="398" y="138"/>
                    </a:lnTo>
                    <a:cubicBezTo>
                      <a:pt x="445" y="140"/>
                      <a:pt x="464" y="159"/>
                      <a:pt x="465" y="96"/>
                    </a:cubicBezTo>
                    <a:cubicBezTo>
                      <a:pt x="398" y="96"/>
                      <a:pt x="412" y="101"/>
                      <a:pt x="355" y="88"/>
                    </a:cubicBezTo>
                    <a:cubicBezTo>
                      <a:pt x="374" y="59"/>
                      <a:pt x="385" y="65"/>
                      <a:pt x="389" y="20"/>
                    </a:cubicBezTo>
                    <a:cubicBezTo>
                      <a:pt x="351" y="23"/>
                      <a:pt x="337" y="40"/>
                      <a:pt x="296" y="62"/>
                    </a:cubicBezTo>
                    <a:lnTo>
                      <a:pt x="279" y="71"/>
                    </a:lnTo>
                    <a:cubicBezTo>
                      <a:pt x="260" y="58"/>
                      <a:pt x="269" y="69"/>
                      <a:pt x="262" y="45"/>
                    </a:cubicBezTo>
                    <a:cubicBezTo>
                      <a:pt x="233" y="48"/>
                      <a:pt x="194" y="49"/>
                      <a:pt x="194" y="79"/>
                    </a:cubicBezTo>
                    <a:cubicBezTo>
                      <a:pt x="194" y="115"/>
                      <a:pt x="203" y="75"/>
                      <a:pt x="220" y="122"/>
                    </a:cubicBezTo>
                    <a:lnTo>
                      <a:pt x="101" y="62"/>
                    </a:lnTo>
                    <a:cubicBezTo>
                      <a:pt x="102" y="25"/>
                      <a:pt x="107" y="36"/>
                      <a:pt x="110" y="3"/>
                    </a:cubicBezTo>
                    <a:cubicBezTo>
                      <a:pt x="83" y="3"/>
                      <a:pt x="62" y="0"/>
                      <a:pt x="39" y="8"/>
                    </a:cubicBezTo>
                    <a:cubicBezTo>
                      <a:pt x="22" y="15"/>
                      <a:pt x="0" y="34"/>
                      <a:pt x="0"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0" name="Freeform 20">
                <a:extLst>
                  <a:ext uri="{FF2B5EF4-FFF2-40B4-BE49-F238E27FC236}">
                    <a16:creationId xmlns:a16="http://schemas.microsoft.com/office/drawing/2014/main" id="{32D788AE-AC21-41F2-967E-F1A28167927B}"/>
                  </a:ext>
                </a:extLst>
              </p:cNvPr>
              <p:cNvSpPr>
                <a:spLocks noEditPoints="1"/>
              </p:cNvSpPr>
              <p:nvPr/>
            </p:nvSpPr>
            <p:spPr bwMode="auto">
              <a:xfrm>
                <a:off x="4837113" y="2320926"/>
                <a:ext cx="80963" cy="87313"/>
              </a:xfrm>
              <a:custGeom>
                <a:avLst/>
                <a:gdLst>
                  <a:gd name="T0" fmla="*/ 153 w 348"/>
                  <a:gd name="T1" fmla="*/ 178 h 373"/>
                  <a:gd name="T2" fmla="*/ 45 w 348"/>
                  <a:gd name="T3" fmla="*/ 212 h 373"/>
                  <a:gd name="T4" fmla="*/ 68 w 348"/>
                  <a:gd name="T5" fmla="*/ 169 h 373"/>
                  <a:gd name="T6" fmla="*/ 153 w 348"/>
                  <a:gd name="T7" fmla="*/ 178 h 373"/>
                  <a:gd name="T8" fmla="*/ 127 w 348"/>
                  <a:gd name="T9" fmla="*/ 356 h 373"/>
                  <a:gd name="T10" fmla="*/ 136 w 348"/>
                  <a:gd name="T11" fmla="*/ 364 h 373"/>
                  <a:gd name="T12" fmla="*/ 195 w 348"/>
                  <a:gd name="T13" fmla="*/ 373 h 373"/>
                  <a:gd name="T14" fmla="*/ 221 w 348"/>
                  <a:gd name="T15" fmla="*/ 186 h 373"/>
                  <a:gd name="T16" fmla="*/ 153 w 348"/>
                  <a:gd name="T17" fmla="*/ 178 h 373"/>
                  <a:gd name="T18" fmla="*/ 153 w 348"/>
                  <a:gd name="T19" fmla="*/ 144 h 373"/>
                  <a:gd name="T20" fmla="*/ 94 w 348"/>
                  <a:gd name="T21" fmla="*/ 126 h 373"/>
                  <a:gd name="T22" fmla="*/ 94 w 348"/>
                  <a:gd name="T23" fmla="*/ 102 h 373"/>
                  <a:gd name="T24" fmla="*/ 204 w 348"/>
                  <a:gd name="T25" fmla="*/ 135 h 373"/>
                  <a:gd name="T26" fmla="*/ 280 w 348"/>
                  <a:gd name="T27" fmla="*/ 212 h 373"/>
                  <a:gd name="T28" fmla="*/ 324 w 348"/>
                  <a:gd name="T29" fmla="*/ 172 h 373"/>
                  <a:gd name="T30" fmla="*/ 348 w 348"/>
                  <a:gd name="T31" fmla="*/ 102 h 373"/>
                  <a:gd name="T32" fmla="*/ 194 w 348"/>
                  <a:gd name="T33" fmla="*/ 52 h 373"/>
                  <a:gd name="T34" fmla="*/ 170 w 348"/>
                  <a:gd name="T35" fmla="*/ 0 h 373"/>
                  <a:gd name="T36" fmla="*/ 127 w 348"/>
                  <a:gd name="T37" fmla="*/ 0 h 373"/>
                  <a:gd name="T38" fmla="*/ 0 w 348"/>
                  <a:gd name="T39" fmla="*/ 229 h 373"/>
                  <a:gd name="T40" fmla="*/ 68 w 348"/>
                  <a:gd name="T41" fmla="*/ 305 h 373"/>
                  <a:gd name="T42" fmla="*/ 212 w 348"/>
                  <a:gd name="T43" fmla="*/ 246 h 373"/>
                  <a:gd name="T44" fmla="*/ 110 w 348"/>
                  <a:gd name="T45" fmla="*/ 305 h 373"/>
                  <a:gd name="T46" fmla="*/ 127 w 348"/>
                  <a:gd name="T47" fmla="*/ 35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8" h="373">
                    <a:moveTo>
                      <a:pt x="153" y="178"/>
                    </a:moveTo>
                    <a:cubicBezTo>
                      <a:pt x="137" y="192"/>
                      <a:pt x="55" y="260"/>
                      <a:pt x="45" y="212"/>
                    </a:cubicBezTo>
                    <a:cubicBezTo>
                      <a:pt x="41" y="191"/>
                      <a:pt x="56" y="188"/>
                      <a:pt x="68" y="169"/>
                    </a:cubicBezTo>
                    <a:cubicBezTo>
                      <a:pt x="113" y="169"/>
                      <a:pt x="118" y="170"/>
                      <a:pt x="153" y="178"/>
                    </a:cubicBezTo>
                    <a:close/>
                    <a:moveTo>
                      <a:pt x="127" y="356"/>
                    </a:moveTo>
                    <a:lnTo>
                      <a:pt x="136" y="364"/>
                    </a:lnTo>
                    <a:cubicBezTo>
                      <a:pt x="169" y="367"/>
                      <a:pt x="158" y="372"/>
                      <a:pt x="195" y="373"/>
                    </a:cubicBezTo>
                    <a:cubicBezTo>
                      <a:pt x="206" y="325"/>
                      <a:pt x="307" y="240"/>
                      <a:pt x="221" y="186"/>
                    </a:cubicBezTo>
                    <a:cubicBezTo>
                      <a:pt x="190" y="166"/>
                      <a:pt x="191" y="175"/>
                      <a:pt x="153" y="178"/>
                    </a:cubicBezTo>
                    <a:lnTo>
                      <a:pt x="153" y="144"/>
                    </a:lnTo>
                    <a:lnTo>
                      <a:pt x="94" y="126"/>
                    </a:lnTo>
                    <a:lnTo>
                      <a:pt x="94" y="102"/>
                    </a:lnTo>
                    <a:cubicBezTo>
                      <a:pt x="178" y="102"/>
                      <a:pt x="152" y="105"/>
                      <a:pt x="204" y="135"/>
                    </a:cubicBezTo>
                    <a:cubicBezTo>
                      <a:pt x="244" y="159"/>
                      <a:pt x="267" y="158"/>
                      <a:pt x="280" y="212"/>
                    </a:cubicBezTo>
                    <a:cubicBezTo>
                      <a:pt x="308" y="204"/>
                      <a:pt x="310" y="195"/>
                      <a:pt x="324" y="172"/>
                    </a:cubicBezTo>
                    <a:cubicBezTo>
                      <a:pt x="339" y="148"/>
                      <a:pt x="347" y="137"/>
                      <a:pt x="348" y="102"/>
                    </a:cubicBezTo>
                    <a:cubicBezTo>
                      <a:pt x="289" y="115"/>
                      <a:pt x="240" y="87"/>
                      <a:pt x="194" y="52"/>
                    </a:cubicBezTo>
                    <a:cubicBezTo>
                      <a:pt x="171" y="33"/>
                      <a:pt x="171" y="39"/>
                      <a:pt x="170" y="0"/>
                    </a:cubicBezTo>
                    <a:lnTo>
                      <a:pt x="127" y="0"/>
                    </a:lnTo>
                    <a:cubicBezTo>
                      <a:pt x="125" y="87"/>
                      <a:pt x="18" y="154"/>
                      <a:pt x="0" y="229"/>
                    </a:cubicBezTo>
                    <a:cubicBezTo>
                      <a:pt x="14" y="249"/>
                      <a:pt x="48" y="291"/>
                      <a:pt x="68" y="305"/>
                    </a:cubicBezTo>
                    <a:cubicBezTo>
                      <a:pt x="177" y="280"/>
                      <a:pt x="137" y="247"/>
                      <a:pt x="212" y="246"/>
                    </a:cubicBezTo>
                    <a:cubicBezTo>
                      <a:pt x="210" y="327"/>
                      <a:pt x="171" y="334"/>
                      <a:pt x="110" y="305"/>
                    </a:cubicBezTo>
                    <a:cubicBezTo>
                      <a:pt x="113" y="334"/>
                      <a:pt x="117" y="336"/>
                      <a:pt x="127" y="3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1" name="Freeform 21">
                <a:extLst>
                  <a:ext uri="{FF2B5EF4-FFF2-40B4-BE49-F238E27FC236}">
                    <a16:creationId xmlns:a16="http://schemas.microsoft.com/office/drawing/2014/main" id="{1E41430E-73FF-4AAC-B791-CFB7836DF2EC}"/>
                  </a:ext>
                </a:extLst>
              </p:cNvPr>
              <p:cNvSpPr>
                <a:spLocks/>
              </p:cNvSpPr>
              <p:nvPr/>
            </p:nvSpPr>
            <p:spPr bwMode="auto">
              <a:xfrm>
                <a:off x="4656138" y="1728788"/>
                <a:ext cx="77788" cy="79375"/>
              </a:xfrm>
              <a:custGeom>
                <a:avLst/>
                <a:gdLst>
                  <a:gd name="T0" fmla="*/ 161 w 331"/>
                  <a:gd name="T1" fmla="*/ 127 h 339"/>
                  <a:gd name="T2" fmla="*/ 43 w 331"/>
                  <a:gd name="T3" fmla="*/ 144 h 339"/>
                  <a:gd name="T4" fmla="*/ 136 w 331"/>
                  <a:gd name="T5" fmla="*/ 186 h 339"/>
                  <a:gd name="T6" fmla="*/ 0 w 331"/>
                  <a:gd name="T7" fmla="*/ 279 h 339"/>
                  <a:gd name="T8" fmla="*/ 181 w 331"/>
                  <a:gd name="T9" fmla="*/ 231 h 339"/>
                  <a:gd name="T10" fmla="*/ 331 w 331"/>
                  <a:gd name="T11" fmla="*/ 186 h 339"/>
                  <a:gd name="T12" fmla="*/ 263 w 331"/>
                  <a:gd name="T13" fmla="*/ 127 h 339"/>
                  <a:gd name="T14" fmla="*/ 212 w 331"/>
                  <a:gd name="T15" fmla="*/ 0 h 339"/>
                  <a:gd name="T16" fmla="*/ 195 w 331"/>
                  <a:gd name="T17" fmla="*/ 67 h 339"/>
                  <a:gd name="T18" fmla="*/ 161 w 331"/>
                  <a:gd name="T19" fmla="*/ 127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1" h="339">
                    <a:moveTo>
                      <a:pt x="161" y="127"/>
                    </a:moveTo>
                    <a:cubicBezTo>
                      <a:pt x="68" y="127"/>
                      <a:pt x="43" y="51"/>
                      <a:pt x="43" y="144"/>
                    </a:cubicBezTo>
                    <a:cubicBezTo>
                      <a:pt x="43" y="189"/>
                      <a:pt x="91" y="186"/>
                      <a:pt x="136" y="186"/>
                    </a:cubicBezTo>
                    <a:cubicBezTo>
                      <a:pt x="73" y="280"/>
                      <a:pt x="0" y="206"/>
                      <a:pt x="0" y="279"/>
                    </a:cubicBezTo>
                    <a:cubicBezTo>
                      <a:pt x="0" y="321"/>
                      <a:pt x="93" y="339"/>
                      <a:pt x="181" y="231"/>
                    </a:cubicBezTo>
                    <a:cubicBezTo>
                      <a:pt x="233" y="167"/>
                      <a:pt x="252" y="186"/>
                      <a:pt x="331" y="186"/>
                    </a:cubicBezTo>
                    <a:cubicBezTo>
                      <a:pt x="320" y="140"/>
                      <a:pt x="319" y="128"/>
                      <a:pt x="263" y="127"/>
                    </a:cubicBezTo>
                    <a:cubicBezTo>
                      <a:pt x="264" y="75"/>
                      <a:pt x="301" y="20"/>
                      <a:pt x="212" y="0"/>
                    </a:cubicBezTo>
                    <a:cubicBezTo>
                      <a:pt x="210" y="29"/>
                      <a:pt x="202" y="41"/>
                      <a:pt x="195" y="67"/>
                    </a:cubicBezTo>
                    <a:cubicBezTo>
                      <a:pt x="188" y="96"/>
                      <a:pt x="192" y="127"/>
                      <a:pt x="161"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2" name="Freeform 22">
                <a:extLst>
                  <a:ext uri="{FF2B5EF4-FFF2-40B4-BE49-F238E27FC236}">
                    <a16:creationId xmlns:a16="http://schemas.microsoft.com/office/drawing/2014/main" id="{B0AB083E-FE3E-4433-82C0-169B2024FFAB}"/>
                  </a:ext>
                </a:extLst>
              </p:cNvPr>
              <p:cNvSpPr>
                <a:spLocks/>
              </p:cNvSpPr>
              <p:nvPr/>
            </p:nvSpPr>
            <p:spPr bwMode="auto">
              <a:xfrm>
                <a:off x="4362450" y="2473326"/>
                <a:ext cx="66675" cy="68263"/>
              </a:xfrm>
              <a:custGeom>
                <a:avLst/>
                <a:gdLst>
                  <a:gd name="T0" fmla="*/ 0 w 293"/>
                  <a:gd name="T1" fmla="*/ 203 h 296"/>
                  <a:gd name="T2" fmla="*/ 0 w 293"/>
                  <a:gd name="T3" fmla="*/ 237 h 296"/>
                  <a:gd name="T4" fmla="*/ 212 w 293"/>
                  <a:gd name="T5" fmla="*/ 296 h 296"/>
                  <a:gd name="T6" fmla="*/ 237 w 293"/>
                  <a:gd name="T7" fmla="*/ 237 h 296"/>
                  <a:gd name="T8" fmla="*/ 224 w 293"/>
                  <a:gd name="T9" fmla="*/ 219 h 296"/>
                  <a:gd name="T10" fmla="*/ 208 w 293"/>
                  <a:gd name="T11" fmla="*/ 223 h 296"/>
                  <a:gd name="T12" fmla="*/ 173 w 293"/>
                  <a:gd name="T13" fmla="*/ 242 h 296"/>
                  <a:gd name="T14" fmla="*/ 102 w 293"/>
                  <a:gd name="T15" fmla="*/ 229 h 296"/>
                  <a:gd name="T16" fmla="*/ 119 w 293"/>
                  <a:gd name="T17" fmla="*/ 169 h 296"/>
                  <a:gd name="T18" fmla="*/ 161 w 293"/>
                  <a:gd name="T19" fmla="*/ 220 h 296"/>
                  <a:gd name="T20" fmla="*/ 212 w 293"/>
                  <a:gd name="T21" fmla="*/ 119 h 296"/>
                  <a:gd name="T22" fmla="*/ 144 w 293"/>
                  <a:gd name="T23" fmla="*/ 136 h 296"/>
                  <a:gd name="T24" fmla="*/ 229 w 293"/>
                  <a:gd name="T25" fmla="*/ 161 h 296"/>
                  <a:gd name="T26" fmla="*/ 288 w 293"/>
                  <a:gd name="T27" fmla="*/ 85 h 296"/>
                  <a:gd name="T28" fmla="*/ 85 w 293"/>
                  <a:gd name="T29" fmla="*/ 0 h 296"/>
                  <a:gd name="T30" fmla="*/ 97 w 293"/>
                  <a:gd name="T31" fmla="*/ 58 h 296"/>
                  <a:gd name="T32" fmla="*/ 55 w 293"/>
                  <a:gd name="T33" fmla="*/ 173 h 296"/>
                  <a:gd name="T34" fmla="*/ 0 w 293"/>
                  <a:gd name="T35" fmla="*/ 20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96">
                    <a:moveTo>
                      <a:pt x="0" y="203"/>
                    </a:moveTo>
                    <a:lnTo>
                      <a:pt x="0" y="237"/>
                    </a:lnTo>
                    <a:cubicBezTo>
                      <a:pt x="83" y="244"/>
                      <a:pt x="103" y="296"/>
                      <a:pt x="212" y="296"/>
                    </a:cubicBezTo>
                    <a:cubicBezTo>
                      <a:pt x="220" y="263"/>
                      <a:pt x="231" y="258"/>
                      <a:pt x="237" y="237"/>
                    </a:cubicBezTo>
                    <a:cubicBezTo>
                      <a:pt x="240" y="227"/>
                      <a:pt x="250" y="215"/>
                      <a:pt x="224" y="219"/>
                    </a:cubicBezTo>
                    <a:cubicBezTo>
                      <a:pt x="217" y="220"/>
                      <a:pt x="214" y="220"/>
                      <a:pt x="208" y="223"/>
                    </a:cubicBezTo>
                    <a:cubicBezTo>
                      <a:pt x="192" y="229"/>
                      <a:pt x="188" y="234"/>
                      <a:pt x="173" y="242"/>
                    </a:cubicBezTo>
                    <a:cubicBezTo>
                      <a:pt x="135" y="263"/>
                      <a:pt x="135" y="251"/>
                      <a:pt x="102" y="229"/>
                    </a:cubicBezTo>
                    <a:cubicBezTo>
                      <a:pt x="109" y="197"/>
                      <a:pt x="116" y="205"/>
                      <a:pt x="119" y="169"/>
                    </a:cubicBezTo>
                    <a:cubicBezTo>
                      <a:pt x="167" y="170"/>
                      <a:pt x="161" y="173"/>
                      <a:pt x="161" y="220"/>
                    </a:cubicBezTo>
                    <a:cubicBezTo>
                      <a:pt x="191" y="201"/>
                      <a:pt x="208" y="163"/>
                      <a:pt x="212" y="119"/>
                    </a:cubicBezTo>
                    <a:cubicBezTo>
                      <a:pt x="195" y="127"/>
                      <a:pt x="166" y="131"/>
                      <a:pt x="144" y="136"/>
                    </a:cubicBezTo>
                    <a:cubicBezTo>
                      <a:pt x="152" y="42"/>
                      <a:pt x="229" y="60"/>
                      <a:pt x="229" y="161"/>
                    </a:cubicBezTo>
                    <a:cubicBezTo>
                      <a:pt x="293" y="156"/>
                      <a:pt x="266" y="132"/>
                      <a:pt x="288" y="85"/>
                    </a:cubicBezTo>
                    <a:cubicBezTo>
                      <a:pt x="186" y="31"/>
                      <a:pt x="142" y="28"/>
                      <a:pt x="85" y="0"/>
                    </a:cubicBezTo>
                    <a:cubicBezTo>
                      <a:pt x="88" y="29"/>
                      <a:pt x="98" y="39"/>
                      <a:pt x="97" y="58"/>
                    </a:cubicBezTo>
                    <a:lnTo>
                      <a:pt x="55" y="173"/>
                    </a:lnTo>
                    <a:cubicBezTo>
                      <a:pt x="39" y="206"/>
                      <a:pt x="44" y="203"/>
                      <a:pt x="0" y="2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3" name="Freeform 23">
                <a:extLst>
                  <a:ext uri="{FF2B5EF4-FFF2-40B4-BE49-F238E27FC236}">
                    <a16:creationId xmlns:a16="http://schemas.microsoft.com/office/drawing/2014/main" id="{A4E3FD15-5122-4641-9FE6-71540FC1F0F4}"/>
                  </a:ext>
                </a:extLst>
              </p:cNvPr>
              <p:cNvSpPr>
                <a:spLocks noEditPoints="1"/>
              </p:cNvSpPr>
              <p:nvPr/>
            </p:nvSpPr>
            <p:spPr bwMode="auto">
              <a:xfrm>
                <a:off x="4141788" y="2263776"/>
                <a:ext cx="57150" cy="57150"/>
              </a:xfrm>
              <a:custGeom>
                <a:avLst/>
                <a:gdLst>
                  <a:gd name="T0" fmla="*/ 36 w 248"/>
                  <a:gd name="T1" fmla="*/ 186 h 245"/>
                  <a:gd name="T2" fmla="*/ 28 w 248"/>
                  <a:gd name="T3" fmla="*/ 152 h 245"/>
                  <a:gd name="T4" fmla="*/ 211 w 248"/>
                  <a:gd name="T5" fmla="*/ 106 h 245"/>
                  <a:gd name="T6" fmla="*/ 173 w 248"/>
                  <a:gd name="T7" fmla="*/ 154 h 245"/>
                  <a:gd name="T8" fmla="*/ 36 w 248"/>
                  <a:gd name="T9" fmla="*/ 186 h 245"/>
                  <a:gd name="T10" fmla="*/ 2 w 248"/>
                  <a:gd name="T11" fmla="*/ 101 h 245"/>
                  <a:gd name="T12" fmla="*/ 104 w 248"/>
                  <a:gd name="T13" fmla="*/ 245 h 245"/>
                  <a:gd name="T14" fmla="*/ 248 w 248"/>
                  <a:gd name="T15" fmla="*/ 110 h 245"/>
                  <a:gd name="T16" fmla="*/ 121 w 248"/>
                  <a:gd name="T17" fmla="*/ 0 h 245"/>
                  <a:gd name="T18" fmla="*/ 2 w 248"/>
                  <a:gd name="T19" fmla="*/ 10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 h="245">
                    <a:moveTo>
                      <a:pt x="36" y="186"/>
                    </a:moveTo>
                    <a:cubicBezTo>
                      <a:pt x="31" y="163"/>
                      <a:pt x="28" y="170"/>
                      <a:pt x="28" y="152"/>
                    </a:cubicBezTo>
                    <a:cubicBezTo>
                      <a:pt x="28" y="83"/>
                      <a:pt x="227" y="25"/>
                      <a:pt x="211" y="106"/>
                    </a:cubicBezTo>
                    <a:cubicBezTo>
                      <a:pt x="208" y="123"/>
                      <a:pt x="185" y="145"/>
                      <a:pt x="173" y="154"/>
                    </a:cubicBezTo>
                    <a:cubicBezTo>
                      <a:pt x="134" y="183"/>
                      <a:pt x="102" y="186"/>
                      <a:pt x="36" y="186"/>
                    </a:cubicBezTo>
                    <a:close/>
                    <a:moveTo>
                      <a:pt x="2" y="101"/>
                    </a:moveTo>
                    <a:cubicBezTo>
                      <a:pt x="2" y="165"/>
                      <a:pt x="0" y="245"/>
                      <a:pt x="104" y="245"/>
                    </a:cubicBezTo>
                    <a:cubicBezTo>
                      <a:pt x="171" y="245"/>
                      <a:pt x="248" y="201"/>
                      <a:pt x="248" y="110"/>
                    </a:cubicBezTo>
                    <a:cubicBezTo>
                      <a:pt x="248" y="57"/>
                      <a:pt x="168" y="0"/>
                      <a:pt x="121" y="0"/>
                    </a:cubicBezTo>
                    <a:cubicBezTo>
                      <a:pt x="68" y="0"/>
                      <a:pt x="2" y="49"/>
                      <a:pt x="2"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4" name="Freeform 24">
                <a:extLst>
                  <a:ext uri="{FF2B5EF4-FFF2-40B4-BE49-F238E27FC236}">
                    <a16:creationId xmlns:a16="http://schemas.microsoft.com/office/drawing/2014/main" id="{F3202DE9-DF03-4F13-9D29-4F4CD47EC80C}"/>
                  </a:ext>
                </a:extLst>
              </p:cNvPr>
              <p:cNvSpPr>
                <a:spLocks/>
              </p:cNvSpPr>
              <p:nvPr/>
            </p:nvSpPr>
            <p:spPr bwMode="auto">
              <a:xfrm>
                <a:off x="4416425" y="2482851"/>
                <a:ext cx="52388" cy="73025"/>
              </a:xfrm>
              <a:custGeom>
                <a:avLst/>
                <a:gdLst>
                  <a:gd name="T0" fmla="*/ 33 w 220"/>
                  <a:gd name="T1" fmla="*/ 132 h 310"/>
                  <a:gd name="T2" fmla="*/ 128 w 220"/>
                  <a:gd name="T3" fmla="*/ 242 h 310"/>
                  <a:gd name="T4" fmla="*/ 50 w 220"/>
                  <a:gd name="T5" fmla="*/ 183 h 310"/>
                  <a:gd name="T6" fmla="*/ 16 w 220"/>
                  <a:gd name="T7" fmla="*/ 183 h 310"/>
                  <a:gd name="T8" fmla="*/ 0 w 220"/>
                  <a:gd name="T9" fmla="*/ 267 h 310"/>
                  <a:gd name="T10" fmla="*/ 110 w 220"/>
                  <a:gd name="T11" fmla="*/ 310 h 310"/>
                  <a:gd name="T12" fmla="*/ 194 w 220"/>
                  <a:gd name="T13" fmla="*/ 250 h 310"/>
                  <a:gd name="T14" fmla="*/ 127 w 220"/>
                  <a:gd name="T15" fmla="*/ 81 h 310"/>
                  <a:gd name="T16" fmla="*/ 177 w 220"/>
                  <a:gd name="T17" fmla="*/ 174 h 310"/>
                  <a:gd name="T18" fmla="*/ 211 w 220"/>
                  <a:gd name="T19" fmla="*/ 174 h 310"/>
                  <a:gd name="T20" fmla="*/ 220 w 220"/>
                  <a:gd name="T21" fmla="*/ 73 h 310"/>
                  <a:gd name="T22" fmla="*/ 66 w 220"/>
                  <a:gd name="T23" fmla="*/ 72 h 310"/>
                  <a:gd name="T24" fmla="*/ 33 w 220"/>
                  <a:gd name="T25" fmla="*/ 132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0" h="310">
                    <a:moveTo>
                      <a:pt x="33" y="132"/>
                    </a:moveTo>
                    <a:cubicBezTo>
                      <a:pt x="33" y="182"/>
                      <a:pt x="114" y="205"/>
                      <a:pt x="128" y="242"/>
                    </a:cubicBezTo>
                    <a:cubicBezTo>
                      <a:pt x="149" y="292"/>
                      <a:pt x="50" y="309"/>
                      <a:pt x="50" y="183"/>
                    </a:cubicBezTo>
                    <a:lnTo>
                      <a:pt x="16" y="183"/>
                    </a:lnTo>
                    <a:cubicBezTo>
                      <a:pt x="11" y="207"/>
                      <a:pt x="2" y="240"/>
                      <a:pt x="0" y="267"/>
                    </a:cubicBezTo>
                    <a:cubicBezTo>
                      <a:pt x="27" y="274"/>
                      <a:pt x="96" y="310"/>
                      <a:pt x="110" y="310"/>
                    </a:cubicBezTo>
                    <a:cubicBezTo>
                      <a:pt x="130" y="310"/>
                      <a:pt x="194" y="278"/>
                      <a:pt x="194" y="250"/>
                    </a:cubicBezTo>
                    <a:cubicBezTo>
                      <a:pt x="194" y="125"/>
                      <a:pt x="35" y="142"/>
                      <a:pt x="127" y="81"/>
                    </a:cubicBezTo>
                    <a:cubicBezTo>
                      <a:pt x="165" y="91"/>
                      <a:pt x="176" y="128"/>
                      <a:pt x="177" y="174"/>
                    </a:cubicBezTo>
                    <a:lnTo>
                      <a:pt x="211" y="174"/>
                    </a:lnTo>
                    <a:cubicBezTo>
                      <a:pt x="211" y="125"/>
                      <a:pt x="220" y="115"/>
                      <a:pt x="220" y="73"/>
                    </a:cubicBezTo>
                    <a:cubicBezTo>
                      <a:pt x="155" y="104"/>
                      <a:pt x="141" y="0"/>
                      <a:pt x="66" y="72"/>
                    </a:cubicBezTo>
                    <a:cubicBezTo>
                      <a:pt x="57" y="81"/>
                      <a:pt x="33" y="115"/>
                      <a:pt x="33" y="1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5" name="Freeform 25">
                <a:extLst>
                  <a:ext uri="{FF2B5EF4-FFF2-40B4-BE49-F238E27FC236}">
                    <a16:creationId xmlns:a16="http://schemas.microsoft.com/office/drawing/2014/main" id="{D8A43887-A8BF-40D1-9FC2-9D3F3BFD9FA8}"/>
                  </a:ext>
                </a:extLst>
              </p:cNvPr>
              <p:cNvSpPr>
                <a:spLocks/>
              </p:cNvSpPr>
              <p:nvPr/>
            </p:nvSpPr>
            <p:spPr bwMode="auto">
              <a:xfrm>
                <a:off x="4468813" y="2500313"/>
                <a:ext cx="58738" cy="63500"/>
              </a:xfrm>
              <a:custGeom>
                <a:avLst/>
                <a:gdLst>
                  <a:gd name="T0" fmla="*/ 6 w 252"/>
                  <a:gd name="T1" fmla="*/ 101 h 271"/>
                  <a:gd name="T2" fmla="*/ 99 w 252"/>
                  <a:gd name="T3" fmla="*/ 50 h 271"/>
                  <a:gd name="T4" fmla="*/ 74 w 252"/>
                  <a:gd name="T5" fmla="*/ 228 h 271"/>
                  <a:gd name="T6" fmla="*/ 40 w 252"/>
                  <a:gd name="T7" fmla="*/ 228 h 271"/>
                  <a:gd name="T8" fmla="*/ 40 w 252"/>
                  <a:gd name="T9" fmla="*/ 262 h 271"/>
                  <a:gd name="T10" fmla="*/ 175 w 252"/>
                  <a:gd name="T11" fmla="*/ 271 h 271"/>
                  <a:gd name="T12" fmla="*/ 160 w 252"/>
                  <a:gd name="T13" fmla="*/ 59 h 271"/>
                  <a:gd name="T14" fmla="*/ 209 w 252"/>
                  <a:gd name="T15" fmla="*/ 127 h 271"/>
                  <a:gd name="T16" fmla="*/ 243 w 252"/>
                  <a:gd name="T17" fmla="*/ 127 h 271"/>
                  <a:gd name="T18" fmla="*/ 252 w 252"/>
                  <a:gd name="T19" fmla="*/ 42 h 271"/>
                  <a:gd name="T20" fmla="*/ 23 w 252"/>
                  <a:gd name="T21" fmla="*/ 0 h 271"/>
                  <a:gd name="T22" fmla="*/ 6 w 252"/>
                  <a:gd name="T23" fmla="*/ 10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271">
                    <a:moveTo>
                      <a:pt x="6" y="101"/>
                    </a:moveTo>
                    <a:cubicBezTo>
                      <a:pt x="94" y="81"/>
                      <a:pt x="0" y="50"/>
                      <a:pt x="99" y="50"/>
                    </a:cubicBezTo>
                    <a:cubicBezTo>
                      <a:pt x="90" y="92"/>
                      <a:pt x="74" y="181"/>
                      <a:pt x="74" y="228"/>
                    </a:cubicBezTo>
                    <a:lnTo>
                      <a:pt x="40" y="228"/>
                    </a:lnTo>
                    <a:lnTo>
                      <a:pt x="40" y="262"/>
                    </a:lnTo>
                    <a:lnTo>
                      <a:pt x="175" y="271"/>
                    </a:lnTo>
                    <a:cubicBezTo>
                      <a:pt x="136" y="196"/>
                      <a:pt x="149" y="238"/>
                      <a:pt x="160" y="59"/>
                    </a:cubicBezTo>
                    <a:cubicBezTo>
                      <a:pt x="208" y="60"/>
                      <a:pt x="205" y="74"/>
                      <a:pt x="209" y="127"/>
                    </a:cubicBezTo>
                    <a:lnTo>
                      <a:pt x="243" y="127"/>
                    </a:lnTo>
                    <a:lnTo>
                      <a:pt x="252" y="42"/>
                    </a:lnTo>
                    <a:cubicBezTo>
                      <a:pt x="191" y="13"/>
                      <a:pt x="70" y="22"/>
                      <a:pt x="23" y="0"/>
                    </a:cubicBezTo>
                    <a:cubicBezTo>
                      <a:pt x="20" y="41"/>
                      <a:pt x="6" y="53"/>
                      <a:pt x="6"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6" name="Freeform 26">
                <a:extLst>
                  <a:ext uri="{FF2B5EF4-FFF2-40B4-BE49-F238E27FC236}">
                    <a16:creationId xmlns:a16="http://schemas.microsoft.com/office/drawing/2014/main" id="{927DE42D-D3DB-4BBD-8D3A-B6C468D36F91}"/>
                  </a:ext>
                </a:extLst>
              </p:cNvPr>
              <p:cNvSpPr>
                <a:spLocks/>
              </p:cNvSpPr>
              <p:nvPr/>
            </p:nvSpPr>
            <p:spPr bwMode="auto">
              <a:xfrm>
                <a:off x="4119563" y="2219326"/>
                <a:ext cx="63500" cy="47625"/>
              </a:xfrm>
              <a:custGeom>
                <a:avLst/>
                <a:gdLst>
                  <a:gd name="T0" fmla="*/ 93 w 271"/>
                  <a:gd name="T1" fmla="*/ 161 h 204"/>
                  <a:gd name="T2" fmla="*/ 34 w 271"/>
                  <a:gd name="T3" fmla="*/ 136 h 204"/>
                  <a:gd name="T4" fmla="*/ 93 w 271"/>
                  <a:gd name="T5" fmla="*/ 26 h 204"/>
                  <a:gd name="T6" fmla="*/ 0 w 271"/>
                  <a:gd name="T7" fmla="*/ 51 h 204"/>
                  <a:gd name="T8" fmla="*/ 68 w 271"/>
                  <a:gd name="T9" fmla="*/ 204 h 204"/>
                  <a:gd name="T10" fmla="*/ 119 w 271"/>
                  <a:gd name="T11" fmla="*/ 204 h 204"/>
                  <a:gd name="T12" fmla="*/ 169 w 271"/>
                  <a:gd name="T13" fmla="*/ 68 h 204"/>
                  <a:gd name="T14" fmla="*/ 202 w 271"/>
                  <a:gd name="T15" fmla="*/ 41 h 204"/>
                  <a:gd name="T16" fmla="*/ 186 w 271"/>
                  <a:gd name="T17" fmla="*/ 161 h 204"/>
                  <a:gd name="T18" fmla="*/ 271 w 271"/>
                  <a:gd name="T19" fmla="*/ 153 h 204"/>
                  <a:gd name="T20" fmla="*/ 251 w 271"/>
                  <a:gd name="T21" fmla="*/ 71 h 204"/>
                  <a:gd name="T22" fmla="*/ 220 w 271"/>
                  <a:gd name="T23" fmla="*/ 0 h 204"/>
                  <a:gd name="T24" fmla="*/ 127 w 271"/>
                  <a:gd name="T25" fmla="*/ 0 h 204"/>
                  <a:gd name="T26" fmla="*/ 105 w 271"/>
                  <a:gd name="T27" fmla="*/ 71 h 204"/>
                  <a:gd name="T28" fmla="*/ 93 w 271"/>
                  <a:gd name="T29" fmla="*/ 16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1" h="204">
                    <a:moveTo>
                      <a:pt x="93" y="161"/>
                    </a:moveTo>
                    <a:cubicBezTo>
                      <a:pt x="61" y="159"/>
                      <a:pt x="54" y="149"/>
                      <a:pt x="34" y="136"/>
                    </a:cubicBezTo>
                    <a:cubicBezTo>
                      <a:pt x="47" y="82"/>
                      <a:pt x="67" y="65"/>
                      <a:pt x="93" y="26"/>
                    </a:cubicBezTo>
                    <a:cubicBezTo>
                      <a:pt x="69" y="26"/>
                      <a:pt x="0" y="31"/>
                      <a:pt x="0" y="51"/>
                    </a:cubicBezTo>
                    <a:cubicBezTo>
                      <a:pt x="0" y="94"/>
                      <a:pt x="32" y="204"/>
                      <a:pt x="68" y="204"/>
                    </a:cubicBezTo>
                    <a:lnTo>
                      <a:pt x="119" y="204"/>
                    </a:lnTo>
                    <a:cubicBezTo>
                      <a:pt x="134" y="204"/>
                      <a:pt x="191" y="161"/>
                      <a:pt x="169" y="68"/>
                    </a:cubicBezTo>
                    <a:lnTo>
                      <a:pt x="202" y="41"/>
                    </a:lnTo>
                    <a:cubicBezTo>
                      <a:pt x="248" y="109"/>
                      <a:pt x="219" y="100"/>
                      <a:pt x="186" y="161"/>
                    </a:cubicBezTo>
                    <a:cubicBezTo>
                      <a:pt x="231" y="161"/>
                      <a:pt x="238" y="156"/>
                      <a:pt x="271" y="153"/>
                    </a:cubicBezTo>
                    <a:cubicBezTo>
                      <a:pt x="260" y="130"/>
                      <a:pt x="260" y="100"/>
                      <a:pt x="251" y="71"/>
                    </a:cubicBezTo>
                    <a:cubicBezTo>
                      <a:pt x="239" y="31"/>
                      <a:pt x="229" y="38"/>
                      <a:pt x="220" y="0"/>
                    </a:cubicBezTo>
                    <a:lnTo>
                      <a:pt x="127" y="0"/>
                    </a:lnTo>
                    <a:cubicBezTo>
                      <a:pt x="121" y="28"/>
                      <a:pt x="112" y="36"/>
                      <a:pt x="105" y="71"/>
                    </a:cubicBezTo>
                    <a:cubicBezTo>
                      <a:pt x="99" y="102"/>
                      <a:pt x="93" y="132"/>
                      <a:pt x="93"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7" name="Freeform 27">
                <a:extLst>
                  <a:ext uri="{FF2B5EF4-FFF2-40B4-BE49-F238E27FC236}">
                    <a16:creationId xmlns:a16="http://schemas.microsoft.com/office/drawing/2014/main" id="{37E59993-0EF4-4B1E-9D49-B8E4695AC7E4}"/>
                  </a:ext>
                </a:extLst>
              </p:cNvPr>
              <p:cNvSpPr>
                <a:spLocks/>
              </p:cNvSpPr>
              <p:nvPr/>
            </p:nvSpPr>
            <p:spPr bwMode="auto">
              <a:xfrm>
                <a:off x="4875213" y="2268538"/>
                <a:ext cx="66675" cy="61913"/>
              </a:xfrm>
              <a:custGeom>
                <a:avLst/>
                <a:gdLst>
                  <a:gd name="T0" fmla="*/ 0 w 288"/>
                  <a:gd name="T1" fmla="*/ 212 h 262"/>
                  <a:gd name="T2" fmla="*/ 85 w 288"/>
                  <a:gd name="T3" fmla="*/ 229 h 262"/>
                  <a:gd name="T4" fmla="*/ 60 w 288"/>
                  <a:gd name="T5" fmla="*/ 144 h 262"/>
                  <a:gd name="T6" fmla="*/ 212 w 288"/>
                  <a:gd name="T7" fmla="*/ 262 h 262"/>
                  <a:gd name="T8" fmla="*/ 246 w 288"/>
                  <a:gd name="T9" fmla="*/ 262 h 262"/>
                  <a:gd name="T10" fmla="*/ 288 w 288"/>
                  <a:gd name="T11" fmla="*/ 135 h 262"/>
                  <a:gd name="T12" fmla="*/ 246 w 288"/>
                  <a:gd name="T13" fmla="*/ 144 h 262"/>
                  <a:gd name="T14" fmla="*/ 85 w 288"/>
                  <a:gd name="T15" fmla="*/ 85 h 262"/>
                  <a:gd name="T16" fmla="*/ 178 w 288"/>
                  <a:gd name="T17" fmla="*/ 25 h 262"/>
                  <a:gd name="T18" fmla="*/ 85 w 288"/>
                  <a:gd name="T19" fmla="*/ 0 h 262"/>
                  <a:gd name="T20" fmla="*/ 0 w 288"/>
                  <a:gd name="T21" fmla="*/ 21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 h="262">
                    <a:moveTo>
                      <a:pt x="0" y="212"/>
                    </a:moveTo>
                    <a:cubicBezTo>
                      <a:pt x="40" y="215"/>
                      <a:pt x="41" y="228"/>
                      <a:pt x="85" y="229"/>
                    </a:cubicBezTo>
                    <a:cubicBezTo>
                      <a:pt x="70" y="200"/>
                      <a:pt x="60" y="189"/>
                      <a:pt x="60" y="144"/>
                    </a:cubicBezTo>
                    <a:cubicBezTo>
                      <a:pt x="215" y="226"/>
                      <a:pt x="232" y="177"/>
                      <a:pt x="212" y="262"/>
                    </a:cubicBezTo>
                    <a:lnTo>
                      <a:pt x="246" y="262"/>
                    </a:lnTo>
                    <a:cubicBezTo>
                      <a:pt x="251" y="203"/>
                      <a:pt x="284" y="187"/>
                      <a:pt x="288" y="135"/>
                    </a:cubicBezTo>
                    <a:cubicBezTo>
                      <a:pt x="255" y="138"/>
                      <a:pt x="268" y="144"/>
                      <a:pt x="246" y="144"/>
                    </a:cubicBezTo>
                    <a:cubicBezTo>
                      <a:pt x="200" y="144"/>
                      <a:pt x="140" y="97"/>
                      <a:pt x="85" y="85"/>
                    </a:cubicBezTo>
                    <a:cubicBezTo>
                      <a:pt x="129" y="19"/>
                      <a:pt x="136" y="104"/>
                      <a:pt x="178" y="25"/>
                    </a:cubicBezTo>
                    <a:cubicBezTo>
                      <a:pt x="142" y="22"/>
                      <a:pt x="119" y="8"/>
                      <a:pt x="85" y="0"/>
                    </a:cubicBezTo>
                    <a:cubicBezTo>
                      <a:pt x="69" y="33"/>
                      <a:pt x="3" y="184"/>
                      <a:pt x="0" y="2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8" name="Freeform 28">
                <a:extLst>
                  <a:ext uri="{FF2B5EF4-FFF2-40B4-BE49-F238E27FC236}">
                    <a16:creationId xmlns:a16="http://schemas.microsoft.com/office/drawing/2014/main" id="{1521CA2D-7C7C-4DCE-9A06-46F135133C38}"/>
                  </a:ext>
                </a:extLst>
              </p:cNvPr>
              <p:cNvSpPr>
                <a:spLocks/>
              </p:cNvSpPr>
              <p:nvPr/>
            </p:nvSpPr>
            <p:spPr bwMode="auto">
              <a:xfrm>
                <a:off x="4840288" y="1944688"/>
                <a:ext cx="66675" cy="44450"/>
              </a:xfrm>
              <a:custGeom>
                <a:avLst/>
                <a:gdLst>
                  <a:gd name="T0" fmla="*/ 82 w 291"/>
                  <a:gd name="T1" fmla="*/ 43 h 187"/>
                  <a:gd name="T2" fmla="*/ 115 w 291"/>
                  <a:gd name="T3" fmla="*/ 102 h 187"/>
                  <a:gd name="T4" fmla="*/ 56 w 291"/>
                  <a:gd name="T5" fmla="*/ 102 h 187"/>
                  <a:gd name="T6" fmla="*/ 22 w 291"/>
                  <a:gd name="T7" fmla="*/ 34 h 187"/>
                  <a:gd name="T8" fmla="*/ 90 w 291"/>
                  <a:gd name="T9" fmla="*/ 161 h 187"/>
                  <a:gd name="T10" fmla="*/ 170 w 291"/>
                  <a:gd name="T11" fmla="*/ 157 h 187"/>
                  <a:gd name="T12" fmla="*/ 234 w 291"/>
                  <a:gd name="T13" fmla="*/ 187 h 187"/>
                  <a:gd name="T14" fmla="*/ 251 w 291"/>
                  <a:gd name="T15" fmla="*/ 144 h 187"/>
                  <a:gd name="T16" fmla="*/ 209 w 291"/>
                  <a:gd name="T17" fmla="*/ 102 h 187"/>
                  <a:gd name="T18" fmla="*/ 257 w 291"/>
                  <a:gd name="T19" fmla="*/ 55 h 187"/>
                  <a:gd name="T20" fmla="*/ 166 w 291"/>
                  <a:gd name="T21" fmla="*/ 0 h 187"/>
                  <a:gd name="T22" fmla="*/ 192 w 291"/>
                  <a:gd name="T23" fmla="*/ 60 h 187"/>
                  <a:gd name="T24" fmla="*/ 149 w 291"/>
                  <a:gd name="T25" fmla="*/ 68 h 187"/>
                  <a:gd name="T26" fmla="*/ 90 w 291"/>
                  <a:gd name="T27" fmla="*/ 0 h 187"/>
                  <a:gd name="T28" fmla="*/ 82 w 291"/>
                  <a:gd name="T29" fmla="*/ 4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1" h="187">
                    <a:moveTo>
                      <a:pt x="82" y="43"/>
                    </a:moveTo>
                    <a:cubicBezTo>
                      <a:pt x="82" y="68"/>
                      <a:pt x="104" y="85"/>
                      <a:pt x="115" y="102"/>
                    </a:cubicBezTo>
                    <a:lnTo>
                      <a:pt x="56" y="102"/>
                    </a:lnTo>
                    <a:cubicBezTo>
                      <a:pt x="56" y="59"/>
                      <a:pt x="56" y="43"/>
                      <a:pt x="22" y="34"/>
                    </a:cubicBezTo>
                    <a:cubicBezTo>
                      <a:pt x="0" y="80"/>
                      <a:pt x="40" y="161"/>
                      <a:pt x="90" y="161"/>
                    </a:cubicBezTo>
                    <a:cubicBezTo>
                      <a:pt x="128" y="161"/>
                      <a:pt x="144" y="148"/>
                      <a:pt x="170" y="157"/>
                    </a:cubicBezTo>
                    <a:cubicBezTo>
                      <a:pt x="198" y="168"/>
                      <a:pt x="183" y="182"/>
                      <a:pt x="234" y="187"/>
                    </a:cubicBezTo>
                    <a:cubicBezTo>
                      <a:pt x="243" y="169"/>
                      <a:pt x="246" y="167"/>
                      <a:pt x="251" y="144"/>
                    </a:cubicBezTo>
                    <a:cubicBezTo>
                      <a:pt x="220" y="103"/>
                      <a:pt x="223" y="155"/>
                      <a:pt x="209" y="102"/>
                    </a:cubicBezTo>
                    <a:cubicBezTo>
                      <a:pt x="268" y="102"/>
                      <a:pt x="291" y="103"/>
                      <a:pt x="257" y="55"/>
                    </a:cubicBezTo>
                    <a:cubicBezTo>
                      <a:pt x="232" y="20"/>
                      <a:pt x="211" y="11"/>
                      <a:pt x="166" y="0"/>
                    </a:cubicBezTo>
                    <a:cubicBezTo>
                      <a:pt x="175" y="38"/>
                      <a:pt x="183" y="28"/>
                      <a:pt x="192" y="60"/>
                    </a:cubicBezTo>
                    <a:cubicBezTo>
                      <a:pt x="158" y="60"/>
                      <a:pt x="172" y="57"/>
                      <a:pt x="149" y="68"/>
                    </a:cubicBezTo>
                    <a:cubicBezTo>
                      <a:pt x="141" y="32"/>
                      <a:pt x="131" y="4"/>
                      <a:pt x="90" y="0"/>
                    </a:cubicBezTo>
                    <a:cubicBezTo>
                      <a:pt x="87" y="34"/>
                      <a:pt x="82" y="21"/>
                      <a:pt x="82"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39" name="Freeform 29">
                <a:extLst>
                  <a:ext uri="{FF2B5EF4-FFF2-40B4-BE49-F238E27FC236}">
                    <a16:creationId xmlns:a16="http://schemas.microsoft.com/office/drawing/2014/main" id="{BB168652-8048-4549-93AA-2A0784EABBC9}"/>
                  </a:ext>
                </a:extLst>
              </p:cNvPr>
              <p:cNvSpPr>
                <a:spLocks/>
              </p:cNvSpPr>
              <p:nvPr/>
            </p:nvSpPr>
            <p:spPr bwMode="auto">
              <a:xfrm>
                <a:off x="4900613" y="2216151"/>
                <a:ext cx="61913" cy="57150"/>
              </a:xfrm>
              <a:custGeom>
                <a:avLst/>
                <a:gdLst>
                  <a:gd name="T0" fmla="*/ 34 w 271"/>
                  <a:gd name="T1" fmla="*/ 102 h 246"/>
                  <a:gd name="T2" fmla="*/ 93 w 271"/>
                  <a:gd name="T3" fmla="*/ 85 h 246"/>
                  <a:gd name="T4" fmla="*/ 110 w 271"/>
                  <a:gd name="T5" fmla="*/ 127 h 246"/>
                  <a:gd name="T6" fmla="*/ 26 w 271"/>
                  <a:gd name="T7" fmla="*/ 110 h 246"/>
                  <a:gd name="T8" fmla="*/ 0 w 271"/>
                  <a:gd name="T9" fmla="*/ 221 h 246"/>
                  <a:gd name="T10" fmla="*/ 212 w 271"/>
                  <a:gd name="T11" fmla="*/ 246 h 246"/>
                  <a:gd name="T12" fmla="*/ 246 w 271"/>
                  <a:gd name="T13" fmla="*/ 246 h 246"/>
                  <a:gd name="T14" fmla="*/ 271 w 271"/>
                  <a:gd name="T15" fmla="*/ 110 h 246"/>
                  <a:gd name="T16" fmla="*/ 121 w 271"/>
                  <a:gd name="T17" fmla="*/ 83 h 246"/>
                  <a:gd name="T18" fmla="*/ 51 w 271"/>
                  <a:gd name="T19" fmla="*/ 0 h 246"/>
                  <a:gd name="T20" fmla="*/ 34 w 271"/>
                  <a:gd name="T21" fmla="*/ 10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46">
                    <a:moveTo>
                      <a:pt x="34" y="102"/>
                    </a:moveTo>
                    <a:cubicBezTo>
                      <a:pt x="57" y="90"/>
                      <a:pt x="59" y="86"/>
                      <a:pt x="93" y="85"/>
                    </a:cubicBezTo>
                    <a:cubicBezTo>
                      <a:pt x="102" y="116"/>
                      <a:pt x="102" y="96"/>
                      <a:pt x="110" y="127"/>
                    </a:cubicBezTo>
                    <a:cubicBezTo>
                      <a:pt x="37" y="134"/>
                      <a:pt x="92" y="155"/>
                      <a:pt x="26" y="110"/>
                    </a:cubicBezTo>
                    <a:cubicBezTo>
                      <a:pt x="8" y="144"/>
                      <a:pt x="0" y="169"/>
                      <a:pt x="0" y="221"/>
                    </a:cubicBezTo>
                    <a:cubicBezTo>
                      <a:pt x="95" y="213"/>
                      <a:pt x="185" y="129"/>
                      <a:pt x="212" y="246"/>
                    </a:cubicBezTo>
                    <a:lnTo>
                      <a:pt x="246" y="246"/>
                    </a:lnTo>
                    <a:cubicBezTo>
                      <a:pt x="246" y="188"/>
                      <a:pt x="270" y="167"/>
                      <a:pt x="271" y="110"/>
                    </a:cubicBezTo>
                    <a:cubicBezTo>
                      <a:pt x="215" y="140"/>
                      <a:pt x="204" y="160"/>
                      <a:pt x="121" y="83"/>
                    </a:cubicBezTo>
                    <a:cubicBezTo>
                      <a:pt x="56" y="24"/>
                      <a:pt x="114" y="6"/>
                      <a:pt x="51" y="0"/>
                    </a:cubicBezTo>
                    <a:cubicBezTo>
                      <a:pt x="48" y="37"/>
                      <a:pt x="35" y="63"/>
                      <a:pt x="34"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40" name="Freeform 30">
                <a:extLst>
                  <a:ext uri="{FF2B5EF4-FFF2-40B4-BE49-F238E27FC236}">
                    <a16:creationId xmlns:a16="http://schemas.microsoft.com/office/drawing/2014/main" id="{6B8BCD18-7741-44F9-B980-5B6722E529BE}"/>
                  </a:ext>
                </a:extLst>
              </p:cNvPr>
              <p:cNvSpPr>
                <a:spLocks/>
              </p:cNvSpPr>
              <p:nvPr/>
            </p:nvSpPr>
            <p:spPr bwMode="auto">
              <a:xfrm>
                <a:off x="4700588" y="1784351"/>
                <a:ext cx="17463" cy="30163"/>
              </a:xfrm>
              <a:custGeom>
                <a:avLst/>
                <a:gdLst>
                  <a:gd name="T0" fmla="*/ 0 w 76"/>
                  <a:gd name="T1" fmla="*/ 52 h 129"/>
                  <a:gd name="T2" fmla="*/ 59 w 76"/>
                  <a:gd name="T3" fmla="*/ 129 h 129"/>
                  <a:gd name="T4" fmla="*/ 76 w 76"/>
                  <a:gd name="T5" fmla="*/ 95 h 129"/>
                  <a:gd name="T6" fmla="*/ 0 w 76"/>
                  <a:gd name="T7" fmla="*/ 52 h 129"/>
                </a:gdLst>
                <a:ahLst/>
                <a:cxnLst>
                  <a:cxn ang="0">
                    <a:pos x="T0" y="T1"/>
                  </a:cxn>
                  <a:cxn ang="0">
                    <a:pos x="T2" y="T3"/>
                  </a:cxn>
                  <a:cxn ang="0">
                    <a:pos x="T4" y="T5"/>
                  </a:cxn>
                  <a:cxn ang="0">
                    <a:pos x="T6" y="T7"/>
                  </a:cxn>
                </a:cxnLst>
                <a:rect l="0" t="0" r="r" b="b"/>
                <a:pathLst>
                  <a:path w="76" h="129">
                    <a:moveTo>
                      <a:pt x="0" y="52"/>
                    </a:moveTo>
                    <a:cubicBezTo>
                      <a:pt x="0" y="115"/>
                      <a:pt x="19" y="109"/>
                      <a:pt x="59" y="129"/>
                    </a:cubicBezTo>
                    <a:cubicBezTo>
                      <a:pt x="61" y="125"/>
                      <a:pt x="76" y="96"/>
                      <a:pt x="76" y="95"/>
                    </a:cubicBezTo>
                    <a:cubicBezTo>
                      <a:pt x="76" y="57"/>
                      <a:pt x="0" y="0"/>
                      <a:pt x="0"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41" name="Freeform 31">
                <a:extLst>
                  <a:ext uri="{FF2B5EF4-FFF2-40B4-BE49-F238E27FC236}">
                    <a16:creationId xmlns:a16="http://schemas.microsoft.com/office/drawing/2014/main" id="{E92E773B-B61E-4B5C-A973-9EBECCFB0991}"/>
                  </a:ext>
                </a:extLst>
              </p:cNvPr>
              <p:cNvSpPr>
                <a:spLocks/>
              </p:cNvSpPr>
              <p:nvPr/>
            </p:nvSpPr>
            <p:spPr bwMode="auto">
              <a:xfrm>
                <a:off x="4854575" y="2428876"/>
                <a:ext cx="3175" cy="1588"/>
              </a:xfrm>
              <a:custGeom>
                <a:avLst/>
                <a:gdLst>
                  <a:gd name="T0" fmla="*/ 0 w 8"/>
                  <a:gd name="T1" fmla="*/ 10 h 10"/>
                  <a:gd name="T2" fmla="*/ 8 w 8"/>
                  <a:gd name="T3" fmla="*/ 10 h 10"/>
                  <a:gd name="T4" fmla="*/ 1 w 8"/>
                  <a:gd name="T5" fmla="*/ 0 h 10"/>
                  <a:gd name="T6" fmla="*/ 0 w 8"/>
                  <a:gd name="T7" fmla="*/ 10 h 10"/>
                </a:gdLst>
                <a:ahLst/>
                <a:cxnLst>
                  <a:cxn ang="0">
                    <a:pos x="T0" y="T1"/>
                  </a:cxn>
                  <a:cxn ang="0">
                    <a:pos x="T2" y="T3"/>
                  </a:cxn>
                  <a:cxn ang="0">
                    <a:pos x="T4" y="T5"/>
                  </a:cxn>
                  <a:cxn ang="0">
                    <a:pos x="T6" y="T7"/>
                  </a:cxn>
                </a:cxnLst>
                <a:rect l="0" t="0" r="r" b="b"/>
                <a:pathLst>
                  <a:path w="8" h="10">
                    <a:moveTo>
                      <a:pt x="0" y="10"/>
                    </a:moveTo>
                    <a:lnTo>
                      <a:pt x="8" y="10"/>
                    </a:lnTo>
                    <a:lnTo>
                      <a:pt x="1" y="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42" name="Freeform 38">
                <a:extLst>
                  <a:ext uri="{FF2B5EF4-FFF2-40B4-BE49-F238E27FC236}">
                    <a16:creationId xmlns:a16="http://schemas.microsoft.com/office/drawing/2014/main" id="{FBEF1615-87DF-4C6A-BC21-5EBF619157B4}"/>
                  </a:ext>
                </a:extLst>
              </p:cNvPr>
              <p:cNvSpPr>
                <a:spLocks/>
              </p:cNvSpPr>
              <p:nvPr/>
            </p:nvSpPr>
            <p:spPr bwMode="auto">
              <a:xfrm>
                <a:off x="4529138" y="2244726"/>
                <a:ext cx="14288" cy="31750"/>
              </a:xfrm>
              <a:custGeom>
                <a:avLst/>
                <a:gdLst>
                  <a:gd name="T0" fmla="*/ 6 w 58"/>
                  <a:gd name="T1" fmla="*/ 7 h 134"/>
                  <a:gd name="T2" fmla="*/ 57 w 58"/>
                  <a:gd name="T3" fmla="*/ 134 h 134"/>
                  <a:gd name="T4" fmla="*/ 43 w 58"/>
                  <a:gd name="T5" fmla="*/ 0 h 134"/>
                  <a:gd name="T6" fmla="*/ 6 w 58"/>
                  <a:gd name="T7" fmla="*/ 7 h 134"/>
                </a:gdLst>
                <a:ahLst/>
                <a:cxnLst>
                  <a:cxn ang="0">
                    <a:pos x="T0" y="T1"/>
                  </a:cxn>
                  <a:cxn ang="0">
                    <a:pos x="T2" y="T3"/>
                  </a:cxn>
                  <a:cxn ang="0">
                    <a:pos x="T4" y="T5"/>
                  </a:cxn>
                  <a:cxn ang="0">
                    <a:pos x="T6" y="T7"/>
                  </a:cxn>
                </a:cxnLst>
                <a:rect l="0" t="0" r="r" b="b"/>
                <a:pathLst>
                  <a:path w="58" h="134">
                    <a:moveTo>
                      <a:pt x="6" y="7"/>
                    </a:moveTo>
                    <a:cubicBezTo>
                      <a:pt x="2" y="72"/>
                      <a:pt x="0" y="116"/>
                      <a:pt x="57" y="134"/>
                    </a:cubicBezTo>
                    <a:cubicBezTo>
                      <a:pt x="58" y="85"/>
                      <a:pt x="57" y="40"/>
                      <a:pt x="43" y="0"/>
                    </a:cubicBezTo>
                    <a:lnTo>
                      <a:pt x="6"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grpSp>
      </p:grpSp>
      <p:sp>
        <p:nvSpPr>
          <p:cNvPr id="51" name="Rectangle 4"/>
          <p:cNvSpPr/>
          <p:nvPr/>
        </p:nvSpPr>
        <p:spPr>
          <a:xfrm>
            <a:off x="4336546" y="4643649"/>
            <a:ext cx="3518912" cy="985334"/>
          </a:xfrm>
          <a:prstGeom prst="rect">
            <a:avLst/>
          </a:prstGeom>
        </p:spPr>
        <p:txBody>
          <a:bodyPr wrap="none">
            <a:spAutoFit/>
          </a:bodyPr>
          <a:lstStyle/>
          <a:p>
            <a:pPr algn="ctr"/>
            <a:r>
              <a:rPr lang="zh-CN" altLang="en-US" sz="2400" b="1" dirty="0">
                <a:solidFill>
                  <a:schemeClr val="bg1"/>
                </a:solidFill>
                <a:latin typeface="微软雅黑" pitchFamily="34" charset="-122"/>
                <a:ea typeface="微软雅黑" pitchFamily="34" charset="-122"/>
              </a:rPr>
              <a:t>李志攀</a:t>
            </a:r>
            <a:endParaRPr lang="en-US" altLang="zh-CN" b="1" dirty="0">
              <a:solidFill>
                <a:schemeClr val="bg1"/>
              </a:solidFill>
              <a:latin typeface="微软雅黑" pitchFamily="34" charset="-122"/>
              <a:ea typeface="微软雅黑" pitchFamily="34" charset="-122"/>
            </a:endParaRPr>
          </a:p>
          <a:p>
            <a:pPr algn="ctr">
              <a:lnSpc>
                <a:spcPct val="200000"/>
              </a:lnSpc>
            </a:pPr>
            <a:r>
              <a:rPr lang="zh-CN" altLang="en-US" sz="2000" dirty="0">
                <a:solidFill>
                  <a:schemeClr val="bg1"/>
                </a:solidFill>
                <a:latin typeface="微软雅黑" panose="020B0503020204020204" pitchFamily="34" charset="-122"/>
                <a:ea typeface="微软雅黑" panose="020B0503020204020204" pitchFamily="34" charset="-122"/>
              </a:rPr>
              <a:t>西南大学物理科学与技术学院</a:t>
            </a:r>
            <a:endParaRPr lang="en-US" sz="20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007109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8F883B1-6FDC-4434-A73A-7F6141F43E0E}"/>
              </a:ext>
            </a:extLst>
          </p:cNvPr>
          <p:cNvSpPr/>
          <p:nvPr/>
        </p:nvSpPr>
        <p:spPr>
          <a:xfrm>
            <a:off x="3338623" y="6315740"/>
            <a:ext cx="5829146" cy="420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a:extLst>
              <a:ext uri="{FF2B5EF4-FFF2-40B4-BE49-F238E27FC236}">
                <a16:creationId xmlns:a16="http://schemas.microsoft.com/office/drawing/2014/main" id="{1BC102DD-307C-4C75-AEB1-8D2DE4BEE214}"/>
              </a:ext>
            </a:extLst>
          </p:cNvPr>
          <p:cNvSpPr>
            <a:spLocks noGrp="1"/>
          </p:cNvSpPr>
          <p:nvPr>
            <p:ph type="title"/>
          </p:nvPr>
        </p:nvSpPr>
        <p:spPr/>
        <p:txBody>
          <a:bodyPr>
            <a:normAutofit/>
          </a:bodyPr>
          <a:lstStyle/>
          <a:p>
            <a:r>
              <a:rPr lang="zh-CN" altLang="en-US" sz="3400" b="1" dirty="0">
                <a:latin typeface="Microsoft YaHei" charset="-122"/>
                <a:ea typeface="Microsoft YaHei" charset="-122"/>
                <a:cs typeface="Microsoft YaHei" charset="-122"/>
              </a:rPr>
              <a:t>原子核形状与集体运动</a:t>
            </a:r>
          </a:p>
        </p:txBody>
      </p:sp>
      <p:graphicFrame>
        <p:nvGraphicFramePr>
          <p:cNvPr id="19" name="内容占位符 4"/>
          <p:cNvGraphicFramePr>
            <a:graphicFrameLocks/>
          </p:cNvGraphicFramePr>
          <p:nvPr>
            <p:extLst>
              <p:ext uri="{D42A27DB-BD31-4B8C-83A1-F6EECF244321}">
                <p14:modId xmlns:p14="http://schemas.microsoft.com/office/powerpoint/2010/main" val="1823988575"/>
              </p:ext>
            </p:extLst>
          </p:nvPr>
        </p:nvGraphicFramePr>
        <p:xfrm>
          <a:off x="436728" y="1078173"/>
          <a:ext cx="11559654" cy="56904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灯片编号占位符 2">
            <a:extLst>
              <a:ext uri="{FF2B5EF4-FFF2-40B4-BE49-F238E27FC236}">
                <a16:creationId xmlns:a16="http://schemas.microsoft.com/office/drawing/2014/main" id="{6328E937-C95F-4234-9120-C3388E0ABBF5}"/>
              </a:ext>
            </a:extLst>
          </p:cNvPr>
          <p:cNvSpPr>
            <a:spLocks noGrp="1"/>
          </p:cNvSpPr>
          <p:nvPr>
            <p:ph type="sldNum" sz="quarter" idx="12"/>
          </p:nvPr>
        </p:nvSpPr>
        <p:spPr/>
        <p:txBody>
          <a:bodyPr/>
          <a:lstStyle/>
          <a:p>
            <a:fld id="{62882B55-B6B2-497F-8568-5D2D4C04CE38}" type="slidenum">
              <a:rPr lang="zh-CN" altLang="en-US" smtClean="0"/>
              <a:t>10</a:t>
            </a:fld>
            <a:endParaRPr lang="zh-CN" altLang="en-US"/>
          </a:p>
        </p:txBody>
      </p:sp>
    </p:spTree>
    <p:extLst>
      <p:ext uri="{BB962C8B-B14F-4D97-AF65-F5344CB8AC3E}">
        <p14:creationId xmlns:p14="http://schemas.microsoft.com/office/powerpoint/2010/main" val="1392223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8F883B1-6FDC-4434-A73A-7F6141F43E0E}"/>
              </a:ext>
            </a:extLst>
          </p:cNvPr>
          <p:cNvSpPr/>
          <p:nvPr/>
        </p:nvSpPr>
        <p:spPr>
          <a:xfrm>
            <a:off x="3338623" y="6315740"/>
            <a:ext cx="5829146" cy="420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a:extLst>
              <a:ext uri="{FF2B5EF4-FFF2-40B4-BE49-F238E27FC236}">
                <a16:creationId xmlns:a16="http://schemas.microsoft.com/office/drawing/2014/main" id="{1BC102DD-307C-4C75-AEB1-8D2DE4BEE214}"/>
              </a:ext>
            </a:extLst>
          </p:cNvPr>
          <p:cNvSpPr>
            <a:spLocks noGrp="1"/>
          </p:cNvSpPr>
          <p:nvPr>
            <p:ph type="title"/>
          </p:nvPr>
        </p:nvSpPr>
        <p:spPr/>
        <p:txBody>
          <a:bodyPr>
            <a:normAutofit/>
          </a:bodyPr>
          <a:lstStyle/>
          <a:p>
            <a:r>
              <a:rPr lang="zh-CN" altLang="en-US" sz="3400" b="1" dirty="0">
                <a:latin typeface="Microsoft YaHei" charset="-122"/>
                <a:ea typeface="Microsoft YaHei" charset="-122"/>
                <a:cs typeface="Microsoft YaHei" charset="-122"/>
              </a:rPr>
              <a:t>微观核模型</a:t>
            </a:r>
          </a:p>
        </p:txBody>
      </p:sp>
      <p:sp>
        <p:nvSpPr>
          <p:cNvPr id="3" name="灯片编号占位符 2">
            <a:extLst>
              <a:ext uri="{FF2B5EF4-FFF2-40B4-BE49-F238E27FC236}">
                <a16:creationId xmlns:a16="http://schemas.microsoft.com/office/drawing/2014/main" id="{6328E937-C95F-4234-9120-C3388E0ABBF5}"/>
              </a:ext>
            </a:extLst>
          </p:cNvPr>
          <p:cNvSpPr>
            <a:spLocks noGrp="1"/>
          </p:cNvSpPr>
          <p:nvPr>
            <p:ph type="sldNum" sz="quarter" idx="12"/>
          </p:nvPr>
        </p:nvSpPr>
        <p:spPr/>
        <p:txBody>
          <a:bodyPr/>
          <a:lstStyle/>
          <a:p>
            <a:fld id="{62882B55-B6B2-497F-8568-5D2D4C04CE38}" type="slidenum">
              <a:rPr lang="zh-CN" altLang="en-US" smtClean="0"/>
              <a:t>11</a:t>
            </a:fld>
            <a:endParaRPr lang="zh-CN" altLang="en-US"/>
          </a:p>
        </p:txBody>
      </p:sp>
      <p:pic>
        <p:nvPicPr>
          <p:cNvPr id="6" name="图片 5">
            <a:extLst>
              <a:ext uri="{FF2B5EF4-FFF2-40B4-BE49-F238E27FC236}">
                <a16:creationId xmlns:a16="http://schemas.microsoft.com/office/drawing/2014/main" id="{F8D8083E-97F5-4ED2-8AAE-BD70FB60839B}"/>
              </a:ext>
            </a:extLst>
          </p:cNvPr>
          <p:cNvPicPr>
            <a:picLocks noChangeAspect="1"/>
          </p:cNvPicPr>
          <p:nvPr/>
        </p:nvPicPr>
        <p:blipFill>
          <a:blip r:embed="rId3"/>
          <a:stretch>
            <a:fillRect/>
          </a:stretch>
        </p:blipFill>
        <p:spPr>
          <a:xfrm>
            <a:off x="1305990" y="953747"/>
            <a:ext cx="9461329" cy="5863157"/>
          </a:xfrm>
          <a:prstGeom prst="rect">
            <a:avLst/>
          </a:prstGeom>
        </p:spPr>
      </p:pic>
      <p:sp>
        <p:nvSpPr>
          <p:cNvPr id="8" name="矩形 7">
            <a:extLst>
              <a:ext uri="{FF2B5EF4-FFF2-40B4-BE49-F238E27FC236}">
                <a16:creationId xmlns:a16="http://schemas.microsoft.com/office/drawing/2014/main" id="{F54FBAD3-D178-4A4A-9769-AE52F3388708}"/>
              </a:ext>
            </a:extLst>
          </p:cNvPr>
          <p:cNvSpPr/>
          <p:nvPr/>
        </p:nvSpPr>
        <p:spPr>
          <a:xfrm>
            <a:off x="2648545" y="1295102"/>
            <a:ext cx="1640915" cy="13093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1125722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a:extLst>
              <a:ext uri="{FF2B5EF4-FFF2-40B4-BE49-F238E27FC236}">
                <a16:creationId xmlns:a16="http://schemas.microsoft.com/office/drawing/2014/main" id="{C2005339-57CC-470D-8298-1659A3C25513}"/>
              </a:ext>
            </a:extLst>
          </p:cNvPr>
          <p:cNvSpPr>
            <a:spLocks noGrp="1"/>
          </p:cNvSpPr>
          <p:nvPr>
            <p:ph type="title"/>
          </p:nvPr>
        </p:nvSpPr>
        <p:spPr/>
        <p:txBody>
          <a:bodyPr>
            <a:normAutofit/>
          </a:bodyPr>
          <a:lstStyle/>
          <a:p>
            <a:r>
              <a:rPr lang="zh-CN" altLang="en-US" b="1" dirty="0">
                <a:latin typeface="Microsoft YaHei" charset="-122"/>
                <a:ea typeface="Microsoft YaHei" charset="-122"/>
                <a:cs typeface="Microsoft YaHei" charset="-122"/>
              </a:rPr>
              <a:t>协变密度泛函理论</a:t>
            </a:r>
            <a:r>
              <a:rPr lang="en-US" altLang="zh-CN" b="1" dirty="0">
                <a:latin typeface="Microsoft YaHei" charset="-122"/>
                <a:ea typeface="Microsoft YaHei" charset="-122"/>
                <a:cs typeface="Microsoft YaHei" charset="-122"/>
              </a:rPr>
              <a:t>(CDFT)</a:t>
            </a:r>
            <a:endParaRPr lang="zh-CN" altLang="en-US" dirty="0"/>
          </a:p>
        </p:txBody>
      </p:sp>
      <p:sp>
        <p:nvSpPr>
          <p:cNvPr id="7" name="矩形: 圆角 6">
            <a:extLst>
              <a:ext uri="{FF2B5EF4-FFF2-40B4-BE49-F238E27FC236}">
                <a16:creationId xmlns:a16="http://schemas.microsoft.com/office/drawing/2014/main" id="{0CE5BEB2-A206-4D00-8009-15F7D4814D58}"/>
              </a:ext>
            </a:extLst>
          </p:cNvPr>
          <p:cNvSpPr/>
          <p:nvPr/>
        </p:nvSpPr>
        <p:spPr>
          <a:xfrm>
            <a:off x="1277147" y="1125538"/>
            <a:ext cx="4431537" cy="5008562"/>
          </a:xfrm>
          <a:prstGeom prst="roundRect">
            <a:avLst>
              <a:gd name="adj" fmla="val 3124"/>
            </a:avLst>
          </a:prstGeom>
          <a:solidFill>
            <a:schemeClr val="bg1"/>
          </a:solidFill>
          <a:ln>
            <a:noFill/>
          </a:ln>
          <a:effectLst>
            <a:outerShdw blurRad="254000" algn="ctr" rotWithShape="0">
              <a:schemeClr val="accent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sp>
        <p:nvSpPr>
          <p:cNvPr id="8" name="矩形: 圆角 7">
            <a:extLst>
              <a:ext uri="{FF2B5EF4-FFF2-40B4-BE49-F238E27FC236}">
                <a16:creationId xmlns:a16="http://schemas.microsoft.com/office/drawing/2014/main" id="{3062E26A-C3F2-452C-A538-757D3AAC9A30}"/>
              </a:ext>
            </a:extLst>
          </p:cNvPr>
          <p:cNvSpPr/>
          <p:nvPr/>
        </p:nvSpPr>
        <p:spPr>
          <a:xfrm>
            <a:off x="6483318" y="1125538"/>
            <a:ext cx="4431537" cy="5008562"/>
          </a:xfrm>
          <a:prstGeom prst="roundRect">
            <a:avLst>
              <a:gd name="adj" fmla="val 3124"/>
            </a:avLst>
          </a:prstGeom>
          <a:solidFill>
            <a:schemeClr val="bg1"/>
          </a:solidFill>
          <a:ln>
            <a:noFill/>
          </a:ln>
          <a:effectLst>
            <a:outerShdw blurRad="254000" algn="ctr" rotWithShape="0">
              <a:schemeClr val="accent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sp>
        <p:nvSpPr>
          <p:cNvPr id="9" name="梯形 8">
            <a:extLst>
              <a:ext uri="{FF2B5EF4-FFF2-40B4-BE49-F238E27FC236}">
                <a16:creationId xmlns:a16="http://schemas.microsoft.com/office/drawing/2014/main" id="{57882BB9-3774-42ED-B42F-63AB3966801B}"/>
              </a:ext>
            </a:extLst>
          </p:cNvPr>
          <p:cNvSpPr/>
          <p:nvPr/>
        </p:nvSpPr>
        <p:spPr>
          <a:xfrm rot="16200000">
            <a:off x="777454" y="1556719"/>
            <a:ext cx="795022" cy="197036"/>
          </a:xfrm>
          <a:prstGeom prst="trapezoid">
            <a:avLst>
              <a:gd name="adj" fmla="val 43986"/>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4248D21E-038C-4A09-8A46-7EE611274B7A}"/>
              </a:ext>
            </a:extLst>
          </p:cNvPr>
          <p:cNvSpPr/>
          <p:nvPr/>
        </p:nvSpPr>
        <p:spPr>
          <a:xfrm>
            <a:off x="1076447" y="1342721"/>
            <a:ext cx="3647953" cy="6250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98243E61-C99E-4729-B967-CBBEF3AEAA6C}"/>
              </a:ext>
            </a:extLst>
          </p:cNvPr>
          <p:cNvSpPr txBox="1"/>
          <p:nvPr/>
        </p:nvSpPr>
        <p:spPr>
          <a:xfrm>
            <a:off x="1519400" y="1352682"/>
            <a:ext cx="2762046" cy="584775"/>
          </a:xfrm>
          <a:prstGeom prst="rect">
            <a:avLst/>
          </a:prstGeom>
          <a:noFill/>
        </p:spPr>
        <p:txBody>
          <a:bodyPr wrap="square" rtlCol="0">
            <a:spAutoFit/>
          </a:bodyPr>
          <a:lstStyle/>
          <a:p>
            <a:r>
              <a:rPr lang="en-US" altLang="zh-CN" sz="3200" dirty="0">
                <a:solidFill>
                  <a:schemeClr val="bg1"/>
                </a:solidFill>
                <a:latin typeface="+mj-ea"/>
                <a:ea typeface="+mj-ea"/>
              </a:rPr>
              <a:t>Success</a:t>
            </a:r>
            <a:endParaRPr lang="zh-CN" altLang="en-US" sz="2800" dirty="0">
              <a:solidFill>
                <a:schemeClr val="bg1"/>
              </a:solidFill>
              <a:latin typeface="+mj-ea"/>
              <a:ea typeface="+mj-ea"/>
            </a:endParaRPr>
          </a:p>
        </p:txBody>
      </p:sp>
      <p:grpSp>
        <p:nvGrpSpPr>
          <p:cNvPr id="4" name="组 3"/>
          <p:cNvGrpSpPr/>
          <p:nvPr/>
        </p:nvGrpSpPr>
        <p:grpSpPr>
          <a:xfrm>
            <a:off x="7464422" y="1268835"/>
            <a:ext cx="3653629" cy="795022"/>
            <a:chOff x="7464422" y="5213047"/>
            <a:chExt cx="3653629" cy="795022"/>
          </a:xfrm>
        </p:grpSpPr>
        <p:grpSp>
          <p:nvGrpSpPr>
            <p:cNvPr id="14" name="组合 13">
              <a:extLst>
                <a:ext uri="{FF2B5EF4-FFF2-40B4-BE49-F238E27FC236}">
                  <a16:creationId xmlns:a16="http://schemas.microsoft.com/office/drawing/2014/main" id="{BD7B98FC-3F33-4624-9549-A68C0DD8D517}"/>
                </a:ext>
              </a:extLst>
            </p:cNvPr>
            <p:cNvGrpSpPr/>
            <p:nvPr/>
          </p:nvGrpSpPr>
          <p:grpSpPr>
            <a:xfrm>
              <a:off x="7464422" y="5213047"/>
              <a:ext cx="3653629" cy="795022"/>
              <a:chOff x="7598571" y="4863511"/>
              <a:chExt cx="3519482" cy="795022"/>
            </a:xfrm>
          </p:grpSpPr>
          <p:sp>
            <p:nvSpPr>
              <p:cNvPr id="11" name="梯形 10">
                <a:extLst>
                  <a:ext uri="{FF2B5EF4-FFF2-40B4-BE49-F238E27FC236}">
                    <a16:creationId xmlns:a16="http://schemas.microsoft.com/office/drawing/2014/main" id="{0A57B356-9E77-44DC-8816-9FC7522B2951}"/>
                  </a:ext>
                </a:extLst>
              </p:cNvPr>
              <p:cNvSpPr/>
              <p:nvPr/>
            </p:nvSpPr>
            <p:spPr>
              <a:xfrm rot="5400000" flipH="1">
                <a:off x="10622024" y="5162504"/>
                <a:ext cx="795022" cy="197036"/>
              </a:xfrm>
              <a:prstGeom prst="trapezoid">
                <a:avLst>
                  <a:gd name="adj" fmla="val 43986"/>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3030A303-3904-4E17-97E1-E2CD63CCD2B3}"/>
                  </a:ext>
                </a:extLst>
              </p:cNvPr>
              <p:cNvSpPr/>
              <p:nvPr/>
            </p:nvSpPr>
            <p:spPr>
              <a:xfrm flipH="1">
                <a:off x="7598571" y="4948506"/>
                <a:ext cx="3519480" cy="6250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文本框 15">
              <a:extLst>
                <a:ext uri="{FF2B5EF4-FFF2-40B4-BE49-F238E27FC236}">
                  <a16:creationId xmlns:a16="http://schemas.microsoft.com/office/drawing/2014/main" id="{A34DC3D9-37EC-4319-B8B0-D7B5C55CFB26}"/>
                </a:ext>
              </a:extLst>
            </p:cNvPr>
            <p:cNvSpPr txBox="1"/>
            <p:nvPr/>
          </p:nvSpPr>
          <p:spPr>
            <a:xfrm>
              <a:off x="7534981" y="5321652"/>
              <a:ext cx="3379874" cy="523220"/>
            </a:xfrm>
            <a:prstGeom prst="rect">
              <a:avLst/>
            </a:prstGeom>
            <a:noFill/>
          </p:spPr>
          <p:txBody>
            <a:bodyPr wrap="square" rtlCol="0">
              <a:spAutoFit/>
            </a:bodyPr>
            <a:lstStyle/>
            <a:p>
              <a:r>
                <a:rPr lang="en-US" altLang="zh-CN" sz="2800" dirty="0">
                  <a:solidFill>
                    <a:srgbClr val="FFFF00"/>
                  </a:solidFill>
                  <a:latin typeface="+mj-ea"/>
                </a:rPr>
                <a:t>Limitation of MF</a:t>
              </a:r>
              <a:endParaRPr lang="zh-CN" altLang="en-US" sz="2400" dirty="0">
                <a:solidFill>
                  <a:srgbClr val="FFFF00"/>
                </a:solidFill>
                <a:latin typeface="+mj-ea"/>
              </a:endParaRPr>
            </a:p>
          </p:txBody>
        </p:sp>
      </p:grpSp>
      <p:sp>
        <p:nvSpPr>
          <p:cNvPr id="20" name="矩形: 圆角 19">
            <a:extLst>
              <a:ext uri="{FF2B5EF4-FFF2-40B4-BE49-F238E27FC236}">
                <a16:creationId xmlns:a16="http://schemas.microsoft.com/office/drawing/2014/main" id="{863CA186-B833-4F72-884E-73772331BDAA}"/>
              </a:ext>
            </a:extLst>
          </p:cNvPr>
          <p:cNvSpPr/>
          <p:nvPr/>
        </p:nvSpPr>
        <p:spPr>
          <a:xfrm>
            <a:off x="1273483" y="1130299"/>
            <a:ext cx="4430188" cy="5003801"/>
          </a:xfrm>
          <a:prstGeom prst="roundRect">
            <a:avLst>
              <a:gd name="adj" fmla="val 2568"/>
            </a:avLst>
          </a:prstGeom>
          <a:noFill/>
          <a:ln>
            <a:gradFill flip="none" rotWithShape="1">
              <a:gsLst>
                <a:gs pos="26000">
                  <a:schemeClr val="accent1">
                    <a:lumMod val="5000"/>
                    <a:lumOff val="95000"/>
                    <a:alpha val="0"/>
                  </a:schemeClr>
                </a:gs>
                <a:gs pos="100000">
                  <a:schemeClr val="accent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sp>
        <p:nvSpPr>
          <p:cNvPr id="21" name="矩形: 圆角 20">
            <a:extLst>
              <a:ext uri="{FF2B5EF4-FFF2-40B4-BE49-F238E27FC236}">
                <a16:creationId xmlns:a16="http://schemas.microsoft.com/office/drawing/2014/main" id="{6E89871F-8F3D-4E2C-8949-FFBD1B53EF66}"/>
              </a:ext>
            </a:extLst>
          </p:cNvPr>
          <p:cNvSpPr/>
          <p:nvPr/>
        </p:nvSpPr>
        <p:spPr>
          <a:xfrm>
            <a:off x="6478305" y="1125538"/>
            <a:ext cx="4430188" cy="5003801"/>
          </a:xfrm>
          <a:prstGeom prst="roundRect">
            <a:avLst>
              <a:gd name="adj" fmla="val 2568"/>
            </a:avLst>
          </a:prstGeom>
          <a:noFill/>
          <a:ln>
            <a:gradFill flip="none" rotWithShape="1">
              <a:gsLst>
                <a:gs pos="26000">
                  <a:schemeClr val="accent1">
                    <a:lumMod val="5000"/>
                    <a:lumOff val="95000"/>
                    <a:alpha val="0"/>
                  </a:schemeClr>
                </a:gs>
                <a:gs pos="100000">
                  <a:schemeClr val="accent1"/>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sp>
        <p:nvSpPr>
          <p:cNvPr id="2" name="矩形 1"/>
          <p:cNvSpPr/>
          <p:nvPr/>
        </p:nvSpPr>
        <p:spPr>
          <a:xfrm>
            <a:off x="1076447" y="3516928"/>
            <a:ext cx="4633384" cy="2054409"/>
          </a:xfrm>
          <a:prstGeom prst="rect">
            <a:avLst/>
          </a:prstGeom>
        </p:spPr>
        <p:txBody>
          <a:bodyPr wrap="square">
            <a:spAutoFit/>
          </a:bodyPr>
          <a:lstStyle/>
          <a:p>
            <a:pPr marL="800100" lvl="1" indent="-342900">
              <a:spcBef>
                <a:spcPts val="300"/>
              </a:spcBef>
              <a:buFont typeface="Wingdings" charset="2"/>
              <a:buChar char="l"/>
            </a:pPr>
            <a:r>
              <a:rPr lang="en-US" altLang="zh-CN" sz="2400" b="1" dirty="0">
                <a:solidFill>
                  <a:srgbClr val="0000CC"/>
                </a:solidFill>
                <a:latin typeface="Arial" pitchFamily="34" charset="0"/>
                <a:cs typeface="Arial" pitchFamily="34" charset="0"/>
              </a:rPr>
              <a:t>Spin-orbit splitting</a:t>
            </a:r>
          </a:p>
          <a:p>
            <a:pPr marL="800100" lvl="1" indent="-342900">
              <a:spcBef>
                <a:spcPts val="300"/>
              </a:spcBef>
              <a:buFont typeface="Wingdings" charset="2"/>
              <a:buChar char="l"/>
            </a:pPr>
            <a:r>
              <a:rPr lang="en-US" altLang="zh-CN" sz="2400" b="1" dirty="0">
                <a:solidFill>
                  <a:srgbClr val="0000CC"/>
                </a:solidFill>
                <a:latin typeface="Arial" pitchFamily="34" charset="0"/>
                <a:cs typeface="Arial" pitchFamily="34" charset="0"/>
              </a:rPr>
              <a:t>Time-odd component</a:t>
            </a:r>
          </a:p>
          <a:p>
            <a:pPr marL="800100" lvl="1" indent="-342900">
              <a:spcBef>
                <a:spcPts val="300"/>
              </a:spcBef>
              <a:buFont typeface="Wingdings" charset="2"/>
              <a:buChar char="l"/>
            </a:pPr>
            <a:r>
              <a:rPr lang="en-US" altLang="zh-CN" sz="2400" b="1" dirty="0">
                <a:solidFill>
                  <a:srgbClr val="0000CC"/>
                </a:solidFill>
                <a:latin typeface="Arial" pitchFamily="34" charset="0"/>
                <a:cs typeface="Arial" pitchFamily="34" charset="0"/>
              </a:rPr>
              <a:t>Origin of the pseudo-spin symmetry</a:t>
            </a:r>
          </a:p>
          <a:p>
            <a:pPr marL="800100" lvl="1" indent="-342900">
              <a:spcBef>
                <a:spcPts val="300"/>
              </a:spcBef>
              <a:buFont typeface="Wingdings" charset="2"/>
              <a:buChar char="l"/>
            </a:pPr>
            <a:r>
              <a:rPr lang="en-US" altLang="zh-CN" sz="2400" b="1" dirty="0">
                <a:solidFill>
                  <a:srgbClr val="0000CC"/>
                </a:solidFill>
                <a:latin typeface="Arial" pitchFamily="34" charset="0"/>
                <a:cs typeface="Arial" pitchFamily="34" charset="0"/>
              </a:rPr>
              <a:t>……</a:t>
            </a:r>
          </a:p>
        </p:txBody>
      </p:sp>
      <p:sp>
        <p:nvSpPr>
          <p:cNvPr id="3" name="矩形 2"/>
          <p:cNvSpPr/>
          <p:nvPr/>
        </p:nvSpPr>
        <p:spPr>
          <a:xfrm>
            <a:off x="1546989" y="2230962"/>
            <a:ext cx="3797491" cy="1200329"/>
          </a:xfrm>
          <a:prstGeom prst="rect">
            <a:avLst/>
          </a:prstGeom>
        </p:spPr>
        <p:txBody>
          <a:bodyPr wrap="square">
            <a:spAutoFit/>
          </a:bodyPr>
          <a:lstStyle/>
          <a:p>
            <a:pPr marL="342900" indent="-342900" algn="just">
              <a:buFont typeface="Wingdings" charset="2"/>
              <a:buChar char="Ø"/>
            </a:pPr>
            <a:r>
              <a:rPr lang="en-US" altLang="zh-CN" sz="2400" b="1" dirty="0">
                <a:solidFill>
                  <a:srgbClr val="C00000"/>
                </a:solidFill>
                <a:latin typeface="Arial" pitchFamily="34" charset="0"/>
                <a:cs typeface="Arial" pitchFamily="34" charset="0"/>
              </a:rPr>
              <a:t>Nuclear structure over almost the whole nuclide</a:t>
            </a:r>
            <a:r>
              <a:rPr lang="zh-CN" altLang="en-US" sz="2400" b="1" dirty="0">
                <a:solidFill>
                  <a:srgbClr val="C00000"/>
                </a:solidFill>
                <a:latin typeface="Arial" pitchFamily="34" charset="0"/>
                <a:cs typeface="Arial" pitchFamily="34" charset="0"/>
              </a:rPr>
              <a:t> </a:t>
            </a:r>
            <a:r>
              <a:rPr lang="en-US" altLang="zh-CN" sz="2400" b="1" dirty="0">
                <a:solidFill>
                  <a:srgbClr val="C00000"/>
                </a:solidFill>
                <a:latin typeface="Arial" pitchFamily="34" charset="0"/>
                <a:cs typeface="Arial" pitchFamily="34" charset="0"/>
              </a:rPr>
              <a:t>chart</a:t>
            </a:r>
          </a:p>
        </p:txBody>
      </p:sp>
      <p:sp>
        <p:nvSpPr>
          <p:cNvPr id="19" name="横卷形 18"/>
          <p:cNvSpPr/>
          <p:nvPr/>
        </p:nvSpPr>
        <p:spPr>
          <a:xfrm>
            <a:off x="1428594" y="5567493"/>
            <a:ext cx="4085104" cy="500066"/>
          </a:xfrm>
          <a:prstGeom prst="horizontalScroll">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63" tIns="45685" rIns="91363" bIns="45685" rtlCol="0" anchor="ctr"/>
          <a:lstStyle/>
          <a:p>
            <a:pPr algn="ctr"/>
            <a:r>
              <a:rPr lang="en-US" altLang="zh-CN" dirty="0"/>
              <a:t>Ring96,  Vretenar05,  Meng06, Meng16</a:t>
            </a:r>
            <a:endParaRPr lang="zh-CN" altLang="en-US" dirty="0"/>
          </a:p>
        </p:txBody>
      </p:sp>
      <p:grpSp>
        <p:nvGrpSpPr>
          <p:cNvPr id="22" name="组 21"/>
          <p:cNvGrpSpPr/>
          <p:nvPr/>
        </p:nvGrpSpPr>
        <p:grpSpPr>
          <a:xfrm>
            <a:off x="7669413" y="3870530"/>
            <a:ext cx="2172808" cy="1595292"/>
            <a:chOff x="1691680" y="5085184"/>
            <a:chExt cx="2172808" cy="1595292"/>
          </a:xfrm>
        </p:grpSpPr>
        <p:pic>
          <p:nvPicPr>
            <p:cNvPr id="23" name="图片 22"/>
            <p:cNvPicPr>
              <a:picLocks noChangeAspect="1"/>
            </p:cNvPicPr>
            <p:nvPr/>
          </p:nvPicPr>
          <p:blipFill rotWithShape="1">
            <a:blip r:embed="rId3">
              <a:extLst>
                <a:ext uri="{28A0092B-C50C-407E-A947-70E740481C1C}">
                  <a14:useLocalDpi xmlns:a14="http://schemas.microsoft.com/office/drawing/2010/main" val="0"/>
                </a:ext>
              </a:extLst>
            </a:blip>
            <a:srcRect l="6072" t="9051" r="4896" b="1176"/>
            <a:stretch/>
          </p:blipFill>
          <p:spPr>
            <a:xfrm>
              <a:off x="1848264" y="5445224"/>
              <a:ext cx="2016224" cy="1235252"/>
            </a:xfrm>
            <a:prstGeom prst="rect">
              <a:avLst/>
            </a:prstGeom>
          </p:spPr>
        </p:pic>
        <p:pic>
          <p:nvPicPr>
            <p:cNvPr id="24" name="图片 23"/>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28125"/>
            <a:stretch/>
          </p:blipFill>
          <p:spPr>
            <a:xfrm flipH="1">
              <a:off x="2784368" y="5085184"/>
              <a:ext cx="957975" cy="688545"/>
            </a:xfrm>
            <a:prstGeom prst="rect">
              <a:avLst/>
            </a:prstGeom>
          </p:spPr>
        </p:pic>
        <p:pic>
          <p:nvPicPr>
            <p:cNvPr id="25" name="图片 24"/>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3990" r="23990" b="26397"/>
            <a:stretch/>
          </p:blipFill>
          <p:spPr>
            <a:xfrm>
              <a:off x="1691680" y="5107014"/>
              <a:ext cx="948672" cy="698250"/>
            </a:xfrm>
            <a:prstGeom prst="rect">
              <a:avLst/>
            </a:prstGeom>
          </p:spPr>
        </p:pic>
      </p:grpSp>
      <p:grpSp>
        <p:nvGrpSpPr>
          <p:cNvPr id="26" name="组 25"/>
          <p:cNvGrpSpPr/>
          <p:nvPr/>
        </p:nvGrpSpPr>
        <p:grpSpPr>
          <a:xfrm>
            <a:off x="9770213" y="4374586"/>
            <a:ext cx="604919" cy="864097"/>
            <a:chOff x="3792480" y="5589240"/>
            <a:chExt cx="604919" cy="864097"/>
          </a:xfrm>
        </p:grpSpPr>
        <p:sp>
          <p:nvSpPr>
            <p:cNvPr id="27" name="上弧形箭头 26"/>
            <p:cNvSpPr/>
            <p:nvPr/>
          </p:nvSpPr>
          <p:spPr>
            <a:xfrm rot="16200000">
              <a:off x="3654451" y="5727270"/>
              <a:ext cx="864096" cy="58803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grpSp>
          <p:nvGrpSpPr>
            <p:cNvPr id="28" name="组 27"/>
            <p:cNvGrpSpPr/>
            <p:nvPr/>
          </p:nvGrpSpPr>
          <p:grpSpPr>
            <a:xfrm>
              <a:off x="4067944" y="5589240"/>
              <a:ext cx="329455" cy="864097"/>
              <a:chOff x="4067944" y="5589240"/>
              <a:chExt cx="329455" cy="864097"/>
            </a:xfrm>
          </p:grpSpPr>
          <p:cxnSp>
            <p:nvCxnSpPr>
              <p:cNvPr id="29" name="直线连接符 28"/>
              <p:cNvCxnSpPr/>
              <p:nvPr/>
            </p:nvCxnSpPr>
            <p:spPr>
              <a:xfrm flipH="1">
                <a:off x="4080512" y="5589240"/>
                <a:ext cx="300006" cy="8640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线连接符 29"/>
              <p:cNvCxnSpPr/>
              <p:nvPr/>
            </p:nvCxnSpPr>
            <p:spPr>
              <a:xfrm>
                <a:off x="4067944" y="5589240"/>
                <a:ext cx="329455" cy="8640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31" name="组 30"/>
          <p:cNvGrpSpPr/>
          <p:nvPr/>
        </p:nvGrpSpPr>
        <p:grpSpPr>
          <a:xfrm>
            <a:off x="6877325" y="4446594"/>
            <a:ext cx="804656" cy="864097"/>
            <a:chOff x="899592" y="5661248"/>
            <a:chExt cx="804656" cy="864097"/>
          </a:xfrm>
        </p:grpSpPr>
        <p:sp>
          <p:nvSpPr>
            <p:cNvPr id="32" name="左右箭头 31"/>
            <p:cNvSpPr/>
            <p:nvPr/>
          </p:nvSpPr>
          <p:spPr>
            <a:xfrm>
              <a:off x="899592" y="5805264"/>
              <a:ext cx="804656" cy="57606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 32"/>
            <p:cNvGrpSpPr/>
            <p:nvPr/>
          </p:nvGrpSpPr>
          <p:grpSpPr>
            <a:xfrm>
              <a:off x="1146201" y="5661248"/>
              <a:ext cx="329455" cy="864097"/>
              <a:chOff x="4070615" y="5589240"/>
              <a:chExt cx="329455" cy="864097"/>
            </a:xfrm>
          </p:grpSpPr>
          <p:cxnSp>
            <p:nvCxnSpPr>
              <p:cNvPr id="34" name="直线连接符 33"/>
              <p:cNvCxnSpPr/>
              <p:nvPr/>
            </p:nvCxnSpPr>
            <p:spPr>
              <a:xfrm flipH="1">
                <a:off x="4080512" y="5589240"/>
                <a:ext cx="300006" cy="8640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线连接符 34"/>
              <p:cNvCxnSpPr/>
              <p:nvPr/>
            </p:nvCxnSpPr>
            <p:spPr>
              <a:xfrm>
                <a:off x="4070615" y="5589240"/>
                <a:ext cx="329455" cy="8640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36" name="矩形 35"/>
          <p:cNvSpPr/>
          <p:nvPr/>
        </p:nvSpPr>
        <p:spPr>
          <a:xfrm>
            <a:off x="6568757" y="2219902"/>
            <a:ext cx="4339735" cy="1200329"/>
          </a:xfrm>
          <a:prstGeom prst="rect">
            <a:avLst/>
          </a:prstGeom>
        </p:spPr>
        <p:txBody>
          <a:bodyPr wrap="square">
            <a:spAutoFit/>
          </a:bodyPr>
          <a:lstStyle/>
          <a:p>
            <a:pPr marL="342900" indent="-342900" algn="just">
              <a:buFont typeface="Wingdings" charset="2"/>
              <a:buChar char="Ø"/>
            </a:pPr>
            <a:r>
              <a:rPr lang="mr-IN" altLang="zh-CN" sz="2400" b="1" dirty="0" err="1">
                <a:solidFill>
                  <a:srgbClr val="C00000"/>
                </a:solidFill>
                <a:latin typeface="Arial" pitchFamily="34" charset="0"/>
                <a:cs typeface="Arial" pitchFamily="34" charset="0"/>
              </a:rPr>
              <a:t>Mean-field</a:t>
            </a:r>
            <a:r>
              <a:rPr lang="mr-IN" altLang="zh-CN" sz="2400" b="1" dirty="0">
                <a:solidFill>
                  <a:srgbClr val="C00000"/>
                </a:solidFill>
                <a:latin typeface="Arial" pitchFamily="34" charset="0"/>
                <a:cs typeface="Arial" pitchFamily="34" charset="0"/>
              </a:rPr>
              <a:t> </a:t>
            </a:r>
            <a:r>
              <a:rPr lang="mr-IN" altLang="zh-CN" sz="2400" b="1" dirty="0" err="1">
                <a:solidFill>
                  <a:srgbClr val="C00000"/>
                </a:solidFill>
                <a:latin typeface="Arial" pitchFamily="34" charset="0"/>
                <a:cs typeface="Arial" pitchFamily="34" charset="0"/>
              </a:rPr>
              <a:t>approximation</a:t>
            </a:r>
            <a:r>
              <a:rPr lang="mr-IN" altLang="zh-CN" sz="2400" b="1" dirty="0">
                <a:solidFill>
                  <a:srgbClr val="C00000"/>
                </a:solidFill>
                <a:latin typeface="Arial" pitchFamily="34" charset="0"/>
                <a:cs typeface="Arial" pitchFamily="34" charset="0"/>
              </a:rPr>
              <a:t>:                                            </a:t>
            </a:r>
            <a:r>
              <a:rPr lang="mr-IN" altLang="zh-CN" sz="2400" b="1" dirty="0" err="1">
                <a:solidFill>
                  <a:srgbClr val="C00000"/>
                </a:solidFill>
                <a:latin typeface="Arial" pitchFamily="34" charset="0"/>
                <a:cs typeface="Arial" pitchFamily="34" charset="0"/>
              </a:rPr>
              <a:t>intrinsic</a:t>
            </a:r>
            <a:r>
              <a:rPr lang="zh-CN" altLang="en-US" sz="2400" b="1" dirty="0">
                <a:solidFill>
                  <a:srgbClr val="C00000"/>
                </a:solidFill>
                <a:latin typeface="Arial" pitchFamily="34" charset="0"/>
                <a:cs typeface="Arial" pitchFamily="34" charset="0"/>
              </a:rPr>
              <a:t> </a:t>
            </a:r>
            <a:r>
              <a:rPr lang="en-US" altLang="zh-CN" sz="2400" b="1" dirty="0">
                <a:solidFill>
                  <a:srgbClr val="C00000"/>
                </a:solidFill>
                <a:latin typeface="Arial" pitchFamily="34" charset="0"/>
                <a:cs typeface="Arial" pitchFamily="34" charset="0"/>
              </a:rPr>
              <a:t>ground</a:t>
            </a:r>
            <a:r>
              <a:rPr lang="zh-CN" altLang="en-US" sz="2400" b="1" dirty="0">
                <a:solidFill>
                  <a:srgbClr val="C00000"/>
                </a:solidFill>
                <a:latin typeface="Arial" pitchFamily="34" charset="0"/>
                <a:cs typeface="Arial" pitchFamily="34" charset="0"/>
              </a:rPr>
              <a:t> </a:t>
            </a:r>
            <a:r>
              <a:rPr lang="en-US" altLang="zh-CN" sz="2400" b="1" dirty="0">
                <a:solidFill>
                  <a:srgbClr val="C00000"/>
                </a:solidFill>
                <a:latin typeface="Arial" pitchFamily="34" charset="0"/>
                <a:cs typeface="Arial" pitchFamily="34" charset="0"/>
              </a:rPr>
              <a:t>state</a:t>
            </a:r>
            <a:r>
              <a:rPr lang="mr-IN" altLang="zh-CN" sz="2400" b="1" dirty="0">
                <a:solidFill>
                  <a:srgbClr val="C00000"/>
                </a:solidFill>
                <a:latin typeface="Arial" pitchFamily="34" charset="0"/>
                <a:cs typeface="Arial" pitchFamily="34" charset="0"/>
              </a:rPr>
              <a:t>, </a:t>
            </a:r>
            <a:r>
              <a:rPr lang="mr-IN" altLang="zh-CN" sz="2400" b="1" dirty="0" err="1">
                <a:solidFill>
                  <a:srgbClr val="C00000"/>
                </a:solidFill>
                <a:latin typeface="Arial" pitchFamily="34" charset="0"/>
                <a:cs typeface="Arial" pitchFamily="34" charset="0"/>
              </a:rPr>
              <a:t>deformation</a:t>
            </a:r>
            <a:r>
              <a:rPr lang="mr-IN" altLang="zh-CN" sz="2400" b="1" dirty="0">
                <a:solidFill>
                  <a:srgbClr val="C00000"/>
                </a:solidFill>
                <a:latin typeface="Arial" pitchFamily="34" charset="0"/>
                <a:cs typeface="Arial" pitchFamily="34" charset="0"/>
              </a:rPr>
              <a:t>, PES</a:t>
            </a:r>
            <a:endParaRPr lang="en-US" altLang="zh-CN" sz="2400" b="1" dirty="0">
              <a:solidFill>
                <a:srgbClr val="C00000"/>
              </a:solidFill>
              <a:latin typeface="Arial" pitchFamily="34" charset="0"/>
              <a:cs typeface="Arial" pitchFamily="34" charset="0"/>
            </a:endParaRPr>
          </a:p>
        </p:txBody>
      </p:sp>
      <p:sp>
        <p:nvSpPr>
          <p:cNvPr id="5" name="灯片编号占位符 4">
            <a:extLst>
              <a:ext uri="{FF2B5EF4-FFF2-40B4-BE49-F238E27FC236}">
                <a16:creationId xmlns:a16="http://schemas.microsoft.com/office/drawing/2014/main" id="{BA6E2232-0848-43E5-977B-F4C8EF8613BA}"/>
              </a:ext>
            </a:extLst>
          </p:cNvPr>
          <p:cNvSpPr>
            <a:spLocks noGrp="1"/>
          </p:cNvSpPr>
          <p:nvPr>
            <p:ph type="sldNum" sz="quarter" idx="12"/>
          </p:nvPr>
        </p:nvSpPr>
        <p:spPr/>
        <p:txBody>
          <a:bodyPr/>
          <a:lstStyle/>
          <a:p>
            <a:fld id="{62882B55-B6B2-497F-8568-5D2D4C04CE38}" type="slidenum">
              <a:rPr lang="zh-CN" altLang="en-US" smtClean="0"/>
              <a:t>12</a:t>
            </a:fld>
            <a:endParaRPr lang="zh-CN" altLang="en-US"/>
          </a:p>
        </p:txBody>
      </p:sp>
    </p:spTree>
    <p:extLst>
      <p:ext uri="{BB962C8B-B14F-4D97-AF65-F5344CB8AC3E}">
        <p14:creationId xmlns:p14="http://schemas.microsoft.com/office/powerpoint/2010/main" val="736148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up)">
                                      <p:cBhvr>
                                        <p:cTn id="11" dur="500"/>
                                        <p:tgtEl>
                                          <p:spTgt spid="31"/>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a:extLst>
              <a:ext uri="{FF2B5EF4-FFF2-40B4-BE49-F238E27FC236}">
                <a16:creationId xmlns:a16="http://schemas.microsoft.com/office/drawing/2014/main" id="{8DFD5065-C9CD-4C7F-B4E6-5439CF9474CB}"/>
              </a:ext>
            </a:extLst>
          </p:cNvPr>
          <p:cNvSpPr/>
          <p:nvPr/>
        </p:nvSpPr>
        <p:spPr>
          <a:xfrm>
            <a:off x="3338623" y="6315740"/>
            <a:ext cx="5829146" cy="420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a:extLst>
              <a:ext uri="{FF2B5EF4-FFF2-40B4-BE49-F238E27FC236}">
                <a16:creationId xmlns:a16="http://schemas.microsoft.com/office/drawing/2014/main" id="{1BC102DD-307C-4C75-AEB1-8D2DE4BEE214}"/>
              </a:ext>
            </a:extLst>
          </p:cNvPr>
          <p:cNvSpPr>
            <a:spLocks noGrp="1"/>
          </p:cNvSpPr>
          <p:nvPr>
            <p:ph type="title"/>
          </p:nvPr>
        </p:nvSpPr>
        <p:spPr/>
        <p:txBody>
          <a:bodyPr>
            <a:normAutofit/>
          </a:bodyPr>
          <a:lstStyle/>
          <a:p>
            <a:r>
              <a:rPr lang="zh-CN" altLang="en-US" sz="3600" b="1" dirty="0">
                <a:latin typeface="Microsoft YaHei" charset="-122"/>
                <a:ea typeface="Microsoft YaHei" charset="-122"/>
                <a:cs typeface="Microsoft YaHei" charset="-122"/>
              </a:rPr>
              <a:t>超越平均场方法</a:t>
            </a:r>
            <a:endParaRPr lang="zh-CN" altLang="en-US" sz="3400" b="1" dirty="0">
              <a:latin typeface="Microsoft YaHei" charset="-122"/>
              <a:ea typeface="Microsoft YaHei" charset="-122"/>
              <a:cs typeface="Microsoft YaHei" charset="-122"/>
            </a:endParaRPr>
          </a:p>
        </p:txBody>
      </p:sp>
      <p:sp>
        <p:nvSpPr>
          <p:cNvPr id="4" name="矩形 3"/>
          <p:cNvSpPr/>
          <p:nvPr/>
        </p:nvSpPr>
        <p:spPr>
          <a:xfrm>
            <a:off x="709922" y="1151882"/>
            <a:ext cx="9798854" cy="954107"/>
          </a:xfrm>
          <a:prstGeom prst="rect">
            <a:avLst/>
          </a:prstGeom>
        </p:spPr>
        <p:txBody>
          <a:bodyPr wrap="square">
            <a:spAutoFit/>
          </a:bodyPr>
          <a:lstStyle/>
          <a:p>
            <a:pPr marL="457200" indent="-457200">
              <a:buFont typeface="Wingdings" charset="2"/>
              <a:buChar char="Ø"/>
            </a:pPr>
            <a:r>
              <a:rPr lang="en-US" altLang="zh-CN" sz="2800" b="1" dirty="0">
                <a:solidFill>
                  <a:srgbClr val="C00000"/>
                </a:solidFill>
                <a:latin typeface="Arial" pitchFamily="34" charset="0"/>
                <a:cs typeface="Arial" pitchFamily="34" charset="0"/>
              </a:rPr>
              <a:t>Vibration, rotation and related low-lying spectrum: beyond the mean-field approximation</a:t>
            </a:r>
          </a:p>
        </p:txBody>
      </p:sp>
      <p:sp>
        <p:nvSpPr>
          <p:cNvPr id="3" name="矩形 2"/>
          <p:cNvSpPr/>
          <p:nvPr/>
        </p:nvSpPr>
        <p:spPr>
          <a:xfrm>
            <a:off x="674047" y="2160155"/>
            <a:ext cx="9316114" cy="1076064"/>
          </a:xfrm>
          <a:prstGeom prst="rect">
            <a:avLst/>
          </a:prstGeom>
        </p:spPr>
        <p:txBody>
          <a:bodyPr wrap="square">
            <a:spAutoFit/>
          </a:bodyPr>
          <a:lstStyle/>
          <a:p>
            <a:pPr marL="800100" lvl="1" indent="-342900">
              <a:lnSpc>
                <a:spcPct val="140000"/>
              </a:lnSpc>
              <a:buFont typeface="Wingdings" charset="2"/>
              <a:buChar char="l"/>
            </a:pPr>
            <a:r>
              <a:rPr lang="en-US" altLang="zh-CN" sz="2400" b="1" dirty="0">
                <a:solidFill>
                  <a:srgbClr val="0000CC"/>
                </a:solidFill>
                <a:latin typeface="Arial" pitchFamily="34" charset="0"/>
                <a:cs typeface="Arial" pitchFamily="34" charset="0"/>
              </a:rPr>
              <a:t>Restoration of broken symmetry, e.g. rotational, parity</a:t>
            </a:r>
          </a:p>
          <a:p>
            <a:pPr marL="800100" lvl="1" indent="-342900">
              <a:lnSpc>
                <a:spcPct val="140000"/>
              </a:lnSpc>
              <a:buFont typeface="Wingdings" charset="2"/>
              <a:buChar char="l"/>
            </a:pPr>
            <a:r>
              <a:rPr lang="en-US" altLang="zh-CN" sz="2400" b="1" dirty="0">
                <a:solidFill>
                  <a:srgbClr val="0000CC"/>
                </a:solidFill>
                <a:latin typeface="Arial" pitchFamily="34" charset="0"/>
                <a:cs typeface="Arial" pitchFamily="34" charset="0"/>
              </a:rPr>
              <a:t>Mixing of different shape configurations</a:t>
            </a:r>
            <a:endParaRPr lang="zh-CN" altLang="en-US" sz="2000" dirty="0"/>
          </a:p>
        </p:txBody>
      </p:sp>
      <p:grpSp>
        <p:nvGrpSpPr>
          <p:cNvPr id="10" name="组合 5"/>
          <p:cNvGrpSpPr>
            <a:grpSpLocks/>
          </p:cNvGrpSpPr>
          <p:nvPr/>
        </p:nvGrpSpPr>
        <p:grpSpPr bwMode="auto">
          <a:xfrm>
            <a:off x="9713580" y="2214746"/>
            <a:ext cx="2105379" cy="1988762"/>
            <a:chOff x="7429520" y="5135573"/>
            <a:chExt cx="1714480" cy="1722427"/>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l="36905" t="66280" r="30952"/>
            <a:stretch>
              <a:fillRect/>
            </a:stretch>
          </p:blipFill>
          <p:spPr bwMode="auto">
            <a:xfrm>
              <a:off x="7429520" y="5135573"/>
              <a:ext cx="1500184" cy="1722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9"/>
            <p:cNvSpPr txBox="1"/>
            <p:nvPr/>
          </p:nvSpPr>
          <p:spPr>
            <a:xfrm>
              <a:off x="8501070" y="5500696"/>
              <a:ext cx="642930" cy="369885"/>
            </a:xfrm>
            <a:prstGeom prst="rect">
              <a:avLst/>
            </a:prstGeom>
            <a:noFill/>
          </p:spPr>
          <p:txBody>
            <a:bodyPr>
              <a:spAutoFit/>
            </a:bodyPr>
            <a:lstStyle/>
            <a:p>
              <a:pPr fontAlgn="auto">
                <a:spcBef>
                  <a:spcPts val="0"/>
                </a:spcBef>
                <a:spcAft>
                  <a:spcPts val="0"/>
                </a:spcAft>
                <a:defRPr/>
              </a:pPr>
              <a:r>
                <a:rPr kumimoji="0" lang="en-US" altLang="zh-CN" b="1" dirty="0">
                  <a:solidFill>
                    <a:schemeClr val="accent1">
                      <a:lumMod val="50000"/>
                    </a:schemeClr>
                  </a:solidFill>
                  <a:latin typeface="+mn-lt"/>
                  <a:ea typeface="+mn-ea"/>
                </a:rPr>
                <a:t>PES</a:t>
              </a:r>
              <a:endParaRPr kumimoji="0" lang="zh-CN" altLang="en-US" b="1" dirty="0">
                <a:solidFill>
                  <a:schemeClr val="accent1">
                    <a:lumMod val="50000"/>
                  </a:schemeClr>
                </a:solidFill>
                <a:latin typeface="+mn-lt"/>
                <a:ea typeface="+mn-ea"/>
              </a:endParaRPr>
            </a:p>
          </p:txBody>
        </p:sp>
      </p:grpSp>
      <p:sp>
        <p:nvSpPr>
          <p:cNvPr id="16" name="矩形 15"/>
          <p:cNvSpPr/>
          <p:nvPr/>
        </p:nvSpPr>
        <p:spPr>
          <a:xfrm>
            <a:off x="712194" y="3433338"/>
            <a:ext cx="9798854" cy="523220"/>
          </a:xfrm>
          <a:prstGeom prst="rect">
            <a:avLst/>
          </a:prstGeom>
        </p:spPr>
        <p:txBody>
          <a:bodyPr wrap="square">
            <a:spAutoFit/>
          </a:bodyPr>
          <a:lstStyle/>
          <a:p>
            <a:pPr marL="457200" indent="-457200">
              <a:buFont typeface="Wingdings" charset="2"/>
              <a:buChar char="Ø"/>
            </a:pPr>
            <a:r>
              <a:rPr lang="en-US" altLang="zh-CN" sz="2800" b="1" dirty="0">
                <a:solidFill>
                  <a:srgbClr val="C00000"/>
                </a:solidFill>
                <a:latin typeface="Arial" pitchFamily="34" charset="0"/>
                <a:cs typeface="Arial" pitchFamily="34" charset="0"/>
              </a:rPr>
              <a:t>Nuclear dynamics (slow): </a:t>
            </a:r>
            <a:r>
              <a:rPr lang="en-US" altLang="zh-CN" sz="2400" b="1" dirty="0">
                <a:solidFill>
                  <a:srgbClr val="0000CC"/>
                </a:solidFill>
                <a:latin typeface="Arial" pitchFamily="34" charset="0"/>
                <a:cs typeface="Arial" pitchFamily="34" charset="0"/>
              </a:rPr>
              <a:t>time evolution</a:t>
            </a:r>
          </a:p>
        </p:txBody>
      </p:sp>
      <p:grpSp>
        <p:nvGrpSpPr>
          <p:cNvPr id="18" name="组 17"/>
          <p:cNvGrpSpPr/>
          <p:nvPr/>
        </p:nvGrpSpPr>
        <p:grpSpPr>
          <a:xfrm>
            <a:off x="1236104" y="4366932"/>
            <a:ext cx="2306529" cy="2251412"/>
            <a:chOff x="1151937" y="3356992"/>
            <a:chExt cx="2306529" cy="2251412"/>
          </a:xfrm>
        </p:grpSpPr>
        <p:sp>
          <p:nvSpPr>
            <p:cNvPr id="19" name="椭圆 18"/>
            <p:cNvSpPr/>
            <p:nvPr/>
          </p:nvSpPr>
          <p:spPr>
            <a:xfrm>
              <a:off x="1187624" y="3356992"/>
              <a:ext cx="1728192" cy="1656184"/>
            </a:xfrm>
            <a:prstGeom prst="ellipse">
              <a:avLst/>
            </a:prstGeom>
            <a:noFill/>
            <a:ln w="444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椭圆 19"/>
            <p:cNvSpPr/>
            <p:nvPr/>
          </p:nvSpPr>
          <p:spPr>
            <a:xfrm>
              <a:off x="1547664" y="4221088"/>
              <a:ext cx="252000" cy="252000"/>
            </a:xfrm>
            <a:prstGeom prst="ellipse">
              <a:avLst/>
            </a:prstGeom>
            <a:solidFill>
              <a:srgbClr val="BD252C"/>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zh-CN" altLang="en-US"/>
            </a:p>
          </p:txBody>
        </p:sp>
        <p:sp>
          <p:nvSpPr>
            <p:cNvPr id="21" name="椭圆 20"/>
            <p:cNvSpPr/>
            <p:nvPr/>
          </p:nvSpPr>
          <p:spPr>
            <a:xfrm>
              <a:off x="1700064" y="3789040"/>
              <a:ext cx="252000" cy="252000"/>
            </a:xfrm>
            <a:prstGeom prst="ellipse">
              <a:avLst/>
            </a:prstGeom>
            <a:solidFill>
              <a:srgbClr val="BD252C"/>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zh-CN" altLang="en-US"/>
            </a:p>
          </p:txBody>
        </p:sp>
        <p:sp>
          <p:nvSpPr>
            <p:cNvPr id="22" name="椭圆 21"/>
            <p:cNvSpPr/>
            <p:nvPr/>
          </p:nvSpPr>
          <p:spPr>
            <a:xfrm>
              <a:off x="2123728" y="4293096"/>
              <a:ext cx="252000" cy="252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3" name="椭圆 22"/>
            <p:cNvSpPr/>
            <p:nvPr/>
          </p:nvSpPr>
          <p:spPr>
            <a:xfrm>
              <a:off x="2267744" y="3789040"/>
              <a:ext cx="252000" cy="252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cxnSp>
          <p:nvCxnSpPr>
            <p:cNvPr id="24" name="直线箭头连接符 23"/>
            <p:cNvCxnSpPr/>
            <p:nvPr/>
          </p:nvCxnSpPr>
          <p:spPr>
            <a:xfrm>
              <a:off x="1763688" y="4509120"/>
              <a:ext cx="152400" cy="144016"/>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25" name="直线箭头连接符 24"/>
            <p:cNvCxnSpPr/>
            <p:nvPr/>
          </p:nvCxnSpPr>
          <p:spPr>
            <a:xfrm flipV="1">
              <a:off x="2411760" y="4221088"/>
              <a:ext cx="216024" cy="144016"/>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26" name="直线箭头连接符 25"/>
            <p:cNvCxnSpPr/>
            <p:nvPr/>
          </p:nvCxnSpPr>
          <p:spPr>
            <a:xfrm flipV="1">
              <a:off x="1916088" y="3573016"/>
              <a:ext cx="207640" cy="216024"/>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27" name="直线箭头连接符 26"/>
            <p:cNvCxnSpPr/>
            <p:nvPr/>
          </p:nvCxnSpPr>
          <p:spPr>
            <a:xfrm flipH="1">
              <a:off x="2051720" y="4005064"/>
              <a:ext cx="207640" cy="144016"/>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1151937" y="5085184"/>
              <a:ext cx="2306529" cy="523220"/>
            </a:xfrm>
            <a:prstGeom prst="rect">
              <a:avLst/>
            </a:prstGeom>
            <a:noFill/>
          </p:spPr>
          <p:txBody>
            <a:bodyPr wrap="none" rtlCol="0">
              <a:spAutoFit/>
            </a:bodyPr>
            <a:lstStyle/>
            <a:p>
              <a:r>
                <a:rPr kumimoji="1" lang="en-US" altLang="zh-CN" sz="2800" dirty="0">
                  <a:solidFill>
                    <a:srgbClr val="C00000"/>
                  </a:solidFill>
                  <a:latin typeface="Arial" panose="020B0604020202020204" pitchFamily="34" charset="0"/>
                  <a:cs typeface="Arial" panose="020B0604020202020204" pitchFamily="34" charset="0"/>
                </a:rPr>
                <a:t>Time: ~10</a:t>
              </a:r>
              <a:r>
                <a:rPr kumimoji="1" lang="en-US" altLang="zh-CN" sz="2800" baseline="30000" dirty="0">
                  <a:solidFill>
                    <a:srgbClr val="C00000"/>
                  </a:solidFill>
                  <a:latin typeface="Arial" panose="020B0604020202020204" pitchFamily="34" charset="0"/>
                  <a:cs typeface="Arial" panose="020B0604020202020204" pitchFamily="34" charset="0"/>
                </a:rPr>
                <a:t>-22</a:t>
              </a:r>
              <a:r>
                <a:rPr kumimoji="1" lang="en-US" altLang="zh-CN" sz="2800" dirty="0">
                  <a:solidFill>
                    <a:srgbClr val="C00000"/>
                  </a:solidFill>
                  <a:latin typeface="Arial" panose="020B0604020202020204" pitchFamily="34" charset="0"/>
                  <a:cs typeface="Arial" panose="020B0604020202020204" pitchFamily="34" charset="0"/>
                </a:rPr>
                <a:t>s</a:t>
              </a:r>
              <a:endParaRPr kumimoji="1" lang="zh-CN" altLang="en-US" sz="2800" dirty="0">
                <a:solidFill>
                  <a:srgbClr val="C00000"/>
                </a:solidFill>
                <a:latin typeface="Arial" panose="020B0604020202020204" pitchFamily="34" charset="0"/>
                <a:cs typeface="Arial" panose="020B0604020202020204" pitchFamily="34" charset="0"/>
              </a:endParaRPr>
            </a:p>
          </p:txBody>
        </p:sp>
      </p:grpSp>
      <p:grpSp>
        <p:nvGrpSpPr>
          <p:cNvPr id="33" name="组 32"/>
          <p:cNvGrpSpPr/>
          <p:nvPr/>
        </p:nvGrpSpPr>
        <p:grpSpPr>
          <a:xfrm>
            <a:off x="3189883" y="4485263"/>
            <a:ext cx="2085863" cy="1033797"/>
            <a:chOff x="3281075" y="3475323"/>
            <a:chExt cx="2233049" cy="1033797"/>
          </a:xfrm>
        </p:grpSpPr>
        <p:sp>
          <p:nvSpPr>
            <p:cNvPr id="34" name="左右箭头 33"/>
            <p:cNvSpPr/>
            <p:nvPr/>
          </p:nvSpPr>
          <p:spPr>
            <a:xfrm>
              <a:off x="3281075" y="4005064"/>
              <a:ext cx="2233049" cy="50405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5" name="文本框 34"/>
            <p:cNvSpPr txBox="1"/>
            <p:nvPr/>
          </p:nvSpPr>
          <p:spPr>
            <a:xfrm>
              <a:off x="3464898" y="3475323"/>
              <a:ext cx="1787605" cy="584775"/>
            </a:xfrm>
            <a:prstGeom prst="rect">
              <a:avLst/>
            </a:prstGeom>
            <a:noFill/>
          </p:spPr>
          <p:txBody>
            <a:bodyPr wrap="none" rtlCol="0">
              <a:spAutoFit/>
            </a:bodyPr>
            <a:lstStyle/>
            <a:p>
              <a:r>
                <a:rPr kumimoji="1" lang="en-US" altLang="zh-CN" sz="3200" b="1" dirty="0">
                  <a:solidFill>
                    <a:srgbClr val="C00000"/>
                  </a:solidFill>
                </a:rPr>
                <a:t>Decouple</a:t>
              </a:r>
              <a:endParaRPr kumimoji="1" lang="zh-CN" altLang="en-US" sz="3200" b="1" dirty="0">
                <a:solidFill>
                  <a:srgbClr val="C00000"/>
                </a:solidFill>
              </a:endParaRPr>
            </a:p>
          </p:txBody>
        </p:sp>
      </p:grpSp>
      <p:sp>
        <p:nvSpPr>
          <p:cNvPr id="36" name="右箭头 35"/>
          <p:cNvSpPr/>
          <p:nvPr/>
        </p:nvSpPr>
        <p:spPr>
          <a:xfrm>
            <a:off x="7573149" y="4271757"/>
            <a:ext cx="4544459" cy="1915135"/>
          </a:xfrm>
          <a:prstGeom prst="rightArrow">
            <a:avLst>
              <a:gd name="adj1" fmla="val 59602"/>
              <a:gd name="adj2" fmla="val 38538"/>
            </a:avLst>
          </a:prstGeom>
          <a:gradFill flip="none" rotWithShape="1">
            <a:gsLst>
              <a:gs pos="0">
                <a:srgbClr val="008000">
                  <a:shade val="30000"/>
                  <a:satMod val="115000"/>
                </a:srgbClr>
              </a:gs>
              <a:gs pos="50000">
                <a:srgbClr val="008000">
                  <a:shade val="67500"/>
                  <a:satMod val="115000"/>
                </a:srgbClr>
              </a:gs>
              <a:gs pos="100000">
                <a:srgbClr val="008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63" tIns="45685" rIns="91363" bIns="45685" rtlCol="0" anchor="ctr"/>
          <a:lstStyle/>
          <a:p>
            <a:r>
              <a:rPr lang="en-US" altLang="zh-CN" sz="2600" b="1" dirty="0">
                <a:solidFill>
                  <a:srgbClr val="FFFF00"/>
                </a:solidFill>
              </a:rPr>
              <a:t>(Time</a:t>
            </a:r>
            <a:r>
              <a:rPr lang="zh-CN" altLang="en-US" sz="2600" b="1" dirty="0">
                <a:solidFill>
                  <a:srgbClr val="FFFF00"/>
                </a:solidFill>
              </a:rPr>
              <a:t>-</a:t>
            </a:r>
            <a:r>
              <a:rPr lang="en-US" altLang="zh-CN" sz="2600" b="1" dirty="0">
                <a:solidFill>
                  <a:srgbClr val="FFFF00"/>
                </a:solidFill>
              </a:rPr>
              <a:t>dependent)</a:t>
            </a:r>
            <a:r>
              <a:rPr lang="zh-CN" altLang="en-US" sz="2600" b="1" dirty="0">
                <a:solidFill>
                  <a:srgbClr val="FFFF00"/>
                </a:solidFill>
              </a:rPr>
              <a:t> </a:t>
            </a:r>
            <a:r>
              <a:rPr lang="en-US" altLang="zh-CN" sz="2600" b="1" dirty="0">
                <a:solidFill>
                  <a:srgbClr val="FFFF00"/>
                </a:solidFill>
              </a:rPr>
              <a:t>Collective Hamiltonian based on CDFT</a:t>
            </a:r>
            <a:endParaRPr lang="zh-CN" altLang="en-US" sz="2600" b="1" dirty="0">
              <a:solidFill>
                <a:srgbClr val="FFFF00"/>
              </a:solidFill>
            </a:endParaRPr>
          </a:p>
        </p:txBody>
      </p:sp>
      <p:sp>
        <p:nvSpPr>
          <p:cNvPr id="5" name="灯片编号占位符 4">
            <a:extLst>
              <a:ext uri="{FF2B5EF4-FFF2-40B4-BE49-F238E27FC236}">
                <a16:creationId xmlns:a16="http://schemas.microsoft.com/office/drawing/2014/main" id="{23A2976F-F19F-48DC-A3A4-9E54DDA7CA62}"/>
              </a:ext>
            </a:extLst>
          </p:cNvPr>
          <p:cNvSpPr>
            <a:spLocks noGrp="1"/>
          </p:cNvSpPr>
          <p:nvPr>
            <p:ph type="sldNum" sz="quarter" idx="12"/>
          </p:nvPr>
        </p:nvSpPr>
        <p:spPr/>
        <p:txBody>
          <a:bodyPr/>
          <a:lstStyle/>
          <a:p>
            <a:fld id="{62882B55-B6B2-497F-8568-5D2D4C04CE38}" type="slidenum">
              <a:rPr lang="zh-CN" altLang="en-US" smtClean="0"/>
              <a:t>13</a:t>
            </a:fld>
            <a:endParaRPr lang="zh-CN" altLang="en-US"/>
          </a:p>
        </p:txBody>
      </p:sp>
      <p:grpSp>
        <p:nvGrpSpPr>
          <p:cNvPr id="13" name="组合 12">
            <a:extLst>
              <a:ext uri="{FF2B5EF4-FFF2-40B4-BE49-F238E27FC236}">
                <a16:creationId xmlns:a16="http://schemas.microsoft.com/office/drawing/2014/main" id="{A4F5F41F-BE94-4E57-8AC7-A6ADAA5CCFD5}"/>
              </a:ext>
            </a:extLst>
          </p:cNvPr>
          <p:cNvGrpSpPr/>
          <p:nvPr/>
        </p:nvGrpSpPr>
        <p:grpSpPr>
          <a:xfrm>
            <a:off x="5197345" y="4335774"/>
            <a:ext cx="2306529" cy="2282570"/>
            <a:chOff x="5197345" y="4335774"/>
            <a:chExt cx="2306529" cy="2282570"/>
          </a:xfrm>
        </p:grpSpPr>
        <p:sp>
          <p:nvSpPr>
            <p:cNvPr id="32" name="文本框 31"/>
            <p:cNvSpPr txBox="1"/>
            <p:nvPr/>
          </p:nvSpPr>
          <p:spPr>
            <a:xfrm>
              <a:off x="5197345" y="6095124"/>
              <a:ext cx="2306529" cy="523220"/>
            </a:xfrm>
            <a:prstGeom prst="rect">
              <a:avLst/>
            </a:prstGeom>
            <a:noFill/>
          </p:spPr>
          <p:txBody>
            <a:bodyPr wrap="none" rtlCol="0">
              <a:spAutoFit/>
            </a:bodyPr>
            <a:lstStyle/>
            <a:p>
              <a:r>
                <a:rPr kumimoji="1" lang="en-US" altLang="zh-CN" sz="2800" dirty="0">
                  <a:solidFill>
                    <a:srgbClr val="C00000"/>
                  </a:solidFill>
                  <a:latin typeface="Arial" panose="020B0604020202020204" pitchFamily="34" charset="0"/>
                  <a:cs typeface="Arial" panose="020B0604020202020204" pitchFamily="34" charset="0"/>
                </a:rPr>
                <a:t>Time: ~10</a:t>
              </a:r>
              <a:r>
                <a:rPr kumimoji="1" lang="en-US" altLang="zh-CN" sz="2800" baseline="30000" dirty="0">
                  <a:solidFill>
                    <a:srgbClr val="C00000"/>
                  </a:solidFill>
                  <a:latin typeface="Arial" panose="020B0604020202020204" pitchFamily="34" charset="0"/>
                  <a:cs typeface="Arial" panose="020B0604020202020204" pitchFamily="34" charset="0"/>
                </a:rPr>
                <a:t>-19</a:t>
              </a:r>
              <a:r>
                <a:rPr kumimoji="1" lang="en-US" altLang="zh-CN" sz="2800" dirty="0">
                  <a:solidFill>
                    <a:srgbClr val="C00000"/>
                  </a:solidFill>
                  <a:latin typeface="Arial" panose="020B0604020202020204" pitchFamily="34" charset="0"/>
                  <a:cs typeface="Arial" panose="020B0604020202020204" pitchFamily="34" charset="0"/>
                </a:rPr>
                <a:t>s</a:t>
              </a:r>
              <a:endParaRPr kumimoji="1" lang="zh-CN" altLang="en-US" sz="2800" dirty="0">
                <a:solidFill>
                  <a:srgbClr val="C00000"/>
                </a:solidFill>
                <a:latin typeface="Arial" panose="020B0604020202020204" pitchFamily="34" charset="0"/>
                <a:cs typeface="Arial" panose="020B0604020202020204" pitchFamily="34" charset="0"/>
              </a:endParaRPr>
            </a:p>
          </p:txBody>
        </p:sp>
        <p:pic>
          <p:nvPicPr>
            <p:cNvPr id="38" name="图片 37">
              <a:extLst>
                <a:ext uri="{FF2B5EF4-FFF2-40B4-BE49-F238E27FC236}">
                  <a16:creationId xmlns:a16="http://schemas.microsoft.com/office/drawing/2014/main" id="{28866900-BF00-44C8-A7CB-F6F9F59AC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4836" y="4335774"/>
              <a:ext cx="2024201" cy="1837594"/>
            </a:xfrm>
            <a:prstGeom prst="rect">
              <a:avLst/>
            </a:prstGeom>
          </p:spPr>
        </p:pic>
      </p:grpSp>
    </p:spTree>
    <p:extLst>
      <p:ext uri="{BB962C8B-B14F-4D97-AF65-F5344CB8AC3E}">
        <p14:creationId xmlns:p14="http://schemas.microsoft.com/office/powerpoint/2010/main" val="75902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checkerboard(across)">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06E48465-5A69-4DA4-988A-E0E6ED7BA88D}"/>
              </a:ext>
            </a:extLst>
          </p:cNvPr>
          <p:cNvSpPr/>
          <p:nvPr/>
        </p:nvSpPr>
        <p:spPr>
          <a:xfrm>
            <a:off x="408214" y="391712"/>
            <a:ext cx="3109901" cy="6078536"/>
          </a:xfrm>
          <a:prstGeom prst="roundRect">
            <a:avLst>
              <a:gd name="adj" fmla="val 0"/>
            </a:avLst>
          </a:prstGeom>
          <a:solidFill>
            <a:schemeClr val="accent1"/>
          </a:solidFill>
          <a:ln>
            <a:noFill/>
          </a:ln>
          <a:effectLst>
            <a:outerShdw blurRad="254000" algn="ctr" rotWithShape="0">
              <a:schemeClr val="accent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cxnSp>
        <p:nvCxnSpPr>
          <p:cNvPr id="3" name="直接连接符 2">
            <a:extLst>
              <a:ext uri="{FF2B5EF4-FFF2-40B4-BE49-F238E27FC236}">
                <a16:creationId xmlns:a16="http://schemas.microsoft.com/office/drawing/2014/main" id="{F2060411-2F3E-4BE0-824F-8AF62AB3DE6B}"/>
              </a:ext>
            </a:extLst>
          </p:cNvPr>
          <p:cNvCxnSpPr>
            <a:cxnSpLocks/>
          </p:cNvCxnSpPr>
          <p:nvPr/>
        </p:nvCxnSpPr>
        <p:spPr>
          <a:xfrm>
            <a:off x="3617371" y="391711"/>
            <a:ext cx="0" cy="6078539"/>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013CA338-FAFE-47E5-868C-0A907EE3867B}"/>
              </a:ext>
            </a:extLst>
          </p:cNvPr>
          <p:cNvSpPr txBox="1"/>
          <p:nvPr/>
        </p:nvSpPr>
        <p:spPr>
          <a:xfrm>
            <a:off x="2290272" y="963931"/>
            <a:ext cx="766211" cy="1569660"/>
          </a:xfrm>
          <a:prstGeom prst="rect">
            <a:avLst/>
          </a:prstGeom>
          <a:noFill/>
        </p:spPr>
        <p:txBody>
          <a:bodyPr vert="horz" wrap="square" rtlCol="0">
            <a:spAutoFit/>
          </a:bodyPr>
          <a:lstStyle/>
          <a:p>
            <a:pPr algn="dist"/>
            <a:r>
              <a:rPr lang="zh-CN" altLang="en-US" sz="4800" b="1" dirty="0">
                <a:solidFill>
                  <a:srgbClr val="FFFF00"/>
                </a:solidFill>
                <a:latin typeface="SimHei" charset="-122"/>
                <a:ea typeface="SimHei" charset="-122"/>
                <a:cs typeface="SimHei" charset="-122"/>
              </a:rPr>
              <a:t>提</a:t>
            </a:r>
            <a:endParaRPr lang="en-US" altLang="zh-CN" sz="4800" b="1" dirty="0">
              <a:solidFill>
                <a:srgbClr val="FFFF00"/>
              </a:solidFill>
              <a:latin typeface="SimHei" charset="-122"/>
              <a:ea typeface="SimHei" charset="-122"/>
              <a:cs typeface="SimHei" charset="-122"/>
            </a:endParaRPr>
          </a:p>
          <a:p>
            <a:pPr algn="dist"/>
            <a:r>
              <a:rPr lang="zh-CN" altLang="en-US" sz="4800" b="1" dirty="0">
                <a:solidFill>
                  <a:srgbClr val="FFFF00"/>
                </a:solidFill>
                <a:latin typeface="SimHei" charset="-122"/>
                <a:ea typeface="SimHei" charset="-122"/>
                <a:cs typeface="SimHei" charset="-122"/>
              </a:rPr>
              <a:t>纲</a:t>
            </a:r>
          </a:p>
        </p:txBody>
      </p:sp>
      <p:sp>
        <p:nvSpPr>
          <p:cNvPr id="6" name="等腰三角形 5">
            <a:extLst>
              <a:ext uri="{FF2B5EF4-FFF2-40B4-BE49-F238E27FC236}">
                <a16:creationId xmlns:a16="http://schemas.microsoft.com/office/drawing/2014/main" id="{0A2CAD65-956A-4567-94D0-AA0100435B6B}"/>
              </a:ext>
            </a:extLst>
          </p:cNvPr>
          <p:cNvSpPr/>
          <p:nvPr/>
        </p:nvSpPr>
        <p:spPr>
          <a:xfrm rot="5400000">
            <a:off x="2538092" y="2987715"/>
            <a:ext cx="274320" cy="236483"/>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Freeform 6">
            <a:extLst>
              <a:ext uri="{FF2B5EF4-FFF2-40B4-BE49-F238E27FC236}">
                <a16:creationId xmlns:a16="http://schemas.microsoft.com/office/drawing/2014/main" id="{457D8751-CE4F-4DF9-BE84-97C792D644F7}"/>
              </a:ext>
            </a:extLst>
          </p:cNvPr>
          <p:cNvSpPr>
            <a:spLocks/>
          </p:cNvSpPr>
          <p:nvPr/>
        </p:nvSpPr>
        <p:spPr bwMode="auto">
          <a:xfrm>
            <a:off x="-544049" y="3971559"/>
            <a:ext cx="3680740" cy="2166210"/>
          </a:xfrm>
          <a:custGeom>
            <a:avLst/>
            <a:gdLst>
              <a:gd name="T0" fmla="*/ 3510 w 4495"/>
              <a:gd name="T1" fmla="*/ 741 h 2642"/>
              <a:gd name="T2" fmla="*/ 3185 w 4495"/>
              <a:gd name="T3" fmla="*/ 1023 h 2642"/>
              <a:gd name="T4" fmla="*/ 3732 w 4495"/>
              <a:gd name="T5" fmla="*/ 1571 h 2642"/>
              <a:gd name="T6" fmla="*/ 4453 w 4495"/>
              <a:gd name="T7" fmla="*/ 1757 h 2642"/>
              <a:gd name="T8" fmla="*/ 725 w 4495"/>
              <a:gd name="T9" fmla="*/ 1957 h 2642"/>
              <a:gd name="T10" fmla="*/ 2100 w 4495"/>
              <a:gd name="T11" fmla="*/ 2171 h 2642"/>
              <a:gd name="T12" fmla="*/ 3175 w 4495"/>
              <a:gd name="T13" fmla="*/ 2386 h 2642"/>
              <a:gd name="T14" fmla="*/ 2639 w 4495"/>
              <a:gd name="T15" fmla="*/ 2600 h 2642"/>
              <a:gd name="T16" fmla="*/ 2714 w 4495"/>
              <a:gd name="T17" fmla="*/ 2484 h 2642"/>
              <a:gd name="T18" fmla="*/ 1960 w 4495"/>
              <a:gd name="T19" fmla="*/ 2363 h 2642"/>
              <a:gd name="T20" fmla="*/ 3653 w 4495"/>
              <a:gd name="T21" fmla="*/ 2111 h 2642"/>
              <a:gd name="T22" fmla="*/ 483 w 4495"/>
              <a:gd name="T23" fmla="*/ 1826 h 2642"/>
              <a:gd name="T24" fmla="*/ 4246 w 4495"/>
              <a:gd name="T25" fmla="*/ 1608 h 2642"/>
              <a:gd name="T26" fmla="*/ 3226 w 4495"/>
              <a:gd name="T27" fmla="*/ 1362 h 2642"/>
              <a:gd name="T28" fmla="*/ 2917 w 4495"/>
              <a:gd name="T29" fmla="*/ 965 h 2642"/>
              <a:gd name="T30" fmla="*/ 2651 w 4495"/>
              <a:gd name="T31" fmla="*/ 569 h 2642"/>
              <a:gd name="T32" fmla="*/ 2698 w 4495"/>
              <a:gd name="T33" fmla="*/ 339 h 2642"/>
              <a:gd name="T34" fmla="*/ 2417 w 4495"/>
              <a:gd name="T35" fmla="*/ 760 h 2642"/>
              <a:gd name="T36" fmla="*/ 2957 w 4495"/>
              <a:gd name="T37" fmla="*/ 1168 h 2642"/>
              <a:gd name="T38" fmla="*/ 2536 w 4495"/>
              <a:gd name="T39" fmla="*/ 1677 h 2642"/>
              <a:gd name="T40" fmla="*/ 2788 w 4495"/>
              <a:gd name="T41" fmla="*/ 1371 h 2642"/>
              <a:gd name="T42" fmla="*/ 2696 w 4495"/>
              <a:gd name="T43" fmla="*/ 1468 h 2642"/>
              <a:gd name="T44" fmla="*/ 2758 w 4495"/>
              <a:gd name="T45" fmla="*/ 1583 h 2642"/>
              <a:gd name="T46" fmla="*/ 2430 w 4495"/>
              <a:gd name="T47" fmla="*/ 1081 h 2642"/>
              <a:gd name="T48" fmla="*/ 2128 w 4495"/>
              <a:gd name="T49" fmla="*/ 612 h 2642"/>
              <a:gd name="T50" fmla="*/ 1747 w 4495"/>
              <a:gd name="T51" fmla="*/ 1209 h 2642"/>
              <a:gd name="T52" fmla="*/ 1956 w 4495"/>
              <a:gd name="T53" fmla="*/ 1028 h 2642"/>
              <a:gd name="T54" fmla="*/ 2026 w 4495"/>
              <a:gd name="T55" fmla="*/ 1148 h 2642"/>
              <a:gd name="T56" fmla="*/ 2025 w 4495"/>
              <a:gd name="T57" fmla="*/ 900 h 2642"/>
              <a:gd name="T58" fmla="*/ 2014 w 4495"/>
              <a:gd name="T59" fmla="*/ 1417 h 2642"/>
              <a:gd name="T60" fmla="*/ 1370 w 4495"/>
              <a:gd name="T61" fmla="*/ 1129 h 2642"/>
              <a:gd name="T62" fmla="*/ 1441 w 4495"/>
              <a:gd name="T63" fmla="*/ 1512 h 2642"/>
              <a:gd name="T64" fmla="*/ 1377 w 4495"/>
              <a:gd name="T65" fmla="*/ 1512 h 2642"/>
              <a:gd name="T66" fmla="*/ 1565 w 4495"/>
              <a:gd name="T67" fmla="*/ 1514 h 2642"/>
              <a:gd name="T68" fmla="*/ 310 w 4495"/>
              <a:gd name="T69" fmla="*/ 1616 h 2642"/>
              <a:gd name="T70" fmla="*/ 700 w 4495"/>
              <a:gd name="T71" fmla="*/ 1359 h 2642"/>
              <a:gd name="T72" fmla="*/ 146 w 4495"/>
              <a:gd name="T73" fmla="*/ 1543 h 2642"/>
              <a:gd name="T74" fmla="*/ 1036 w 4495"/>
              <a:gd name="T75" fmla="*/ 1300 h 2642"/>
              <a:gd name="T76" fmla="*/ 1555 w 4495"/>
              <a:gd name="T77" fmla="*/ 974 h 2642"/>
              <a:gd name="T78" fmla="*/ 2229 w 4495"/>
              <a:gd name="T79" fmla="*/ 428 h 2642"/>
              <a:gd name="T80" fmla="*/ 2497 w 4495"/>
              <a:gd name="T81" fmla="*/ 62 h 2642"/>
              <a:gd name="T82" fmla="*/ 2941 w 4495"/>
              <a:gd name="T83" fmla="*/ 384 h 2642"/>
              <a:gd name="T84" fmla="*/ 3423 w 4495"/>
              <a:gd name="T85" fmla="*/ 610 h 2642"/>
              <a:gd name="T86" fmla="*/ 3857 w 4495"/>
              <a:gd name="T87" fmla="*/ 656 h 2642"/>
              <a:gd name="T88" fmla="*/ 3839 w 4495"/>
              <a:gd name="T89" fmla="*/ 686 h 2642"/>
              <a:gd name="T90" fmla="*/ 3376 w 4495"/>
              <a:gd name="T91" fmla="*/ 585 h 2642"/>
              <a:gd name="T92" fmla="*/ 3112 w 4495"/>
              <a:gd name="T93" fmla="*/ 787 h 2642"/>
              <a:gd name="T94" fmla="*/ 2761 w 4495"/>
              <a:gd name="T95" fmla="*/ 654 h 2642"/>
              <a:gd name="T96" fmla="*/ 2882 w 4495"/>
              <a:gd name="T97" fmla="*/ 706 h 2642"/>
              <a:gd name="T98" fmla="*/ 2992 w 4495"/>
              <a:gd name="T99" fmla="*/ 676 h 2642"/>
              <a:gd name="T100" fmla="*/ 2960 w 4495"/>
              <a:gd name="T101" fmla="*/ 817 h 2642"/>
              <a:gd name="T102" fmla="*/ 3010 w 4495"/>
              <a:gd name="T103" fmla="*/ 599 h 2642"/>
              <a:gd name="T104" fmla="*/ 2580 w 4495"/>
              <a:gd name="T105" fmla="*/ 736 h 2642"/>
              <a:gd name="T106" fmla="*/ 3008 w 4495"/>
              <a:gd name="T107" fmla="*/ 913 h 2642"/>
              <a:gd name="T108" fmla="*/ 3489 w 4495"/>
              <a:gd name="T109" fmla="*/ 733 h 2642"/>
              <a:gd name="T110" fmla="*/ 3887 w 4495"/>
              <a:gd name="T111" fmla="*/ 672 h 2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95" h="2642">
                <a:moveTo>
                  <a:pt x="3887" y="672"/>
                </a:moveTo>
                <a:cubicBezTo>
                  <a:pt x="3873" y="700"/>
                  <a:pt x="3861" y="729"/>
                  <a:pt x="3842" y="754"/>
                </a:cubicBezTo>
                <a:cubicBezTo>
                  <a:pt x="3824" y="778"/>
                  <a:pt x="3795" y="780"/>
                  <a:pt x="3767" y="770"/>
                </a:cubicBezTo>
                <a:cubicBezTo>
                  <a:pt x="3743" y="762"/>
                  <a:pt x="3721" y="749"/>
                  <a:pt x="3697" y="739"/>
                </a:cubicBezTo>
                <a:cubicBezTo>
                  <a:pt x="3667" y="727"/>
                  <a:pt x="3637" y="715"/>
                  <a:pt x="3607" y="706"/>
                </a:cubicBezTo>
                <a:cubicBezTo>
                  <a:pt x="3579" y="699"/>
                  <a:pt x="3551" y="704"/>
                  <a:pt x="3524" y="713"/>
                </a:cubicBezTo>
                <a:cubicBezTo>
                  <a:pt x="3510" y="718"/>
                  <a:pt x="3506" y="726"/>
                  <a:pt x="3510" y="741"/>
                </a:cubicBezTo>
                <a:cubicBezTo>
                  <a:pt x="3514" y="764"/>
                  <a:pt x="3517" y="787"/>
                  <a:pt x="3505" y="808"/>
                </a:cubicBezTo>
                <a:cubicBezTo>
                  <a:pt x="3500" y="816"/>
                  <a:pt x="3493" y="824"/>
                  <a:pt x="3484" y="829"/>
                </a:cubicBezTo>
                <a:cubicBezTo>
                  <a:pt x="3452" y="847"/>
                  <a:pt x="3418" y="853"/>
                  <a:pt x="3382" y="840"/>
                </a:cubicBezTo>
                <a:cubicBezTo>
                  <a:pt x="3367" y="835"/>
                  <a:pt x="3351" y="832"/>
                  <a:pt x="3334" y="828"/>
                </a:cubicBezTo>
                <a:cubicBezTo>
                  <a:pt x="3329" y="869"/>
                  <a:pt x="3323" y="912"/>
                  <a:pt x="3281" y="935"/>
                </a:cubicBezTo>
                <a:cubicBezTo>
                  <a:pt x="3240" y="958"/>
                  <a:pt x="3200" y="943"/>
                  <a:pt x="3160" y="924"/>
                </a:cubicBezTo>
                <a:cubicBezTo>
                  <a:pt x="3169" y="959"/>
                  <a:pt x="3176" y="991"/>
                  <a:pt x="3185" y="1023"/>
                </a:cubicBezTo>
                <a:cubicBezTo>
                  <a:pt x="3197" y="1068"/>
                  <a:pt x="3211" y="1112"/>
                  <a:pt x="3223" y="1156"/>
                </a:cubicBezTo>
                <a:cubicBezTo>
                  <a:pt x="3228" y="1171"/>
                  <a:pt x="3231" y="1188"/>
                  <a:pt x="3237" y="1203"/>
                </a:cubicBezTo>
                <a:cubicBezTo>
                  <a:pt x="3250" y="1238"/>
                  <a:pt x="3262" y="1274"/>
                  <a:pt x="3278" y="1308"/>
                </a:cubicBezTo>
                <a:cubicBezTo>
                  <a:pt x="3291" y="1334"/>
                  <a:pt x="3307" y="1358"/>
                  <a:pt x="3326" y="1381"/>
                </a:cubicBezTo>
                <a:cubicBezTo>
                  <a:pt x="3345" y="1405"/>
                  <a:pt x="3367" y="1427"/>
                  <a:pt x="3389" y="1448"/>
                </a:cubicBezTo>
                <a:cubicBezTo>
                  <a:pt x="3421" y="1477"/>
                  <a:pt x="3458" y="1497"/>
                  <a:pt x="3497" y="1514"/>
                </a:cubicBezTo>
                <a:cubicBezTo>
                  <a:pt x="3572" y="1548"/>
                  <a:pt x="3651" y="1563"/>
                  <a:pt x="3732" y="1571"/>
                </a:cubicBezTo>
                <a:cubicBezTo>
                  <a:pt x="3761" y="1573"/>
                  <a:pt x="3790" y="1574"/>
                  <a:pt x="3819" y="1577"/>
                </a:cubicBezTo>
                <a:cubicBezTo>
                  <a:pt x="3938" y="1590"/>
                  <a:pt x="4056" y="1582"/>
                  <a:pt x="4175" y="1581"/>
                </a:cubicBezTo>
                <a:cubicBezTo>
                  <a:pt x="4204" y="1581"/>
                  <a:pt x="4233" y="1578"/>
                  <a:pt x="4262" y="1577"/>
                </a:cubicBezTo>
                <a:cubicBezTo>
                  <a:pt x="4314" y="1576"/>
                  <a:pt x="4366" y="1583"/>
                  <a:pt x="4415" y="1601"/>
                </a:cubicBezTo>
                <a:cubicBezTo>
                  <a:pt x="4438" y="1610"/>
                  <a:pt x="4459" y="1623"/>
                  <a:pt x="4474" y="1644"/>
                </a:cubicBezTo>
                <a:cubicBezTo>
                  <a:pt x="4484" y="1657"/>
                  <a:pt x="4491" y="1669"/>
                  <a:pt x="4493" y="1685"/>
                </a:cubicBezTo>
                <a:cubicBezTo>
                  <a:pt x="4495" y="1718"/>
                  <a:pt x="4477" y="1738"/>
                  <a:pt x="4453" y="1757"/>
                </a:cubicBezTo>
                <a:cubicBezTo>
                  <a:pt x="4426" y="1778"/>
                  <a:pt x="4394" y="1785"/>
                  <a:pt x="4362" y="1790"/>
                </a:cubicBezTo>
                <a:cubicBezTo>
                  <a:pt x="4334" y="1794"/>
                  <a:pt x="4306" y="1798"/>
                  <a:pt x="4278" y="1798"/>
                </a:cubicBezTo>
                <a:cubicBezTo>
                  <a:pt x="3089" y="1799"/>
                  <a:pt x="1900" y="1799"/>
                  <a:pt x="711" y="1798"/>
                </a:cubicBezTo>
                <a:cubicBezTo>
                  <a:pt x="685" y="1798"/>
                  <a:pt x="662" y="1802"/>
                  <a:pt x="643" y="1822"/>
                </a:cubicBezTo>
                <a:cubicBezTo>
                  <a:pt x="615" y="1850"/>
                  <a:pt x="617" y="1910"/>
                  <a:pt x="647" y="1936"/>
                </a:cubicBezTo>
                <a:cubicBezTo>
                  <a:pt x="664" y="1952"/>
                  <a:pt x="683" y="1956"/>
                  <a:pt x="705" y="1957"/>
                </a:cubicBezTo>
                <a:cubicBezTo>
                  <a:pt x="712" y="1957"/>
                  <a:pt x="718" y="1957"/>
                  <a:pt x="725" y="1957"/>
                </a:cubicBezTo>
                <a:cubicBezTo>
                  <a:pt x="1686" y="1957"/>
                  <a:pt x="2647" y="1957"/>
                  <a:pt x="3609" y="1957"/>
                </a:cubicBezTo>
                <a:cubicBezTo>
                  <a:pt x="3654" y="1957"/>
                  <a:pt x="3700" y="1957"/>
                  <a:pt x="3742" y="1974"/>
                </a:cubicBezTo>
                <a:cubicBezTo>
                  <a:pt x="3780" y="1989"/>
                  <a:pt x="3820" y="2007"/>
                  <a:pt x="3827" y="2055"/>
                </a:cubicBezTo>
                <a:cubicBezTo>
                  <a:pt x="3831" y="2081"/>
                  <a:pt x="3823" y="2102"/>
                  <a:pt x="3803" y="2120"/>
                </a:cubicBezTo>
                <a:cubicBezTo>
                  <a:pt x="3758" y="2159"/>
                  <a:pt x="3704" y="2169"/>
                  <a:pt x="3648" y="2170"/>
                </a:cubicBezTo>
                <a:cubicBezTo>
                  <a:pt x="3553" y="2172"/>
                  <a:pt x="3459" y="2171"/>
                  <a:pt x="3364" y="2171"/>
                </a:cubicBezTo>
                <a:cubicBezTo>
                  <a:pt x="2943" y="2171"/>
                  <a:pt x="2521" y="2171"/>
                  <a:pt x="2100" y="2171"/>
                </a:cubicBezTo>
                <a:cubicBezTo>
                  <a:pt x="2045" y="2171"/>
                  <a:pt x="1991" y="2172"/>
                  <a:pt x="1936" y="2171"/>
                </a:cubicBezTo>
                <a:cubicBezTo>
                  <a:pt x="1867" y="2169"/>
                  <a:pt x="1836" y="2241"/>
                  <a:pt x="1862" y="2295"/>
                </a:cubicBezTo>
                <a:cubicBezTo>
                  <a:pt x="1874" y="2318"/>
                  <a:pt x="1896" y="2332"/>
                  <a:pt x="1924" y="2333"/>
                </a:cubicBezTo>
                <a:cubicBezTo>
                  <a:pt x="1931" y="2333"/>
                  <a:pt x="1939" y="2333"/>
                  <a:pt x="1946" y="2333"/>
                </a:cubicBezTo>
                <a:cubicBezTo>
                  <a:pt x="2291" y="2333"/>
                  <a:pt x="2636" y="2332"/>
                  <a:pt x="2981" y="2333"/>
                </a:cubicBezTo>
                <a:cubicBezTo>
                  <a:pt x="3020" y="2333"/>
                  <a:pt x="3059" y="2337"/>
                  <a:pt x="3097" y="2345"/>
                </a:cubicBezTo>
                <a:cubicBezTo>
                  <a:pt x="3125" y="2352"/>
                  <a:pt x="3155" y="2361"/>
                  <a:pt x="3175" y="2386"/>
                </a:cubicBezTo>
                <a:cubicBezTo>
                  <a:pt x="3200" y="2419"/>
                  <a:pt x="3200" y="2433"/>
                  <a:pt x="3175" y="2462"/>
                </a:cubicBezTo>
                <a:cubicBezTo>
                  <a:pt x="3162" y="2477"/>
                  <a:pt x="3145" y="2484"/>
                  <a:pt x="3127" y="2492"/>
                </a:cubicBezTo>
                <a:cubicBezTo>
                  <a:pt x="3080" y="2512"/>
                  <a:pt x="3031" y="2513"/>
                  <a:pt x="2982" y="2513"/>
                </a:cubicBezTo>
                <a:cubicBezTo>
                  <a:pt x="2882" y="2514"/>
                  <a:pt x="2783" y="2515"/>
                  <a:pt x="2684" y="2516"/>
                </a:cubicBezTo>
                <a:cubicBezTo>
                  <a:pt x="2671" y="2516"/>
                  <a:pt x="2658" y="2519"/>
                  <a:pt x="2645" y="2522"/>
                </a:cubicBezTo>
                <a:cubicBezTo>
                  <a:pt x="2627" y="2526"/>
                  <a:pt x="2616" y="2539"/>
                  <a:pt x="2615" y="2556"/>
                </a:cubicBezTo>
                <a:cubicBezTo>
                  <a:pt x="2614" y="2573"/>
                  <a:pt x="2624" y="2594"/>
                  <a:pt x="2639" y="2600"/>
                </a:cubicBezTo>
                <a:cubicBezTo>
                  <a:pt x="2672" y="2617"/>
                  <a:pt x="2707" y="2629"/>
                  <a:pt x="2744" y="2635"/>
                </a:cubicBezTo>
                <a:cubicBezTo>
                  <a:pt x="2751" y="2636"/>
                  <a:pt x="2758" y="2638"/>
                  <a:pt x="2764" y="2642"/>
                </a:cubicBezTo>
                <a:cubicBezTo>
                  <a:pt x="2731" y="2639"/>
                  <a:pt x="2698" y="2638"/>
                  <a:pt x="2665" y="2631"/>
                </a:cubicBezTo>
                <a:cubicBezTo>
                  <a:pt x="2643" y="2626"/>
                  <a:pt x="2620" y="2616"/>
                  <a:pt x="2602" y="2603"/>
                </a:cubicBezTo>
                <a:cubicBezTo>
                  <a:pt x="2580" y="2589"/>
                  <a:pt x="2579" y="2564"/>
                  <a:pt x="2582" y="2539"/>
                </a:cubicBezTo>
                <a:cubicBezTo>
                  <a:pt x="2586" y="2511"/>
                  <a:pt x="2607" y="2497"/>
                  <a:pt x="2631" y="2492"/>
                </a:cubicBezTo>
                <a:cubicBezTo>
                  <a:pt x="2658" y="2487"/>
                  <a:pt x="2686" y="2484"/>
                  <a:pt x="2714" y="2484"/>
                </a:cubicBezTo>
                <a:cubicBezTo>
                  <a:pt x="2817" y="2483"/>
                  <a:pt x="2919" y="2483"/>
                  <a:pt x="3022" y="2483"/>
                </a:cubicBezTo>
                <a:cubicBezTo>
                  <a:pt x="3037" y="2483"/>
                  <a:pt x="3052" y="2483"/>
                  <a:pt x="3066" y="2478"/>
                </a:cubicBezTo>
                <a:cubicBezTo>
                  <a:pt x="3089" y="2471"/>
                  <a:pt x="3114" y="2449"/>
                  <a:pt x="3113" y="2420"/>
                </a:cubicBezTo>
                <a:cubicBezTo>
                  <a:pt x="3111" y="2395"/>
                  <a:pt x="3094" y="2373"/>
                  <a:pt x="3068" y="2368"/>
                </a:cubicBezTo>
                <a:cubicBezTo>
                  <a:pt x="3054" y="2365"/>
                  <a:pt x="3041" y="2363"/>
                  <a:pt x="3027" y="2363"/>
                </a:cubicBezTo>
                <a:cubicBezTo>
                  <a:pt x="2853" y="2363"/>
                  <a:pt x="2679" y="2363"/>
                  <a:pt x="2506" y="2363"/>
                </a:cubicBezTo>
                <a:cubicBezTo>
                  <a:pt x="2324" y="2363"/>
                  <a:pt x="2142" y="2364"/>
                  <a:pt x="1960" y="2363"/>
                </a:cubicBezTo>
                <a:cubicBezTo>
                  <a:pt x="1929" y="2362"/>
                  <a:pt x="1897" y="2360"/>
                  <a:pt x="1868" y="2353"/>
                </a:cubicBezTo>
                <a:cubicBezTo>
                  <a:pt x="1832" y="2343"/>
                  <a:pt x="1797" y="2328"/>
                  <a:pt x="1773" y="2298"/>
                </a:cubicBezTo>
                <a:cubicBezTo>
                  <a:pt x="1748" y="2268"/>
                  <a:pt x="1754" y="2220"/>
                  <a:pt x="1777" y="2197"/>
                </a:cubicBezTo>
                <a:cubicBezTo>
                  <a:pt x="1824" y="2151"/>
                  <a:pt x="1883" y="2143"/>
                  <a:pt x="1943" y="2141"/>
                </a:cubicBezTo>
                <a:cubicBezTo>
                  <a:pt x="1995" y="2140"/>
                  <a:pt x="2046" y="2141"/>
                  <a:pt x="2098" y="2141"/>
                </a:cubicBezTo>
                <a:cubicBezTo>
                  <a:pt x="2591" y="2141"/>
                  <a:pt x="3084" y="2141"/>
                  <a:pt x="3577" y="2141"/>
                </a:cubicBezTo>
                <a:cubicBezTo>
                  <a:pt x="3608" y="2141"/>
                  <a:pt x="3633" y="2134"/>
                  <a:pt x="3653" y="2111"/>
                </a:cubicBezTo>
                <a:cubicBezTo>
                  <a:pt x="3668" y="2094"/>
                  <a:pt x="3670" y="2073"/>
                  <a:pt x="3667" y="2051"/>
                </a:cubicBezTo>
                <a:cubicBezTo>
                  <a:pt x="3663" y="2024"/>
                  <a:pt x="3642" y="2002"/>
                  <a:pt x="3615" y="1998"/>
                </a:cubicBezTo>
                <a:cubicBezTo>
                  <a:pt x="3602" y="1995"/>
                  <a:pt x="3588" y="1994"/>
                  <a:pt x="3575" y="1994"/>
                </a:cubicBezTo>
                <a:cubicBezTo>
                  <a:pt x="2614" y="1994"/>
                  <a:pt x="1653" y="1994"/>
                  <a:pt x="692" y="1994"/>
                </a:cubicBezTo>
                <a:cubicBezTo>
                  <a:pt x="658" y="1994"/>
                  <a:pt x="623" y="1991"/>
                  <a:pt x="589" y="1984"/>
                </a:cubicBezTo>
                <a:cubicBezTo>
                  <a:pt x="563" y="1978"/>
                  <a:pt x="537" y="1966"/>
                  <a:pt x="514" y="1951"/>
                </a:cubicBezTo>
                <a:cubicBezTo>
                  <a:pt x="469" y="1923"/>
                  <a:pt x="456" y="1870"/>
                  <a:pt x="483" y="1826"/>
                </a:cubicBezTo>
                <a:cubicBezTo>
                  <a:pt x="498" y="1802"/>
                  <a:pt x="522" y="1785"/>
                  <a:pt x="549" y="1775"/>
                </a:cubicBezTo>
                <a:cubicBezTo>
                  <a:pt x="595" y="1758"/>
                  <a:pt x="642" y="1753"/>
                  <a:pt x="691" y="1753"/>
                </a:cubicBezTo>
                <a:cubicBezTo>
                  <a:pt x="1148" y="1754"/>
                  <a:pt x="1605" y="1754"/>
                  <a:pt x="2062" y="1754"/>
                </a:cubicBezTo>
                <a:cubicBezTo>
                  <a:pt x="2788" y="1754"/>
                  <a:pt x="3515" y="1754"/>
                  <a:pt x="4241" y="1753"/>
                </a:cubicBezTo>
                <a:cubicBezTo>
                  <a:pt x="4259" y="1753"/>
                  <a:pt x="4278" y="1749"/>
                  <a:pt x="4295" y="1743"/>
                </a:cubicBezTo>
                <a:cubicBezTo>
                  <a:pt x="4328" y="1729"/>
                  <a:pt x="4340" y="1682"/>
                  <a:pt x="4325" y="1650"/>
                </a:cubicBezTo>
                <a:cubicBezTo>
                  <a:pt x="4308" y="1616"/>
                  <a:pt x="4278" y="1607"/>
                  <a:pt x="4246" y="1608"/>
                </a:cubicBezTo>
                <a:cubicBezTo>
                  <a:pt x="4163" y="1609"/>
                  <a:pt x="4080" y="1616"/>
                  <a:pt x="3998" y="1617"/>
                </a:cubicBezTo>
                <a:cubicBezTo>
                  <a:pt x="3903" y="1617"/>
                  <a:pt x="3809" y="1617"/>
                  <a:pt x="3714" y="1611"/>
                </a:cubicBezTo>
                <a:cubicBezTo>
                  <a:pt x="3660" y="1608"/>
                  <a:pt x="3605" y="1595"/>
                  <a:pt x="3551" y="1583"/>
                </a:cubicBezTo>
                <a:cubicBezTo>
                  <a:pt x="3520" y="1576"/>
                  <a:pt x="3489" y="1565"/>
                  <a:pt x="3460" y="1552"/>
                </a:cubicBezTo>
                <a:cubicBezTo>
                  <a:pt x="3434" y="1541"/>
                  <a:pt x="3411" y="1525"/>
                  <a:pt x="3387" y="1512"/>
                </a:cubicBezTo>
                <a:cubicBezTo>
                  <a:pt x="3346" y="1491"/>
                  <a:pt x="3315" y="1457"/>
                  <a:pt x="3282" y="1427"/>
                </a:cubicBezTo>
                <a:cubicBezTo>
                  <a:pt x="3261" y="1408"/>
                  <a:pt x="3245" y="1383"/>
                  <a:pt x="3226" y="1362"/>
                </a:cubicBezTo>
                <a:cubicBezTo>
                  <a:pt x="3213" y="1346"/>
                  <a:pt x="3198" y="1331"/>
                  <a:pt x="3186" y="1315"/>
                </a:cubicBezTo>
                <a:cubicBezTo>
                  <a:pt x="3169" y="1292"/>
                  <a:pt x="3154" y="1267"/>
                  <a:pt x="3139" y="1243"/>
                </a:cubicBezTo>
                <a:cubicBezTo>
                  <a:pt x="3123" y="1218"/>
                  <a:pt x="3109" y="1191"/>
                  <a:pt x="3094" y="1165"/>
                </a:cubicBezTo>
                <a:cubicBezTo>
                  <a:pt x="3090" y="1157"/>
                  <a:pt x="3087" y="1148"/>
                  <a:pt x="3083" y="1139"/>
                </a:cubicBezTo>
                <a:cubicBezTo>
                  <a:pt x="3069" y="1102"/>
                  <a:pt x="3055" y="1066"/>
                  <a:pt x="3041" y="1029"/>
                </a:cubicBezTo>
                <a:cubicBezTo>
                  <a:pt x="3033" y="1006"/>
                  <a:pt x="3024" y="982"/>
                  <a:pt x="3014" y="957"/>
                </a:cubicBezTo>
                <a:cubicBezTo>
                  <a:pt x="2983" y="968"/>
                  <a:pt x="2952" y="977"/>
                  <a:pt x="2917" y="965"/>
                </a:cubicBezTo>
                <a:cubicBezTo>
                  <a:pt x="2884" y="953"/>
                  <a:pt x="2858" y="936"/>
                  <a:pt x="2847" y="899"/>
                </a:cubicBezTo>
                <a:cubicBezTo>
                  <a:pt x="2837" y="901"/>
                  <a:pt x="2827" y="904"/>
                  <a:pt x="2817" y="904"/>
                </a:cubicBezTo>
                <a:cubicBezTo>
                  <a:pt x="2756" y="904"/>
                  <a:pt x="2694" y="898"/>
                  <a:pt x="2638" y="875"/>
                </a:cubicBezTo>
                <a:cubicBezTo>
                  <a:pt x="2589" y="856"/>
                  <a:pt x="2545" y="826"/>
                  <a:pt x="2518" y="777"/>
                </a:cubicBezTo>
                <a:cubicBezTo>
                  <a:pt x="2495" y="736"/>
                  <a:pt x="2493" y="696"/>
                  <a:pt x="2511" y="655"/>
                </a:cubicBezTo>
                <a:cubicBezTo>
                  <a:pt x="2518" y="638"/>
                  <a:pt x="2535" y="624"/>
                  <a:pt x="2549" y="610"/>
                </a:cubicBezTo>
                <a:cubicBezTo>
                  <a:pt x="2577" y="583"/>
                  <a:pt x="2613" y="573"/>
                  <a:pt x="2651" y="569"/>
                </a:cubicBezTo>
                <a:cubicBezTo>
                  <a:pt x="2678" y="566"/>
                  <a:pt x="2706" y="562"/>
                  <a:pt x="2734" y="563"/>
                </a:cubicBezTo>
                <a:cubicBezTo>
                  <a:pt x="2751" y="563"/>
                  <a:pt x="2763" y="559"/>
                  <a:pt x="2770" y="545"/>
                </a:cubicBezTo>
                <a:cubicBezTo>
                  <a:pt x="2780" y="525"/>
                  <a:pt x="2799" y="516"/>
                  <a:pt x="2816" y="506"/>
                </a:cubicBezTo>
                <a:cubicBezTo>
                  <a:pt x="2819" y="505"/>
                  <a:pt x="2822" y="503"/>
                  <a:pt x="2825" y="501"/>
                </a:cubicBezTo>
                <a:cubicBezTo>
                  <a:pt x="2807" y="471"/>
                  <a:pt x="2790" y="441"/>
                  <a:pt x="2770" y="414"/>
                </a:cubicBezTo>
                <a:cubicBezTo>
                  <a:pt x="2757" y="396"/>
                  <a:pt x="2741" y="379"/>
                  <a:pt x="2726" y="363"/>
                </a:cubicBezTo>
                <a:cubicBezTo>
                  <a:pt x="2717" y="354"/>
                  <a:pt x="2708" y="346"/>
                  <a:pt x="2698" y="339"/>
                </a:cubicBezTo>
                <a:cubicBezTo>
                  <a:pt x="2663" y="317"/>
                  <a:pt x="2626" y="323"/>
                  <a:pt x="2589" y="330"/>
                </a:cubicBezTo>
                <a:cubicBezTo>
                  <a:pt x="2558" y="335"/>
                  <a:pt x="2531" y="350"/>
                  <a:pt x="2507" y="369"/>
                </a:cubicBezTo>
                <a:cubicBezTo>
                  <a:pt x="2489" y="383"/>
                  <a:pt x="2475" y="401"/>
                  <a:pt x="2460" y="418"/>
                </a:cubicBezTo>
                <a:cubicBezTo>
                  <a:pt x="2426" y="455"/>
                  <a:pt x="2409" y="501"/>
                  <a:pt x="2389" y="546"/>
                </a:cubicBezTo>
                <a:cubicBezTo>
                  <a:pt x="2378" y="569"/>
                  <a:pt x="2372" y="594"/>
                  <a:pt x="2364" y="619"/>
                </a:cubicBezTo>
                <a:cubicBezTo>
                  <a:pt x="2363" y="622"/>
                  <a:pt x="2364" y="626"/>
                  <a:pt x="2366" y="630"/>
                </a:cubicBezTo>
                <a:cubicBezTo>
                  <a:pt x="2383" y="673"/>
                  <a:pt x="2401" y="716"/>
                  <a:pt x="2417" y="760"/>
                </a:cubicBezTo>
                <a:cubicBezTo>
                  <a:pt x="2429" y="789"/>
                  <a:pt x="2439" y="818"/>
                  <a:pt x="2448" y="848"/>
                </a:cubicBezTo>
                <a:cubicBezTo>
                  <a:pt x="2460" y="888"/>
                  <a:pt x="2471" y="929"/>
                  <a:pt x="2483" y="969"/>
                </a:cubicBezTo>
                <a:cubicBezTo>
                  <a:pt x="2488" y="990"/>
                  <a:pt x="2495" y="1010"/>
                  <a:pt x="2501" y="1031"/>
                </a:cubicBezTo>
                <a:cubicBezTo>
                  <a:pt x="2519" y="1025"/>
                  <a:pt x="2537" y="1017"/>
                  <a:pt x="2556" y="1013"/>
                </a:cubicBezTo>
                <a:cubicBezTo>
                  <a:pt x="2626" y="995"/>
                  <a:pt x="2696" y="998"/>
                  <a:pt x="2764" y="1022"/>
                </a:cubicBezTo>
                <a:cubicBezTo>
                  <a:pt x="2802" y="1035"/>
                  <a:pt x="2839" y="1053"/>
                  <a:pt x="2870" y="1080"/>
                </a:cubicBezTo>
                <a:cubicBezTo>
                  <a:pt x="2901" y="1107"/>
                  <a:pt x="2930" y="1137"/>
                  <a:pt x="2957" y="1168"/>
                </a:cubicBezTo>
                <a:cubicBezTo>
                  <a:pt x="2977" y="1192"/>
                  <a:pt x="2990" y="1222"/>
                  <a:pt x="3002" y="1252"/>
                </a:cubicBezTo>
                <a:cubicBezTo>
                  <a:pt x="3033" y="1327"/>
                  <a:pt x="3031" y="1403"/>
                  <a:pt x="3011" y="1479"/>
                </a:cubicBezTo>
                <a:cubicBezTo>
                  <a:pt x="3004" y="1506"/>
                  <a:pt x="2993" y="1533"/>
                  <a:pt x="2979" y="1556"/>
                </a:cubicBezTo>
                <a:cubicBezTo>
                  <a:pt x="2960" y="1585"/>
                  <a:pt x="2938" y="1612"/>
                  <a:pt x="2911" y="1637"/>
                </a:cubicBezTo>
                <a:cubicBezTo>
                  <a:pt x="2872" y="1674"/>
                  <a:pt x="2826" y="1694"/>
                  <a:pt x="2776" y="1707"/>
                </a:cubicBezTo>
                <a:cubicBezTo>
                  <a:pt x="2725" y="1721"/>
                  <a:pt x="2672" y="1721"/>
                  <a:pt x="2620" y="1709"/>
                </a:cubicBezTo>
                <a:cubicBezTo>
                  <a:pt x="2591" y="1703"/>
                  <a:pt x="2562" y="1692"/>
                  <a:pt x="2536" y="1677"/>
                </a:cubicBezTo>
                <a:cubicBezTo>
                  <a:pt x="2506" y="1659"/>
                  <a:pt x="2481" y="1635"/>
                  <a:pt x="2462" y="1604"/>
                </a:cubicBezTo>
                <a:cubicBezTo>
                  <a:pt x="2419" y="1534"/>
                  <a:pt x="2418" y="1462"/>
                  <a:pt x="2447" y="1390"/>
                </a:cubicBezTo>
                <a:cubicBezTo>
                  <a:pt x="2460" y="1358"/>
                  <a:pt x="2484" y="1331"/>
                  <a:pt x="2511" y="1308"/>
                </a:cubicBezTo>
                <a:cubicBezTo>
                  <a:pt x="2532" y="1290"/>
                  <a:pt x="2557" y="1281"/>
                  <a:pt x="2583" y="1276"/>
                </a:cubicBezTo>
                <a:cubicBezTo>
                  <a:pt x="2602" y="1273"/>
                  <a:pt x="2621" y="1267"/>
                  <a:pt x="2639" y="1269"/>
                </a:cubicBezTo>
                <a:cubicBezTo>
                  <a:pt x="2672" y="1272"/>
                  <a:pt x="2706" y="1280"/>
                  <a:pt x="2733" y="1301"/>
                </a:cubicBezTo>
                <a:cubicBezTo>
                  <a:pt x="2757" y="1319"/>
                  <a:pt x="2777" y="1341"/>
                  <a:pt x="2788" y="1371"/>
                </a:cubicBezTo>
                <a:cubicBezTo>
                  <a:pt x="2795" y="1391"/>
                  <a:pt x="2801" y="1412"/>
                  <a:pt x="2794" y="1431"/>
                </a:cubicBezTo>
                <a:cubicBezTo>
                  <a:pt x="2780" y="1468"/>
                  <a:pt x="2763" y="1501"/>
                  <a:pt x="2720" y="1516"/>
                </a:cubicBezTo>
                <a:cubicBezTo>
                  <a:pt x="2691" y="1527"/>
                  <a:pt x="2639" y="1507"/>
                  <a:pt x="2630" y="1478"/>
                </a:cubicBezTo>
                <a:cubicBezTo>
                  <a:pt x="2624" y="1459"/>
                  <a:pt x="2627" y="1446"/>
                  <a:pt x="2642" y="1433"/>
                </a:cubicBezTo>
                <a:cubicBezTo>
                  <a:pt x="2651" y="1425"/>
                  <a:pt x="2660" y="1417"/>
                  <a:pt x="2669" y="1410"/>
                </a:cubicBezTo>
                <a:cubicBezTo>
                  <a:pt x="2672" y="1427"/>
                  <a:pt x="2674" y="1442"/>
                  <a:pt x="2679" y="1455"/>
                </a:cubicBezTo>
                <a:cubicBezTo>
                  <a:pt x="2681" y="1461"/>
                  <a:pt x="2690" y="1468"/>
                  <a:pt x="2696" y="1468"/>
                </a:cubicBezTo>
                <a:cubicBezTo>
                  <a:pt x="2702" y="1468"/>
                  <a:pt x="2709" y="1460"/>
                  <a:pt x="2712" y="1454"/>
                </a:cubicBezTo>
                <a:cubicBezTo>
                  <a:pt x="2716" y="1448"/>
                  <a:pt x="2719" y="1439"/>
                  <a:pt x="2719" y="1432"/>
                </a:cubicBezTo>
                <a:cubicBezTo>
                  <a:pt x="2721" y="1412"/>
                  <a:pt x="2719" y="1391"/>
                  <a:pt x="2701" y="1379"/>
                </a:cubicBezTo>
                <a:cubicBezTo>
                  <a:pt x="2675" y="1362"/>
                  <a:pt x="2646" y="1361"/>
                  <a:pt x="2618" y="1375"/>
                </a:cubicBezTo>
                <a:cubicBezTo>
                  <a:pt x="2567" y="1402"/>
                  <a:pt x="2544" y="1475"/>
                  <a:pt x="2584" y="1530"/>
                </a:cubicBezTo>
                <a:cubicBezTo>
                  <a:pt x="2599" y="1551"/>
                  <a:pt x="2618" y="1565"/>
                  <a:pt x="2640" y="1576"/>
                </a:cubicBezTo>
                <a:cubicBezTo>
                  <a:pt x="2679" y="1596"/>
                  <a:pt x="2719" y="1596"/>
                  <a:pt x="2758" y="1583"/>
                </a:cubicBezTo>
                <a:cubicBezTo>
                  <a:pt x="2794" y="1571"/>
                  <a:pt x="2824" y="1549"/>
                  <a:pt x="2845" y="1515"/>
                </a:cubicBezTo>
                <a:cubicBezTo>
                  <a:pt x="2890" y="1444"/>
                  <a:pt x="2884" y="1370"/>
                  <a:pt x="2860" y="1296"/>
                </a:cubicBezTo>
                <a:cubicBezTo>
                  <a:pt x="2852" y="1269"/>
                  <a:pt x="2832" y="1245"/>
                  <a:pt x="2816" y="1220"/>
                </a:cubicBezTo>
                <a:cubicBezTo>
                  <a:pt x="2794" y="1187"/>
                  <a:pt x="2760" y="1168"/>
                  <a:pt x="2724" y="1151"/>
                </a:cubicBezTo>
                <a:cubicBezTo>
                  <a:pt x="2663" y="1123"/>
                  <a:pt x="2601" y="1124"/>
                  <a:pt x="2539" y="1143"/>
                </a:cubicBezTo>
                <a:cubicBezTo>
                  <a:pt x="2512" y="1152"/>
                  <a:pt x="2488" y="1169"/>
                  <a:pt x="2461" y="1183"/>
                </a:cubicBezTo>
                <a:cubicBezTo>
                  <a:pt x="2451" y="1151"/>
                  <a:pt x="2442" y="1116"/>
                  <a:pt x="2430" y="1081"/>
                </a:cubicBezTo>
                <a:cubicBezTo>
                  <a:pt x="2417" y="1047"/>
                  <a:pt x="2402" y="1014"/>
                  <a:pt x="2389" y="980"/>
                </a:cubicBezTo>
                <a:cubicBezTo>
                  <a:pt x="2386" y="972"/>
                  <a:pt x="2383" y="964"/>
                  <a:pt x="2380" y="956"/>
                </a:cubicBezTo>
                <a:cubicBezTo>
                  <a:pt x="2366" y="926"/>
                  <a:pt x="2352" y="895"/>
                  <a:pt x="2337" y="865"/>
                </a:cubicBezTo>
                <a:cubicBezTo>
                  <a:pt x="2324" y="841"/>
                  <a:pt x="2309" y="819"/>
                  <a:pt x="2295" y="796"/>
                </a:cubicBezTo>
                <a:cubicBezTo>
                  <a:pt x="2282" y="777"/>
                  <a:pt x="2271" y="757"/>
                  <a:pt x="2257" y="739"/>
                </a:cubicBezTo>
                <a:cubicBezTo>
                  <a:pt x="2237" y="714"/>
                  <a:pt x="2217" y="689"/>
                  <a:pt x="2194" y="667"/>
                </a:cubicBezTo>
                <a:cubicBezTo>
                  <a:pt x="2174" y="647"/>
                  <a:pt x="2152" y="628"/>
                  <a:pt x="2128" y="612"/>
                </a:cubicBezTo>
                <a:cubicBezTo>
                  <a:pt x="2078" y="579"/>
                  <a:pt x="2023" y="567"/>
                  <a:pt x="1963" y="582"/>
                </a:cubicBezTo>
                <a:cubicBezTo>
                  <a:pt x="1930" y="590"/>
                  <a:pt x="1902" y="606"/>
                  <a:pt x="1877" y="629"/>
                </a:cubicBezTo>
                <a:cubicBezTo>
                  <a:pt x="1861" y="644"/>
                  <a:pt x="1843" y="657"/>
                  <a:pt x="1829" y="674"/>
                </a:cubicBezTo>
                <a:cubicBezTo>
                  <a:pt x="1802" y="709"/>
                  <a:pt x="1775" y="745"/>
                  <a:pt x="1757" y="786"/>
                </a:cubicBezTo>
                <a:cubicBezTo>
                  <a:pt x="1741" y="819"/>
                  <a:pt x="1723" y="852"/>
                  <a:pt x="1711" y="886"/>
                </a:cubicBezTo>
                <a:cubicBezTo>
                  <a:pt x="1686" y="963"/>
                  <a:pt x="1678" y="1042"/>
                  <a:pt x="1700" y="1121"/>
                </a:cubicBezTo>
                <a:cubicBezTo>
                  <a:pt x="1709" y="1154"/>
                  <a:pt x="1727" y="1182"/>
                  <a:pt x="1747" y="1209"/>
                </a:cubicBezTo>
                <a:cubicBezTo>
                  <a:pt x="1768" y="1236"/>
                  <a:pt x="1793" y="1257"/>
                  <a:pt x="1822" y="1273"/>
                </a:cubicBezTo>
                <a:cubicBezTo>
                  <a:pt x="1846" y="1286"/>
                  <a:pt x="1874" y="1294"/>
                  <a:pt x="1901" y="1300"/>
                </a:cubicBezTo>
                <a:cubicBezTo>
                  <a:pt x="1943" y="1308"/>
                  <a:pt x="1985" y="1301"/>
                  <a:pt x="2021" y="1276"/>
                </a:cubicBezTo>
                <a:cubicBezTo>
                  <a:pt x="2039" y="1264"/>
                  <a:pt x="2055" y="1247"/>
                  <a:pt x="2067" y="1229"/>
                </a:cubicBezTo>
                <a:cubicBezTo>
                  <a:pt x="2090" y="1197"/>
                  <a:pt x="2102" y="1160"/>
                  <a:pt x="2093" y="1119"/>
                </a:cubicBezTo>
                <a:cubicBezTo>
                  <a:pt x="2081" y="1067"/>
                  <a:pt x="2054" y="1037"/>
                  <a:pt x="2001" y="1027"/>
                </a:cubicBezTo>
                <a:cubicBezTo>
                  <a:pt x="1986" y="1025"/>
                  <a:pt x="1971" y="1026"/>
                  <a:pt x="1956" y="1028"/>
                </a:cubicBezTo>
                <a:cubicBezTo>
                  <a:pt x="1928" y="1033"/>
                  <a:pt x="1907" y="1049"/>
                  <a:pt x="1898" y="1075"/>
                </a:cubicBezTo>
                <a:cubicBezTo>
                  <a:pt x="1889" y="1100"/>
                  <a:pt x="1884" y="1127"/>
                  <a:pt x="1904" y="1150"/>
                </a:cubicBezTo>
                <a:cubicBezTo>
                  <a:pt x="1917" y="1165"/>
                  <a:pt x="1952" y="1169"/>
                  <a:pt x="1967" y="1156"/>
                </a:cubicBezTo>
                <a:cubicBezTo>
                  <a:pt x="1979" y="1147"/>
                  <a:pt x="1975" y="1124"/>
                  <a:pt x="1960" y="1114"/>
                </a:cubicBezTo>
                <a:cubicBezTo>
                  <a:pt x="1953" y="1109"/>
                  <a:pt x="1946" y="1106"/>
                  <a:pt x="1938" y="1101"/>
                </a:cubicBezTo>
                <a:cubicBezTo>
                  <a:pt x="1958" y="1089"/>
                  <a:pt x="1978" y="1080"/>
                  <a:pt x="2000" y="1094"/>
                </a:cubicBezTo>
                <a:cubicBezTo>
                  <a:pt x="2020" y="1106"/>
                  <a:pt x="2031" y="1126"/>
                  <a:pt x="2026" y="1148"/>
                </a:cubicBezTo>
                <a:cubicBezTo>
                  <a:pt x="2022" y="1169"/>
                  <a:pt x="2012" y="1189"/>
                  <a:pt x="1992" y="1203"/>
                </a:cubicBezTo>
                <a:cubicBezTo>
                  <a:pt x="1963" y="1224"/>
                  <a:pt x="1934" y="1226"/>
                  <a:pt x="1901" y="1218"/>
                </a:cubicBezTo>
                <a:cubicBezTo>
                  <a:pt x="1864" y="1209"/>
                  <a:pt x="1837" y="1185"/>
                  <a:pt x="1824" y="1149"/>
                </a:cubicBezTo>
                <a:cubicBezTo>
                  <a:pt x="1804" y="1096"/>
                  <a:pt x="1810" y="1043"/>
                  <a:pt x="1836" y="993"/>
                </a:cubicBezTo>
                <a:cubicBezTo>
                  <a:pt x="1845" y="976"/>
                  <a:pt x="1862" y="964"/>
                  <a:pt x="1875" y="949"/>
                </a:cubicBezTo>
                <a:cubicBezTo>
                  <a:pt x="1901" y="921"/>
                  <a:pt x="1935" y="909"/>
                  <a:pt x="1971" y="905"/>
                </a:cubicBezTo>
                <a:cubicBezTo>
                  <a:pt x="1989" y="902"/>
                  <a:pt x="2008" y="897"/>
                  <a:pt x="2025" y="900"/>
                </a:cubicBezTo>
                <a:cubicBezTo>
                  <a:pt x="2065" y="906"/>
                  <a:pt x="2103" y="915"/>
                  <a:pt x="2137" y="939"/>
                </a:cubicBezTo>
                <a:cubicBezTo>
                  <a:pt x="2169" y="961"/>
                  <a:pt x="2191" y="989"/>
                  <a:pt x="2209" y="1020"/>
                </a:cubicBezTo>
                <a:cubicBezTo>
                  <a:pt x="2221" y="1041"/>
                  <a:pt x="2225" y="1066"/>
                  <a:pt x="2230" y="1090"/>
                </a:cubicBezTo>
                <a:cubicBezTo>
                  <a:pt x="2237" y="1133"/>
                  <a:pt x="2233" y="1176"/>
                  <a:pt x="2217" y="1217"/>
                </a:cubicBezTo>
                <a:cubicBezTo>
                  <a:pt x="2206" y="1244"/>
                  <a:pt x="2189" y="1270"/>
                  <a:pt x="2172" y="1295"/>
                </a:cubicBezTo>
                <a:cubicBezTo>
                  <a:pt x="2159" y="1314"/>
                  <a:pt x="2145" y="1332"/>
                  <a:pt x="2128" y="1348"/>
                </a:cubicBezTo>
                <a:cubicBezTo>
                  <a:pt x="2095" y="1379"/>
                  <a:pt x="2057" y="1401"/>
                  <a:pt x="2014" y="1417"/>
                </a:cubicBezTo>
                <a:cubicBezTo>
                  <a:pt x="1955" y="1439"/>
                  <a:pt x="1894" y="1442"/>
                  <a:pt x="1834" y="1429"/>
                </a:cubicBezTo>
                <a:cubicBezTo>
                  <a:pt x="1798" y="1421"/>
                  <a:pt x="1763" y="1408"/>
                  <a:pt x="1730" y="1389"/>
                </a:cubicBezTo>
                <a:cubicBezTo>
                  <a:pt x="1696" y="1368"/>
                  <a:pt x="1666" y="1344"/>
                  <a:pt x="1640" y="1315"/>
                </a:cubicBezTo>
                <a:cubicBezTo>
                  <a:pt x="1616" y="1289"/>
                  <a:pt x="1594" y="1261"/>
                  <a:pt x="1570" y="1235"/>
                </a:cubicBezTo>
                <a:cubicBezTo>
                  <a:pt x="1557" y="1220"/>
                  <a:pt x="1542" y="1206"/>
                  <a:pt x="1527" y="1193"/>
                </a:cubicBezTo>
                <a:cubicBezTo>
                  <a:pt x="1507" y="1176"/>
                  <a:pt x="1486" y="1159"/>
                  <a:pt x="1464" y="1145"/>
                </a:cubicBezTo>
                <a:cubicBezTo>
                  <a:pt x="1435" y="1128"/>
                  <a:pt x="1403" y="1125"/>
                  <a:pt x="1370" y="1129"/>
                </a:cubicBezTo>
                <a:cubicBezTo>
                  <a:pt x="1318" y="1136"/>
                  <a:pt x="1275" y="1160"/>
                  <a:pt x="1239" y="1196"/>
                </a:cubicBezTo>
                <a:cubicBezTo>
                  <a:pt x="1207" y="1229"/>
                  <a:pt x="1185" y="1267"/>
                  <a:pt x="1167" y="1309"/>
                </a:cubicBezTo>
                <a:cubicBezTo>
                  <a:pt x="1143" y="1367"/>
                  <a:pt x="1138" y="1425"/>
                  <a:pt x="1155" y="1484"/>
                </a:cubicBezTo>
                <a:cubicBezTo>
                  <a:pt x="1164" y="1517"/>
                  <a:pt x="1183" y="1544"/>
                  <a:pt x="1208" y="1567"/>
                </a:cubicBezTo>
                <a:cubicBezTo>
                  <a:pt x="1258" y="1613"/>
                  <a:pt x="1331" y="1616"/>
                  <a:pt x="1384" y="1588"/>
                </a:cubicBezTo>
                <a:cubicBezTo>
                  <a:pt x="1402" y="1578"/>
                  <a:pt x="1421" y="1564"/>
                  <a:pt x="1428" y="1542"/>
                </a:cubicBezTo>
                <a:cubicBezTo>
                  <a:pt x="1431" y="1531"/>
                  <a:pt x="1438" y="1522"/>
                  <a:pt x="1441" y="1512"/>
                </a:cubicBezTo>
                <a:cubicBezTo>
                  <a:pt x="1453" y="1464"/>
                  <a:pt x="1409" y="1390"/>
                  <a:pt x="1345" y="1402"/>
                </a:cubicBezTo>
                <a:cubicBezTo>
                  <a:pt x="1326" y="1406"/>
                  <a:pt x="1309" y="1412"/>
                  <a:pt x="1301" y="1433"/>
                </a:cubicBezTo>
                <a:cubicBezTo>
                  <a:pt x="1294" y="1454"/>
                  <a:pt x="1299" y="1473"/>
                  <a:pt x="1310" y="1490"/>
                </a:cubicBezTo>
                <a:cubicBezTo>
                  <a:pt x="1318" y="1503"/>
                  <a:pt x="1334" y="1501"/>
                  <a:pt x="1338" y="1486"/>
                </a:cubicBezTo>
                <a:cubicBezTo>
                  <a:pt x="1342" y="1473"/>
                  <a:pt x="1341" y="1460"/>
                  <a:pt x="1342" y="1445"/>
                </a:cubicBezTo>
                <a:cubicBezTo>
                  <a:pt x="1361" y="1444"/>
                  <a:pt x="1372" y="1460"/>
                  <a:pt x="1382" y="1474"/>
                </a:cubicBezTo>
                <a:cubicBezTo>
                  <a:pt x="1390" y="1485"/>
                  <a:pt x="1386" y="1499"/>
                  <a:pt x="1377" y="1512"/>
                </a:cubicBezTo>
                <a:cubicBezTo>
                  <a:pt x="1348" y="1550"/>
                  <a:pt x="1294" y="1550"/>
                  <a:pt x="1261" y="1514"/>
                </a:cubicBezTo>
                <a:cubicBezTo>
                  <a:pt x="1225" y="1477"/>
                  <a:pt x="1224" y="1437"/>
                  <a:pt x="1243" y="1394"/>
                </a:cubicBezTo>
                <a:cubicBezTo>
                  <a:pt x="1253" y="1372"/>
                  <a:pt x="1270" y="1356"/>
                  <a:pt x="1290" y="1341"/>
                </a:cubicBezTo>
                <a:cubicBezTo>
                  <a:pt x="1335" y="1309"/>
                  <a:pt x="1384" y="1307"/>
                  <a:pt x="1435" y="1320"/>
                </a:cubicBezTo>
                <a:cubicBezTo>
                  <a:pt x="1451" y="1324"/>
                  <a:pt x="1466" y="1334"/>
                  <a:pt x="1480" y="1343"/>
                </a:cubicBezTo>
                <a:cubicBezTo>
                  <a:pt x="1521" y="1372"/>
                  <a:pt x="1549" y="1410"/>
                  <a:pt x="1559" y="1460"/>
                </a:cubicBezTo>
                <a:cubicBezTo>
                  <a:pt x="1562" y="1477"/>
                  <a:pt x="1567" y="1496"/>
                  <a:pt x="1565" y="1514"/>
                </a:cubicBezTo>
                <a:cubicBezTo>
                  <a:pt x="1561" y="1552"/>
                  <a:pt x="1551" y="1589"/>
                  <a:pt x="1526" y="1621"/>
                </a:cubicBezTo>
                <a:cubicBezTo>
                  <a:pt x="1496" y="1661"/>
                  <a:pt x="1456" y="1685"/>
                  <a:pt x="1408" y="1701"/>
                </a:cubicBezTo>
                <a:cubicBezTo>
                  <a:pt x="1356" y="1718"/>
                  <a:pt x="1304" y="1720"/>
                  <a:pt x="1252" y="1708"/>
                </a:cubicBezTo>
                <a:cubicBezTo>
                  <a:pt x="1218" y="1700"/>
                  <a:pt x="1184" y="1689"/>
                  <a:pt x="1155" y="1665"/>
                </a:cubicBezTo>
                <a:cubicBezTo>
                  <a:pt x="1139" y="1652"/>
                  <a:pt x="1124" y="1638"/>
                  <a:pt x="1107" y="1626"/>
                </a:cubicBezTo>
                <a:cubicBezTo>
                  <a:pt x="1100" y="1621"/>
                  <a:pt x="1089" y="1616"/>
                  <a:pt x="1080" y="1616"/>
                </a:cubicBezTo>
                <a:cubicBezTo>
                  <a:pt x="823" y="1616"/>
                  <a:pt x="567" y="1616"/>
                  <a:pt x="310" y="1616"/>
                </a:cubicBezTo>
                <a:cubicBezTo>
                  <a:pt x="283" y="1616"/>
                  <a:pt x="255" y="1617"/>
                  <a:pt x="228" y="1612"/>
                </a:cubicBezTo>
                <a:cubicBezTo>
                  <a:pt x="187" y="1606"/>
                  <a:pt x="145" y="1598"/>
                  <a:pt x="106" y="1585"/>
                </a:cubicBezTo>
                <a:cubicBezTo>
                  <a:pt x="74" y="1575"/>
                  <a:pt x="44" y="1558"/>
                  <a:pt x="22" y="1531"/>
                </a:cubicBezTo>
                <a:cubicBezTo>
                  <a:pt x="0" y="1505"/>
                  <a:pt x="2" y="1457"/>
                  <a:pt x="27" y="1432"/>
                </a:cubicBezTo>
                <a:cubicBezTo>
                  <a:pt x="68" y="1390"/>
                  <a:pt x="120" y="1378"/>
                  <a:pt x="173" y="1366"/>
                </a:cubicBezTo>
                <a:cubicBezTo>
                  <a:pt x="238" y="1351"/>
                  <a:pt x="303" y="1355"/>
                  <a:pt x="368" y="1356"/>
                </a:cubicBezTo>
                <a:cubicBezTo>
                  <a:pt x="479" y="1356"/>
                  <a:pt x="589" y="1355"/>
                  <a:pt x="700" y="1359"/>
                </a:cubicBezTo>
                <a:cubicBezTo>
                  <a:pt x="785" y="1362"/>
                  <a:pt x="870" y="1372"/>
                  <a:pt x="955" y="1378"/>
                </a:cubicBezTo>
                <a:cubicBezTo>
                  <a:pt x="957" y="1379"/>
                  <a:pt x="959" y="1379"/>
                  <a:pt x="962" y="1383"/>
                </a:cubicBezTo>
                <a:cubicBezTo>
                  <a:pt x="952" y="1384"/>
                  <a:pt x="942" y="1385"/>
                  <a:pt x="931" y="1385"/>
                </a:cubicBezTo>
                <a:cubicBezTo>
                  <a:pt x="786" y="1387"/>
                  <a:pt x="640" y="1389"/>
                  <a:pt x="495" y="1392"/>
                </a:cubicBezTo>
                <a:cubicBezTo>
                  <a:pt x="406" y="1394"/>
                  <a:pt x="316" y="1397"/>
                  <a:pt x="227" y="1400"/>
                </a:cubicBezTo>
                <a:cubicBezTo>
                  <a:pt x="196" y="1401"/>
                  <a:pt x="168" y="1410"/>
                  <a:pt x="144" y="1432"/>
                </a:cubicBezTo>
                <a:cubicBezTo>
                  <a:pt x="115" y="1458"/>
                  <a:pt x="116" y="1518"/>
                  <a:pt x="146" y="1543"/>
                </a:cubicBezTo>
                <a:cubicBezTo>
                  <a:pt x="173" y="1566"/>
                  <a:pt x="204" y="1570"/>
                  <a:pt x="237" y="1570"/>
                </a:cubicBezTo>
                <a:cubicBezTo>
                  <a:pt x="329" y="1571"/>
                  <a:pt x="421" y="1570"/>
                  <a:pt x="513" y="1570"/>
                </a:cubicBezTo>
                <a:cubicBezTo>
                  <a:pt x="689" y="1570"/>
                  <a:pt x="866" y="1570"/>
                  <a:pt x="1042" y="1570"/>
                </a:cubicBezTo>
                <a:cubicBezTo>
                  <a:pt x="1048" y="1570"/>
                  <a:pt x="1054" y="1570"/>
                  <a:pt x="1061" y="1570"/>
                </a:cubicBezTo>
                <a:cubicBezTo>
                  <a:pt x="1055" y="1552"/>
                  <a:pt x="1047" y="1535"/>
                  <a:pt x="1043" y="1518"/>
                </a:cubicBezTo>
                <a:cubicBezTo>
                  <a:pt x="1036" y="1491"/>
                  <a:pt x="1028" y="1464"/>
                  <a:pt x="1025" y="1437"/>
                </a:cubicBezTo>
                <a:cubicBezTo>
                  <a:pt x="1021" y="1391"/>
                  <a:pt x="1025" y="1345"/>
                  <a:pt x="1036" y="1300"/>
                </a:cubicBezTo>
                <a:cubicBezTo>
                  <a:pt x="1044" y="1266"/>
                  <a:pt x="1055" y="1233"/>
                  <a:pt x="1069" y="1202"/>
                </a:cubicBezTo>
                <a:cubicBezTo>
                  <a:pt x="1083" y="1170"/>
                  <a:pt x="1101" y="1139"/>
                  <a:pt x="1121" y="1111"/>
                </a:cubicBezTo>
                <a:cubicBezTo>
                  <a:pt x="1143" y="1080"/>
                  <a:pt x="1170" y="1053"/>
                  <a:pt x="1203" y="1031"/>
                </a:cubicBezTo>
                <a:cubicBezTo>
                  <a:pt x="1264" y="990"/>
                  <a:pt x="1330" y="976"/>
                  <a:pt x="1401" y="989"/>
                </a:cubicBezTo>
                <a:cubicBezTo>
                  <a:pt x="1441" y="997"/>
                  <a:pt x="1479" y="1011"/>
                  <a:pt x="1514" y="1034"/>
                </a:cubicBezTo>
                <a:cubicBezTo>
                  <a:pt x="1524" y="1041"/>
                  <a:pt x="1536" y="1047"/>
                  <a:pt x="1548" y="1054"/>
                </a:cubicBezTo>
                <a:cubicBezTo>
                  <a:pt x="1551" y="1027"/>
                  <a:pt x="1551" y="1000"/>
                  <a:pt x="1555" y="974"/>
                </a:cubicBezTo>
                <a:cubicBezTo>
                  <a:pt x="1564" y="925"/>
                  <a:pt x="1573" y="876"/>
                  <a:pt x="1586" y="827"/>
                </a:cubicBezTo>
                <a:cubicBezTo>
                  <a:pt x="1595" y="790"/>
                  <a:pt x="1607" y="753"/>
                  <a:pt x="1622" y="718"/>
                </a:cubicBezTo>
                <a:cubicBezTo>
                  <a:pt x="1644" y="668"/>
                  <a:pt x="1668" y="619"/>
                  <a:pt x="1698" y="573"/>
                </a:cubicBezTo>
                <a:cubicBezTo>
                  <a:pt x="1733" y="520"/>
                  <a:pt x="1772" y="472"/>
                  <a:pt x="1822" y="433"/>
                </a:cubicBezTo>
                <a:cubicBezTo>
                  <a:pt x="1847" y="414"/>
                  <a:pt x="1875" y="398"/>
                  <a:pt x="1903" y="384"/>
                </a:cubicBezTo>
                <a:cubicBezTo>
                  <a:pt x="1982" y="344"/>
                  <a:pt x="2064" y="345"/>
                  <a:pt x="2147" y="372"/>
                </a:cubicBezTo>
                <a:cubicBezTo>
                  <a:pt x="2178" y="382"/>
                  <a:pt x="2206" y="403"/>
                  <a:pt x="2229" y="428"/>
                </a:cubicBezTo>
                <a:cubicBezTo>
                  <a:pt x="2237" y="436"/>
                  <a:pt x="2245" y="443"/>
                  <a:pt x="2253" y="451"/>
                </a:cubicBezTo>
                <a:cubicBezTo>
                  <a:pt x="2266" y="420"/>
                  <a:pt x="2277" y="389"/>
                  <a:pt x="2290" y="358"/>
                </a:cubicBezTo>
                <a:cubicBezTo>
                  <a:pt x="2306" y="320"/>
                  <a:pt x="2322" y="281"/>
                  <a:pt x="2341" y="244"/>
                </a:cubicBezTo>
                <a:cubicBezTo>
                  <a:pt x="2354" y="216"/>
                  <a:pt x="2369" y="189"/>
                  <a:pt x="2386" y="164"/>
                </a:cubicBezTo>
                <a:cubicBezTo>
                  <a:pt x="2397" y="147"/>
                  <a:pt x="2412" y="133"/>
                  <a:pt x="2427" y="119"/>
                </a:cubicBezTo>
                <a:cubicBezTo>
                  <a:pt x="2444" y="103"/>
                  <a:pt x="2462" y="88"/>
                  <a:pt x="2480" y="72"/>
                </a:cubicBezTo>
                <a:cubicBezTo>
                  <a:pt x="2485" y="68"/>
                  <a:pt x="2491" y="66"/>
                  <a:pt x="2497" y="62"/>
                </a:cubicBezTo>
                <a:cubicBezTo>
                  <a:pt x="2526" y="44"/>
                  <a:pt x="2555" y="30"/>
                  <a:pt x="2587" y="19"/>
                </a:cubicBezTo>
                <a:cubicBezTo>
                  <a:pt x="2624" y="5"/>
                  <a:pt x="2662" y="0"/>
                  <a:pt x="2699" y="9"/>
                </a:cubicBezTo>
                <a:cubicBezTo>
                  <a:pt x="2730" y="15"/>
                  <a:pt x="2760" y="25"/>
                  <a:pt x="2786" y="46"/>
                </a:cubicBezTo>
                <a:cubicBezTo>
                  <a:pt x="2815" y="70"/>
                  <a:pt x="2833" y="99"/>
                  <a:pt x="2848" y="132"/>
                </a:cubicBezTo>
                <a:cubicBezTo>
                  <a:pt x="2859" y="156"/>
                  <a:pt x="2869" y="180"/>
                  <a:pt x="2878" y="204"/>
                </a:cubicBezTo>
                <a:cubicBezTo>
                  <a:pt x="2889" y="235"/>
                  <a:pt x="2899" y="266"/>
                  <a:pt x="2910" y="297"/>
                </a:cubicBezTo>
                <a:cubicBezTo>
                  <a:pt x="2920" y="326"/>
                  <a:pt x="2930" y="355"/>
                  <a:pt x="2941" y="384"/>
                </a:cubicBezTo>
                <a:cubicBezTo>
                  <a:pt x="2962" y="435"/>
                  <a:pt x="2983" y="485"/>
                  <a:pt x="3005" y="536"/>
                </a:cubicBezTo>
                <a:cubicBezTo>
                  <a:pt x="3010" y="548"/>
                  <a:pt x="3018" y="559"/>
                  <a:pt x="3024" y="569"/>
                </a:cubicBezTo>
                <a:cubicBezTo>
                  <a:pt x="3050" y="571"/>
                  <a:pt x="3077" y="574"/>
                  <a:pt x="3104" y="577"/>
                </a:cubicBezTo>
                <a:cubicBezTo>
                  <a:pt x="3107" y="577"/>
                  <a:pt x="3111" y="575"/>
                  <a:pt x="3114" y="572"/>
                </a:cubicBezTo>
                <a:cubicBezTo>
                  <a:pt x="3140" y="543"/>
                  <a:pt x="3172" y="523"/>
                  <a:pt x="3207" y="507"/>
                </a:cubicBezTo>
                <a:cubicBezTo>
                  <a:pt x="3248" y="487"/>
                  <a:pt x="3290" y="482"/>
                  <a:pt x="3334" y="490"/>
                </a:cubicBezTo>
                <a:cubicBezTo>
                  <a:pt x="3393" y="501"/>
                  <a:pt x="3428" y="550"/>
                  <a:pt x="3423" y="610"/>
                </a:cubicBezTo>
                <a:cubicBezTo>
                  <a:pt x="3423" y="616"/>
                  <a:pt x="3422" y="623"/>
                  <a:pt x="3422" y="630"/>
                </a:cubicBezTo>
                <a:cubicBezTo>
                  <a:pt x="3444" y="638"/>
                  <a:pt x="3461" y="626"/>
                  <a:pt x="3477" y="616"/>
                </a:cubicBezTo>
                <a:cubicBezTo>
                  <a:pt x="3489" y="609"/>
                  <a:pt x="3499" y="599"/>
                  <a:pt x="3509" y="590"/>
                </a:cubicBezTo>
                <a:cubicBezTo>
                  <a:pt x="3533" y="568"/>
                  <a:pt x="3573" y="560"/>
                  <a:pt x="3606" y="577"/>
                </a:cubicBezTo>
                <a:cubicBezTo>
                  <a:pt x="3631" y="591"/>
                  <a:pt x="3655" y="608"/>
                  <a:pt x="3679" y="624"/>
                </a:cubicBezTo>
                <a:cubicBezTo>
                  <a:pt x="3716" y="650"/>
                  <a:pt x="3751" y="680"/>
                  <a:pt x="3800" y="677"/>
                </a:cubicBezTo>
                <a:cubicBezTo>
                  <a:pt x="3821" y="675"/>
                  <a:pt x="3841" y="671"/>
                  <a:pt x="3857" y="656"/>
                </a:cubicBezTo>
                <a:cubicBezTo>
                  <a:pt x="3873" y="641"/>
                  <a:pt x="3890" y="628"/>
                  <a:pt x="3906" y="615"/>
                </a:cubicBezTo>
                <a:cubicBezTo>
                  <a:pt x="3930" y="597"/>
                  <a:pt x="3960" y="595"/>
                  <a:pt x="3980" y="607"/>
                </a:cubicBezTo>
                <a:cubicBezTo>
                  <a:pt x="3966" y="611"/>
                  <a:pt x="3948" y="614"/>
                  <a:pt x="3933" y="621"/>
                </a:cubicBezTo>
                <a:cubicBezTo>
                  <a:pt x="3925" y="624"/>
                  <a:pt x="3919" y="633"/>
                  <a:pt x="3913" y="639"/>
                </a:cubicBezTo>
                <a:cubicBezTo>
                  <a:pt x="3909" y="643"/>
                  <a:pt x="3905" y="645"/>
                  <a:pt x="3901" y="648"/>
                </a:cubicBezTo>
                <a:cubicBezTo>
                  <a:pt x="3897" y="650"/>
                  <a:pt x="3893" y="651"/>
                  <a:pt x="3890" y="653"/>
                </a:cubicBezTo>
                <a:cubicBezTo>
                  <a:pt x="3873" y="664"/>
                  <a:pt x="3857" y="676"/>
                  <a:pt x="3839" y="686"/>
                </a:cubicBezTo>
                <a:cubicBezTo>
                  <a:pt x="3801" y="708"/>
                  <a:pt x="3761" y="707"/>
                  <a:pt x="3722" y="692"/>
                </a:cubicBezTo>
                <a:cubicBezTo>
                  <a:pt x="3690" y="679"/>
                  <a:pt x="3661" y="658"/>
                  <a:pt x="3631" y="641"/>
                </a:cubicBezTo>
                <a:cubicBezTo>
                  <a:pt x="3623" y="636"/>
                  <a:pt x="3615" y="629"/>
                  <a:pt x="3607" y="624"/>
                </a:cubicBezTo>
                <a:cubicBezTo>
                  <a:pt x="3564" y="599"/>
                  <a:pt x="3530" y="583"/>
                  <a:pt x="3492" y="627"/>
                </a:cubicBezTo>
                <a:cubicBezTo>
                  <a:pt x="3475" y="646"/>
                  <a:pt x="3438" y="653"/>
                  <a:pt x="3414" y="641"/>
                </a:cubicBezTo>
                <a:cubicBezTo>
                  <a:pt x="3409" y="638"/>
                  <a:pt x="3406" y="631"/>
                  <a:pt x="3402" y="626"/>
                </a:cubicBezTo>
                <a:cubicBezTo>
                  <a:pt x="3393" y="612"/>
                  <a:pt x="3388" y="595"/>
                  <a:pt x="3376" y="585"/>
                </a:cubicBezTo>
                <a:cubicBezTo>
                  <a:pt x="3351" y="564"/>
                  <a:pt x="3320" y="552"/>
                  <a:pt x="3286" y="550"/>
                </a:cubicBezTo>
                <a:cubicBezTo>
                  <a:pt x="3230" y="545"/>
                  <a:pt x="3176" y="550"/>
                  <a:pt x="3130" y="586"/>
                </a:cubicBezTo>
                <a:cubicBezTo>
                  <a:pt x="3139" y="591"/>
                  <a:pt x="3148" y="597"/>
                  <a:pt x="3157" y="600"/>
                </a:cubicBezTo>
                <a:cubicBezTo>
                  <a:pt x="3191" y="611"/>
                  <a:pt x="3211" y="636"/>
                  <a:pt x="3222" y="666"/>
                </a:cubicBezTo>
                <a:cubicBezTo>
                  <a:pt x="3228" y="680"/>
                  <a:pt x="3227" y="699"/>
                  <a:pt x="3221" y="713"/>
                </a:cubicBezTo>
                <a:cubicBezTo>
                  <a:pt x="3209" y="742"/>
                  <a:pt x="3184" y="759"/>
                  <a:pt x="3152" y="765"/>
                </a:cubicBezTo>
                <a:cubicBezTo>
                  <a:pt x="3136" y="768"/>
                  <a:pt x="3124" y="775"/>
                  <a:pt x="3112" y="787"/>
                </a:cubicBezTo>
                <a:cubicBezTo>
                  <a:pt x="3096" y="806"/>
                  <a:pt x="3075" y="821"/>
                  <a:pt x="3057" y="838"/>
                </a:cubicBezTo>
                <a:cubicBezTo>
                  <a:pt x="3029" y="864"/>
                  <a:pt x="2988" y="871"/>
                  <a:pt x="2955" y="855"/>
                </a:cubicBezTo>
                <a:cubicBezTo>
                  <a:pt x="2932" y="844"/>
                  <a:pt x="2914" y="828"/>
                  <a:pt x="2899" y="808"/>
                </a:cubicBezTo>
                <a:cubicBezTo>
                  <a:pt x="2893" y="798"/>
                  <a:pt x="2886" y="794"/>
                  <a:pt x="2873" y="796"/>
                </a:cubicBezTo>
                <a:cubicBezTo>
                  <a:pt x="2835" y="803"/>
                  <a:pt x="2796" y="797"/>
                  <a:pt x="2761" y="782"/>
                </a:cubicBezTo>
                <a:cubicBezTo>
                  <a:pt x="2745" y="775"/>
                  <a:pt x="2728" y="763"/>
                  <a:pt x="2720" y="749"/>
                </a:cubicBezTo>
                <a:cubicBezTo>
                  <a:pt x="2698" y="711"/>
                  <a:pt x="2717" y="670"/>
                  <a:pt x="2761" y="654"/>
                </a:cubicBezTo>
                <a:cubicBezTo>
                  <a:pt x="2803" y="638"/>
                  <a:pt x="2847" y="632"/>
                  <a:pt x="2892" y="634"/>
                </a:cubicBezTo>
                <a:cubicBezTo>
                  <a:pt x="2902" y="635"/>
                  <a:pt x="2913" y="634"/>
                  <a:pt x="2923" y="633"/>
                </a:cubicBezTo>
                <a:cubicBezTo>
                  <a:pt x="2963" y="628"/>
                  <a:pt x="3001" y="631"/>
                  <a:pt x="3035" y="654"/>
                </a:cubicBezTo>
                <a:cubicBezTo>
                  <a:pt x="3059" y="670"/>
                  <a:pt x="3062" y="709"/>
                  <a:pt x="3040" y="725"/>
                </a:cubicBezTo>
                <a:cubicBezTo>
                  <a:pt x="3008" y="749"/>
                  <a:pt x="2972" y="762"/>
                  <a:pt x="2932" y="754"/>
                </a:cubicBezTo>
                <a:cubicBezTo>
                  <a:pt x="2918" y="751"/>
                  <a:pt x="2904" y="741"/>
                  <a:pt x="2891" y="732"/>
                </a:cubicBezTo>
                <a:cubicBezTo>
                  <a:pt x="2882" y="727"/>
                  <a:pt x="2877" y="716"/>
                  <a:pt x="2882" y="706"/>
                </a:cubicBezTo>
                <a:cubicBezTo>
                  <a:pt x="2889" y="696"/>
                  <a:pt x="2896" y="682"/>
                  <a:pt x="2911" y="681"/>
                </a:cubicBezTo>
                <a:cubicBezTo>
                  <a:pt x="2914" y="680"/>
                  <a:pt x="2918" y="683"/>
                  <a:pt x="2922" y="685"/>
                </a:cubicBezTo>
                <a:cubicBezTo>
                  <a:pt x="2920" y="688"/>
                  <a:pt x="2918" y="692"/>
                  <a:pt x="2916" y="695"/>
                </a:cubicBezTo>
                <a:cubicBezTo>
                  <a:pt x="2912" y="700"/>
                  <a:pt x="2903" y="706"/>
                  <a:pt x="2904" y="709"/>
                </a:cubicBezTo>
                <a:cubicBezTo>
                  <a:pt x="2906" y="717"/>
                  <a:pt x="2911" y="726"/>
                  <a:pt x="2918" y="730"/>
                </a:cubicBezTo>
                <a:cubicBezTo>
                  <a:pt x="2935" y="740"/>
                  <a:pt x="2953" y="735"/>
                  <a:pt x="2971" y="727"/>
                </a:cubicBezTo>
                <a:cubicBezTo>
                  <a:pt x="2992" y="718"/>
                  <a:pt x="2999" y="694"/>
                  <a:pt x="2992" y="676"/>
                </a:cubicBezTo>
                <a:cubicBezTo>
                  <a:pt x="2980" y="647"/>
                  <a:pt x="2951" y="637"/>
                  <a:pt x="2926" y="642"/>
                </a:cubicBezTo>
                <a:cubicBezTo>
                  <a:pt x="2917" y="644"/>
                  <a:pt x="2908" y="647"/>
                  <a:pt x="2900" y="647"/>
                </a:cubicBezTo>
                <a:cubicBezTo>
                  <a:pt x="2863" y="644"/>
                  <a:pt x="2830" y="655"/>
                  <a:pt x="2798" y="674"/>
                </a:cubicBezTo>
                <a:cubicBezTo>
                  <a:pt x="2760" y="696"/>
                  <a:pt x="2767" y="734"/>
                  <a:pt x="2797" y="754"/>
                </a:cubicBezTo>
                <a:cubicBezTo>
                  <a:pt x="2826" y="773"/>
                  <a:pt x="2858" y="782"/>
                  <a:pt x="2893" y="778"/>
                </a:cubicBezTo>
                <a:cubicBezTo>
                  <a:pt x="2896" y="778"/>
                  <a:pt x="2898" y="780"/>
                  <a:pt x="2900" y="782"/>
                </a:cubicBezTo>
                <a:cubicBezTo>
                  <a:pt x="2920" y="794"/>
                  <a:pt x="2939" y="808"/>
                  <a:pt x="2960" y="817"/>
                </a:cubicBezTo>
                <a:cubicBezTo>
                  <a:pt x="3003" y="837"/>
                  <a:pt x="3049" y="823"/>
                  <a:pt x="3082" y="781"/>
                </a:cubicBezTo>
                <a:cubicBezTo>
                  <a:pt x="3095" y="765"/>
                  <a:pt x="3112" y="757"/>
                  <a:pt x="3131" y="751"/>
                </a:cubicBezTo>
                <a:cubicBezTo>
                  <a:pt x="3148" y="747"/>
                  <a:pt x="3163" y="736"/>
                  <a:pt x="3167" y="718"/>
                </a:cubicBezTo>
                <a:cubicBezTo>
                  <a:pt x="3173" y="688"/>
                  <a:pt x="3174" y="660"/>
                  <a:pt x="3154" y="633"/>
                </a:cubicBezTo>
                <a:cubicBezTo>
                  <a:pt x="3137" y="609"/>
                  <a:pt x="3116" y="593"/>
                  <a:pt x="3089" y="589"/>
                </a:cubicBezTo>
                <a:cubicBezTo>
                  <a:pt x="3065" y="585"/>
                  <a:pt x="3040" y="581"/>
                  <a:pt x="3018" y="598"/>
                </a:cubicBezTo>
                <a:cubicBezTo>
                  <a:pt x="3016" y="599"/>
                  <a:pt x="3012" y="600"/>
                  <a:pt x="3010" y="599"/>
                </a:cubicBezTo>
                <a:cubicBezTo>
                  <a:pt x="3001" y="596"/>
                  <a:pt x="2991" y="593"/>
                  <a:pt x="2984" y="588"/>
                </a:cubicBezTo>
                <a:cubicBezTo>
                  <a:pt x="2968" y="577"/>
                  <a:pt x="2954" y="563"/>
                  <a:pt x="2937" y="553"/>
                </a:cubicBezTo>
                <a:cubicBezTo>
                  <a:pt x="2925" y="546"/>
                  <a:pt x="2911" y="542"/>
                  <a:pt x="2897" y="541"/>
                </a:cubicBezTo>
                <a:cubicBezTo>
                  <a:pt x="2849" y="535"/>
                  <a:pt x="2804" y="539"/>
                  <a:pt x="2767" y="577"/>
                </a:cubicBezTo>
                <a:cubicBezTo>
                  <a:pt x="2764" y="581"/>
                  <a:pt x="2756" y="582"/>
                  <a:pt x="2750" y="581"/>
                </a:cubicBezTo>
                <a:cubicBezTo>
                  <a:pt x="2709" y="578"/>
                  <a:pt x="2669" y="580"/>
                  <a:pt x="2633" y="604"/>
                </a:cubicBezTo>
                <a:cubicBezTo>
                  <a:pt x="2597" y="627"/>
                  <a:pt x="2565" y="676"/>
                  <a:pt x="2580" y="736"/>
                </a:cubicBezTo>
                <a:cubicBezTo>
                  <a:pt x="2585" y="756"/>
                  <a:pt x="2591" y="776"/>
                  <a:pt x="2603" y="792"/>
                </a:cubicBezTo>
                <a:cubicBezTo>
                  <a:pt x="2615" y="810"/>
                  <a:pt x="2633" y="825"/>
                  <a:pt x="2651" y="837"/>
                </a:cubicBezTo>
                <a:cubicBezTo>
                  <a:pt x="2675" y="853"/>
                  <a:pt x="2700" y="867"/>
                  <a:pt x="2727" y="878"/>
                </a:cubicBezTo>
                <a:cubicBezTo>
                  <a:pt x="2762" y="892"/>
                  <a:pt x="2800" y="888"/>
                  <a:pt x="2837" y="886"/>
                </a:cubicBezTo>
                <a:cubicBezTo>
                  <a:pt x="2845" y="886"/>
                  <a:pt x="2854" y="888"/>
                  <a:pt x="2862" y="890"/>
                </a:cubicBezTo>
                <a:cubicBezTo>
                  <a:pt x="2881" y="896"/>
                  <a:pt x="2900" y="906"/>
                  <a:pt x="2921" y="909"/>
                </a:cubicBezTo>
                <a:cubicBezTo>
                  <a:pt x="2950" y="913"/>
                  <a:pt x="2979" y="913"/>
                  <a:pt x="3008" y="913"/>
                </a:cubicBezTo>
                <a:cubicBezTo>
                  <a:pt x="3022" y="913"/>
                  <a:pt x="3035" y="909"/>
                  <a:pt x="3047" y="903"/>
                </a:cubicBezTo>
                <a:cubicBezTo>
                  <a:pt x="3067" y="894"/>
                  <a:pt x="3085" y="881"/>
                  <a:pt x="3102" y="871"/>
                </a:cubicBezTo>
                <a:cubicBezTo>
                  <a:pt x="3143" y="891"/>
                  <a:pt x="3186" y="899"/>
                  <a:pt x="3231" y="892"/>
                </a:cubicBezTo>
                <a:cubicBezTo>
                  <a:pt x="3279" y="883"/>
                  <a:pt x="3307" y="850"/>
                  <a:pt x="3329" y="808"/>
                </a:cubicBezTo>
                <a:cubicBezTo>
                  <a:pt x="3346" y="808"/>
                  <a:pt x="3364" y="810"/>
                  <a:pt x="3382" y="808"/>
                </a:cubicBezTo>
                <a:cubicBezTo>
                  <a:pt x="3400" y="806"/>
                  <a:pt x="3419" y="802"/>
                  <a:pt x="3436" y="796"/>
                </a:cubicBezTo>
                <a:cubicBezTo>
                  <a:pt x="3462" y="788"/>
                  <a:pt x="3491" y="759"/>
                  <a:pt x="3489" y="733"/>
                </a:cubicBezTo>
                <a:cubicBezTo>
                  <a:pt x="3488" y="718"/>
                  <a:pt x="3494" y="709"/>
                  <a:pt x="3502" y="697"/>
                </a:cubicBezTo>
                <a:cubicBezTo>
                  <a:pt x="3521" y="669"/>
                  <a:pt x="3547" y="663"/>
                  <a:pt x="3576" y="671"/>
                </a:cubicBezTo>
                <a:cubicBezTo>
                  <a:pt x="3606" y="678"/>
                  <a:pt x="3634" y="690"/>
                  <a:pt x="3663" y="700"/>
                </a:cubicBezTo>
                <a:cubicBezTo>
                  <a:pt x="3677" y="705"/>
                  <a:pt x="3692" y="709"/>
                  <a:pt x="3705" y="716"/>
                </a:cubicBezTo>
                <a:cubicBezTo>
                  <a:pt x="3736" y="731"/>
                  <a:pt x="3769" y="735"/>
                  <a:pt x="3802" y="730"/>
                </a:cubicBezTo>
                <a:cubicBezTo>
                  <a:pt x="3813" y="728"/>
                  <a:pt x="3823" y="723"/>
                  <a:pt x="3832" y="719"/>
                </a:cubicBezTo>
                <a:cubicBezTo>
                  <a:pt x="3855" y="709"/>
                  <a:pt x="3872" y="691"/>
                  <a:pt x="3887" y="672"/>
                </a:cubicBezTo>
                <a:close/>
              </a:path>
            </a:pathLst>
          </a:custGeom>
          <a:solidFill>
            <a:schemeClr val="bg1">
              <a:alpha val="2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8" name="1 Título"/>
          <p:cNvSpPr txBox="1"/>
          <p:nvPr/>
        </p:nvSpPr>
        <p:spPr>
          <a:xfrm>
            <a:off x="4812986" y="1077110"/>
            <a:ext cx="6460897" cy="504057"/>
          </a:xfrm>
          <a:prstGeom prst="rect">
            <a:avLst/>
          </a:prstGeom>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857250" indent="-857250">
              <a:buFont typeface="+mj-ea"/>
              <a:buAutoNum type="ea1JpnChsDbPeriod"/>
              <a:defRPr/>
            </a:pPr>
            <a:r>
              <a:rPr lang="zh-CN" altLang="en-US" sz="3600" b="1" dirty="0">
                <a:solidFill>
                  <a:schemeClr val="bg1">
                    <a:lumMod val="95000"/>
                  </a:schemeClr>
                </a:solidFill>
                <a:latin typeface="微软雅黑" panose="020B0503020204020204" pitchFamily="34" charset="-122"/>
                <a:ea typeface="微软雅黑" panose="020B0503020204020204" pitchFamily="34" charset="-122"/>
              </a:rPr>
              <a:t>引言</a:t>
            </a:r>
          </a:p>
        </p:txBody>
      </p:sp>
      <p:sp>
        <p:nvSpPr>
          <p:cNvPr id="40" name="1 Título"/>
          <p:cNvSpPr txBox="1"/>
          <p:nvPr/>
        </p:nvSpPr>
        <p:spPr>
          <a:xfrm>
            <a:off x="4812986" y="3662416"/>
            <a:ext cx="6460897" cy="1346401"/>
          </a:xfrm>
          <a:prstGeom prst="rect">
            <a:avLst/>
          </a:prstGeom>
        </p:spPr>
        <p:txBody>
          <a:bodyPr anchor="ctr"/>
          <a:lstStyle>
            <a:defPPr>
              <a:defRPr lang="zh-CN"/>
            </a:defPPr>
            <a:lvl1pPr algn="ctr">
              <a:defRPr sz="3600" b="1">
                <a:solidFill>
                  <a:schemeClr val="accent1"/>
                </a:solidFill>
                <a:latin typeface="微软雅黑" panose="020B0503020204020204" pitchFamily="34" charset="-122"/>
                <a:ea typeface="微软雅黑" panose="020B0503020204020204" pitchFamily="34" charset="-122"/>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pPr marL="857250" indent="-857250" algn="l">
              <a:lnSpc>
                <a:spcPct val="110000"/>
              </a:lnSpc>
              <a:buFont typeface="+mj-ea"/>
              <a:buAutoNum type="ea1JpnChsDbPeriod" startAt="3"/>
            </a:pPr>
            <a:r>
              <a:rPr lang="zh-CN" altLang="en-US" dirty="0">
                <a:solidFill>
                  <a:schemeClr val="bg1">
                    <a:lumMod val="95000"/>
                  </a:schemeClr>
                </a:solidFill>
              </a:rPr>
              <a:t>原子核形状共存、八极形</a:t>
            </a:r>
            <a:endParaRPr lang="en-US" altLang="zh-CN" dirty="0">
              <a:solidFill>
                <a:schemeClr val="bg1">
                  <a:lumMod val="95000"/>
                </a:schemeClr>
              </a:solidFill>
            </a:endParaRPr>
          </a:p>
          <a:p>
            <a:pPr algn="l">
              <a:lnSpc>
                <a:spcPct val="110000"/>
              </a:lnSpc>
            </a:pPr>
            <a:r>
              <a:rPr lang="en-US" altLang="zh-CN" dirty="0">
                <a:solidFill>
                  <a:schemeClr val="bg1">
                    <a:lumMod val="95000"/>
                  </a:schemeClr>
                </a:solidFill>
              </a:rPr>
              <a:t>    </a:t>
            </a:r>
            <a:r>
              <a:rPr lang="en-US" altLang="zh-CN" sz="3200" dirty="0">
                <a:solidFill>
                  <a:schemeClr val="bg1">
                    <a:lumMod val="95000"/>
                  </a:schemeClr>
                </a:solidFill>
              </a:rPr>
              <a:t>   </a:t>
            </a:r>
            <a:r>
              <a:rPr lang="zh-CN" altLang="en-US" dirty="0">
                <a:solidFill>
                  <a:schemeClr val="bg1">
                    <a:lumMod val="95000"/>
                  </a:schemeClr>
                </a:solidFill>
              </a:rPr>
              <a:t>变与裂变</a:t>
            </a:r>
          </a:p>
        </p:txBody>
      </p:sp>
      <p:sp>
        <p:nvSpPr>
          <p:cNvPr id="41" name="1 Título"/>
          <p:cNvSpPr txBox="1"/>
          <p:nvPr/>
        </p:nvSpPr>
        <p:spPr>
          <a:xfrm>
            <a:off x="4812987" y="2018375"/>
            <a:ext cx="6137512" cy="1488688"/>
          </a:xfrm>
          <a:prstGeom prst="rect">
            <a:avLst/>
          </a:prstGeom>
        </p:spPr>
        <p:txBody>
          <a:bodyPr wrap="none" anchor="ctr"/>
          <a:lstStyle>
            <a:defPPr>
              <a:defRPr lang="zh-CN"/>
            </a:defPPr>
            <a:lvl1pPr algn="ctr">
              <a:defRPr sz="3600" b="1">
                <a:solidFill>
                  <a:schemeClr val="accent1"/>
                </a:solidFill>
                <a:latin typeface="微软雅黑" panose="020B0503020204020204" pitchFamily="34" charset="-122"/>
                <a:ea typeface="微软雅黑" panose="020B0503020204020204" pitchFamily="34" charset="-122"/>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pPr marL="857250" indent="-857250" algn="l">
              <a:lnSpc>
                <a:spcPct val="110000"/>
              </a:lnSpc>
              <a:buFont typeface="+mj-ea"/>
              <a:buAutoNum type="ea1JpnChsDbPeriod" startAt="2"/>
            </a:pPr>
            <a:r>
              <a:rPr lang="zh-CN" altLang="en-US" dirty="0"/>
              <a:t>微观集体哈密顿量模型</a:t>
            </a:r>
          </a:p>
        </p:txBody>
      </p:sp>
      <p:sp>
        <p:nvSpPr>
          <p:cNvPr id="42" name="1 Título"/>
          <p:cNvSpPr txBox="1"/>
          <p:nvPr/>
        </p:nvSpPr>
        <p:spPr>
          <a:xfrm>
            <a:off x="4812986" y="5457150"/>
            <a:ext cx="6460897" cy="504057"/>
          </a:xfrm>
          <a:prstGeom prst="rect">
            <a:avLst/>
          </a:prstGeom>
        </p:spPr>
        <p:txBody>
          <a:bodyPr anchor="ctr"/>
          <a:lstStyle>
            <a:defPPr>
              <a:defRPr lang="zh-CN"/>
            </a:defPPr>
            <a:lvl1pPr algn="ctr">
              <a:defRPr sz="3600" b="1">
                <a:solidFill>
                  <a:schemeClr val="accent1"/>
                </a:solidFill>
                <a:latin typeface="微软雅黑" panose="020B0503020204020204" pitchFamily="34" charset="-122"/>
                <a:ea typeface="微软雅黑" panose="020B0503020204020204" pitchFamily="34" charset="-122"/>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pPr marL="857250" indent="-857250" algn="l">
              <a:buFont typeface="+mj-ea"/>
              <a:buAutoNum type="ea1JpnChsDbPeriod" startAt="4"/>
            </a:pPr>
            <a:r>
              <a:rPr lang="zh-CN" altLang="en-US" dirty="0">
                <a:solidFill>
                  <a:schemeClr val="bg1">
                    <a:lumMod val="95000"/>
                  </a:schemeClr>
                </a:solidFill>
              </a:rPr>
              <a:t>总结与展望</a:t>
            </a:r>
          </a:p>
        </p:txBody>
      </p:sp>
    </p:spTree>
    <p:extLst>
      <p:ext uri="{BB962C8B-B14F-4D97-AF65-F5344CB8AC3E}">
        <p14:creationId xmlns:p14="http://schemas.microsoft.com/office/powerpoint/2010/main" val="3723918188"/>
      </p:ext>
    </p:extLst>
  </p:cSld>
  <p:clrMapOvr>
    <a:masterClrMapping/>
  </p:clrMapOvr>
  <mc:AlternateContent xmlns:mc="http://schemas.openxmlformats.org/markup-compatibility/2006" xmlns:p14="http://schemas.microsoft.com/office/powerpoint/2010/main">
    <mc:Choice Requires="p14">
      <p:transition spd="slow" p14:dur="2000" advTm="3468"/>
    </mc:Choice>
    <mc:Fallback xmlns="">
      <p:transition spd="slow" advTm="3468"/>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a:extLst>
              <a:ext uri="{FF2B5EF4-FFF2-40B4-BE49-F238E27FC236}">
                <a16:creationId xmlns:a16="http://schemas.microsoft.com/office/drawing/2014/main" id="{8CF2F079-5501-4DC1-A39A-1D092D0AFE6B}"/>
              </a:ext>
            </a:extLst>
          </p:cNvPr>
          <p:cNvSpPr/>
          <p:nvPr/>
        </p:nvSpPr>
        <p:spPr>
          <a:xfrm>
            <a:off x="3338623" y="6315740"/>
            <a:ext cx="5829146" cy="420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标题 2">
            <a:extLst>
              <a:ext uri="{FF2B5EF4-FFF2-40B4-BE49-F238E27FC236}">
                <a16:creationId xmlns:a16="http://schemas.microsoft.com/office/drawing/2014/main" id="{75CC67C8-B7BC-4256-9FB4-EB46C02C86A9}"/>
              </a:ext>
            </a:extLst>
          </p:cNvPr>
          <p:cNvSpPr>
            <a:spLocks noGrp="1"/>
          </p:cNvSpPr>
          <p:nvPr>
            <p:ph type="title"/>
          </p:nvPr>
        </p:nvSpPr>
        <p:spPr/>
        <p:txBody>
          <a:bodyPr>
            <a:normAutofit/>
          </a:bodyPr>
          <a:lstStyle/>
          <a:p>
            <a:r>
              <a:rPr lang="zh-CN" altLang="en-US" sz="3400" b="1" dirty="0">
                <a:latin typeface="Microsoft YaHei" charset="-122"/>
                <a:ea typeface="Microsoft YaHei" charset="-122"/>
                <a:cs typeface="Microsoft YaHei" charset="-122"/>
              </a:rPr>
              <a:t>微观集体哈密顿量模型</a:t>
            </a:r>
            <a:endParaRPr lang="zh-CN" altLang="en-US" sz="3400" dirty="0"/>
          </a:p>
        </p:txBody>
      </p:sp>
      <p:grpSp>
        <p:nvGrpSpPr>
          <p:cNvPr id="21" name="组合 20">
            <a:extLst>
              <a:ext uri="{FF2B5EF4-FFF2-40B4-BE49-F238E27FC236}">
                <a16:creationId xmlns:a16="http://schemas.microsoft.com/office/drawing/2014/main" id="{31A70CE9-8FF5-4A05-8A8F-65D98ADD1243}"/>
              </a:ext>
            </a:extLst>
          </p:cNvPr>
          <p:cNvGrpSpPr>
            <a:grpSpLocks noChangeAspect="1"/>
          </p:cNvGrpSpPr>
          <p:nvPr/>
        </p:nvGrpSpPr>
        <p:grpSpPr>
          <a:xfrm>
            <a:off x="1538905" y="5640803"/>
            <a:ext cx="1080111" cy="1080000"/>
            <a:chOff x="3136095" y="2865520"/>
            <a:chExt cx="1602845" cy="1602679"/>
          </a:xfrm>
        </p:grpSpPr>
        <p:sp>
          <p:nvSpPr>
            <p:cNvPr id="5" name="矩形: 圆角 4">
              <a:extLst>
                <a:ext uri="{FF2B5EF4-FFF2-40B4-BE49-F238E27FC236}">
                  <a16:creationId xmlns:a16="http://schemas.microsoft.com/office/drawing/2014/main" id="{12E3AFC5-66F1-4767-89D7-5C436000296A}"/>
                </a:ext>
              </a:extLst>
            </p:cNvPr>
            <p:cNvSpPr/>
            <p:nvPr/>
          </p:nvSpPr>
          <p:spPr>
            <a:xfrm>
              <a:off x="3136095" y="2865520"/>
              <a:ext cx="1602845" cy="1602679"/>
            </a:xfrm>
            <a:prstGeom prst="roundRect">
              <a:avLst>
                <a:gd name="adj" fmla="val 50000"/>
              </a:avLst>
            </a:prstGeom>
            <a:solidFill>
              <a:schemeClr val="bg1"/>
            </a:solidFill>
            <a:ln>
              <a:noFill/>
            </a:ln>
            <a:effectLst>
              <a:outerShdw blurRad="254000" algn="ctr"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sp>
          <p:nvSpPr>
            <p:cNvPr id="10" name="矩形: 圆角 9">
              <a:extLst>
                <a:ext uri="{FF2B5EF4-FFF2-40B4-BE49-F238E27FC236}">
                  <a16:creationId xmlns:a16="http://schemas.microsoft.com/office/drawing/2014/main" id="{05F9A681-F0F8-4D01-BF1D-060E93334202}"/>
                </a:ext>
              </a:extLst>
            </p:cNvPr>
            <p:cNvSpPr/>
            <p:nvPr/>
          </p:nvSpPr>
          <p:spPr>
            <a:xfrm>
              <a:off x="3215810" y="2945125"/>
              <a:ext cx="1443417" cy="1443469"/>
            </a:xfrm>
            <a:prstGeom prst="roundRect">
              <a:avLst>
                <a:gd name="adj" fmla="val 50000"/>
              </a:avLst>
            </a:prstGeom>
            <a:noFill/>
            <a:ln w="63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grpSp>
      <p:sp>
        <p:nvSpPr>
          <p:cNvPr id="16" name="文本框 15">
            <a:extLst>
              <a:ext uri="{FF2B5EF4-FFF2-40B4-BE49-F238E27FC236}">
                <a16:creationId xmlns:a16="http://schemas.microsoft.com/office/drawing/2014/main" id="{40F6D5DE-0CE0-4305-98AE-99F6546E06B6}"/>
              </a:ext>
            </a:extLst>
          </p:cNvPr>
          <p:cNvSpPr txBox="1"/>
          <p:nvPr/>
        </p:nvSpPr>
        <p:spPr>
          <a:xfrm>
            <a:off x="1755181" y="5857837"/>
            <a:ext cx="685536" cy="646331"/>
          </a:xfrm>
          <a:prstGeom prst="rect">
            <a:avLst/>
          </a:prstGeom>
          <a:noFill/>
        </p:spPr>
        <p:txBody>
          <a:bodyPr wrap="square" rtlCol="0">
            <a:spAutoFit/>
          </a:bodyPr>
          <a:lstStyle/>
          <a:p>
            <a:pPr algn="ctr"/>
            <a:r>
              <a:rPr lang="en-US" altLang="zh-CN" sz="3600" dirty="0">
                <a:latin typeface="+mj-ea"/>
                <a:ea typeface="+mj-ea"/>
              </a:rPr>
              <a:t>1</a:t>
            </a:r>
            <a:endParaRPr lang="zh-CN" altLang="en-US" sz="3200" dirty="0">
              <a:latin typeface="+mj-ea"/>
              <a:ea typeface="+mj-ea"/>
            </a:endParaRPr>
          </a:p>
        </p:txBody>
      </p:sp>
      <p:cxnSp>
        <p:nvCxnSpPr>
          <p:cNvPr id="46" name="直接连接符 45">
            <a:extLst>
              <a:ext uri="{FF2B5EF4-FFF2-40B4-BE49-F238E27FC236}">
                <a16:creationId xmlns:a16="http://schemas.microsoft.com/office/drawing/2014/main" id="{51026F7C-8720-4D11-82C0-6008798AF753}"/>
              </a:ext>
            </a:extLst>
          </p:cNvPr>
          <p:cNvCxnSpPr/>
          <p:nvPr/>
        </p:nvCxnSpPr>
        <p:spPr>
          <a:xfrm>
            <a:off x="2701602" y="6194776"/>
            <a:ext cx="2526171" cy="1"/>
          </a:xfrm>
          <a:prstGeom prst="line">
            <a:avLst/>
          </a:prstGeom>
          <a:ln w="12700">
            <a:gradFill flip="none" rotWithShape="1">
              <a:gsLst>
                <a:gs pos="0">
                  <a:schemeClr val="bg1">
                    <a:alpha val="0"/>
                  </a:schemeClr>
                </a:gs>
                <a:gs pos="20000">
                  <a:srgbClr val="95C0EB"/>
                </a:gs>
                <a:gs pos="80000">
                  <a:srgbClr val="7AB0E6"/>
                </a:gs>
                <a:gs pos="50000">
                  <a:schemeClr val="accent2"/>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2C647E54-CA93-47C2-8C9F-F77E17D646D6}"/>
              </a:ext>
            </a:extLst>
          </p:cNvPr>
          <p:cNvCxnSpPr/>
          <p:nvPr/>
        </p:nvCxnSpPr>
        <p:spPr>
          <a:xfrm flipV="1">
            <a:off x="6953592" y="6194777"/>
            <a:ext cx="2490659" cy="1"/>
          </a:xfrm>
          <a:prstGeom prst="line">
            <a:avLst/>
          </a:prstGeom>
          <a:ln w="12700">
            <a:gradFill flip="none" rotWithShape="1">
              <a:gsLst>
                <a:gs pos="0">
                  <a:schemeClr val="bg1">
                    <a:alpha val="0"/>
                  </a:schemeClr>
                </a:gs>
                <a:gs pos="20000">
                  <a:srgbClr val="95C0EB"/>
                </a:gs>
                <a:gs pos="80000">
                  <a:srgbClr val="7AB0E6"/>
                </a:gs>
                <a:gs pos="50000">
                  <a:schemeClr val="accent2"/>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 name="灯片编号占位符 5">
            <a:extLst>
              <a:ext uri="{FF2B5EF4-FFF2-40B4-BE49-F238E27FC236}">
                <a16:creationId xmlns:a16="http://schemas.microsoft.com/office/drawing/2014/main" id="{AE592715-C498-4B14-9B9D-864C1458EBD3}"/>
              </a:ext>
            </a:extLst>
          </p:cNvPr>
          <p:cNvSpPr>
            <a:spLocks noGrp="1"/>
          </p:cNvSpPr>
          <p:nvPr>
            <p:ph type="sldNum" sz="quarter" idx="12"/>
          </p:nvPr>
        </p:nvSpPr>
        <p:spPr/>
        <p:txBody>
          <a:bodyPr/>
          <a:lstStyle/>
          <a:p>
            <a:fld id="{62882B55-B6B2-497F-8568-5D2D4C04CE38}" type="slidenum">
              <a:rPr lang="zh-CN" altLang="en-US" smtClean="0"/>
              <a:t>15</a:t>
            </a:fld>
            <a:endParaRPr lang="zh-CN" altLang="en-US"/>
          </a:p>
        </p:txBody>
      </p:sp>
      <p:grpSp>
        <p:nvGrpSpPr>
          <p:cNvPr id="25" name="组 23">
            <a:extLst>
              <a:ext uri="{FF2B5EF4-FFF2-40B4-BE49-F238E27FC236}">
                <a16:creationId xmlns:a16="http://schemas.microsoft.com/office/drawing/2014/main" id="{0711426B-B017-4859-BD7F-879880593958}"/>
              </a:ext>
            </a:extLst>
          </p:cNvPr>
          <p:cNvGrpSpPr>
            <a:grpSpLocks noChangeAspect="1"/>
          </p:cNvGrpSpPr>
          <p:nvPr/>
        </p:nvGrpSpPr>
        <p:grpSpPr>
          <a:xfrm>
            <a:off x="5561047" y="5654020"/>
            <a:ext cx="1080111" cy="1080000"/>
            <a:chOff x="5233494" y="2772238"/>
            <a:chExt cx="1720100" cy="1719923"/>
          </a:xfrm>
        </p:grpSpPr>
        <p:sp>
          <p:nvSpPr>
            <p:cNvPr id="26" name="矩形: 圆角 25">
              <a:extLst>
                <a:ext uri="{FF2B5EF4-FFF2-40B4-BE49-F238E27FC236}">
                  <a16:creationId xmlns:a16="http://schemas.microsoft.com/office/drawing/2014/main" id="{9B75B094-E44D-4F0A-A89B-C08D3314B00C}"/>
                </a:ext>
              </a:extLst>
            </p:cNvPr>
            <p:cNvSpPr/>
            <p:nvPr/>
          </p:nvSpPr>
          <p:spPr>
            <a:xfrm>
              <a:off x="5233494" y="2772238"/>
              <a:ext cx="1720100" cy="1719923"/>
            </a:xfrm>
            <a:prstGeom prst="roundRect">
              <a:avLst>
                <a:gd name="adj" fmla="val 50000"/>
              </a:avLst>
            </a:prstGeom>
            <a:solidFill>
              <a:schemeClr val="bg1"/>
            </a:solidFill>
            <a:ln>
              <a:noFill/>
            </a:ln>
            <a:effectLst>
              <a:outerShdw blurRad="254000" algn="ctr"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sp>
          <p:nvSpPr>
            <p:cNvPr id="27" name="矩形: 圆角 26">
              <a:extLst>
                <a:ext uri="{FF2B5EF4-FFF2-40B4-BE49-F238E27FC236}">
                  <a16:creationId xmlns:a16="http://schemas.microsoft.com/office/drawing/2014/main" id="{868A88D1-6C2C-48CC-8458-E3C92141A163}"/>
                </a:ext>
              </a:extLst>
            </p:cNvPr>
            <p:cNvSpPr/>
            <p:nvPr/>
          </p:nvSpPr>
          <p:spPr>
            <a:xfrm>
              <a:off x="5318921" y="2857549"/>
              <a:ext cx="1549244" cy="1549301"/>
            </a:xfrm>
            <a:prstGeom prst="roundRect">
              <a:avLst>
                <a:gd name="adj" fmla="val 50000"/>
              </a:avLst>
            </a:prstGeom>
            <a:noFill/>
            <a:ln w="63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grpSp>
      <p:sp>
        <p:nvSpPr>
          <p:cNvPr id="28" name="文本框 27">
            <a:extLst>
              <a:ext uri="{FF2B5EF4-FFF2-40B4-BE49-F238E27FC236}">
                <a16:creationId xmlns:a16="http://schemas.microsoft.com/office/drawing/2014/main" id="{D426C022-E3F9-4BF4-B891-FAE5F43C5587}"/>
              </a:ext>
            </a:extLst>
          </p:cNvPr>
          <p:cNvSpPr txBox="1"/>
          <p:nvPr/>
        </p:nvSpPr>
        <p:spPr>
          <a:xfrm>
            <a:off x="5791719" y="5867794"/>
            <a:ext cx="685536" cy="646331"/>
          </a:xfrm>
          <a:prstGeom prst="rect">
            <a:avLst/>
          </a:prstGeom>
          <a:noFill/>
        </p:spPr>
        <p:txBody>
          <a:bodyPr wrap="square" rtlCol="0">
            <a:spAutoFit/>
          </a:bodyPr>
          <a:lstStyle/>
          <a:p>
            <a:pPr algn="ctr"/>
            <a:r>
              <a:rPr lang="en-US" altLang="zh-CN" sz="3600" dirty="0">
                <a:latin typeface="+mj-ea"/>
                <a:ea typeface="+mj-ea"/>
              </a:rPr>
              <a:t>2</a:t>
            </a:r>
            <a:endParaRPr lang="zh-CN" altLang="en-US" sz="3600" dirty="0">
              <a:latin typeface="+mj-ea"/>
              <a:ea typeface="+mj-ea"/>
            </a:endParaRPr>
          </a:p>
        </p:txBody>
      </p:sp>
      <p:grpSp>
        <p:nvGrpSpPr>
          <p:cNvPr id="31" name="组合 30">
            <a:extLst>
              <a:ext uri="{FF2B5EF4-FFF2-40B4-BE49-F238E27FC236}">
                <a16:creationId xmlns:a16="http://schemas.microsoft.com/office/drawing/2014/main" id="{F6B8F385-12F8-48E4-A04E-B77902A88163}"/>
              </a:ext>
            </a:extLst>
          </p:cNvPr>
          <p:cNvGrpSpPr/>
          <p:nvPr/>
        </p:nvGrpSpPr>
        <p:grpSpPr>
          <a:xfrm>
            <a:off x="9744792" y="5668097"/>
            <a:ext cx="1080000" cy="1080000"/>
            <a:chOff x="7453060" y="2865520"/>
            <a:chExt cx="1602845" cy="1602679"/>
          </a:xfrm>
        </p:grpSpPr>
        <p:sp>
          <p:nvSpPr>
            <p:cNvPr id="35" name="矩形: 圆角 34">
              <a:extLst>
                <a:ext uri="{FF2B5EF4-FFF2-40B4-BE49-F238E27FC236}">
                  <a16:creationId xmlns:a16="http://schemas.microsoft.com/office/drawing/2014/main" id="{FE64FD67-DD2B-4F3D-8994-C8314A054BD7}"/>
                </a:ext>
              </a:extLst>
            </p:cNvPr>
            <p:cNvSpPr/>
            <p:nvPr/>
          </p:nvSpPr>
          <p:spPr>
            <a:xfrm>
              <a:off x="7453060" y="2865520"/>
              <a:ext cx="1602845" cy="1602679"/>
            </a:xfrm>
            <a:prstGeom prst="roundRect">
              <a:avLst>
                <a:gd name="adj" fmla="val 50000"/>
              </a:avLst>
            </a:prstGeom>
            <a:solidFill>
              <a:schemeClr val="bg1"/>
            </a:solidFill>
            <a:ln>
              <a:noFill/>
            </a:ln>
            <a:effectLst>
              <a:outerShdw blurRad="254000" algn="ctr"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sp>
          <p:nvSpPr>
            <p:cNvPr id="36" name="矩形: 圆角 35">
              <a:extLst>
                <a:ext uri="{FF2B5EF4-FFF2-40B4-BE49-F238E27FC236}">
                  <a16:creationId xmlns:a16="http://schemas.microsoft.com/office/drawing/2014/main" id="{D0D07DA1-C363-42C4-9697-EA6F03A9B1DD}"/>
                </a:ext>
              </a:extLst>
            </p:cNvPr>
            <p:cNvSpPr/>
            <p:nvPr/>
          </p:nvSpPr>
          <p:spPr>
            <a:xfrm>
              <a:off x="7532775" y="2945125"/>
              <a:ext cx="1443417" cy="1443469"/>
            </a:xfrm>
            <a:prstGeom prst="roundRect">
              <a:avLst>
                <a:gd name="adj" fmla="val 50000"/>
              </a:avLst>
            </a:prstGeom>
            <a:noFill/>
            <a:ln w="63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grpSp>
      <p:sp>
        <p:nvSpPr>
          <p:cNvPr id="37" name="文本框 36">
            <a:extLst>
              <a:ext uri="{FF2B5EF4-FFF2-40B4-BE49-F238E27FC236}">
                <a16:creationId xmlns:a16="http://schemas.microsoft.com/office/drawing/2014/main" id="{4B32AF6F-7420-4348-B88B-883C4CF91744}"/>
              </a:ext>
            </a:extLst>
          </p:cNvPr>
          <p:cNvSpPr txBox="1"/>
          <p:nvPr/>
        </p:nvSpPr>
        <p:spPr>
          <a:xfrm>
            <a:off x="9956078" y="5885129"/>
            <a:ext cx="685536" cy="646331"/>
          </a:xfrm>
          <a:prstGeom prst="rect">
            <a:avLst/>
          </a:prstGeom>
          <a:noFill/>
        </p:spPr>
        <p:txBody>
          <a:bodyPr wrap="square" rtlCol="0">
            <a:spAutoFit/>
          </a:bodyPr>
          <a:lstStyle/>
          <a:p>
            <a:pPr algn="ctr"/>
            <a:r>
              <a:rPr lang="en-US" altLang="zh-CN" sz="3600" dirty="0">
                <a:latin typeface="+mj-ea"/>
                <a:ea typeface="+mj-ea"/>
              </a:rPr>
              <a:t>3</a:t>
            </a:r>
            <a:endParaRPr lang="zh-CN" altLang="en-US" sz="3200" dirty="0">
              <a:latin typeface="+mj-ea"/>
              <a:ea typeface="+mj-ea"/>
            </a:endParaRPr>
          </a:p>
        </p:txBody>
      </p:sp>
      <p:sp>
        <p:nvSpPr>
          <p:cNvPr id="38" name="Rectangle 48">
            <a:extLst>
              <a:ext uri="{FF2B5EF4-FFF2-40B4-BE49-F238E27FC236}">
                <a16:creationId xmlns:a16="http://schemas.microsoft.com/office/drawing/2014/main" id="{F0E9D014-C53E-4EEC-97DC-2B510E343ECA}"/>
              </a:ext>
            </a:extLst>
          </p:cNvPr>
          <p:cNvSpPr/>
          <p:nvPr/>
        </p:nvSpPr>
        <p:spPr>
          <a:xfrm>
            <a:off x="2565300" y="3836339"/>
            <a:ext cx="9966276" cy="1651158"/>
          </a:xfrm>
          <a:prstGeom prst="rect">
            <a:avLst/>
          </a:prstGeom>
          <a:noFill/>
        </p:spPr>
        <p:txBody>
          <a:bodyPr wrap="square">
            <a:spAutoFit/>
          </a:bodyPr>
          <a:lstStyle/>
          <a:p>
            <a:pPr fontAlgn="base">
              <a:lnSpc>
                <a:spcPct val="130000"/>
              </a:lnSpc>
              <a:spcBef>
                <a:spcPct val="0"/>
              </a:spcBef>
              <a:spcAft>
                <a:spcPct val="0"/>
              </a:spcAft>
            </a:pPr>
            <a:r>
              <a:rPr lang="en-US" sz="2000" b="1" dirty="0" err="1">
                <a:latin typeface="Arial" panose="020B0604020202020204" pitchFamily="34" charset="0"/>
                <a:ea typeface="宋体" panose="02010600030101010101" pitchFamily="2" charset="-122"/>
                <a:sym typeface="+mn-ea"/>
              </a:rPr>
              <a:t>ZPLi</a:t>
            </a:r>
            <a:r>
              <a:rPr lang="en-US" sz="2000" dirty="0">
                <a:latin typeface="Arial" panose="020B0604020202020204" pitchFamily="34" charset="0"/>
                <a:ea typeface="宋体" panose="02010600030101010101" pitchFamily="2" charset="-122"/>
              </a:rPr>
              <a:t> et al., PRC79, 054301 (2009)</a:t>
            </a:r>
            <a:endParaRPr lang="en-US" altLang="zh-CN" sz="2000" b="1" dirty="0">
              <a:solidFill>
                <a:srgbClr val="C00000"/>
              </a:solidFill>
              <a:latin typeface="Arial" panose="020B0604020202020204" pitchFamily="34" charset="0"/>
              <a:ea typeface="宋体" panose="02010600030101010101" pitchFamily="2" charset="-122"/>
            </a:endParaRPr>
          </a:p>
          <a:p>
            <a:pPr fontAlgn="base">
              <a:lnSpc>
                <a:spcPct val="130000"/>
              </a:lnSpc>
              <a:spcBef>
                <a:spcPct val="0"/>
              </a:spcBef>
              <a:spcAft>
                <a:spcPct val="0"/>
              </a:spcAft>
            </a:pPr>
            <a:r>
              <a:rPr lang="en-US" altLang="zh-CN" sz="2000" dirty="0">
                <a:latin typeface="Arial" panose="020B0604020202020204" pitchFamily="34" charset="0"/>
                <a:ea typeface="宋体" panose="02010600030101010101" pitchFamily="2" charset="-122"/>
                <a:sym typeface="+mn-ea"/>
              </a:rPr>
              <a:t>Xia,</a:t>
            </a:r>
            <a:r>
              <a:rPr lang="zh-CN" altLang="en-US" sz="2000" dirty="0">
                <a:latin typeface="Arial" panose="020B0604020202020204" pitchFamily="34" charset="0"/>
                <a:ea typeface="宋体" panose="02010600030101010101" pitchFamily="2" charset="-122"/>
                <a:sym typeface="+mn-ea"/>
              </a:rPr>
              <a:t> </a:t>
            </a:r>
            <a:r>
              <a:rPr lang="en-US" altLang="zh-CN" sz="2000" dirty="0">
                <a:latin typeface="Arial" panose="020B0604020202020204" pitchFamily="34" charset="0"/>
                <a:ea typeface="宋体" panose="02010600030101010101" pitchFamily="2" charset="-122"/>
                <a:sym typeface="+mn-ea"/>
              </a:rPr>
              <a:t>Tao, Lu, </a:t>
            </a:r>
            <a:r>
              <a:rPr lang="en-US" altLang="zh-CN" sz="2000" b="1" dirty="0" err="1">
                <a:latin typeface="Arial" panose="020B0604020202020204" pitchFamily="34" charset="0"/>
                <a:ea typeface="宋体" panose="02010600030101010101" pitchFamily="2" charset="-122"/>
                <a:sym typeface="+mn-ea"/>
              </a:rPr>
              <a:t>ZPLi</a:t>
            </a:r>
            <a:r>
              <a:rPr lang="en-US" altLang="zh-CN" sz="2000" b="1" dirty="0">
                <a:latin typeface="Arial" panose="020B0604020202020204" pitchFamily="34" charset="0"/>
                <a:ea typeface="宋体" panose="02010600030101010101" pitchFamily="2" charset="-122"/>
                <a:sym typeface="+mn-ea"/>
              </a:rPr>
              <a:t> </a:t>
            </a:r>
            <a:r>
              <a:rPr lang="en-US" altLang="zh-CN" sz="2000" dirty="0">
                <a:latin typeface="Arial" panose="020B0604020202020204" pitchFamily="34" charset="0"/>
                <a:ea typeface="宋体" panose="02010600030101010101" pitchFamily="2" charset="-122"/>
                <a:sym typeface="+mn-ea"/>
              </a:rPr>
              <a:t>et al.,</a:t>
            </a:r>
            <a:r>
              <a:rPr lang="en-US" altLang="zh-CN" sz="2000" b="1" dirty="0">
                <a:latin typeface="Arial" panose="020B0604020202020204" pitchFamily="34" charset="0"/>
                <a:ea typeface="宋体" panose="02010600030101010101" pitchFamily="2" charset="-122"/>
                <a:sym typeface="+mn-ea"/>
              </a:rPr>
              <a:t> </a:t>
            </a:r>
            <a:r>
              <a:rPr lang="en-US" altLang="zh-CN" sz="2000" dirty="0">
                <a:latin typeface="Arial" panose="020B0604020202020204" pitchFamily="34" charset="0"/>
                <a:ea typeface="宋体" panose="02010600030101010101" pitchFamily="2" charset="-122"/>
              </a:rPr>
              <a:t>PRC</a:t>
            </a:r>
            <a:r>
              <a:rPr lang="en-US" altLang="zh-CN" sz="2000" dirty="0">
                <a:latin typeface="Arial" panose="020B0604020202020204" pitchFamily="34" charset="0"/>
                <a:ea typeface="宋体" panose="02010600030101010101" pitchFamily="2" charset="-122"/>
                <a:sym typeface="+mn-ea"/>
              </a:rPr>
              <a:t>96, 054303 (2017) </a:t>
            </a:r>
          </a:p>
          <a:p>
            <a:pPr fontAlgn="base">
              <a:lnSpc>
                <a:spcPct val="130000"/>
              </a:lnSpc>
              <a:spcBef>
                <a:spcPct val="0"/>
              </a:spcBef>
              <a:spcAft>
                <a:spcPct val="0"/>
              </a:spcAft>
            </a:pPr>
            <a:r>
              <a:rPr lang="en-US" sz="2000" dirty="0">
                <a:latin typeface="Arial" panose="020B0604020202020204" pitchFamily="34" charset="0"/>
                <a:ea typeface="宋体" panose="02010600030101010101" pitchFamily="2" charset="-122"/>
                <a:sym typeface="+mn-ea"/>
              </a:rPr>
              <a:t>Tao,</a:t>
            </a:r>
            <a:r>
              <a:rPr lang="en-US" sz="2000" b="1" dirty="0">
                <a:latin typeface="Arial" panose="020B0604020202020204" pitchFamily="34" charset="0"/>
                <a:ea typeface="宋体" panose="02010600030101010101" pitchFamily="2" charset="-122"/>
                <a:sym typeface="+mn-ea"/>
              </a:rPr>
              <a:t> </a:t>
            </a:r>
            <a:r>
              <a:rPr lang="en-US" sz="2000" dirty="0">
                <a:latin typeface="Arial" panose="020B0604020202020204" pitchFamily="34" charset="0"/>
                <a:ea typeface="宋体" panose="02010600030101010101" pitchFamily="2" charset="-122"/>
                <a:sym typeface="+mn-ea"/>
              </a:rPr>
              <a:t>Zhao, </a:t>
            </a:r>
            <a:r>
              <a:rPr lang="en-US" sz="2000" b="1" dirty="0" err="1">
                <a:latin typeface="Arial" panose="020B0604020202020204" pitchFamily="34" charset="0"/>
                <a:ea typeface="宋体" panose="02010600030101010101" pitchFamily="2" charset="-122"/>
                <a:sym typeface="+mn-ea"/>
              </a:rPr>
              <a:t>ZPLi</a:t>
            </a:r>
            <a:r>
              <a:rPr lang="en-US" altLang="zh-CN" sz="2000" b="1" dirty="0">
                <a:latin typeface="Arial" panose="020B0604020202020204" pitchFamily="34" charset="0"/>
                <a:ea typeface="宋体" panose="02010600030101010101" pitchFamily="2" charset="-122"/>
                <a:sym typeface="+mn-ea"/>
              </a:rPr>
              <a:t> </a:t>
            </a:r>
            <a:r>
              <a:rPr lang="en-US" altLang="zh-CN" sz="2000" dirty="0">
                <a:latin typeface="Arial" panose="020B0604020202020204" pitchFamily="34" charset="0"/>
                <a:ea typeface="宋体" panose="02010600030101010101" pitchFamily="2" charset="-122"/>
                <a:sym typeface="+mn-ea"/>
              </a:rPr>
              <a:t>et al.,</a:t>
            </a:r>
            <a:r>
              <a:rPr lang="en-US" altLang="zh-CN" sz="2000" b="1" dirty="0">
                <a:latin typeface="Arial" panose="020B0604020202020204" pitchFamily="34" charset="0"/>
                <a:ea typeface="宋体" panose="02010600030101010101" pitchFamily="2" charset="-122"/>
                <a:sym typeface="+mn-ea"/>
              </a:rPr>
              <a:t> </a:t>
            </a:r>
            <a:r>
              <a:rPr lang="en-US" altLang="zh-CN" sz="2000" dirty="0">
                <a:latin typeface="Arial" panose="020B0604020202020204" pitchFamily="34" charset="0"/>
                <a:ea typeface="宋体" panose="02010600030101010101" pitchFamily="2" charset="-122"/>
              </a:rPr>
              <a:t>PRC</a:t>
            </a:r>
            <a:r>
              <a:rPr lang="en-US" altLang="zh-CN" sz="2000" dirty="0">
                <a:latin typeface="Arial" panose="020B0604020202020204" pitchFamily="34" charset="0"/>
                <a:ea typeface="宋体" panose="02010600030101010101" pitchFamily="2" charset="-122"/>
                <a:sym typeface="+mn-ea"/>
              </a:rPr>
              <a:t>96, 024319 (2017)</a:t>
            </a:r>
          </a:p>
          <a:p>
            <a:pPr fontAlgn="base">
              <a:lnSpc>
                <a:spcPct val="130000"/>
              </a:lnSpc>
              <a:spcBef>
                <a:spcPct val="0"/>
              </a:spcBef>
              <a:spcAft>
                <a:spcPct val="0"/>
              </a:spcAft>
            </a:pPr>
            <a:r>
              <a:rPr lang="en-US" altLang="zh-CN" sz="2000" b="1" dirty="0" err="1">
                <a:latin typeface="Arial" panose="020B0604020202020204" pitchFamily="34" charset="0"/>
                <a:ea typeface="宋体" panose="02010600030101010101" pitchFamily="2" charset="-122"/>
                <a:sym typeface="+mn-ea"/>
              </a:rPr>
              <a:t>ZPLi</a:t>
            </a:r>
            <a:r>
              <a:rPr lang="en-US" altLang="zh-CN" sz="2000" dirty="0">
                <a:latin typeface="Arial" panose="020B0604020202020204" pitchFamily="34" charset="0"/>
                <a:ea typeface="宋体" panose="02010600030101010101" pitchFamily="2" charset="-122"/>
                <a:sym typeface="+mn-ea"/>
              </a:rPr>
              <a:t> and </a:t>
            </a:r>
            <a:r>
              <a:rPr lang="en-US" altLang="zh-CN" sz="2000" dirty="0" err="1">
                <a:latin typeface="Arial" panose="020B0604020202020204" pitchFamily="34" charset="0"/>
                <a:ea typeface="宋体" panose="02010600030101010101" pitchFamily="2" charset="-122"/>
                <a:sym typeface="+mn-ea"/>
              </a:rPr>
              <a:t>Vretenar</a:t>
            </a:r>
            <a:r>
              <a:rPr lang="en-US" altLang="zh-CN" sz="2000" dirty="0">
                <a:latin typeface="Arial" panose="020B0604020202020204" pitchFamily="34" charset="0"/>
                <a:ea typeface="宋体" panose="02010600030101010101" pitchFamily="2" charset="-122"/>
                <a:sym typeface="+mn-ea"/>
              </a:rPr>
              <a:t>, “</a:t>
            </a:r>
            <a:r>
              <a:rPr lang="en-US" altLang="zh-CN" sz="2000" dirty="0">
                <a:solidFill>
                  <a:srgbClr val="002060"/>
                </a:solidFill>
                <a:latin typeface="Arial" panose="020B0604020202020204" pitchFamily="34" charset="0"/>
                <a:ea typeface="宋体" panose="02010600030101010101" pitchFamily="2" charset="-122"/>
                <a:sym typeface="+mn-ea"/>
              </a:rPr>
              <a:t>Model for collective motion</a:t>
            </a:r>
            <a:r>
              <a:rPr lang="en-US" altLang="zh-CN" sz="2000" dirty="0">
                <a:latin typeface="Arial" panose="020B0604020202020204" pitchFamily="34" charset="0"/>
                <a:ea typeface="宋体" panose="02010600030101010101" pitchFamily="2" charset="-122"/>
                <a:sym typeface="+mn-ea"/>
              </a:rPr>
              <a:t>” in </a:t>
            </a:r>
            <a:r>
              <a:rPr lang="en-US" altLang="zh-CN" sz="2000" i="1" dirty="0">
                <a:latin typeface="Arial" panose="020B0604020202020204" pitchFamily="34" charset="0"/>
                <a:ea typeface="宋体" panose="02010600030101010101" pitchFamily="2" charset="-122"/>
                <a:sym typeface="+mn-ea"/>
              </a:rPr>
              <a:t>Handbook of nuclear physics</a:t>
            </a:r>
          </a:p>
        </p:txBody>
      </p:sp>
      <p:grpSp>
        <p:nvGrpSpPr>
          <p:cNvPr id="4" name="组 8">
            <a:extLst>
              <a:ext uri="{FF2B5EF4-FFF2-40B4-BE49-F238E27FC236}">
                <a16:creationId xmlns:a16="http://schemas.microsoft.com/office/drawing/2014/main" id="{9B9A1A1D-B7E4-FBE2-9410-D2DFA2F96225}"/>
              </a:ext>
            </a:extLst>
          </p:cNvPr>
          <p:cNvGrpSpPr/>
          <p:nvPr/>
        </p:nvGrpSpPr>
        <p:grpSpPr>
          <a:xfrm>
            <a:off x="563829" y="1621361"/>
            <a:ext cx="1669356" cy="1863611"/>
            <a:chOff x="1086947" y="2610124"/>
            <a:chExt cx="1669356" cy="1863611"/>
          </a:xfrm>
        </p:grpSpPr>
        <p:pic>
          <p:nvPicPr>
            <p:cNvPr id="7" name="图片 6">
              <a:extLst>
                <a:ext uri="{FF2B5EF4-FFF2-40B4-BE49-F238E27FC236}">
                  <a16:creationId xmlns:a16="http://schemas.microsoft.com/office/drawing/2014/main" id="{06679515-3F1B-8A43-E441-96A43B6BBE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80" t="1" r="5491" b="2512"/>
            <a:stretch/>
          </p:blipFill>
          <p:spPr>
            <a:xfrm>
              <a:off x="1089755" y="2610124"/>
              <a:ext cx="1666548" cy="1802709"/>
            </a:xfrm>
            <a:prstGeom prst="rect">
              <a:avLst/>
            </a:prstGeom>
          </p:spPr>
        </p:pic>
        <p:sp>
          <p:nvSpPr>
            <p:cNvPr id="8" name="文本框 7">
              <a:extLst>
                <a:ext uri="{FF2B5EF4-FFF2-40B4-BE49-F238E27FC236}">
                  <a16:creationId xmlns:a16="http://schemas.microsoft.com/office/drawing/2014/main" id="{14105B34-0894-DB56-F0CA-5A417EA300D9}"/>
                </a:ext>
              </a:extLst>
            </p:cNvPr>
            <p:cNvSpPr txBox="1"/>
            <p:nvPr/>
          </p:nvSpPr>
          <p:spPr>
            <a:xfrm>
              <a:off x="1086947" y="4073625"/>
              <a:ext cx="1669356" cy="400110"/>
            </a:xfrm>
            <a:prstGeom prst="rect">
              <a:avLst/>
            </a:prstGeom>
            <a:solidFill>
              <a:srgbClr val="CFDDE0"/>
            </a:solidFill>
          </p:spPr>
          <p:txBody>
            <a:bodyPr wrap="square" rtlCol="0">
              <a:spAutoFit/>
            </a:bodyPr>
            <a:lstStyle/>
            <a:p>
              <a:pPr algn="ctr"/>
              <a:r>
                <a:rPr kumimoji="1" lang="en-US" altLang="zh-CN" sz="2000" b="1" dirty="0">
                  <a:latin typeface="Microsoft YaHei" charset="-122"/>
                  <a:ea typeface="Microsoft YaHei" charset="-122"/>
                  <a:cs typeface="Microsoft YaHei" charset="-122"/>
                </a:rPr>
                <a:t>CDFT</a:t>
              </a:r>
              <a:endParaRPr kumimoji="1" lang="zh-CN" altLang="en-US" b="1" dirty="0">
                <a:latin typeface="Microsoft YaHei" charset="-122"/>
                <a:ea typeface="Microsoft YaHei" charset="-122"/>
                <a:cs typeface="Microsoft YaHei" charset="-122"/>
              </a:endParaRPr>
            </a:p>
          </p:txBody>
        </p:sp>
      </p:grpSp>
      <p:sp>
        <p:nvSpPr>
          <p:cNvPr id="9" name="矩形 8">
            <a:extLst>
              <a:ext uri="{FF2B5EF4-FFF2-40B4-BE49-F238E27FC236}">
                <a16:creationId xmlns:a16="http://schemas.microsoft.com/office/drawing/2014/main" id="{DE0F0BFE-0B00-B481-7DC3-9BA30DD7AC8C}"/>
              </a:ext>
            </a:extLst>
          </p:cNvPr>
          <p:cNvSpPr/>
          <p:nvPr/>
        </p:nvSpPr>
        <p:spPr>
          <a:xfrm>
            <a:off x="3940730" y="1686184"/>
            <a:ext cx="3390212" cy="1798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11" name="组 9">
            <a:extLst>
              <a:ext uri="{FF2B5EF4-FFF2-40B4-BE49-F238E27FC236}">
                <a16:creationId xmlns:a16="http://schemas.microsoft.com/office/drawing/2014/main" id="{112B579A-083B-B804-F0F5-A4E668FD22C5}"/>
              </a:ext>
            </a:extLst>
          </p:cNvPr>
          <p:cNvGrpSpPr/>
          <p:nvPr/>
        </p:nvGrpSpPr>
        <p:grpSpPr>
          <a:xfrm>
            <a:off x="2355353" y="2103403"/>
            <a:ext cx="1481507" cy="868518"/>
            <a:chOff x="2851687" y="3091651"/>
            <a:chExt cx="1180921" cy="868518"/>
          </a:xfrm>
        </p:grpSpPr>
        <p:sp>
          <p:nvSpPr>
            <p:cNvPr id="12" name="右箭头 5">
              <a:extLst>
                <a:ext uri="{FF2B5EF4-FFF2-40B4-BE49-F238E27FC236}">
                  <a16:creationId xmlns:a16="http://schemas.microsoft.com/office/drawing/2014/main" id="{62267404-8086-DD64-DEB5-4E407438F6C2}"/>
                </a:ext>
              </a:extLst>
            </p:cNvPr>
            <p:cNvSpPr/>
            <p:nvPr/>
          </p:nvSpPr>
          <p:spPr>
            <a:xfrm>
              <a:off x="2919732" y="3360094"/>
              <a:ext cx="1112876" cy="600075"/>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文本框 12">
              <a:extLst>
                <a:ext uri="{FF2B5EF4-FFF2-40B4-BE49-F238E27FC236}">
                  <a16:creationId xmlns:a16="http://schemas.microsoft.com/office/drawing/2014/main" id="{5348F620-4260-94EF-9AB6-3E86880BBD2A}"/>
                </a:ext>
              </a:extLst>
            </p:cNvPr>
            <p:cNvSpPr txBox="1"/>
            <p:nvPr/>
          </p:nvSpPr>
          <p:spPr>
            <a:xfrm>
              <a:off x="2851687" y="3091651"/>
              <a:ext cx="1134687" cy="369332"/>
            </a:xfrm>
            <a:prstGeom prst="rect">
              <a:avLst/>
            </a:prstGeom>
            <a:noFill/>
          </p:spPr>
          <p:txBody>
            <a:bodyPr wrap="square" rtlCol="0">
              <a:spAutoFit/>
            </a:bodyPr>
            <a:lstStyle/>
            <a:p>
              <a:pPr algn="l"/>
              <a:r>
                <a:rPr kumimoji="1" lang="en-US" altLang="zh-CN" b="1" dirty="0">
                  <a:latin typeface="Microsoft YaHei" charset="-122"/>
                  <a:ea typeface="Microsoft YaHei" charset="-122"/>
                  <a:cs typeface="Microsoft YaHei" charset="-122"/>
                </a:rPr>
                <a:t>Construct</a:t>
              </a:r>
              <a:endParaRPr kumimoji="1" lang="zh-CN" altLang="en-US" b="1" dirty="0">
                <a:latin typeface="Microsoft YaHei" charset="-122"/>
                <a:ea typeface="Microsoft YaHei" charset="-122"/>
                <a:cs typeface="Microsoft YaHei" charset="-122"/>
              </a:endParaRPr>
            </a:p>
          </p:txBody>
        </p:sp>
      </p:grpSp>
      <p:grpSp>
        <p:nvGrpSpPr>
          <p:cNvPr id="14" name="组 7">
            <a:extLst>
              <a:ext uri="{FF2B5EF4-FFF2-40B4-BE49-F238E27FC236}">
                <a16:creationId xmlns:a16="http://schemas.microsoft.com/office/drawing/2014/main" id="{20F88223-EA03-6A64-4D6E-CCC22C978EBD}"/>
              </a:ext>
            </a:extLst>
          </p:cNvPr>
          <p:cNvGrpSpPr/>
          <p:nvPr/>
        </p:nvGrpSpPr>
        <p:grpSpPr>
          <a:xfrm>
            <a:off x="4166661" y="2385482"/>
            <a:ext cx="3025912" cy="531281"/>
            <a:chOff x="3824067" y="2790569"/>
            <a:chExt cx="3025912" cy="531281"/>
          </a:xfrm>
        </p:grpSpPr>
        <p:pic>
          <p:nvPicPr>
            <p:cNvPr id="15" name="图片 14">
              <a:extLst>
                <a:ext uri="{FF2B5EF4-FFF2-40B4-BE49-F238E27FC236}">
                  <a16:creationId xmlns:a16="http://schemas.microsoft.com/office/drawing/2014/main" id="{E18B56A0-E12A-E917-B453-791F2C60D189}"/>
                </a:ext>
              </a:extLst>
            </p:cNvPr>
            <p:cNvPicPr>
              <a:picLocks noChangeAspect="1"/>
            </p:cNvPicPr>
            <p:nvPr/>
          </p:nvPicPr>
          <p:blipFill rotWithShape="1">
            <a:blip r:embed="rId4"/>
            <a:srcRect l="21215" t="-1" r="65798" b="-2569"/>
            <a:stretch/>
          </p:blipFill>
          <p:spPr>
            <a:xfrm>
              <a:off x="4405310" y="2790569"/>
              <a:ext cx="775624" cy="504464"/>
            </a:xfrm>
            <a:prstGeom prst="rect">
              <a:avLst/>
            </a:prstGeom>
          </p:spPr>
        </p:pic>
        <p:pic>
          <p:nvPicPr>
            <p:cNvPr id="17" name="图片 16">
              <a:extLst>
                <a:ext uri="{FF2B5EF4-FFF2-40B4-BE49-F238E27FC236}">
                  <a16:creationId xmlns:a16="http://schemas.microsoft.com/office/drawing/2014/main" id="{36C42D86-3BF2-DEB2-8FE4-48DB6EDB1AF1}"/>
                </a:ext>
              </a:extLst>
            </p:cNvPr>
            <p:cNvPicPr>
              <a:picLocks noChangeAspect="1"/>
            </p:cNvPicPr>
            <p:nvPr/>
          </p:nvPicPr>
          <p:blipFill rotWithShape="1">
            <a:blip r:embed="rId4"/>
            <a:srcRect l="74989" t="2" r="10971" b="-3608"/>
            <a:stretch/>
          </p:blipFill>
          <p:spPr>
            <a:xfrm>
              <a:off x="6011507" y="2795104"/>
              <a:ext cx="838472" cy="509573"/>
            </a:xfrm>
            <a:prstGeom prst="rect">
              <a:avLst/>
            </a:prstGeom>
          </p:spPr>
        </p:pic>
        <p:pic>
          <p:nvPicPr>
            <p:cNvPr id="18" name="图片 17">
              <a:extLst>
                <a:ext uri="{FF2B5EF4-FFF2-40B4-BE49-F238E27FC236}">
                  <a16:creationId xmlns:a16="http://schemas.microsoft.com/office/drawing/2014/main" id="{50DB166A-1D48-77FD-A32C-D3BD83F7698A}"/>
                </a:ext>
              </a:extLst>
            </p:cNvPr>
            <p:cNvPicPr>
              <a:picLocks noChangeAspect="1"/>
            </p:cNvPicPr>
            <p:nvPr/>
          </p:nvPicPr>
          <p:blipFill rotWithShape="1">
            <a:blip r:embed="rId4"/>
            <a:srcRect r="90267" b="-6653"/>
            <a:stretch/>
          </p:blipFill>
          <p:spPr>
            <a:xfrm>
              <a:off x="3824067" y="2793271"/>
              <a:ext cx="581242" cy="524546"/>
            </a:xfrm>
            <a:prstGeom prst="rect">
              <a:avLst/>
            </a:prstGeom>
          </p:spPr>
        </p:pic>
        <p:pic>
          <p:nvPicPr>
            <p:cNvPr id="19" name="图片 18">
              <a:extLst>
                <a:ext uri="{FF2B5EF4-FFF2-40B4-BE49-F238E27FC236}">
                  <a16:creationId xmlns:a16="http://schemas.microsoft.com/office/drawing/2014/main" id="{D88B0FDC-9FE5-560F-5116-D1F479F2FFA5}"/>
                </a:ext>
              </a:extLst>
            </p:cNvPr>
            <p:cNvPicPr>
              <a:picLocks noChangeAspect="1"/>
            </p:cNvPicPr>
            <p:nvPr/>
          </p:nvPicPr>
          <p:blipFill rotWithShape="1">
            <a:blip r:embed="rId4"/>
            <a:srcRect l="46261" t="2794" r="41745" b="-8101"/>
            <a:stretch/>
          </p:blipFill>
          <p:spPr>
            <a:xfrm>
              <a:off x="5261143" y="2803916"/>
              <a:ext cx="716308" cy="517934"/>
            </a:xfrm>
            <a:prstGeom prst="rect">
              <a:avLst/>
            </a:prstGeom>
          </p:spPr>
        </p:pic>
      </p:grpSp>
      <p:sp>
        <p:nvSpPr>
          <p:cNvPr id="20" name="右箭头 41">
            <a:extLst>
              <a:ext uri="{FF2B5EF4-FFF2-40B4-BE49-F238E27FC236}">
                <a16:creationId xmlns:a16="http://schemas.microsoft.com/office/drawing/2014/main" id="{76FD7ED2-524D-3458-E1C1-07661993E861}"/>
              </a:ext>
            </a:extLst>
          </p:cNvPr>
          <p:cNvSpPr/>
          <p:nvPr/>
        </p:nvSpPr>
        <p:spPr>
          <a:xfrm>
            <a:off x="7418764" y="2365326"/>
            <a:ext cx="1479909" cy="600075"/>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22" name="组 17">
            <a:extLst>
              <a:ext uri="{FF2B5EF4-FFF2-40B4-BE49-F238E27FC236}">
                <a16:creationId xmlns:a16="http://schemas.microsoft.com/office/drawing/2014/main" id="{7C2DA177-99DA-5940-D1F5-CC2233CBB6CD}"/>
              </a:ext>
            </a:extLst>
          </p:cNvPr>
          <p:cNvGrpSpPr/>
          <p:nvPr/>
        </p:nvGrpSpPr>
        <p:grpSpPr>
          <a:xfrm>
            <a:off x="8968084" y="1574106"/>
            <a:ext cx="3095652" cy="2195554"/>
            <a:chOff x="8797976" y="2642208"/>
            <a:chExt cx="3095652" cy="2195554"/>
          </a:xfrm>
        </p:grpSpPr>
        <p:pic>
          <p:nvPicPr>
            <p:cNvPr id="23" name="图片 22">
              <a:extLst>
                <a:ext uri="{FF2B5EF4-FFF2-40B4-BE49-F238E27FC236}">
                  <a16:creationId xmlns:a16="http://schemas.microsoft.com/office/drawing/2014/main" id="{46304C77-E843-6FEC-ACB1-39C8FF941392}"/>
                </a:ext>
              </a:extLst>
            </p:cNvPr>
            <p:cNvPicPr>
              <a:picLocks noChangeAspect="1"/>
            </p:cNvPicPr>
            <p:nvPr/>
          </p:nvPicPr>
          <p:blipFill rotWithShape="1">
            <a:blip r:embed="rId5"/>
            <a:srcRect l="832"/>
            <a:stretch/>
          </p:blipFill>
          <p:spPr>
            <a:xfrm>
              <a:off x="8797976" y="2642208"/>
              <a:ext cx="3095652" cy="2195554"/>
            </a:xfrm>
            <a:prstGeom prst="rect">
              <a:avLst/>
            </a:prstGeom>
          </p:spPr>
        </p:pic>
        <p:sp>
          <p:nvSpPr>
            <p:cNvPr id="24" name="文本框 23">
              <a:extLst>
                <a:ext uri="{FF2B5EF4-FFF2-40B4-BE49-F238E27FC236}">
                  <a16:creationId xmlns:a16="http://schemas.microsoft.com/office/drawing/2014/main" id="{950B7941-D282-A46A-AFC4-C1808BAFCBAF}"/>
                </a:ext>
              </a:extLst>
            </p:cNvPr>
            <p:cNvSpPr txBox="1"/>
            <p:nvPr/>
          </p:nvSpPr>
          <p:spPr>
            <a:xfrm>
              <a:off x="9263945" y="2727081"/>
              <a:ext cx="604190" cy="323165"/>
            </a:xfrm>
            <a:prstGeom prst="rect">
              <a:avLst/>
            </a:prstGeom>
            <a:solidFill>
              <a:schemeClr val="bg1"/>
            </a:solidFill>
          </p:spPr>
          <p:txBody>
            <a:bodyPr wrap="square" rtlCol="0">
              <a:spAutoFit/>
            </a:bodyPr>
            <a:lstStyle/>
            <a:p>
              <a:pPr algn="l"/>
              <a:r>
                <a:rPr kumimoji="1" lang="en-US" altLang="zh-CN" sz="1500" b="1" dirty="0">
                  <a:latin typeface="Microsoft YaHei" charset="-122"/>
                  <a:ea typeface="Microsoft YaHei" charset="-122"/>
                  <a:cs typeface="Microsoft YaHei" charset="-122"/>
                </a:rPr>
                <a:t>Th.</a:t>
              </a:r>
              <a:endParaRPr kumimoji="1" lang="zh-CN" altLang="en-US" sz="1500" b="1" dirty="0">
                <a:latin typeface="Microsoft YaHei" charset="-122"/>
                <a:ea typeface="Microsoft YaHei" charset="-122"/>
                <a:cs typeface="Microsoft YaHei" charset="-122"/>
              </a:endParaRPr>
            </a:p>
          </p:txBody>
        </p:sp>
        <p:sp>
          <p:nvSpPr>
            <p:cNvPr id="29" name="文本框 28">
              <a:extLst>
                <a:ext uri="{FF2B5EF4-FFF2-40B4-BE49-F238E27FC236}">
                  <a16:creationId xmlns:a16="http://schemas.microsoft.com/office/drawing/2014/main" id="{058D351B-6E2D-55E3-C843-1F0E99446610}"/>
                </a:ext>
              </a:extLst>
            </p:cNvPr>
            <p:cNvSpPr txBox="1"/>
            <p:nvPr/>
          </p:nvSpPr>
          <p:spPr>
            <a:xfrm>
              <a:off x="10683671" y="2719061"/>
              <a:ext cx="795607" cy="346574"/>
            </a:xfrm>
            <a:prstGeom prst="rect">
              <a:avLst/>
            </a:prstGeom>
            <a:solidFill>
              <a:schemeClr val="bg1"/>
            </a:solidFill>
          </p:spPr>
          <p:txBody>
            <a:bodyPr wrap="square" rtlCol="0">
              <a:spAutoFit/>
            </a:bodyPr>
            <a:lstStyle/>
            <a:p>
              <a:pPr algn="l"/>
              <a:r>
                <a:rPr kumimoji="1" lang="zh-CN" altLang="en-US" sz="1600" b="1" dirty="0">
                  <a:latin typeface="Microsoft YaHei" charset="-122"/>
                  <a:ea typeface="Microsoft YaHei" charset="-122"/>
                  <a:cs typeface="Microsoft YaHei" charset="-122"/>
                </a:rPr>
                <a:t>  </a:t>
              </a:r>
              <a:r>
                <a:rPr kumimoji="1" lang="en-US" altLang="zh-CN" sz="1500" b="1" dirty="0">
                  <a:latin typeface="Microsoft YaHei" charset="-122"/>
                  <a:ea typeface="Microsoft YaHei" charset="-122"/>
                  <a:cs typeface="Microsoft YaHei" charset="-122"/>
                </a:rPr>
                <a:t>Exp.</a:t>
              </a:r>
              <a:endParaRPr kumimoji="1" lang="zh-CN" altLang="en-US" sz="1500" dirty="0">
                <a:latin typeface="Microsoft YaHei" charset="-122"/>
                <a:ea typeface="Microsoft YaHei" charset="-122"/>
                <a:cs typeface="Microsoft YaHei" charset="-122"/>
              </a:endParaRPr>
            </a:p>
          </p:txBody>
        </p:sp>
      </p:grpSp>
      <mc:AlternateContent xmlns:mc="http://schemas.openxmlformats.org/markup-compatibility/2006" xmlns:a14="http://schemas.microsoft.com/office/drawing/2010/main">
        <mc:Choice Requires="a14">
          <p:sp>
            <p:nvSpPr>
              <p:cNvPr id="30" name="矩形 29">
                <a:extLst>
                  <a:ext uri="{FF2B5EF4-FFF2-40B4-BE49-F238E27FC236}">
                    <a16:creationId xmlns:a16="http://schemas.microsoft.com/office/drawing/2014/main" id="{C0A1CC87-C624-C7D4-EACF-AD47E3C98050}"/>
                  </a:ext>
                </a:extLst>
              </p:cNvPr>
              <p:cNvSpPr/>
              <p:nvPr/>
            </p:nvSpPr>
            <p:spPr>
              <a:xfrm>
                <a:off x="5027480" y="2961099"/>
                <a:ext cx="1896412" cy="400110"/>
              </a:xfrm>
              <a:prstGeom prst="rect">
                <a:avLst/>
              </a:prstGeom>
            </p:spPr>
            <p:txBody>
              <a:bodyPr wrap="square">
                <a:spAutoFit/>
              </a:bodyPr>
              <a:lstStyle/>
              <a:p>
                <a:pPr algn="ctr"/>
                <a:r>
                  <a:rPr lang="en-US" altLang="zh-CN" sz="2000" b="1" dirty="0">
                    <a:solidFill>
                      <a:srgbClr val="7030A0"/>
                    </a:solidFill>
                    <a:latin typeface="+mj-ea"/>
                  </a:rPr>
                  <a:t>(</a:t>
                </a:r>
                <a14:m>
                  <m:oMath xmlns:m="http://schemas.openxmlformats.org/officeDocument/2006/math">
                    <m:sSub>
                      <m:sSubPr>
                        <m:ctrlPr>
                          <a:rPr lang="en-US" altLang="zh-CN" sz="2000" b="1" i="1">
                            <a:solidFill>
                              <a:srgbClr val="7030A0"/>
                            </a:solidFill>
                            <a:latin typeface="Cambria Math" panose="02040503050406030204" pitchFamily="18" charset="0"/>
                            <a:ea typeface="Cambria Math" charset="0"/>
                            <a:cs typeface="Cambria Math" charset="0"/>
                          </a:rPr>
                        </m:ctrlPr>
                      </m:sSubPr>
                      <m:e>
                        <m:r>
                          <a:rPr lang="en-US" altLang="zh-CN" sz="2000" b="1" i="1">
                            <a:solidFill>
                              <a:srgbClr val="7030A0"/>
                            </a:solidFill>
                            <a:latin typeface="Cambria Math" charset="0"/>
                            <a:ea typeface="Cambria Math" charset="0"/>
                            <a:cs typeface="Cambria Math" charset="0"/>
                          </a:rPr>
                          <m:t>𝜷</m:t>
                        </m:r>
                      </m:e>
                      <m:sub>
                        <m:r>
                          <a:rPr lang="en-US" altLang="zh-CN" sz="2000" b="1" i="1" smtClean="0">
                            <a:solidFill>
                              <a:srgbClr val="7030A0"/>
                            </a:solidFill>
                            <a:latin typeface="Cambria Math" panose="02040503050406030204" pitchFamily="18" charset="0"/>
                            <a:ea typeface="Cambria Math" charset="0"/>
                            <a:cs typeface="Cambria Math" charset="0"/>
                          </a:rPr>
                          <m:t>𝟐</m:t>
                        </m:r>
                      </m:sub>
                    </m:sSub>
                    <m:r>
                      <a:rPr lang="en-US" altLang="zh-CN" sz="2000" b="1" i="1" smtClean="0">
                        <a:solidFill>
                          <a:srgbClr val="7030A0"/>
                        </a:solidFill>
                        <a:latin typeface="Cambria Math" panose="02040503050406030204" pitchFamily="18" charset="0"/>
                        <a:ea typeface="Cambria Math" charset="0"/>
                        <a:cs typeface="Cambria Math" charset="0"/>
                      </a:rPr>
                      <m:t>,</m:t>
                    </m:r>
                    <m:sSub>
                      <m:sSubPr>
                        <m:ctrlPr>
                          <a:rPr lang="en-US" altLang="zh-CN" sz="2000" b="1" i="1">
                            <a:solidFill>
                              <a:srgbClr val="7030A0"/>
                            </a:solidFill>
                            <a:latin typeface="Cambria Math" panose="02040503050406030204" pitchFamily="18" charset="0"/>
                            <a:ea typeface="Cambria Math" charset="0"/>
                            <a:cs typeface="Cambria Math" charset="0"/>
                          </a:rPr>
                        </m:ctrlPr>
                      </m:sSubPr>
                      <m:e>
                        <m:r>
                          <a:rPr lang="en-US" altLang="zh-CN" sz="2000" b="1" i="1">
                            <a:solidFill>
                              <a:srgbClr val="7030A0"/>
                            </a:solidFill>
                            <a:latin typeface="Cambria Math" charset="0"/>
                            <a:ea typeface="Cambria Math" charset="0"/>
                            <a:cs typeface="Cambria Math" charset="0"/>
                          </a:rPr>
                          <m:t>𝜷</m:t>
                        </m:r>
                      </m:e>
                      <m:sub>
                        <m:r>
                          <a:rPr lang="en-US" altLang="zh-CN" sz="2000" b="1" i="1" smtClean="0">
                            <a:solidFill>
                              <a:srgbClr val="7030A0"/>
                            </a:solidFill>
                            <a:latin typeface="Cambria Math" panose="02040503050406030204" pitchFamily="18" charset="0"/>
                            <a:ea typeface="Cambria Math" charset="0"/>
                            <a:cs typeface="Cambria Math" charset="0"/>
                          </a:rPr>
                          <m:t>𝟑</m:t>
                        </m:r>
                      </m:sub>
                    </m:sSub>
                    <m:r>
                      <a:rPr lang="en-US" altLang="zh-CN" sz="2000" b="1" i="1" smtClean="0">
                        <a:solidFill>
                          <a:srgbClr val="7030A0"/>
                        </a:solidFill>
                        <a:latin typeface="Cambria Math" panose="02040503050406030204" pitchFamily="18" charset="0"/>
                        <a:ea typeface="Cambria Math" charset="0"/>
                        <a:cs typeface="Cambria Math" charset="0"/>
                      </a:rPr>
                      <m:t>,  </m:t>
                    </m:r>
                    <m:r>
                      <a:rPr lang="zh-CN" altLang="en-US" sz="2000" b="1" i="1" smtClean="0">
                        <a:solidFill>
                          <a:srgbClr val="7030A0"/>
                        </a:solidFill>
                        <a:latin typeface="Cambria Math" panose="02040503050406030204" pitchFamily="18" charset="0"/>
                        <a:ea typeface="Cambria Math" charset="0"/>
                        <a:cs typeface="Cambria Math" charset="0"/>
                      </a:rPr>
                      <m:t>𝜸</m:t>
                    </m:r>
                    <m:r>
                      <a:rPr lang="en-US" altLang="zh-CN" sz="2000" b="1" i="1" smtClean="0">
                        <a:solidFill>
                          <a:srgbClr val="7030A0"/>
                        </a:solidFill>
                        <a:latin typeface="Cambria Math" panose="02040503050406030204" pitchFamily="18" charset="0"/>
                        <a:ea typeface="Cambria Math" charset="0"/>
                        <a:cs typeface="Cambria Math" charset="0"/>
                      </a:rPr>
                      <m:t>,  </m:t>
                    </m:r>
                    <m:r>
                      <a:rPr lang="en-US" altLang="zh-CN" sz="2000" b="1" i="1" smtClean="0">
                        <a:solidFill>
                          <a:srgbClr val="7030A0"/>
                        </a:solidFill>
                        <a:latin typeface="Cambria Math" charset="0"/>
                        <a:ea typeface="Cambria Math" charset="0"/>
                        <a:cs typeface="Cambria Math" charset="0"/>
                      </a:rPr>
                      <m:t>𝛀</m:t>
                    </m:r>
                    <m:r>
                      <a:rPr lang="en-US" altLang="zh-CN" sz="2000" b="1" i="1">
                        <a:solidFill>
                          <a:srgbClr val="7030A0"/>
                        </a:solidFill>
                        <a:latin typeface="Cambria Math" charset="0"/>
                        <a:ea typeface="Cambria Math" charset="0"/>
                        <a:cs typeface="Cambria Math" charset="0"/>
                      </a:rPr>
                      <m:t>…</m:t>
                    </m:r>
                  </m:oMath>
                </a14:m>
                <a:r>
                  <a:rPr lang="en-US" altLang="zh-CN" sz="2000" b="1" dirty="0">
                    <a:solidFill>
                      <a:srgbClr val="7030A0"/>
                    </a:solidFill>
                    <a:latin typeface="+mj-ea"/>
                  </a:rPr>
                  <a:t>)</a:t>
                </a:r>
                <a:endParaRPr lang="zh-CN" altLang="en-US" sz="2000" b="1" dirty="0">
                  <a:solidFill>
                    <a:srgbClr val="7030A0"/>
                  </a:solidFill>
                  <a:latin typeface="+mj-ea"/>
                </a:endParaRPr>
              </a:p>
            </p:txBody>
          </p:sp>
        </mc:Choice>
        <mc:Fallback xmlns="">
          <p:sp>
            <p:nvSpPr>
              <p:cNvPr id="30" name="矩形 29">
                <a:extLst>
                  <a:ext uri="{FF2B5EF4-FFF2-40B4-BE49-F238E27FC236}">
                    <a16:creationId xmlns:a16="http://schemas.microsoft.com/office/drawing/2014/main" id="{C0A1CC87-C624-C7D4-EACF-AD47E3C98050}"/>
                  </a:ext>
                </a:extLst>
              </p:cNvPr>
              <p:cNvSpPr>
                <a:spLocks noRot="1" noChangeAspect="1" noMove="1" noResize="1" noEditPoints="1" noAdjustHandles="1" noChangeArrowheads="1" noChangeShapeType="1" noTextEdit="1"/>
              </p:cNvSpPr>
              <p:nvPr/>
            </p:nvSpPr>
            <p:spPr>
              <a:xfrm>
                <a:off x="5027480" y="2961099"/>
                <a:ext cx="1896412" cy="400110"/>
              </a:xfrm>
              <a:prstGeom prst="rect">
                <a:avLst/>
              </a:prstGeom>
              <a:blipFill>
                <a:blip r:embed="rId6"/>
                <a:stretch>
                  <a:fillRect l="-6109" t="-9231" r="-5788" b="-27692"/>
                </a:stretch>
              </a:blipFill>
            </p:spPr>
            <p:txBody>
              <a:bodyPr/>
              <a:lstStyle/>
              <a:p>
                <a:r>
                  <a:rPr lang="zh-CN" altLang="en-US">
                    <a:noFill/>
                  </a:rPr>
                  <a:t> </a:t>
                </a:r>
              </a:p>
            </p:txBody>
          </p:sp>
        </mc:Fallback>
      </mc:AlternateContent>
      <p:sp>
        <p:nvSpPr>
          <p:cNvPr id="32" name="文本框 31">
            <a:extLst>
              <a:ext uri="{FF2B5EF4-FFF2-40B4-BE49-F238E27FC236}">
                <a16:creationId xmlns:a16="http://schemas.microsoft.com/office/drawing/2014/main" id="{0848DE98-4A7E-E4CF-30BD-1BA85F9DCA41}"/>
              </a:ext>
            </a:extLst>
          </p:cNvPr>
          <p:cNvSpPr txBox="1"/>
          <p:nvPr/>
        </p:nvSpPr>
        <p:spPr>
          <a:xfrm>
            <a:off x="2327511" y="2885223"/>
            <a:ext cx="1550647" cy="646331"/>
          </a:xfrm>
          <a:prstGeom prst="rect">
            <a:avLst/>
          </a:prstGeom>
          <a:noFill/>
        </p:spPr>
        <p:txBody>
          <a:bodyPr wrap="square">
            <a:spAutoFit/>
          </a:bodyPr>
          <a:lstStyle/>
          <a:p>
            <a:r>
              <a:rPr kumimoji="1" lang="en-US" altLang="zh-CN" b="1" dirty="0">
                <a:latin typeface="Microsoft YaHei" charset="-122"/>
                <a:ea typeface="Microsoft YaHei" charset="-122"/>
                <a:cs typeface="Microsoft YaHei" charset="-122"/>
              </a:rPr>
              <a:t>Collective parameters</a:t>
            </a:r>
            <a:endParaRPr lang="zh-CN" altLang="en-US" dirty="0"/>
          </a:p>
        </p:txBody>
      </p:sp>
      <p:sp>
        <p:nvSpPr>
          <p:cNvPr id="33" name="文本框 32">
            <a:extLst>
              <a:ext uri="{FF2B5EF4-FFF2-40B4-BE49-F238E27FC236}">
                <a16:creationId xmlns:a16="http://schemas.microsoft.com/office/drawing/2014/main" id="{6492BBE1-C2EF-189E-873B-FF832DE922F1}"/>
              </a:ext>
            </a:extLst>
          </p:cNvPr>
          <p:cNvSpPr txBox="1"/>
          <p:nvPr/>
        </p:nvSpPr>
        <p:spPr>
          <a:xfrm>
            <a:off x="7618213" y="2146607"/>
            <a:ext cx="1392470" cy="369332"/>
          </a:xfrm>
          <a:prstGeom prst="rect">
            <a:avLst/>
          </a:prstGeom>
          <a:noFill/>
        </p:spPr>
        <p:txBody>
          <a:bodyPr wrap="square" rtlCol="0">
            <a:spAutoFit/>
          </a:bodyPr>
          <a:lstStyle/>
          <a:p>
            <a:pPr algn="l"/>
            <a:r>
              <a:rPr kumimoji="1" lang="en-US" altLang="zh-CN" b="1" dirty="0">
                <a:latin typeface="Microsoft YaHei" charset="-122"/>
                <a:ea typeface="Microsoft YaHei" charset="-122"/>
                <a:cs typeface="Microsoft YaHei" charset="-122"/>
              </a:rPr>
              <a:t>Solve</a:t>
            </a:r>
            <a:endParaRPr kumimoji="1" lang="zh-CN" altLang="en-US" b="1" dirty="0">
              <a:latin typeface="Microsoft YaHei" charset="-122"/>
              <a:ea typeface="Microsoft YaHei" charset="-122"/>
              <a:cs typeface="Microsoft YaHei" charset="-122"/>
            </a:endParaRPr>
          </a:p>
        </p:txBody>
      </p:sp>
      <p:sp>
        <p:nvSpPr>
          <p:cNvPr id="34" name="文本框 33">
            <a:extLst>
              <a:ext uri="{FF2B5EF4-FFF2-40B4-BE49-F238E27FC236}">
                <a16:creationId xmlns:a16="http://schemas.microsoft.com/office/drawing/2014/main" id="{02DB8D50-B6F2-19E7-0286-B7E3126E4D53}"/>
              </a:ext>
            </a:extLst>
          </p:cNvPr>
          <p:cNvSpPr txBox="1"/>
          <p:nvPr/>
        </p:nvSpPr>
        <p:spPr>
          <a:xfrm>
            <a:off x="4094327" y="1835337"/>
            <a:ext cx="3159683" cy="400110"/>
          </a:xfrm>
          <a:prstGeom prst="rect">
            <a:avLst/>
          </a:prstGeom>
          <a:noFill/>
        </p:spPr>
        <p:txBody>
          <a:bodyPr wrap="square">
            <a:spAutoFit/>
          </a:bodyPr>
          <a:lstStyle/>
          <a:p>
            <a:r>
              <a:rPr kumimoji="1" lang="en-US" altLang="zh-CN" sz="2000" b="1" dirty="0">
                <a:solidFill>
                  <a:schemeClr val="accent5">
                    <a:lumMod val="50000"/>
                  </a:schemeClr>
                </a:solidFill>
                <a:latin typeface="Microsoft YaHei" charset="-122"/>
                <a:ea typeface="Microsoft YaHei" charset="-122"/>
                <a:cs typeface="Microsoft YaHei" charset="-122"/>
              </a:rPr>
              <a:t>Collective Hamiltonian</a:t>
            </a:r>
            <a:endParaRPr lang="zh-CN" altLang="en-US" sz="2000" dirty="0">
              <a:solidFill>
                <a:schemeClr val="accent5">
                  <a:lumMod val="50000"/>
                </a:schemeClr>
              </a:solidFill>
            </a:endParaRPr>
          </a:p>
        </p:txBody>
      </p:sp>
    </p:spTree>
    <p:extLst>
      <p:ext uri="{BB962C8B-B14F-4D97-AF65-F5344CB8AC3E}">
        <p14:creationId xmlns:p14="http://schemas.microsoft.com/office/powerpoint/2010/main" val="840799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a:extLst>
              <a:ext uri="{FF2B5EF4-FFF2-40B4-BE49-F238E27FC236}">
                <a16:creationId xmlns:a16="http://schemas.microsoft.com/office/drawing/2014/main" id="{A712882C-6C95-4A43-BD07-3482931C987B}"/>
              </a:ext>
            </a:extLst>
          </p:cNvPr>
          <p:cNvSpPr/>
          <p:nvPr/>
        </p:nvSpPr>
        <p:spPr>
          <a:xfrm>
            <a:off x="3338623" y="6315740"/>
            <a:ext cx="5829146" cy="420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标题 2">
            <a:extLst>
              <a:ext uri="{FF2B5EF4-FFF2-40B4-BE49-F238E27FC236}">
                <a16:creationId xmlns:a16="http://schemas.microsoft.com/office/drawing/2014/main" id="{75CC67C8-B7BC-4256-9FB4-EB46C02C86A9}"/>
              </a:ext>
            </a:extLst>
          </p:cNvPr>
          <p:cNvSpPr>
            <a:spLocks noGrp="1"/>
          </p:cNvSpPr>
          <p:nvPr>
            <p:ph type="title"/>
          </p:nvPr>
        </p:nvSpPr>
        <p:spPr/>
        <p:txBody>
          <a:bodyPr>
            <a:normAutofit/>
          </a:bodyPr>
          <a:lstStyle/>
          <a:p>
            <a:r>
              <a:rPr lang="zh-CN" altLang="en-US" sz="3400" b="1" dirty="0">
                <a:latin typeface="Microsoft YaHei" charset="-122"/>
                <a:ea typeface="Microsoft YaHei" charset="-122"/>
                <a:cs typeface="Microsoft YaHei" charset="-122"/>
              </a:rPr>
              <a:t>微观集体哈密顿量模型</a:t>
            </a:r>
            <a:endParaRPr lang="zh-CN" altLang="en-US" sz="3400" dirty="0"/>
          </a:p>
        </p:txBody>
      </p:sp>
      <p:grpSp>
        <p:nvGrpSpPr>
          <p:cNvPr id="24" name="组 23"/>
          <p:cNvGrpSpPr>
            <a:grpSpLocks noChangeAspect="1"/>
          </p:cNvGrpSpPr>
          <p:nvPr/>
        </p:nvGrpSpPr>
        <p:grpSpPr>
          <a:xfrm>
            <a:off x="5561047" y="5654022"/>
            <a:ext cx="1080111" cy="1080000"/>
            <a:chOff x="5233494" y="2772238"/>
            <a:chExt cx="1720100" cy="1719923"/>
          </a:xfrm>
        </p:grpSpPr>
        <p:sp>
          <p:nvSpPr>
            <p:cNvPr id="4" name="矩形: 圆角 3">
              <a:extLst>
                <a:ext uri="{FF2B5EF4-FFF2-40B4-BE49-F238E27FC236}">
                  <a16:creationId xmlns:a16="http://schemas.microsoft.com/office/drawing/2014/main" id="{457FE3F6-B339-408E-90A3-2B6380DD5234}"/>
                </a:ext>
              </a:extLst>
            </p:cNvPr>
            <p:cNvSpPr/>
            <p:nvPr/>
          </p:nvSpPr>
          <p:spPr>
            <a:xfrm>
              <a:off x="5233494" y="2772238"/>
              <a:ext cx="1720100" cy="1719923"/>
            </a:xfrm>
            <a:prstGeom prst="roundRect">
              <a:avLst>
                <a:gd name="adj" fmla="val 50000"/>
              </a:avLst>
            </a:prstGeom>
            <a:solidFill>
              <a:schemeClr val="bg1"/>
            </a:solidFill>
            <a:ln>
              <a:noFill/>
            </a:ln>
            <a:effectLst>
              <a:outerShdw blurRad="254000" algn="ctr"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85000"/>
                  </a:schemeClr>
                </a:solidFill>
                <a:effectLst>
                  <a:outerShdw blurRad="63500" sx="102000" sy="102000" algn="ctr" rotWithShape="0">
                    <a:prstClr val="black">
                      <a:alpha val="40000"/>
                    </a:prstClr>
                  </a:outerShdw>
                </a:effectLst>
              </a:endParaRPr>
            </a:p>
          </p:txBody>
        </p:sp>
        <p:sp>
          <p:nvSpPr>
            <p:cNvPr id="9" name="矩形: 圆角 8">
              <a:extLst>
                <a:ext uri="{FF2B5EF4-FFF2-40B4-BE49-F238E27FC236}">
                  <a16:creationId xmlns:a16="http://schemas.microsoft.com/office/drawing/2014/main" id="{5E8564BF-907B-4117-B2B4-BACD78A4B954}"/>
                </a:ext>
              </a:extLst>
            </p:cNvPr>
            <p:cNvSpPr/>
            <p:nvPr/>
          </p:nvSpPr>
          <p:spPr>
            <a:xfrm>
              <a:off x="5318921" y="2857549"/>
              <a:ext cx="1549244" cy="1549301"/>
            </a:xfrm>
            <a:prstGeom prst="roundRect">
              <a:avLst>
                <a:gd name="adj" fmla="val 50000"/>
              </a:avLst>
            </a:prstGeom>
            <a:no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85000"/>
                  </a:schemeClr>
                </a:solidFill>
                <a:effectLst>
                  <a:outerShdw blurRad="63500" sx="102000" sy="102000" algn="ctr" rotWithShape="0">
                    <a:prstClr val="black">
                      <a:alpha val="40000"/>
                    </a:prstClr>
                  </a:outerShdw>
                </a:effectLst>
              </a:endParaRPr>
            </a:p>
          </p:txBody>
        </p:sp>
      </p:grpSp>
      <p:grpSp>
        <p:nvGrpSpPr>
          <p:cNvPr id="21" name="组合 20">
            <a:extLst>
              <a:ext uri="{FF2B5EF4-FFF2-40B4-BE49-F238E27FC236}">
                <a16:creationId xmlns:a16="http://schemas.microsoft.com/office/drawing/2014/main" id="{31A70CE9-8FF5-4A05-8A8F-65D98ADD1243}"/>
              </a:ext>
            </a:extLst>
          </p:cNvPr>
          <p:cNvGrpSpPr>
            <a:grpSpLocks noChangeAspect="1"/>
          </p:cNvGrpSpPr>
          <p:nvPr/>
        </p:nvGrpSpPr>
        <p:grpSpPr>
          <a:xfrm>
            <a:off x="1538905" y="5640803"/>
            <a:ext cx="1080111" cy="1080000"/>
            <a:chOff x="3136095" y="2865520"/>
            <a:chExt cx="1602845" cy="1602679"/>
          </a:xfrm>
        </p:grpSpPr>
        <p:sp>
          <p:nvSpPr>
            <p:cNvPr id="5" name="矩形: 圆角 4">
              <a:extLst>
                <a:ext uri="{FF2B5EF4-FFF2-40B4-BE49-F238E27FC236}">
                  <a16:creationId xmlns:a16="http://schemas.microsoft.com/office/drawing/2014/main" id="{12E3AFC5-66F1-4767-89D7-5C436000296A}"/>
                </a:ext>
              </a:extLst>
            </p:cNvPr>
            <p:cNvSpPr/>
            <p:nvPr/>
          </p:nvSpPr>
          <p:spPr>
            <a:xfrm>
              <a:off x="3136095" y="2865520"/>
              <a:ext cx="1602845" cy="1602679"/>
            </a:xfrm>
            <a:prstGeom prst="roundRect">
              <a:avLst>
                <a:gd name="adj" fmla="val 50000"/>
              </a:avLst>
            </a:prstGeom>
            <a:solidFill>
              <a:schemeClr val="bg1"/>
            </a:solidFill>
            <a:ln>
              <a:noFill/>
            </a:ln>
            <a:effectLst>
              <a:outerShdw blurRad="254000" algn="ctr"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sp>
          <p:nvSpPr>
            <p:cNvPr id="10" name="矩形: 圆角 9">
              <a:extLst>
                <a:ext uri="{FF2B5EF4-FFF2-40B4-BE49-F238E27FC236}">
                  <a16:creationId xmlns:a16="http://schemas.microsoft.com/office/drawing/2014/main" id="{05F9A681-F0F8-4D01-BF1D-060E93334202}"/>
                </a:ext>
              </a:extLst>
            </p:cNvPr>
            <p:cNvSpPr/>
            <p:nvPr/>
          </p:nvSpPr>
          <p:spPr>
            <a:xfrm>
              <a:off x="3215810" y="2945125"/>
              <a:ext cx="1443417" cy="1443469"/>
            </a:xfrm>
            <a:prstGeom prst="roundRect">
              <a:avLst>
                <a:gd name="adj" fmla="val 50000"/>
              </a:avLst>
            </a:prstGeom>
            <a:noFill/>
            <a:ln w="63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grpSp>
      <p:grpSp>
        <p:nvGrpSpPr>
          <p:cNvPr id="19" name="组合 18">
            <a:extLst>
              <a:ext uri="{FF2B5EF4-FFF2-40B4-BE49-F238E27FC236}">
                <a16:creationId xmlns:a16="http://schemas.microsoft.com/office/drawing/2014/main" id="{65F262BA-14E2-4E06-BA8B-38D29255949C}"/>
              </a:ext>
            </a:extLst>
          </p:cNvPr>
          <p:cNvGrpSpPr/>
          <p:nvPr/>
        </p:nvGrpSpPr>
        <p:grpSpPr>
          <a:xfrm>
            <a:off x="9744792" y="5668099"/>
            <a:ext cx="1080000" cy="1080000"/>
            <a:chOff x="7453060" y="2865520"/>
            <a:chExt cx="1602845" cy="1602679"/>
          </a:xfrm>
        </p:grpSpPr>
        <p:sp>
          <p:nvSpPr>
            <p:cNvPr id="7" name="矩形: 圆角 6">
              <a:extLst>
                <a:ext uri="{FF2B5EF4-FFF2-40B4-BE49-F238E27FC236}">
                  <a16:creationId xmlns:a16="http://schemas.microsoft.com/office/drawing/2014/main" id="{2F3E03F0-6950-4C2B-A44B-F2DBBB536444}"/>
                </a:ext>
              </a:extLst>
            </p:cNvPr>
            <p:cNvSpPr/>
            <p:nvPr/>
          </p:nvSpPr>
          <p:spPr>
            <a:xfrm>
              <a:off x="7453060" y="2865520"/>
              <a:ext cx="1602845" cy="1602679"/>
            </a:xfrm>
            <a:prstGeom prst="roundRect">
              <a:avLst>
                <a:gd name="adj" fmla="val 50000"/>
              </a:avLst>
            </a:prstGeom>
            <a:solidFill>
              <a:schemeClr val="bg1"/>
            </a:solidFill>
            <a:ln>
              <a:solidFill>
                <a:schemeClr val="bg1">
                  <a:lumMod val="85000"/>
                </a:schemeClr>
              </a:solidFill>
            </a:ln>
            <a:effectLst>
              <a:outerShdw blurRad="254000" algn="ctr"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85000"/>
                  </a:schemeClr>
                </a:solidFill>
                <a:effectLst>
                  <a:outerShdw blurRad="63500" sx="102000" sy="102000" algn="ctr" rotWithShape="0">
                    <a:prstClr val="black">
                      <a:alpha val="40000"/>
                    </a:prstClr>
                  </a:outerShdw>
                </a:effectLst>
              </a:endParaRPr>
            </a:p>
          </p:txBody>
        </p:sp>
        <p:sp>
          <p:nvSpPr>
            <p:cNvPr id="12" name="矩形: 圆角 11">
              <a:extLst>
                <a:ext uri="{FF2B5EF4-FFF2-40B4-BE49-F238E27FC236}">
                  <a16:creationId xmlns:a16="http://schemas.microsoft.com/office/drawing/2014/main" id="{BE5C8B7C-987E-4929-89B6-40165C9925E1}"/>
                </a:ext>
              </a:extLst>
            </p:cNvPr>
            <p:cNvSpPr/>
            <p:nvPr/>
          </p:nvSpPr>
          <p:spPr>
            <a:xfrm>
              <a:off x="7532775" y="2945125"/>
              <a:ext cx="1443417" cy="1443469"/>
            </a:xfrm>
            <a:prstGeom prst="roundRect">
              <a:avLst>
                <a:gd name="adj" fmla="val 50000"/>
              </a:avLst>
            </a:prstGeom>
            <a:no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85000"/>
                  </a:schemeClr>
                </a:solidFill>
                <a:effectLst>
                  <a:outerShdw blurRad="63500" sx="102000" sy="102000" algn="ctr" rotWithShape="0">
                    <a:prstClr val="black">
                      <a:alpha val="40000"/>
                    </a:prstClr>
                  </a:outerShdw>
                </a:effectLst>
              </a:endParaRPr>
            </a:p>
          </p:txBody>
        </p:sp>
      </p:grpSp>
      <p:sp>
        <p:nvSpPr>
          <p:cNvPr id="15" name="文本框 14">
            <a:extLst>
              <a:ext uri="{FF2B5EF4-FFF2-40B4-BE49-F238E27FC236}">
                <a16:creationId xmlns:a16="http://schemas.microsoft.com/office/drawing/2014/main" id="{36E17890-364F-43EC-80CB-7C61BA2EACC9}"/>
              </a:ext>
            </a:extLst>
          </p:cNvPr>
          <p:cNvSpPr txBox="1"/>
          <p:nvPr/>
        </p:nvSpPr>
        <p:spPr>
          <a:xfrm>
            <a:off x="5791719" y="5867796"/>
            <a:ext cx="685536" cy="646331"/>
          </a:xfrm>
          <a:prstGeom prst="rect">
            <a:avLst/>
          </a:prstGeom>
          <a:noFill/>
        </p:spPr>
        <p:txBody>
          <a:bodyPr wrap="square" rtlCol="0">
            <a:spAutoFit/>
          </a:bodyPr>
          <a:lstStyle/>
          <a:p>
            <a:pPr algn="ctr"/>
            <a:r>
              <a:rPr lang="en-US" altLang="zh-CN" sz="3600" dirty="0">
                <a:solidFill>
                  <a:schemeClr val="bg1">
                    <a:lumMod val="85000"/>
                  </a:schemeClr>
                </a:solidFill>
                <a:latin typeface="+mj-ea"/>
                <a:ea typeface="+mj-ea"/>
              </a:rPr>
              <a:t>2</a:t>
            </a:r>
            <a:endParaRPr lang="zh-CN" altLang="en-US" sz="3600" dirty="0">
              <a:solidFill>
                <a:schemeClr val="bg1">
                  <a:lumMod val="85000"/>
                </a:schemeClr>
              </a:solidFill>
              <a:latin typeface="+mj-ea"/>
              <a:ea typeface="+mj-ea"/>
            </a:endParaRPr>
          </a:p>
        </p:txBody>
      </p:sp>
      <p:sp>
        <p:nvSpPr>
          <p:cNvPr id="16" name="文本框 15">
            <a:extLst>
              <a:ext uri="{FF2B5EF4-FFF2-40B4-BE49-F238E27FC236}">
                <a16:creationId xmlns:a16="http://schemas.microsoft.com/office/drawing/2014/main" id="{40F6D5DE-0CE0-4305-98AE-99F6546E06B6}"/>
              </a:ext>
            </a:extLst>
          </p:cNvPr>
          <p:cNvSpPr txBox="1"/>
          <p:nvPr/>
        </p:nvSpPr>
        <p:spPr>
          <a:xfrm>
            <a:off x="1777485" y="5857837"/>
            <a:ext cx="685536" cy="646331"/>
          </a:xfrm>
          <a:prstGeom prst="rect">
            <a:avLst/>
          </a:prstGeom>
          <a:noFill/>
        </p:spPr>
        <p:txBody>
          <a:bodyPr wrap="square" rtlCol="0">
            <a:spAutoFit/>
          </a:bodyPr>
          <a:lstStyle/>
          <a:p>
            <a:pPr algn="ctr"/>
            <a:r>
              <a:rPr lang="en-US" altLang="zh-CN" sz="3600" dirty="0">
                <a:latin typeface="+mj-ea"/>
                <a:ea typeface="+mj-ea"/>
              </a:rPr>
              <a:t>1</a:t>
            </a:r>
            <a:endParaRPr lang="zh-CN" altLang="en-US" sz="3200" dirty="0">
              <a:latin typeface="+mj-ea"/>
              <a:ea typeface="+mj-ea"/>
            </a:endParaRPr>
          </a:p>
        </p:txBody>
      </p:sp>
      <p:sp>
        <p:nvSpPr>
          <p:cNvPr id="17" name="文本框 16">
            <a:extLst>
              <a:ext uri="{FF2B5EF4-FFF2-40B4-BE49-F238E27FC236}">
                <a16:creationId xmlns:a16="http://schemas.microsoft.com/office/drawing/2014/main" id="{304C96E9-5B82-45AE-84F5-F65C3EAE9D87}"/>
              </a:ext>
            </a:extLst>
          </p:cNvPr>
          <p:cNvSpPr txBox="1"/>
          <p:nvPr/>
        </p:nvSpPr>
        <p:spPr>
          <a:xfrm>
            <a:off x="9956078" y="5885131"/>
            <a:ext cx="685536" cy="646331"/>
          </a:xfrm>
          <a:prstGeom prst="rect">
            <a:avLst/>
          </a:prstGeom>
          <a:noFill/>
        </p:spPr>
        <p:txBody>
          <a:bodyPr wrap="square" rtlCol="0">
            <a:spAutoFit/>
          </a:bodyPr>
          <a:lstStyle/>
          <a:p>
            <a:pPr algn="ctr"/>
            <a:r>
              <a:rPr lang="en-US" altLang="zh-CN" sz="3600" dirty="0">
                <a:solidFill>
                  <a:schemeClr val="bg1">
                    <a:lumMod val="85000"/>
                  </a:schemeClr>
                </a:solidFill>
                <a:latin typeface="+mj-ea"/>
                <a:ea typeface="+mj-ea"/>
              </a:rPr>
              <a:t>3</a:t>
            </a:r>
            <a:endParaRPr lang="zh-CN" altLang="en-US" sz="3200" dirty="0">
              <a:solidFill>
                <a:schemeClr val="bg1">
                  <a:lumMod val="85000"/>
                </a:schemeClr>
              </a:solidFill>
              <a:latin typeface="+mj-ea"/>
              <a:ea typeface="+mj-ea"/>
            </a:endParaRPr>
          </a:p>
        </p:txBody>
      </p:sp>
      <p:cxnSp>
        <p:nvCxnSpPr>
          <p:cNvPr id="46" name="直接连接符 45">
            <a:extLst>
              <a:ext uri="{FF2B5EF4-FFF2-40B4-BE49-F238E27FC236}">
                <a16:creationId xmlns:a16="http://schemas.microsoft.com/office/drawing/2014/main" id="{51026F7C-8720-4D11-82C0-6008798AF753}"/>
              </a:ext>
            </a:extLst>
          </p:cNvPr>
          <p:cNvCxnSpPr/>
          <p:nvPr/>
        </p:nvCxnSpPr>
        <p:spPr>
          <a:xfrm>
            <a:off x="2701602" y="6194776"/>
            <a:ext cx="2526171" cy="1"/>
          </a:xfrm>
          <a:prstGeom prst="line">
            <a:avLst/>
          </a:prstGeom>
          <a:ln w="12700">
            <a:gradFill flip="none" rotWithShape="1">
              <a:gsLst>
                <a:gs pos="0">
                  <a:schemeClr val="bg1">
                    <a:alpha val="0"/>
                  </a:schemeClr>
                </a:gs>
                <a:gs pos="20000">
                  <a:srgbClr val="95C0EB"/>
                </a:gs>
                <a:gs pos="80000">
                  <a:srgbClr val="7AB0E6"/>
                </a:gs>
                <a:gs pos="50000">
                  <a:schemeClr val="accent2"/>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2C647E54-CA93-47C2-8C9F-F77E17D646D6}"/>
              </a:ext>
            </a:extLst>
          </p:cNvPr>
          <p:cNvCxnSpPr/>
          <p:nvPr/>
        </p:nvCxnSpPr>
        <p:spPr>
          <a:xfrm flipV="1">
            <a:off x="6953592" y="6194777"/>
            <a:ext cx="2490659" cy="1"/>
          </a:xfrm>
          <a:prstGeom prst="line">
            <a:avLst/>
          </a:prstGeom>
          <a:ln w="12700">
            <a:gradFill flip="none" rotWithShape="1">
              <a:gsLst>
                <a:gs pos="0">
                  <a:schemeClr val="bg1">
                    <a:alpha val="0"/>
                  </a:schemeClr>
                </a:gs>
                <a:gs pos="20000">
                  <a:srgbClr val="95C0EB"/>
                </a:gs>
                <a:gs pos="80000">
                  <a:srgbClr val="7AB0E6"/>
                </a:gs>
                <a:gs pos="50000">
                  <a:schemeClr val="accent2"/>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655330" y="1042698"/>
            <a:ext cx="9798854" cy="523220"/>
          </a:xfrm>
          <a:prstGeom prst="rect">
            <a:avLst/>
          </a:prstGeom>
        </p:spPr>
        <p:txBody>
          <a:bodyPr wrap="square">
            <a:spAutoFit/>
          </a:bodyPr>
          <a:lstStyle/>
          <a:p>
            <a:pPr marL="457200" indent="-457200">
              <a:buFont typeface="Wingdings" charset="2"/>
              <a:buChar char="Ø"/>
            </a:pPr>
            <a:r>
              <a:rPr lang="en-US" altLang="zh-CN" sz="2800" b="1" dirty="0">
                <a:solidFill>
                  <a:srgbClr val="7030A0"/>
                </a:solidFill>
                <a:latin typeface="Arial" pitchFamily="34" charset="0"/>
                <a:cs typeface="Arial" pitchFamily="34" charset="0"/>
              </a:rPr>
              <a:t>The CDFT (point-coupling version)</a:t>
            </a:r>
          </a:p>
        </p:txBody>
      </p:sp>
      <p:sp>
        <p:nvSpPr>
          <p:cNvPr id="30" name="横卷形 29"/>
          <p:cNvSpPr/>
          <p:nvPr/>
        </p:nvSpPr>
        <p:spPr>
          <a:xfrm>
            <a:off x="7338137" y="1050863"/>
            <a:ext cx="4796925" cy="500066"/>
          </a:xfrm>
          <a:prstGeom prst="horizontalScroll">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63" tIns="45685" rIns="91363" bIns="45685" rtlCol="0" anchor="ctr"/>
          <a:lstStyle/>
          <a:p>
            <a:pPr algn="ctr"/>
            <a:r>
              <a:rPr lang="en-US" altLang="zh-CN" dirty="0"/>
              <a:t>Burvenich02, Niksic08, PWZhao10,</a:t>
            </a:r>
            <a:r>
              <a:rPr lang="zh-CN" altLang="en-US" dirty="0"/>
              <a:t> </a:t>
            </a:r>
            <a:r>
              <a:rPr lang="en-US" altLang="zh-CN" dirty="0"/>
              <a:t>Meng2016</a:t>
            </a:r>
          </a:p>
        </p:txBody>
      </p:sp>
      <p:pic>
        <p:nvPicPr>
          <p:cNvPr id="2" name="图片 1"/>
          <p:cNvPicPr>
            <a:picLocks noChangeAspect="1"/>
          </p:cNvPicPr>
          <p:nvPr/>
        </p:nvPicPr>
        <p:blipFill>
          <a:blip r:embed="rId3">
            <a:duotone>
              <a:prstClr val="black"/>
              <a:srgbClr val="D9C3A5">
                <a:tint val="50000"/>
                <a:satMod val="180000"/>
              </a:srgbClr>
            </a:duotone>
          </a:blip>
          <a:stretch>
            <a:fillRect/>
          </a:stretch>
        </p:blipFill>
        <p:spPr>
          <a:xfrm>
            <a:off x="805764" y="1592410"/>
            <a:ext cx="5513560" cy="3962505"/>
          </a:xfrm>
          <a:prstGeom prst="rect">
            <a:avLst/>
          </a:prstGeom>
        </p:spPr>
      </p:pic>
      <p:sp>
        <p:nvSpPr>
          <p:cNvPr id="6" name="灯片编号占位符 5">
            <a:extLst>
              <a:ext uri="{FF2B5EF4-FFF2-40B4-BE49-F238E27FC236}">
                <a16:creationId xmlns:a16="http://schemas.microsoft.com/office/drawing/2014/main" id="{AE592715-C498-4B14-9B9D-864C1458EBD3}"/>
              </a:ext>
            </a:extLst>
          </p:cNvPr>
          <p:cNvSpPr>
            <a:spLocks noGrp="1"/>
          </p:cNvSpPr>
          <p:nvPr>
            <p:ph type="sldNum" sz="quarter" idx="12"/>
          </p:nvPr>
        </p:nvSpPr>
        <p:spPr/>
        <p:txBody>
          <a:bodyPr/>
          <a:lstStyle/>
          <a:p>
            <a:fld id="{62882B55-B6B2-497F-8568-5D2D4C04CE38}" type="slidenum">
              <a:rPr lang="zh-CN" altLang="en-US" smtClean="0"/>
              <a:t>16</a:t>
            </a:fld>
            <a:endParaRPr lang="zh-CN" altLang="en-US"/>
          </a:p>
        </p:txBody>
      </p:sp>
      <p:pic>
        <p:nvPicPr>
          <p:cNvPr id="20" name="图片 19">
            <a:extLst>
              <a:ext uri="{FF2B5EF4-FFF2-40B4-BE49-F238E27FC236}">
                <a16:creationId xmlns:a16="http://schemas.microsoft.com/office/drawing/2014/main" id="{127C8F2E-4CAF-C5DB-BDC9-90A5182DCE59}"/>
              </a:ext>
            </a:extLst>
          </p:cNvPr>
          <p:cNvPicPr>
            <a:picLocks noChangeAspect="1"/>
          </p:cNvPicPr>
          <p:nvPr/>
        </p:nvPicPr>
        <p:blipFill>
          <a:blip r:embed="rId4"/>
          <a:stretch>
            <a:fillRect/>
          </a:stretch>
        </p:blipFill>
        <p:spPr>
          <a:xfrm>
            <a:off x="6485427" y="2222110"/>
            <a:ext cx="5608074" cy="790650"/>
          </a:xfrm>
          <a:prstGeom prst="rect">
            <a:avLst/>
          </a:prstGeom>
        </p:spPr>
      </p:pic>
      <p:pic>
        <p:nvPicPr>
          <p:cNvPr id="23" name="图片 22">
            <a:extLst>
              <a:ext uri="{FF2B5EF4-FFF2-40B4-BE49-F238E27FC236}">
                <a16:creationId xmlns:a16="http://schemas.microsoft.com/office/drawing/2014/main" id="{75300917-13C0-4631-53C3-99AC67661498}"/>
              </a:ext>
            </a:extLst>
          </p:cNvPr>
          <p:cNvPicPr>
            <a:picLocks noChangeAspect="1"/>
          </p:cNvPicPr>
          <p:nvPr/>
        </p:nvPicPr>
        <p:blipFill>
          <a:blip r:embed="rId5"/>
          <a:stretch>
            <a:fillRect/>
          </a:stretch>
        </p:blipFill>
        <p:spPr>
          <a:xfrm>
            <a:off x="6657391" y="3605146"/>
            <a:ext cx="4291673" cy="747525"/>
          </a:xfrm>
          <a:prstGeom prst="rect">
            <a:avLst/>
          </a:prstGeom>
        </p:spPr>
      </p:pic>
      <p:sp>
        <p:nvSpPr>
          <p:cNvPr id="26" name="文本框 25">
            <a:extLst>
              <a:ext uri="{FF2B5EF4-FFF2-40B4-BE49-F238E27FC236}">
                <a16:creationId xmlns:a16="http://schemas.microsoft.com/office/drawing/2014/main" id="{5630135B-79B6-09B4-111B-01E4F9BA58B5}"/>
              </a:ext>
            </a:extLst>
          </p:cNvPr>
          <p:cNvSpPr txBox="1"/>
          <p:nvPr/>
        </p:nvSpPr>
        <p:spPr>
          <a:xfrm>
            <a:off x="6603748" y="3151583"/>
            <a:ext cx="1764359" cy="369332"/>
          </a:xfrm>
          <a:prstGeom prst="rect">
            <a:avLst/>
          </a:prstGeom>
          <a:noFill/>
        </p:spPr>
        <p:txBody>
          <a:bodyPr wrap="square" rtlCol="0">
            <a:spAutoFit/>
          </a:bodyPr>
          <a:lstStyle/>
          <a:p>
            <a:pPr algn="l"/>
            <a:r>
              <a:rPr kumimoji="1" lang="en-US" altLang="zh-CN" b="1" dirty="0">
                <a:latin typeface="Microsoft YaHei" charset="-122"/>
                <a:ea typeface="Microsoft YaHei" charset="-122"/>
                <a:cs typeface="Microsoft YaHei" charset="-122"/>
              </a:rPr>
              <a:t>Pairing field:</a:t>
            </a:r>
            <a:endParaRPr kumimoji="1" lang="zh-CN" altLang="en-US" b="1" dirty="0">
              <a:latin typeface="Microsoft YaHei" charset="-122"/>
              <a:ea typeface="Microsoft YaHei" charset="-122"/>
              <a:cs typeface="Microsoft YaHei" charset="-122"/>
            </a:endParaRPr>
          </a:p>
        </p:txBody>
      </p:sp>
      <p:pic>
        <p:nvPicPr>
          <p:cNvPr id="28" name="图片 27">
            <a:extLst>
              <a:ext uri="{FF2B5EF4-FFF2-40B4-BE49-F238E27FC236}">
                <a16:creationId xmlns:a16="http://schemas.microsoft.com/office/drawing/2014/main" id="{1AD09F61-7D82-92CA-3839-0CD477C0DB9A}"/>
              </a:ext>
            </a:extLst>
          </p:cNvPr>
          <p:cNvPicPr>
            <a:picLocks noChangeAspect="1"/>
          </p:cNvPicPr>
          <p:nvPr/>
        </p:nvPicPr>
        <p:blipFill>
          <a:blip r:embed="rId6"/>
          <a:stretch>
            <a:fillRect/>
          </a:stretch>
        </p:blipFill>
        <p:spPr>
          <a:xfrm>
            <a:off x="6695341" y="4489722"/>
            <a:ext cx="5186827" cy="411697"/>
          </a:xfrm>
          <a:prstGeom prst="rect">
            <a:avLst/>
          </a:prstGeom>
        </p:spPr>
      </p:pic>
      <p:pic>
        <p:nvPicPr>
          <p:cNvPr id="34" name="图片 33">
            <a:extLst>
              <a:ext uri="{FF2B5EF4-FFF2-40B4-BE49-F238E27FC236}">
                <a16:creationId xmlns:a16="http://schemas.microsoft.com/office/drawing/2014/main" id="{87B1061D-AFF0-0AC7-6413-246685BB8A60}"/>
              </a:ext>
            </a:extLst>
          </p:cNvPr>
          <p:cNvPicPr>
            <a:picLocks noChangeAspect="1"/>
          </p:cNvPicPr>
          <p:nvPr/>
        </p:nvPicPr>
        <p:blipFill>
          <a:blip r:embed="rId7"/>
          <a:stretch>
            <a:fillRect/>
          </a:stretch>
        </p:blipFill>
        <p:spPr>
          <a:xfrm>
            <a:off x="6651641" y="5130653"/>
            <a:ext cx="2639459" cy="691680"/>
          </a:xfrm>
          <a:prstGeom prst="rect">
            <a:avLst/>
          </a:prstGeom>
        </p:spPr>
      </p:pic>
      <p:sp>
        <p:nvSpPr>
          <p:cNvPr id="35" name="文本框 34">
            <a:extLst>
              <a:ext uri="{FF2B5EF4-FFF2-40B4-BE49-F238E27FC236}">
                <a16:creationId xmlns:a16="http://schemas.microsoft.com/office/drawing/2014/main" id="{BC3B557A-F410-50DF-38DF-EF7D94E8FD7E}"/>
              </a:ext>
            </a:extLst>
          </p:cNvPr>
          <p:cNvSpPr txBox="1"/>
          <p:nvPr/>
        </p:nvSpPr>
        <p:spPr>
          <a:xfrm>
            <a:off x="6534310" y="1745703"/>
            <a:ext cx="5098589" cy="369332"/>
          </a:xfrm>
          <a:prstGeom prst="rect">
            <a:avLst/>
          </a:prstGeom>
          <a:noFill/>
        </p:spPr>
        <p:txBody>
          <a:bodyPr wrap="square" rtlCol="0">
            <a:spAutoFit/>
          </a:bodyPr>
          <a:lstStyle/>
          <a:p>
            <a:pPr algn="l"/>
            <a:r>
              <a:rPr kumimoji="1" lang="en-US" altLang="zh-CN" b="1" dirty="0">
                <a:latin typeface="Microsoft YaHei" charset="-122"/>
                <a:ea typeface="Microsoft YaHei" charset="-122"/>
                <a:cs typeface="Microsoft YaHei" charset="-122"/>
              </a:rPr>
              <a:t>Relativistic Hartree-</a:t>
            </a:r>
            <a:r>
              <a:rPr kumimoji="1" lang="en-US" altLang="zh-CN" b="1" dirty="0" err="1">
                <a:latin typeface="Microsoft YaHei" charset="-122"/>
                <a:ea typeface="Microsoft YaHei" charset="-122"/>
                <a:cs typeface="Microsoft YaHei" charset="-122"/>
              </a:rPr>
              <a:t>Bogoliubov</a:t>
            </a:r>
            <a:r>
              <a:rPr kumimoji="1" lang="en-US" altLang="zh-CN" b="1" dirty="0">
                <a:latin typeface="Microsoft YaHei" charset="-122"/>
                <a:ea typeface="Microsoft YaHei" charset="-122"/>
                <a:cs typeface="Microsoft YaHei" charset="-122"/>
              </a:rPr>
              <a:t> Equation</a:t>
            </a:r>
            <a:endParaRPr kumimoji="1" lang="zh-CN" altLang="en-US" b="1" dirty="0">
              <a:latin typeface="Microsoft YaHei" charset="-122"/>
              <a:ea typeface="Microsoft YaHei" charset="-122"/>
              <a:cs typeface="Microsoft YaHei" charset="-122"/>
            </a:endParaRPr>
          </a:p>
        </p:txBody>
      </p:sp>
    </p:spTree>
    <p:extLst>
      <p:ext uri="{BB962C8B-B14F-4D97-AF65-F5344CB8AC3E}">
        <p14:creationId xmlns:p14="http://schemas.microsoft.com/office/powerpoint/2010/main" val="3603160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a:extLst>
              <a:ext uri="{FF2B5EF4-FFF2-40B4-BE49-F238E27FC236}">
                <a16:creationId xmlns:a16="http://schemas.microsoft.com/office/drawing/2014/main" id="{A712882C-6C95-4A43-BD07-3482931C987B}"/>
              </a:ext>
            </a:extLst>
          </p:cNvPr>
          <p:cNvSpPr/>
          <p:nvPr/>
        </p:nvSpPr>
        <p:spPr>
          <a:xfrm>
            <a:off x="3338623" y="6315740"/>
            <a:ext cx="5829146" cy="420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标题 2">
            <a:extLst>
              <a:ext uri="{FF2B5EF4-FFF2-40B4-BE49-F238E27FC236}">
                <a16:creationId xmlns:a16="http://schemas.microsoft.com/office/drawing/2014/main" id="{75CC67C8-B7BC-4256-9FB4-EB46C02C86A9}"/>
              </a:ext>
            </a:extLst>
          </p:cNvPr>
          <p:cNvSpPr>
            <a:spLocks noGrp="1"/>
          </p:cNvSpPr>
          <p:nvPr>
            <p:ph type="title"/>
          </p:nvPr>
        </p:nvSpPr>
        <p:spPr/>
        <p:txBody>
          <a:bodyPr>
            <a:normAutofit/>
          </a:bodyPr>
          <a:lstStyle/>
          <a:p>
            <a:r>
              <a:rPr lang="zh-CN" altLang="en-US" sz="3400" b="1" dirty="0">
                <a:latin typeface="Microsoft YaHei" charset="-122"/>
                <a:ea typeface="Microsoft YaHei" charset="-122"/>
                <a:cs typeface="Microsoft YaHei" charset="-122"/>
              </a:rPr>
              <a:t>微观集体哈密顿量模型</a:t>
            </a:r>
            <a:endParaRPr lang="zh-CN" altLang="en-US" sz="3400" dirty="0"/>
          </a:p>
        </p:txBody>
      </p:sp>
      <p:grpSp>
        <p:nvGrpSpPr>
          <p:cNvPr id="24" name="组 23"/>
          <p:cNvGrpSpPr>
            <a:grpSpLocks noChangeAspect="1"/>
          </p:cNvGrpSpPr>
          <p:nvPr/>
        </p:nvGrpSpPr>
        <p:grpSpPr>
          <a:xfrm>
            <a:off x="5561047" y="5654022"/>
            <a:ext cx="1080111" cy="1080000"/>
            <a:chOff x="5233494" y="2772238"/>
            <a:chExt cx="1720100" cy="1719923"/>
          </a:xfrm>
        </p:grpSpPr>
        <p:sp>
          <p:nvSpPr>
            <p:cNvPr id="4" name="矩形: 圆角 3">
              <a:extLst>
                <a:ext uri="{FF2B5EF4-FFF2-40B4-BE49-F238E27FC236}">
                  <a16:creationId xmlns:a16="http://schemas.microsoft.com/office/drawing/2014/main" id="{457FE3F6-B339-408E-90A3-2B6380DD5234}"/>
                </a:ext>
              </a:extLst>
            </p:cNvPr>
            <p:cNvSpPr/>
            <p:nvPr/>
          </p:nvSpPr>
          <p:spPr>
            <a:xfrm>
              <a:off x="5233494" y="2772238"/>
              <a:ext cx="1720100" cy="1719923"/>
            </a:xfrm>
            <a:prstGeom prst="roundRect">
              <a:avLst>
                <a:gd name="adj" fmla="val 50000"/>
              </a:avLst>
            </a:prstGeom>
            <a:solidFill>
              <a:schemeClr val="bg1"/>
            </a:solidFill>
            <a:ln>
              <a:noFill/>
            </a:ln>
            <a:effectLst>
              <a:outerShdw blurRad="254000" algn="ctr"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85000"/>
                  </a:schemeClr>
                </a:solidFill>
                <a:effectLst>
                  <a:outerShdw blurRad="63500" sx="102000" sy="102000" algn="ctr" rotWithShape="0">
                    <a:prstClr val="black">
                      <a:alpha val="40000"/>
                    </a:prstClr>
                  </a:outerShdw>
                </a:effectLst>
              </a:endParaRPr>
            </a:p>
          </p:txBody>
        </p:sp>
        <p:sp>
          <p:nvSpPr>
            <p:cNvPr id="9" name="矩形: 圆角 8">
              <a:extLst>
                <a:ext uri="{FF2B5EF4-FFF2-40B4-BE49-F238E27FC236}">
                  <a16:creationId xmlns:a16="http://schemas.microsoft.com/office/drawing/2014/main" id="{5E8564BF-907B-4117-B2B4-BACD78A4B954}"/>
                </a:ext>
              </a:extLst>
            </p:cNvPr>
            <p:cNvSpPr/>
            <p:nvPr/>
          </p:nvSpPr>
          <p:spPr>
            <a:xfrm>
              <a:off x="5318921" y="2857549"/>
              <a:ext cx="1549244" cy="1549301"/>
            </a:xfrm>
            <a:prstGeom prst="roundRect">
              <a:avLst>
                <a:gd name="adj" fmla="val 50000"/>
              </a:avLst>
            </a:prstGeom>
            <a:no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85000"/>
                  </a:schemeClr>
                </a:solidFill>
                <a:effectLst>
                  <a:outerShdw blurRad="63500" sx="102000" sy="102000" algn="ctr" rotWithShape="0">
                    <a:prstClr val="black">
                      <a:alpha val="40000"/>
                    </a:prstClr>
                  </a:outerShdw>
                </a:effectLst>
              </a:endParaRPr>
            </a:p>
          </p:txBody>
        </p:sp>
      </p:grpSp>
      <p:grpSp>
        <p:nvGrpSpPr>
          <p:cNvPr id="21" name="组合 20">
            <a:extLst>
              <a:ext uri="{FF2B5EF4-FFF2-40B4-BE49-F238E27FC236}">
                <a16:creationId xmlns:a16="http://schemas.microsoft.com/office/drawing/2014/main" id="{31A70CE9-8FF5-4A05-8A8F-65D98ADD1243}"/>
              </a:ext>
            </a:extLst>
          </p:cNvPr>
          <p:cNvGrpSpPr>
            <a:grpSpLocks noChangeAspect="1"/>
          </p:cNvGrpSpPr>
          <p:nvPr/>
        </p:nvGrpSpPr>
        <p:grpSpPr>
          <a:xfrm>
            <a:off x="1538905" y="5640803"/>
            <a:ext cx="1080111" cy="1080000"/>
            <a:chOff x="3136095" y="2865520"/>
            <a:chExt cx="1602845" cy="1602679"/>
          </a:xfrm>
        </p:grpSpPr>
        <p:sp>
          <p:nvSpPr>
            <p:cNvPr id="5" name="矩形: 圆角 4">
              <a:extLst>
                <a:ext uri="{FF2B5EF4-FFF2-40B4-BE49-F238E27FC236}">
                  <a16:creationId xmlns:a16="http://schemas.microsoft.com/office/drawing/2014/main" id="{12E3AFC5-66F1-4767-89D7-5C436000296A}"/>
                </a:ext>
              </a:extLst>
            </p:cNvPr>
            <p:cNvSpPr/>
            <p:nvPr/>
          </p:nvSpPr>
          <p:spPr>
            <a:xfrm>
              <a:off x="3136095" y="2865520"/>
              <a:ext cx="1602845" cy="1602679"/>
            </a:xfrm>
            <a:prstGeom prst="roundRect">
              <a:avLst>
                <a:gd name="adj" fmla="val 50000"/>
              </a:avLst>
            </a:prstGeom>
            <a:solidFill>
              <a:schemeClr val="bg1"/>
            </a:solidFill>
            <a:ln>
              <a:noFill/>
            </a:ln>
            <a:effectLst>
              <a:outerShdw blurRad="254000" algn="ctr"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sp>
          <p:nvSpPr>
            <p:cNvPr id="10" name="矩形: 圆角 9">
              <a:extLst>
                <a:ext uri="{FF2B5EF4-FFF2-40B4-BE49-F238E27FC236}">
                  <a16:creationId xmlns:a16="http://schemas.microsoft.com/office/drawing/2014/main" id="{05F9A681-F0F8-4D01-BF1D-060E93334202}"/>
                </a:ext>
              </a:extLst>
            </p:cNvPr>
            <p:cNvSpPr/>
            <p:nvPr/>
          </p:nvSpPr>
          <p:spPr>
            <a:xfrm>
              <a:off x="3215810" y="2945125"/>
              <a:ext cx="1443417" cy="1443469"/>
            </a:xfrm>
            <a:prstGeom prst="roundRect">
              <a:avLst>
                <a:gd name="adj" fmla="val 50000"/>
              </a:avLst>
            </a:prstGeom>
            <a:noFill/>
            <a:ln w="63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grpSp>
      <p:grpSp>
        <p:nvGrpSpPr>
          <p:cNvPr id="19" name="组合 18">
            <a:extLst>
              <a:ext uri="{FF2B5EF4-FFF2-40B4-BE49-F238E27FC236}">
                <a16:creationId xmlns:a16="http://schemas.microsoft.com/office/drawing/2014/main" id="{65F262BA-14E2-4E06-BA8B-38D29255949C}"/>
              </a:ext>
            </a:extLst>
          </p:cNvPr>
          <p:cNvGrpSpPr/>
          <p:nvPr/>
        </p:nvGrpSpPr>
        <p:grpSpPr>
          <a:xfrm>
            <a:off x="9744792" y="5668099"/>
            <a:ext cx="1080000" cy="1080000"/>
            <a:chOff x="7453060" y="2865520"/>
            <a:chExt cx="1602845" cy="1602679"/>
          </a:xfrm>
        </p:grpSpPr>
        <p:sp>
          <p:nvSpPr>
            <p:cNvPr id="7" name="矩形: 圆角 6">
              <a:extLst>
                <a:ext uri="{FF2B5EF4-FFF2-40B4-BE49-F238E27FC236}">
                  <a16:creationId xmlns:a16="http://schemas.microsoft.com/office/drawing/2014/main" id="{2F3E03F0-6950-4C2B-A44B-F2DBBB536444}"/>
                </a:ext>
              </a:extLst>
            </p:cNvPr>
            <p:cNvSpPr/>
            <p:nvPr/>
          </p:nvSpPr>
          <p:spPr>
            <a:xfrm>
              <a:off x="7453060" y="2865520"/>
              <a:ext cx="1602845" cy="1602679"/>
            </a:xfrm>
            <a:prstGeom prst="roundRect">
              <a:avLst>
                <a:gd name="adj" fmla="val 50000"/>
              </a:avLst>
            </a:prstGeom>
            <a:solidFill>
              <a:schemeClr val="bg1"/>
            </a:solidFill>
            <a:ln>
              <a:solidFill>
                <a:schemeClr val="bg1">
                  <a:lumMod val="85000"/>
                </a:schemeClr>
              </a:solidFill>
            </a:ln>
            <a:effectLst>
              <a:outerShdw blurRad="254000" algn="ctr"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85000"/>
                  </a:schemeClr>
                </a:solidFill>
                <a:effectLst>
                  <a:outerShdw blurRad="63500" sx="102000" sy="102000" algn="ctr" rotWithShape="0">
                    <a:prstClr val="black">
                      <a:alpha val="40000"/>
                    </a:prstClr>
                  </a:outerShdw>
                </a:effectLst>
              </a:endParaRPr>
            </a:p>
          </p:txBody>
        </p:sp>
        <p:sp>
          <p:nvSpPr>
            <p:cNvPr id="12" name="矩形: 圆角 11">
              <a:extLst>
                <a:ext uri="{FF2B5EF4-FFF2-40B4-BE49-F238E27FC236}">
                  <a16:creationId xmlns:a16="http://schemas.microsoft.com/office/drawing/2014/main" id="{BE5C8B7C-987E-4929-89B6-40165C9925E1}"/>
                </a:ext>
              </a:extLst>
            </p:cNvPr>
            <p:cNvSpPr/>
            <p:nvPr/>
          </p:nvSpPr>
          <p:spPr>
            <a:xfrm>
              <a:off x="7532775" y="2945125"/>
              <a:ext cx="1443417" cy="1443469"/>
            </a:xfrm>
            <a:prstGeom prst="roundRect">
              <a:avLst>
                <a:gd name="adj" fmla="val 50000"/>
              </a:avLst>
            </a:prstGeom>
            <a:no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85000"/>
                  </a:schemeClr>
                </a:solidFill>
                <a:effectLst>
                  <a:outerShdw blurRad="63500" sx="102000" sy="102000" algn="ctr" rotWithShape="0">
                    <a:prstClr val="black">
                      <a:alpha val="40000"/>
                    </a:prstClr>
                  </a:outerShdw>
                </a:effectLst>
              </a:endParaRPr>
            </a:p>
          </p:txBody>
        </p:sp>
      </p:grpSp>
      <p:sp>
        <p:nvSpPr>
          <p:cNvPr id="15" name="文本框 14">
            <a:extLst>
              <a:ext uri="{FF2B5EF4-FFF2-40B4-BE49-F238E27FC236}">
                <a16:creationId xmlns:a16="http://schemas.microsoft.com/office/drawing/2014/main" id="{36E17890-364F-43EC-80CB-7C61BA2EACC9}"/>
              </a:ext>
            </a:extLst>
          </p:cNvPr>
          <p:cNvSpPr txBox="1"/>
          <p:nvPr/>
        </p:nvSpPr>
        <p:spPr>
          <a:xfrm>
            <a:off x="5791719" y="5867796"/>
            <a:ext cx="685536" cy="646331"/>
          </a:xfrm>
          <a:prstGeom prst="rect">
            <a:avLst/>
          </a:prstGeom>
          <a:noFill/>
        </p:spPr>
        <p:txBody>
          <a:bodyPr wrap="square" rtlCol="0">
            <a:spAutoFit/>
          </a:bodyPr>
          <a:lstStyle/>
          <a:p>
            <a:pPr algn="ctr"/>
            <a:r>
              <a:rPr lang="en-US" altLang="zh-CN" sz="3600" dirty="0">
                <a:solidFill>
                  <a:schemeClr val="bg1">
                    <a:lumMod val="85000"/>
                  </a:schemeClr>
                </a:solidFill>
                <a:latin typeface="+mj-ea"/>
                <a:ea typeface="+mj-ea"/>
              </a:rPr>
              <a:t>2</a:t>
            </a:r>
            <a:endParaRPr lang="zh-CN" altLang="en-US" sz="3600" dirty="0">
              <a:solidFill>
                <a:schemeClr val="bg1">
                  <a:lumMod val="85000"/>
                </a:schemeClr>
              </a:solidFill>
              <a:latin typeface="+mj-ea"/>
              <a:ea typeface="+mj-ea"/>
            </a:endParaRPr>
          </a:p>
        </p:txBody>
      </p:sp>
      <p:sp>
        <p:nvSpPr>
          <p:cNvPr id="16" name="文本框 15">
            <a:extLst>
              <a:ext uri="{FF2B5EF4-FFF2-40B4-BE49-F238E27FC236}">
                <a16:creationId xmlns:a16="http://schemas.microsoft.com/office/drawing/2014/main" id="{40F6D5DE-0CE0-4305-98AE-99F6546E06B6}"/>
              </a:ext>
            </a:extLst>
          </p:cNvPr>
          <p:cNvSpPr txBox="1"/>
          <p:nvPr/>
        </p:nvSpPr>
        <p:spPr>
          <a:xfrm>
            <a:off x="1777485" y="5857837"/>
            <a:ext cx="685536" cy="646331"/>
          </a:xfrm>
          <a:prstGeom prst="rect">
            <a:avLst/>
          </a:prstGeom>
          <a:noFill/>
        </p:spPr>
        <p:txBody>
          <a:bodyPr wrap="square" rtlCol="0">
            <a:spAutoFit/>
          </a:bodyPr>
          <a:lstStyle/>
          <a:p>
            <a:pPr algn="ctr"/>
            <a:r>
              <a:rPr lang="en-US" altLang="zh-CN" sz="3600" dirty="0">
                <a:latin typeface="+mj-ea"/>
                <a:ea typeface="+mj-ea"/>
              </a:rPr>
              <a:t>1</a:t>
            </a:r>
            <a:endParaRPr lang="zh-CN" altLang="en-US" sz="3200" dirty="0">
              <a:latin typeface="+mj-ea"/>
              <a:ea typeface="+mj-ea"/>
            </a:endParaRPr>
          </a:p>
        </p:txBody>
      </p:sp>
      <p:sp>
        <p:nvSpPr>
          <p:cNvPr id="17" name="文本框 16">
            <a:extLst>
              <a:ext uri="{FF2B5EF4-FFF2-40B4-BE49-F238E27FC236}">
                <a16:creationId xmlns:a16="http://schemas.microsoft.com/office/drawing/2014/main" id="{304C96E9-5B82-45AE-84F5-F65C3EAE9D87}"/>
              </a:ext>
            </a:extLst>
          </p:cNvPr>
          <p:cNvSpPr txBox="1"/>
          <p:nvPr/>
        </p:nvSpPr>
        <p:spPr>
          <a:xfrm>
            <a:off x="9956078" y="5885131"/>
            <a:ext cx="685536" cy="646331"/>
          </a:xfrm>
          <a:prstGeom prst="rect">
            <a:avLst/>
          </a:prstGeom>
          <a:noFill/>
        </p:spPr>
        <p:txBody>
          <a:bodyPr wrap="square" rtlCol="0">
            <a:spAutoFit/>
          </a:bodyPr>
          <a:lstStyle/>
          <a:p>
            <a:pPr algn="ctr"/>
            <a:r>
              <a:rPr lang="en-US" altLang="zh-CN" sz="3600" dirty="0">
                <a:solidFill>
                  <a:schemeClr val="bg1">
                    <a:lumMod val="85000"/>
                  </a:schemeClr>
                </a:solidFill>
                <a:latin typeface="+mj-ea"/>
                <a:ea typeface="+mj-ea"/>
              </a:rPr>
              <a:t>3</a:t>
            </a:r>
            <a:endParaRPr lang="zh-CN" altLang="en-US" sz="3200" dirty="0">
              <a:solidFill>
                <a:schemeClr val="bg1">
                  <a:lumMod val="85000"/>
                </a:schemeClr>
              </a:solidFill>
              <a:latin typeface="+mj-ea"/>
              <a:ea typeface="+mj-ea"/>
            </a:endParaRPr>
          </a:p>
        </p:txBody>
      </p:sp>
      <p:cxnSp>
        <p:nvCxnSpPr>
          <p:cNvPr id="46" name="直接连接符 45">
            <a:extLst>
              <a:ext uri="{FF2B5EF4-FFF2-40B4-BE49-F238E27FC236}">
                <a16:creationId xmlns:a16="http://schemas.microsoft.com/office/drawing/2014/main" id="{51026F7C-8720-4D11-82C0-6008798AF753}"/>
              </a:ext>
            </a:extLst>
          </p:cNvPr>
          <p:cNvCxnSpPr/>
          <p:nvPr/>
        </p:nvCxnSpPr>
        <p:spPr>
          <a:xfrm>
            <a:off x="2701602" y="6194776"/>
            <a:ext cx="2526171" cy="1"/>
          </a:xfrm>
          <a:prstGeom prst="line">
            <a:avLst/>
          </a:prstGeom>
          <a:ln w="12700">
            <a:gradFill flip="none" rotWithShape="1">
              <a:gsLst>
                <a:gs pos="0">
                  <a:schemeClr val="bg1">
                    <a:alpha val="0"/>
                  </a:schemeClr>
                </a:gs>
                <a:gs pos="20000">
                  <a:srgbClr val="95C0EB"/>
                </a:gs>
                <a:gs pos="80000">
                  <a:srgbClr val="7AB0E6"/>
                </a:gs>
                <a:gs pos="50000">
                  <a:schemeClr val="accent2"/>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2C647E54-CA93-47C2-8C9F-F77E17D646D6}"/>
              </a:ext>
            </a:extLst>
          </p:cNvPr>
          <p:cNvCxnSpPr/>
          <p:nvPr/>
        </p:nvCxnSpPr>
        <p:spPr>
          <a:xfrm flipV="1">
            <a:off x="6953592" y="6194777"/>
            <a:ext cx="2490659" cy="1"/>
          </a:xfrm>
          <a:prstGeom prst="line">
            <a:avLst/>
          </a:prstGeom>
          <a:ln w="12700">
            <a:gradFill flip="none" rotWithShape="1">
              <a:gsLst>
                <a:gs pos="0">
                  <a:schemeClr val="bg1">
                    <a:alpha val="0"/>
                  </a:schemeClr>
                </a:gs>
                <a:gs pos="20000">
                  <a:srgbClr val="95C0EB"/>
                </a:gs>
                <a:gs pos="80000">
                  <a:srgbClr val="7AB0E6"/>
                </a:gs>
                <a:gs pos="50000">
                  <a:schemeClr val="accent2"/>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655330" y="1042698"/>
            <a:ext cx="9798854" cy="523220"/>
          </a:xfrm>
          <a:prstGeom prst="rect">
            <a:avLst/>
          </a:prstGeom>
        </p:spPr>
        <p:txBody>
          <a:bodyPr wrap="square">
            <a:spAutoFit/>
          </a:bodyPr>
          <a:lstStyle/>
          <a:p>
            <a:pPr marL="457200" indent="-457200">
              <a:buFont typeface="Wingdings" charset="2"/>
              <a:buChar char="Ø"/>
            </a:pPr>
            <a:r>
              <a:rPr lang="en-US" altLang="zh-CN" sz="2800" b="1" dirty="0">
                <a:solidFill>
                  <a:srgbClr val="7030A0"/>
                </a:solidFill>
                <a:latin typeface="Arial" pitchFamily="34" charset="0"/>
                <a:cs typeface="Arial" pitchFamily="34" charset="0"/>
              </a:rPr>
              <a:t>Solve in 3DHO basis </a:t>
            </a:r>
          </a:p>
        </p:txBody>
      </p:sp>
      <p:sp>
        <p:nvSpPr>
          <p:cNvPr id="6" name="灯片编号占位符 5">
            <a:extLst>
              <a:ext uri="{FF2B5EF4-FFF2-40B4-BE49-F238E27FC236}">
                <a16:creationId xmlns:a16="http://schemas.microsoft.com/office/drawing/2014/main" id="{AE592715-C498-4B14-9B9D-864C1458EBD3}"/>
              </a:ext>
            </a:extLst>
          </p:cNvPr>
          <p:cNvSpPr>
            <a:spLocks noGrp="1"/>
          </p:cNvSpPr>
          <p:nvPr>
            <p:ph type="sldNum" sz="quarter" idx="12"/>
          </p:nvPr>
        </p:nvSpPr>
        <p:spPr/>
        <p:txBody>
          <a:bodyPr/>
          <a:lstStyle/>
          <a:p>
            <a:fld id="{62882B55-B6B2-497F-8568-5D2D4C04CE38}" type="slidenum">
              <a:rPr lang="zh-CN" altLang="en-US" smtClean="0"/>
              <a:t>17</a:t>
            </a:fld>
            <a:endParaRPr lang="zh-CN" altLang="en-US"/>
          </a:p>
        </p:txBody>
      </p:sp>
      <p:pic>
        <p:nvPicPr>
          <p:cNvPr id="18" name="图片 17">
            <a:extLst>
              <a:ext uri="{FF2B5EF4-FFF2-40B4-BE49-F238E27FC236}">
                <a16:creationId xmlns:a16="http://schemas.microsoft.com/office/drawing/2014/main" id="{0AABB85C-116C-429D-8002-3216AF50C1B1}"/>
              </a:ext>
            </a:extLst>
          </p:cNvPr>
          <p:cNvPicPr>
            <a:picLocks noChangeAspect="1"/>
          </p:cNvPicPr>
          <p:nvPr/>
        </p:nvPicPr>
        <p:blipFill rotWithShape="1">
          <a:blip r:embed="rId3"/>
          <a:srcRect t="477"/>
          <a:stretch/>
        </p:blipFill>
        <p:spPr>
          <a:xfrm>
            <a:off x="1362616" y="1839485"/>
            <a:ext cx="3560142" cy="3964709"/>
          </a:xfrm>
          <a:prstGeom prst="rect">
            <a:avLst/>
          </a:prstGeom>
        </p:spPr>
      </p:pic>
      <p:grpSp>
        <p:nvGrpSpPr>
          <p:cNvPr id="13" name="组合 12">
            <a:extLst>
              <a:ext uri="{FF2B5EF4-FFF2-40B4-BE49-F238E27FC236}">
                <a16:creationId xmlns:a16="http://schemas.microsoft.com/office/drawing/2014/main" id="{F969F308-1447-4E2E-BA58-417F5916C5E2}"/>
              </a:ext>
            </a:extLst>
          </p:cNvPr>
          <p:cNvGrpSpPr/>
          <p:nvPr/>
        </p:nvGrpSpPr>
        <p:grpSpPr>
          <a:xfrm>
            <a:off x="5450935" y="1672245"/>
            <a:ext cx="2081177" cy="2252021"/>
            <a:chOff x="10053885" y="2124770"/>
            <a:chExt cx="2081177" cy="2252021"/>
          </a:xfrm>
        </p:grpSpPr>
        <p:sp>
          <p:nvSpPr>
            <p:cNvPr id="8" name="标注: 弯曲线形 7">
              <a:extLst>
                <a:ext uri="{FF2B5EF4-FFF2-40B4-BE49-F238E27FC236}">
                  <a16:creationId xmlns:a16="http://schemas.microsoft.com/office/drawing/2014/main" id="{A7C38DE3-96BC-4384-B19B-462E1C8D0403}"/>
                </a:ext>
              </a:extLst>
            </p:cNvPr>
            <p:cNvSpPr/>
            <p:nvPr/>
          </p:nvSpPr>
          <p:spPr>
            <a:xfrm>
              <a:off x="10053885" y="2124770"/>
              <a:ext cx="2038797" cy="2252021"/>
            </a:xfrm>
            <a:prstGeom prst="borderCallout2">
              <a:avLst>
                <a:gd name="adj1" fmla="val 19069"/>
                <a:gd name="adj2" fmla="val -273"/>
                <a:gd name="adj3" fmla="val 21140"/>
                <a:gd name="adj4" fmla="val -15702"/>
                <a:gd name="adj5" fmla="val 111414"/>
                <a:gd name="adj6" fmla="val -105839"/>
              </a:avLst>
            </a:prstGeom>
            <a:noFill/>
            <a:ln w="190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文本框 10">
              <a:extLst>
                <a:ext uri="{FF2B5EF4-FFF2-40B4-BE49-F238E27FC236}">
                  <a16:creationId xmlns:a16="http://schemas.microsoft.com/office/drawing/2014/main" id="{45D8C2C0-8A68-48A3-8B95-B1069E983942}"/>
                </a:ext>
              </a:extLst>
            </p:cNvPr>
            <p:cNvSpPr txBox="1"/>
            <p:nvPr/>
          </p:nvSpPr>
          <p:spPr>
            <a:xfrm>
              <a:off x="10063661" y="2237678"/>
              <a:ext cx="2071401" cy="1976438"/>
            </a:xfrm>
            <a:prstGeom prst="rect">
              <a:avLst/>
            </a:prstGeom>
            <a:noFill/>
          </p:spPr>
          <p:txBody>
            <a:bodyPr wrap="none" rtlCol="0">
              <a:spAutoFit/>
            </a:bodyPr>
            <a:lstStyle/>
            <a:p>
              <a:pPr algn="l">
                <a:lnSpc>
                  <a:spcPct val="150000"/>
                </a:lnSpc>
              </a:pPr>
              <a:r>
                <a:rPr lang="en-US" altLang="zh-CN" sz="2000" dirty="0" err="1">
                  <a:solidFill>
                    <a:srgbClr val="7030A0"/>
                  </a:solidFill>
                  <a:latin typeface="Arial" panose="020B0604020202020204" pitchFamily="34" charset="0"/>
                  <a:ea typeface="微软雅黑" panose="020B0503020204020204" pitchFamily="34" charset="-122"/>
                  <a:cs typeface="Arial" panose="020B0604020202020204" pitchFamily="34" charset="0"/>
                </a:rPr>
                <a:t>E</a:t>
              </a:r>
              <a:r>
                <a:rPr lang="en-US" altLang="zh-CN" sz="2000" baseline="-25000" dirty="0" err="1">
                  <a:solidFill>
                    <a:srgbClr val="7030A0"/>
                  </a:solidFill>
                  <a:latin typeface="Arial" panose="020B0604020202020204" pitchFamily="34" charset="0"/>
                  <a:ea typeface="微软雅黑" panose="020B0503020204020204" pitchFamily="34" charset="-122"/>
                  <a:cs typeface="Arial" panose="020B0604020202020204" pitchFamily="34" charset="0"/>
                </a:rPr>
                <a:t>tot</a:t>
              </a:r>
              <a:r>
                <a:rPr lang="en-US" altLang="zh-CN" sz="2000" dirty="0">
                  <a:solidFill>
                    <a:srgbClr val="7030A0"/>
                  </a:solidFill>
                  <a:latin typeface="Arial" panose="020B0604020202020204" pitchFamily="34" charset="0"/>
                  <a:ea typeface="微软雅黑" panose="020B0503020204020204" pitchFamily="34" charset="-122"/>
                  <a:cs typeface="Arial" panose="020B0604020202020204" pitchFamily="34" charset="0"/>
                </a:rPr>
                <a:t>    total E</a:t>
              </a:r>
            </a:p>
            <a:p>
              <a:pPr algn="l">
                <a:lnSpc>
                  <a:spcPct val="150000"/>
                </a:lnSpc>
              </a:pPr>
              <a:r>
                <a:rPr lang="en-US" altLang="zh-CN" sz="2000" dirty="0">
                  <a:solidFill>
                    <a:srgbClr val="7030A0"/>
                  </a:solidFill>
                  <a:latin typeface="Arial" panose="020B0604020202020204" pitchFamily="34" charset="0"/>
                  <a:ea typeface="微软雅黑" panose="020B0503020204020204" pitchFamily="34" charset="-122"/>
                  <a:cs typeface="Arial" panose="020B0604020202020204" pitchFamily="34" charset="0"/>
                </a:rPr>
                <a:t>|k&gt;    </a:t>
              </a:r>
              <a:r>
                <a:rPr lang="en-US" altLang="zh-CN" sz="2000" dirty="0" err="1">
                  <a:solidFill>
                    <a:srgbClr val="7030A0"/>
                  </a:solidFill>
                  <a:latin typeface="Arial" panose="020B0604020202020204" pitchFamily="34" charset="0"/>
                  <a:ea typeface="微软雅黑" panose="020B0503020204020204" pitchFamily="34" charset="-122"/>
                  <a:cs typeface="Arial" panose="020B0604020202020204" pitchFamily="34" charset="0"/>
                </a:rPr>
                <a:t>s.p.</a:t>
              </a:r>
              <a:r>
                <a:rPr lang="en-US" altLang="zh-CN" sz="2000" dirty="0">
                  <a:solidFill>
                    <a:srgbClr val="7030A0"/>
                  </a:solidFill>
                  <a:latin typeface="Arial" panose="020B0604020202020204" pitchFamily="34" charset="0"/>
                  <a:ea typeface="微软雅黑" panose="020B0503020204020204" pitchFamily="34" charset="-122"/>
                  <a:cs typeface="Arial" panose="020B0604020202020204" pitchFamily="34" charset="0"/>
                </a:rPr>
                <a:t> </a:t>
              </a:r>
              <a:r>
                <a:rPr lang="en-US" altLang="zh-CN" sz="2000" dirty="0" err="1">
                  <a:solidFill>
                    <a:srgbClr val="7030A0"/>
                  </a:solidFill>
                  <a:latin typeface="Arial" panose="020B0604020202020204" pitchFamily="34" charset="0"/>
                  <a:ea typeface="微软雅黑" panose="020B0503020204020204" pitchFamily="34" charset="-122"/>
                  <a:cs typeface="Arial" panose="020B0604020202020204" pitchFamily="34" charset="0"/>
                </a:rPr>
                <a:t>wf</a:t>
              </a:r>
              <a:endParaRPr lang="en-US" altLang="zh-CN" sz="2000" dirty="0">
                <a:solidFill>
                  <a:srgbClr val="7030A0"/>
                </a:solidFill>
                <a:latin typeface="Arial" panose="020B0604020202020204" pitchFamily="34" charset="0"/>
                <a:ea typeface="微软雅黑" panose="020B0503020204020204" pitchFamily="34" charset="-122"/>
                <a:cs typeface="Arial" panose="020B0604020202020204" pitchFamily="34" charset="0"/>
              </a:endParaRPr>
            </a:p>
            <a:p>
              <a:pPr algn="l">
                <a:lnSpc>
                  <a:spcPct val="150000"/>
                </a:lnSpc>
              </a:pPr>
              <a:r>
                <a:rPr lang="zh-CN" altLang="zh-CN" sz="2400" dirty="0">
                  <a:solidFill>
                    <a:srgbClr val="7030A0"/>
                  </a:solidFill>
                  <a:latin typeface="Arial" panose="020B0604020202020204" pitchFamily="34" charset="0"/>
                  <a:ea typeface="微软雅黑" panose="020B0503020204020204" pitchFamily="34" charset="-122"/>
                  <a:cs typeface="Arial" panose="020B0604020202020204" pitchFamily="34" charset="0"/>
                </a:rPr>
                <a:t>ε</a:t>
              </a:r>
              <a:r>
                <a:rPr lang="en-US" altLang="zh-CN" sz="2000" baseline="-25000" dirty="0">
                  <a:solidFill>
                    <a:srgbClr val="7030A0"/>
                  </a:solidFill>
                  <a:latin typeface="Arial" panose="020B0604020202020204" pitchFamily="34" charset="0"/>
                  <a:ea typeface="微软雅黑" panose="020B0503020204020204" pitchFamily="34" charset="-122"/>
                  <a:cs typeface="Arial" panose="020B0604020202020204" pitchFamily="34" charset="0"/>
                </a:rPr>
                <a:t>k</a:t>
              </a:r>
              <a:r>
                <a:rPr lang="en-US" altLang="zh-CN" sz="2000" dirty="0">
                  <a:solidFill>
                    <a:srgbClr val="7030A0"/>
                  </a:solidFill>
                  <a:latin typeface="Arial" panose="020B0604020202020204" pitchFamily="34" charset="0"/>
                  <a:ea typeface="微软雅黑" panose="020B0503020204020204" pitchFamily="34" charset="-122"/>
                  <a:cs typeface="Arial" panose="020B0604020202020204" pitchFamily="34" charset="0"/>
                </a:rPr>
                <a:t>    </a:t>
              </a:r>
              <a:r>
                <a:rPr lang="zh-CN" altLang="en-US" sz="1600" dirty="0">
                  <a:solidFill>
                    <a:srgbClr val="7030A0"/>
                  </a:solidFill>
                  <a:latin typeface="Arial" panose="020B0604020202020204" pitchFamily="34" charset="0"/>
                  <a:ea typeface="微软雅黑" panose="020B0503020204020204" pitchFamily="34" charset="-122"/>
                  <a:cs typeface="Arial" panose="020B0604020202020204" pitchFamily="34" charset="0"/>
                </a:rPr>
                <a:t>  </a:t>
              </a:r>
              <a:r>
                <a:rPr lang="en-US" altLang="zh-CN" sz="2000" dirty="0" err="1">
                  <a:solidFill>
                    <a:srgbClr val="7030A0"/>
                  </a:solidFill>
                  <a:latin typeface="Arial" panose="020B0604020202020204" pitchFamily="34" charset="0"/>
                  <a:ea typeface="微软雅黑" panose="020B0503020204020204" pitchFamily="34" charset="-122"/>
                  <a:cs typeface="Arial" panose="020B0604020202020204" pitchFamily="34" charset="0"/>
                </a:rPr>
                <a:t>s.p.</a:t>
              </a:r>
              <a:r>
                <a:rPr lang="en-US" altLang="zh-CN" sz="2000" dirty="0">
                  <a:solidFill>
                    <a:srgbClr val="7030A0"/>
                  </a:solidFill>
                  <a:latin typeface="Arial" panose="020B0604020202020204" pitchFamily="34" charset="0"/>
                  <a:ea typeface="微软雅黑" panose="020B0503020204020204" pitchFamily="34" charset="-122"/>
                  <a:cs typeface="Arial" panose="020B0604020202020204" pitchFamily="34" charset="0"/>
                </a:rPr>
                <a:t> energy</a:t>
              </a:r>
            </a:p>
            <a:p>
              <a:pPr algn="l">
                <a:lnSpc>
                  <a:spcPct val="150000"/>
                </a:lnSpc>
              </a:pPr>
              <a:r>
                <a:rPr lang="en-US" altLang="zh-CN" sz="2000" dirty="0">
                  <a:solidFill>
                    <a:srgbClr val="7030A0"/>
                  </a:solidFill>
                  <a:latin typeface="Arial" panose="020B0604020202020204" pitchFamily="34" charset="0"/>
                  <a:ea typeface="微软雅黑" panose="020B0503020204020204" pitchFamily="34" charset="-122"/>
                  <a:cs typeface="Arial" panose="020B0604020202020204" pitchFamily="34" charset="0"/>
                </a:rPr>
                <a:t>v</a:t>
              </a:r>
              <a:r>
                <a:rPr lang="en-US" altLang="zh-CN" sz="2000" baseline="-25000" dirty="0">
                  <a:solidFill>
                    <a:srgbClr val="7030A0"/>
                  </a:solidFill>
                  <a:latin typeface="Arial" panose="020B0604020202020204" pitchFamily="34" charset="0"/>
                  <a:ea typeface="微软雅黑" panose="020B0503020204020204" pitchFamily="34" charset="-122"/>
                  <a:cs typeface="Arial" panose="020B0604020202020204" pitchFamily="34" charset="0"/>
                </a:rPr>
                <a:t>k</a:t>
              </a:r>
              <a:r>
                <a:rPr lang="en-US" altLang="zh-CN" sz="2000" baseline="30000" dirty="0">
                  <a:solidFill>
                    <a:srgbClr val="7030A0"/>
                  </a:solidFill>
                  <a:latin typeface="Arial" panose="020B0604020202020204" pitchFamily="34" charset="0"/>
                  <a:ea typeface="微软雅黑" panose="020B0503020204020204" pitchFamily="34" charset="-122"/>
                  <a:cs typeface="Arial" panose="020B0604020202020204" pitchFamily="34" charset="0"/>
                </a:rPr>
                <a:t>2</a:t>
              </a:r>
              <a:r>
                <a:rPr lang="en-US" altLang="zh-CN" sz="2000" dirty="0">
                  <a:solidFill>
                    <a:srgbClr val="7030A0"/>
                  </a:solidFill>
                  <a:latin typeface="Arial" panose="020B0604020202020204" pitchFamily="34" charset="0"/>
                  <a:ea typeface="微软雅黑" panose="020B0503020204020204" pitchFamily="34" charset="-122"/>
                  <a:cs typeface="Arial" panose="020B0604020202020204" pitchFamily="34" charset="0"/>
                </a:rPr>
                <a:t>    occupation</a:t>
              </a:r>
              <a:endParaRPr lang="zh-CN" altLang="en-US" sz="2000" dirty="0">
                <a:solidFill>
                  <a:srgbClr val="7030A0"/>
                </a:solidFill>
                <a:latin typeface="Arial" panose="020B0604020202020204" pitchFamily="34" charset="0"/>
                <a:ea typeface="微软雅黑" panose="020B0503020204020204" pitchFamily="34" charset="-122"/>
                <a:cs typeface="Arial" panose="020B0604020202020204" pitchFamily="34" charset="0"/>
              </a:endParaRPr>
            </a:p>
          </p:txBody>
        </p:sp>
      </p:grpSp>
      <p:pic>
        <p:nvPicPr>
          <p:cNvPr id="28" name="图片 27">
            <a:extLst>
              <a:ext uri="{FF2B5EF4-FFF2-40B4-BE49-F238E27FC236}">
                <a16:creationId xmlns:a16="http://schemas.microsoft.com/office/drawing/2014/main" id="{74A87C8F-4C74-6CF6-9085-F7A736C8EEE2}"/>
              </a:ext>
            </a:extLst>
          </p:cNvPr>
          <p:cNvPicPr>
            <a:picLocks noChangeAspect="1"/>
          </p:cNvPicPr>
          <p:nvPr/>
        </p:nvPicPr>
        <p:blipFill rotWithShape="1">
          <a:blip r:embed="rId4"/>
          <a:srcRect l="66816"/>
          <a:stretch/>
        </p:blipFill>
        <p:spPr>
          <a:xfrm>
            <a:off x="8324387" y="1472082"/>
            <a:ext cx="2948233" cy="3933072"/>
          </a:xfrm>
          <a:prstGeom prst="rect">
            <a:avLst/>
          </a:prstGeom>
        </p:spPr>
      </p:pic>
    </p:spTree>
    <p:extLst>
      <p:ext uri="{BB962C8B-B14F-4D97-AF65-F5344CB8AC3E}">
        <p14:creationId xmlns:p14="http://schemas.microsoft.com/office/powerpoint/2010/main" val="200281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a:extLst>
              <a:ext uri="{FF2B5EF4-FFF2-40B4-BE49-F238E27FC236}">
                <a16:creationId xmlns:a16="http://schemas.microsoft.com/office/drawing/2014/main" id="{A712882C-6C95-4A43-BD07-3482931C987B}"/>
              </a:ext>
            </a:extLst>
          </p:cNvPr>
          <p:cNvSpPr/>
          <p:nvPr/>
        </p:nvSpPr>
        <p:spPr>
          <a:xfrm>
            <a:off x="3338623" y="6315740"/>
            <a:ext cx="5829146" cy="420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标题 2">
            <a:extLst>
              <a:ext uri="{FF2B5EF4-FFF2-40B4-BE49-F238E27FC236}">
                <a16:creationId xmlns:a16="http://schemas.microsoft.com/office/drawing/2014/main" id="{75CC67C8-B7BC-4256-9FB4-EB46C02C86A9}"/>
              </a:ext>
            </a:extLst>
          </p:cNvPr>
          <p:cNvSpPr>
            <a:spLocks noGrp="1"/>
          </p:cNvSpPr>
          <p:nvPr>
            <p:ph type="title"/>
          </p:nvPr>
        </p:nvSpPr>
        <p:spPr/>
        <p:txBody>
          <a:bodyPr>
            <a:normAutofit/>
          </a:bodyPr>
          <a:lstStyle/>
          <a:p>
            <a:r>
              <a:rPr lang="zh-CN" altLang="en-US" sz="3400" b="1" dirty="0">
                <a:latin typeface="Microsoft YaHei" charset="-122"/>
                <a:ea typeface="Microsoft YaHei" charset="-122"/>
                <a:cs typeface="Microsoft YaHei" charset="-122"/>
              </a:rPr>
              <a:t>微观集体哈密顿量模型</a:t>
            </a:r>
            <a:endParaRPr lang="zh-CN" altLang="en-US" sz="3400" dirty="0"/>
          </a:p>
        </p:txBody>
      </p:sp>
      <p:grpSp>
        <p:nvGrpSpPr>
          <p:cNvPr id="24" name="组 23"/>
          <p:cNvGrpSpPr>
            <a:grpSpLocks noChangeAspect="1"/>
          </p:cNvGrpSpPr>
          <p:nvPr/>
        </p:nvGrpSpPr>
        <p:grpSpPr>
          <a:xfrm>
            <a:off x="5561047" y="5654022"/>
            <a:ext cx="1080111" cy="1080000"/>
            <a:chOff x="5233494" y="2772238"/>
            <a:chExt cx="1720100" cy="1719923"/>
          </a:xfrm>
        </p:grpSpPr>
        <p:sp>
          <p:nvSpPr>
            <p:cNvPr id="4" name="矩形: 圆角 3">
              <a:extLst>
                <a:ext uri="{FF2B5EF4-FFF2-40B4-BE49-F238E27FC236}">
                  <a16:creationId xmlns:a16="http://schemas.microsoft.com/office/drawing/2014/main" id="{457FE3F6-B339-408E-90A3-2B6380DD5234}"/>
                </a:ext>
              </a:extLst>
            </p:cNvPr>
            <p:cNvSpPr/>
            <p:nvPr/>
          </p:nvSpPr>
          <p:spPr>
            <a:xfrm>
              <a:off x="5233494" y="2772238"/>
              <a:ext cx="1720100" cy="1719923"/>
            </a:xfrm>
            <a:prstGeom prst="roundRect">
              <a:avLst>
                <a:gd name="adj" fmla="val 50000"/>
              </a:avLst>
            </a:prstGeom>
            <a:solidFill>
              <a:schemeClr val="bg1"/>
            </a:solidFill>
            <a:ln>
              <a:noFill/>
            </a:ln>
            <a:effectLst>
              <a:outerShdw blurRad="254000" algn="ctr"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85000"/>
                  </a:schemeClr>
                </a:solidFill>
                <a:effectLst>
                  <a:outerShdw blurRad="63500" sx="102000" sy="102000" algn="ctr" rotWithShape="0">
                    <a:prstClr val="black">
                      <a:alpha val="40000"/>
                    </a:prstClr>
                  </a:outerShdw>
                </a:effectLst>
              </a:endParaRPr>
            </a:p>
          </p:txBody>
        </p:sp>
        <p:sp>
          <p:nvSpPr>
            <p:cNvPr id="9" name="矩形: 圆角 8">
              <a:extLst>
                <a:ext uri="{FF2B5EF4-FFF2-40B4-BE49-F238E27FC236}">
                  <a16:creationId xmlns:a16="http://schemas.microsoft.com/office/drawing/2014/main" id="{5E8564BF-907B-4117-B2B4-BACD78A4B954}"/>
                </a:ext>
              </a:extLst>
            </p:cNvPr>
            <p:cNvSpPr/>
            <p:nvPr/>
          </p:nvSpPr>
          <p:spPr>
            <a:xfrm>
              <a:off x="5318921" y="2857549"/>
              <a:ext cx="1549244" cy="1549301"/>
            </a:xfrm>
            <a:prstGeom prst="roundRect">
              <a:avLst>
                <a:gd name="adj" fmla="val 50000"/>
              </a:avLst>
            </a:prstGeom>
            <a:no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85000"/>
                  </a:schemeClr>
                </a:solidFill>
                <a:effectLst>
                  <a:outerShdw blurRad="63500" sx="102000" sy="102000" algn="ctr" rotWithShape="0">
                    <a:prstClr val="black">
                      <a:alpha val="40000"/>
                    </a:prstClr>
                  </a:outerShdw>
                </a:effectLst>
              </a:endParaRPr>
            </a:p>
          </p:txBody>
        </p:sp>
      </p:grpSp>
      <p:grpSp>
        <p:nvGrpSpPr>
          <p:cNvPr id="21" name="组合 20">
            <a:extLst>
              <a:ext uri="{FF2B5EF4-FFF2-40B4-BE49-F238E27FC236}">
                <a16:creationId xmlns:a16="http://schemas.microsoft.com/office/drawing/2014/main" id="{31A70CE9-8FF5-4A05-8A8F-65D98ADD1243}"/>
              </a:ext>
            </a:extLst>
          </p:cNvPr>
          <p:cNvGrpSpPr>
            <a:grpSpLocks noChangeAspect="1"/>
          </p:cNvGrpSpPr>
          <p:nvPr/>
        </p:nvGrpSpPr>
        <p:grpSpPr>
          <a:xfrm>
            <a:off x="1538905" y="5640803"/>
            <a:ext cx="1080111" cy="1080000"/>
            <a:chOff x="3136095" y="2865520"/>
            <a:chExt cx="1602845" cy="1602679"/>
          </a:xfrm>
        </p:grpSpPr>
        <p:sp>
          <p:nvSpPr>
            <p:cNvPr id="5" name="矩形: 圆角 4">
              <a:extLst>
                <a:ext uri="{FF2B5EF4-FFF2-40B4-BE49-F238E27FC236}">
                  <a16:creationId xmlns:a16="http://schemas.microsoft.com/office/drawing/2014/main" id="{12E3AFC5-66F1-4767-89D7-5C436000296A}"/>
                </a:ext>
              </a:extLst>
            </p:cNvPr>
            <p:cNvSpPr/>
            <p:nvPr/>
          </p:nvSpPr>
          <p:spPr>
            <a:xfrm>
              <a:off x="3136095" y="2865520"/>
              <a:ext cx="1602845" cy="1602679"/>
            </a:xfrm>
            <a:prstGeom prst="roundRect">
              <a:avLst>
                <a:gd name="adj" fmla="val 50000"/>
              </a:avLst>
            </a:prstGeom>
            <a:solidFill>
              <a:schemeClr val="bg1"/>
            </a:solidFill>
            <a:ln>
              <a:noFill/>
            </a:ln>
            <a:effectLst>
              <a:outerShdw blurRad="254000" algn="ctr"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sp>
          <p:nvSpPr>
            <p:cNvPr id="10" name="矩形: 圆角 9">
              <a:extLst>
                <a:ext uri="{FF2B5EF4-FFF2-40B4-BE49-F238E27FC236}">
                  <a16:creationId xmlns:a16="http://schemas.microsoft.com/office/drawing/2014/main" id="{05F9A681-F0F8-4D01-BF1D-060E93334202}"/>
                </a:ext>
              </a:extLst>
            </p:cNvPr>
            <p:cNvSpPr/>
            <p:nvPr/>
          </p:nvSpPr>
          <p:spPr>
            <a:xfrm>
              <a:off x="3215810" y="2945125"/>
              <a:ext cx="1443417" cy="1443469"/>
            </a:xfrm>
            <a:prstGeom prst="roundRect">
              <a:avLst>
                <a:gd name="adj" fmla="val 50000"/>
              </a:avLst>
            </a:prstGeom>
            <a:noFill/>
            <a:ln w="63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grpSp>
      <p:grpSp>
        <p:nvGrpSpPr>
          <p:cNvPr id="19" name="组合 18">
            <a:extLst>
              <a:ext uri="{FF2B5EF4-FFF2-40B4-BE49-F238E27FC236}">
                <a16:creationId xmlns:a16="http://schemas.microsoft.com/office/drawing/2014/main" id="{65F262BA-14E2-4E06-BA8B-38D29255949C}"/>
              </a:ext>
            </a:extLst>
          </p:cNvPr>
          <p:cNvGrpSpPr/>
          <p:nvPr/>
        </p:nvGrpSpPr>
        <p:grpSpPr>
          <a:xfrm>
            <a:off x="9744792" y="5668099"/>
            <a:ext cx="1080000" cy="1080000"/>
            <a:chOff x="7453060" y="2865520"/>
            <a:chExt cx="1602845" cy="1602679"/>
          </a:xfrm>
        </p:grpSpPr>
        <p:sp>
          <p:nvSpPr>
            <p:cNvPr id="7" name="矩形: 圆角 6">
              <a:extLst>
                <a:ext uri="{FF2B5EF4-FFF2-40B4-BE49-F238E27FC236}">
                  <a16:creationId xmlns:a16="http://schemas.microsoft.com/office/drawing/2014/main" id="{2F3E03F0-6950-4C2B-A44B-F2DBBB536444}"/>
                </a:ext>
              </a:extLst>
            </p:cNvPr>
            <p:cNvSpPr/>
            <p:nvPr/>
          </p:nvSpPr>
          <p:spPr>
            <a:xfrm>
              <a:off x="7453060" y="2865520"/>
              <a:ext cx="1602845" cy="1602679"/>
            </a:xfrm>
            <a:prstGeom prst="roundRect">
              <a:avLst>
                <a:gd name="adj" fmla="val 50000"/>
              </a:avLst>
            </a:prstGeom>
            <a:solidFill>
              <a:schemeClr val="bg1"/>
            </a:solidFill>
            <a:ln>
              <a:solidFill>
                <a:schemeClr val="bg1">
                  <a:lumMod val="85000"/>
                </a:schemeClr>
              </a:solidFill>
            </a:ln>
            <a:effectLst>
              <a:outerShdw blurRad="254000" algn="ctr"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85000"/>
                  </a:schemeClr>
                </a:solidFill>
                <a:effectLst>
                  <a:outerShdw blurRad="63500" sx="102000" sy="102000" algn="ctr" rotWithShape="0">
                    <a:prstClr val="black">
                      <a:alpha val="40000"/>
                    </a:prstClr>
                  </a:outerShdw>
                </a:effectLst>
              </a:endParaRPr>
            </a:p>
          </p:txBody>
        </p:sp>
        <p:sp>
          <p:nvSpPr>
            <p:cNvPr id="12" name="矩形: 圆角 11">
              <a:extLst>
                <a:ext uri="{FF2B5EF4-FFF2-40B4-BE49-F238E27FC236}">
                  <a16:creationId xmlns:a16="http://schemas.microsoft.com/office/drawing/2014/main" id="{BE5C8B7C-987E-4929-89B6-40165C9925E1}"/>
                </a:ext>
              </a:extLst>
            </p:cNvPr>
            <p:cNvSpPr/>
            <p:nvPr/>
          </p:nvSpPr>
          <p:spPr>
            <a:xfrm>
              <a:off x="7532775" y="2945125"/>
              <a:ext cx="1443417" cy="1443469"/>
            </a:xfrm>
            <a:prstGeom prst="roundRect">
              <a:avLst>
                <a:gd name="adj" fmla="val 50000"/>
              </a:avLst>
            </a:prstGeom>
            <a:no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85000"/>
                  </a:schemeClr>
                </a:solidFill>
                <a:effectLst>
                  <a:outerShdw blurRad="63500" sx="102000" sy="102000" algn="ctr" rotWithShape="0">
                    <a:prstClr val="black">
                      <a:alpha val="40000"/>
                    </a:prstClr>
                  </a:outerShdw>
                </a:effectLst>
              </a:endParaRPr>
            </a:p>
          </p:txBody>
        </p:sp>
      </p:grpSp>
      <p:sp>
        <p:nvSpPr>
          <p:cNvPr id="15" name="文本框 14">
            <a:extLst>
              <a:ext uri="{FF2B5EF4-FFF2-40B4-BE49-F238E27FC236}">
                <a16:creationId xmlns:a16="http://schemas.microsoft.com/office/drawing/2014/main" id="{36E17890-364F-43EC-80CB-7C61BA2EACC9}"/>
              </a:ext>
            </a:extLst>
          </p:cNvPr>
          <p:cNvSpPr txBox="1"/>
          <p:nvPr/>
        </p:nvSpPr>
        <p:spPr>
          <a:xfrm>
            <a:off x="5791719" y="5867796"/>
            <a:ext cx="685536" cy="646331"/>
          </a:xfrm>
          <a:prstGeom prst="rect">
            <a:avLst/>
          </a:prstGeom>
          <a:noFill/>
        </p:spPr>
        <p:txBody>
          <a:bodyPr wrap="square" rtlCol="0">
            <a:spAutoFit/>
          </a:bodyPr>
          <a:lstStyle/>
          <a:p>
            <a:pPr algn="ctr"/>
            <a:r>
              <a:rPr lang="en-US" altLang="zh-CN" sz="3600" dirty="0">
                <a:solidFill>
                  <a:schemeClr val="bg1">
                    <a:lumMod val="85000"/>
                  </a:schemeClr>
                </a:solidFill>
                <a:latin typeface="+mj-ea"/>
                <a:ea typeface="+mj-ea"/>
              </a:rPr>
              <a:t>2</a:t>
            </a:r>
            <a:endParaRPr lang="zh-CN" altLang="en-US" sz="3600" dirty="0">
              <a:solidFill>
                <a:schemeClr val="bg1">
                  <a:lumMod val="85000"/>
                </a:schemeClr>
              </a:solidFill>
              <a:latin typeface="+mj-ea"/>
              <a:ea typeface="+mj-ea"/>
            </a:endParaRPr>
          </a:p>
        </p:txBody>
      </p:sp>
      <p:sp>
        <p:nvSpPr>
          <p:cNvPr id="16" name="文本框 15">
            <a:extLst>
              <a:ext uri="{FF2B5EF4-FFF2-40B4-BE49-F238E27FC236}">
                <a16:creationId xmlns:a16="http://schemas.microsoft.com/office/drawing/2014/main" id="{40F6D5DE-0CE0-4305-98AE-99F6546E06B6}"/>
              </a:ext>
            </a:extLst>
          </p:cNvPr>
          <p:cNvSpPr txBox="1"/>
          <p:nvPr/>
        </p:nvSpPr>
        <p:spPr>
          <a:xfrm>
            <a:off x="1777485" y="5857837"/>
            <a:ext cx="685536" cy="646331"/>
          </a:xfrm>
          <a:prstGeom prst="rect">
            <a:avLst/>
          </a:prstGeom>
          <a:noFill/>
        </p:spPr>
        <p:txBody>
          <a:bodyPr wrap="square" rtlCol="0">
            <a:spAutoFit/>
          </a:bodyPr>
          <a:lstStyle/>
          <a:p>
            <a:pPr algn="ctr"/>
            <a:r>
              <a:rPr lang="en-US" altLang="zh-CN" sz="3600" dirty="0">
                <a:latin typeface="+mj-ea"/>
                <a:ea typeface="+mj-ea"/>
              </a:rPr>
              <a:t>1</a:t>
            </a:r>
            <a:endParaRPr lang="zh-CN" altLang="en-US" sz="3200" dirty="0">
              <a:latin typeface="+mj-ea"/>
              <a:ea typeface="+mj-ea"/>
            </a:endParaRPr>
          </a:p>
        </p:txBody>
      </p:sp>
      <p:sp>
        <p:nvSpPr>
          <p:cNvPr id="17" name="文本框 16">
            <a:extLst>
              <a:ext uri="{FF2B5EF4-FFF2-40B4-BE49-F238E27FC236}">
                <a16:creationId xmlns:a16="http://schemas.microsoft.com/office/drawing/2014/main" id="{304C96E9-5B82-45AE-84F5-F65C3EAE9D87}"/>
              </a:ext>
            </a:extLst>
          </p:cNvPr>
          <p:cNvSpPr txBox="1"/>
          <p:nvPr/>
        </p:nvSpPr>
        <p:spPr>
          <a:xfrm>
            <a:off x="9956078" y="5885131"/>
            <a:ext cx="685536" cy="646331"/>
          </a:xfrm>
          <a:prstGeom prst="rect">
            <a:avLst/>
          </a:prstGeom>
          <a:noFill/>
        </p:spPr>
        <p:txBody>
          <a:bodyPr wrap="square" rtlCol="0">
            <a:spAutoFit/>
          </a:bodyPr>
          <a:lstStyle/>
          <a:p>
            <a:pPr algn="ctr"/>
            <a:r>
              <a:rPr lang="en-US" altLang="zh-CN" sz="3600" dirty="0">
                <a:solidFill>
                  <a:schemeClr val="bg1">
                    <a:lumMod val="85000"/>
                  </a:schemeClr>
                </a:solidFill>
                <a:latin typeface="+mj-ea"/>
                <a:ea typeface="+mj-ea"/>
              </a:rPr>
              <a:t>3</a:t>
            </a:r>
            <a:endParaRPr lang="zh-CN" altLang="en-US" sz="3200" dirty="0">
              <a:solidFill>
                <a:schemeClr val="bg1">
                  <a:lumMod val="85000"/>
                </a:schemeClr>
              </a:solidFill>
              <a:latin typeface="+mj-ea"/>
              <a:ea typeface="+mj-ea"/>
            </a:endParaRPr>
          </a:p>
        </p:txBody>
      </p:sp>
      <p:cxnSp>
        <p:nvCxnSpPr>
          <p:cNvPr id="46" name="直接连接符 45">
            <a:extLst>
              <a:ext uri="{FF2B5EF4-FFF2-40B4-BE49-F238E27FC236}">
                <a16:creationId xmlns:a16="http://schemas.microsoft.com/office/drawing/2014/main" id="{51026F7C-8720-4D11-82C0-6008798AF753}"/>
              </a:ext>
            </a:extLst>
          </p:cNvPr>
          <p:cNvCxnSpPr/>
          <p:nvPr/>
        </p:nvCxnSpPr>
        <p:spPr>
          <a:xfrm>
            <a:off x="2701602" y="6194776"/>
            <a:ext cx="2526171" cy="1"/>
          </a:xfrm>
          <a:prstGeom prst="line">
            <a:avLst/>
          </a:prstGeom>
          <a:ln w="12700">
            <a:gradFill flip="none" rotWithShape="1">
              <a:gsLst>
                <a:gs pos="0">
                  <a:schemeClr val="bg1">
                    <a:alpha val="0"/>
                  </a:schemeClr>
                </a:gs>
                <a:gs pos="20000">
                  <a:srgbClr val="95C0EB"/>
                </a:gs>
                <a:gs pos="80000">
                  <a:srgbClr val="7AB0E6"/>
                </a:gs>
                <a:gs pos="50000">
                  <a:schemeClr val="accent2"/>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2C647E54-CA93-47C2-8C9F-F77E17D646D6}"/>
              </a:ext>
            </a:extLst>
          </p:cNvPr>
          <p:cNvCxnSpPr/>
          <p:nvPr/>
        </p:nvCxnSpPr>
        <p:spPr>
          <a:xfrm flipV="1">
            <a:off x="6953592" y="6194777"/>
            <a:ext cx="2490659" cy="1"/>
          </a:xfrm>
          <a:prstGeom prst="line">
            <a:avLst/>
          </a:prstGeom>
          <a:ln w="12700">
            <a:gradFill flip="none" rotWithShape="1">
              <a:gsLst>
                <a:gs pos="0">
                  <a:schemeClr val="bg1">
                    <a:alpha val="0"/>
                  </a:schemeClr>
                </a:gs>
                <a:gs pos="20000">
                  <a:srgbClr val="95C0EB"/>
                </a:gs>
                <a:gs pos="80000">
                  <a:srgbClr val="7AB0E6"/>
                </a:gs>
                <a:gs pos="50000">
                  <a:schemeClr val="accent2"/>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655330" y="1042698"/>
            <a:ext cx="9798854" cy="523220"/>
          </a:xfrm>
          <a:prstGeom prst="rect">
            <a:avLst/>
          </a:prstGeom>
        </p:spPr>
        <p:txBody>
          <a:bodyPr wrap="square">
            <a:spAutoFit/>
          </a:bodyPr>
          <a:lstStyle/>
          <a:p>
            <a:pPr marL="457200" indent="-457200">
              <a:buFont typeface="Wingdings" charset="2"/>
              <a:buChar char="Ø"/>
            </a:pPr>
            <a:r>
              <a:rPr lang="en-US" altLang="zh-CN" sz="2800" b="1" dirty="0">
                <a:solidFill>
                  <a:srgbClr val="7030A0"/>
                </a:solidFill>
                <a:latin typeface="Arial" pitchFamily="34" charset="0"/>
                <a:cs typeface="Arial" pitchFamily="34" charset="0"/>
              </a:rPr>
              <a:t>The collective parameters</a:t>
            </a:r>
          </a:p>
        </p:txBody>
      </p:sp>
      <p:pic>
        <p:nvPicPr>
          <p:cNvPr id="32" name="Picture 2"/>
          <p:cNvPicPr>
            <a:picLocks noChangeAspect="1" noChangeArrowheads="1"/>
          </p:cNvPicPr>
          <p:nvPr/>
        </p:nvPicPr>
        <p:blipFill>
          <a:blip r:embed="rId3">
            <a:clrChange>
              <a:clrFrom>
                <a:srgbClr val="E9E9F3"/>
              </a:clrFrom>
              <a:clrTo>
                <a:srgbClr val="E9E9F3">
                  <a:alpha val="0"/>
                </a:srgbClr>
              </a:clrTo>
            </a:clrChange>
            <a:extLst>
              <a:ext uri="{28A0092B-C50C-407E-A947-70E740481C1C}">
                <a14:useLocalDpi xmlns:a14="http://schemas.microsoft.com/office/drawing/2010/main" val="0"/>
              </a:ext>
            </a:extLst>
          </a:blip>
          <a:srcRect l="33060" t="62778" r="32343" b="27437"/>
          <a:stretch>
            <a:fillRect/>
          </a:stretch>
        </p:blipFill>
        <p:spPr bwMode="auto">
          <a:xfrm>
            <a:off x="1172277" y="1827558"/>
            <a:ext cx="3865872" cy="840810"/>
          </a:xfrm>
          <a:prstGeom prst="rect">
            <a:avLst/>
          </a:prstGeom>
          <a:noFill/>
          <a:ln>
            <a:solidFill>
              <a:srgbClr val="0070C0"/>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2"/>
          <p:cNvPicPr>
            <a:picLocks noChangeAspect="1" noChangeArrowheads="1"/>
          </p:cNvPicPr>
          <p:nvPr/>
        </p:nvPicPr>
        <p:blipFill>
          <a:blip r:embed="rId4">
            <a:clrChange>
              <a:clrFrom>
                <a:srgbClr val="E9E9F3"/>
              </a:clrFrom>
              <a:clrTo>
                <a:srgbClr val="E9E9F3">
                  <a:alpha val="0"/>
                </a:srgbClr>
              </a:clrTo>
            </a:clrChange>
            <a:extLst>
              <a:ext uri="{28A0092B-C50C-407E-A947-70E740481C1C}">
                <a14:useLocalDpi xmlns:a14="http://schemas.microsoft.com/office/drawing/2010/main" val="0"/>
              </a:ext>
            </a:extLst>
          </a:blip>
          <a:srcRect l="26033" t="50179" r="26277" b="22078"/>
          <a:stretch>
            <a:fillRect/>
          </a:stretch>
        </p:blipFill>
        <p:spPr bwMode="auto">
          <a:xfrm>
            <a:off x="1172277" y="2763085"/>
            <a:ext cx="5013042" cy="1700632"/>
          </a:xfrm>
          <a:prstGeom prst="rect">
            <a:avLst/>
          </a:prstGeom>
          <a:noFill/>
          <a:ln w="9525">
            <a:solidFill>
              <a:srgbClr val="0070C0"/>
            </a:solidFill>
            <a:miter lim="800000"/>
            <a:headEnd/>
            <a:tailEnd/>
          </a:ln>
          <a:extLst>
            <a:ext uri="{909E8E84-426E-40dd-AFC4-6F175D3DCCD1}">
              <a14:hiddenFill xmlns:a14="http://schemas.microsoft.com/office/drawing/2010/main" xmlns="">
                <a:solidFill>
                  <a:srgbClr val="FFFFFF"/>
                </a:solidFill>
              </a14:hiddenFill>
            </a:ext>
          </a:extLst>
        </p:spPr>
      </p:pic>
      <p:pic>
        <p:nvPicPr>
          <p:cNvPr id="34" name="Picture 2"/>
          <p:cNvPicPr>
            <a:picLocks noChangeAspect="1" noChangeArrowheads="1"/>
          </p:cNvPicPr>
          <p:nvPr/>
        </p:nvPicPr>
        <p:blipFill>
          <a:blip r:embed="rId5">
            <a:clrChange>
              <a:clrFrom>
                <a:srgbClr val="E9E9F3"/>
              </a:clrFrom>
              <a:clrTo>
                <a:srgbClr val="E9E9F3">
                  <a:alpha val="0"/>
                </a:srgbClr>
              </a:clrTo>
            </a:clrChange>
            <a:extLst>
              <a:ext uri="{28A0092B-C50C-407E-A947-70E740481C1C}">
                <a14:useLocalDpi xmlns:a14="http://schemas.microsoft.com/office/drawing/2010/main" val="0"/>
              </a:ext>
            </a:extLst>
          </a:blip>
          <a:srcRect l="31689" t="62701" r="31406" b="31403"/>
          <a:stretch>
            <a:fillRect/>
          </a:stretch>
        </p:blipFill>
        <p:spPr bwMode="auto">
          <a:xfrm>
            <a:off x="1172277" y="4571263"/>
            <a:ext cx="3519233" cy="501420"/>
          </a:xfrm>
          <a:prstGeom prst="rect">
            <a:avLst/>
          </a:prstGeom>
          <a:noFill/>
          <a:ln>
            <a:solidFill>
              <a:srgbClr val="0070C0"/>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 name="横卷形 40"/>
          <p:cNvSpPr/>
          <p:nvPr/>
        </p:nvSpPr>
        <p:spPr>
          <a:xfrm>
            <a:off x="1132789" y="5180229"/>
            <a:ext cx="4115824" cy="500066"/>
          </a:xfrm>
          <a:prstGeom prst="horizontalScroll">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63" tIns="45685" rIns="91363" bIns="45685" rtlCol="0" anchor="ctr"/>
          <a:lstStyle/>
          <a:p>
            <a:pPr algn="ctr"/>
            <a:r>
              <a:rPr lang="en-US" altLang="zh-CN" b="1" dirty="0" err="1">
                <a:latin typeface="Arial" panose="020B0604020202020204" pitchFamily="34" charset="0"/>
                <a:cs typeface="Arial" panose="020B0604020202020204" pitchFamily="34" charset="0"/>
              </a:rPr>
              <a:t>ZPLi</a:t>
            </a:r>
            <a:r>
              <a:rPr lang="en-US" altLang="zh-CN" dirty="0">
                <a:latin typeface="Arial" panose="020B0604020202020204" pitchFamily="34" charset="0"/>
                <a:cs typeface="Arial" panose="020B0604020202020204" pitchFamily="34" charset="0"/>
              </a:rPr>
              <a:t> et al., PRC79, 054301 (2009)</a:t>
            </a:r>
          </a:p>
        </p:txBody>
      </p:sp>
      <p:sp>
        <p:nvSpPr>
          <p:cNvPr id="6" name="灯片编号占位符 5">
            <a:extLst>
              <a:ext uri="{FF2B5EF4-FFF2-40B4-BE49-F238E27FC236}">
                <a16:creationId xmlns:a16="http://schemas.microsoft.com/office/drawing/2014/main" id="{AE592715-C498-4B14-9B9D-864C1458EBD3}"/>
              </a:ext>
            </a:extLst>
          </p:cNvPr>
          <p:cNvSpPr>
            <a:spLocks noGrp="1"/>
          </p:cNvSpPr>
          <p:nvPr>
            <p:ph type="sldNum" sz="quarter" idx="12"/>
          </p:nvPr>
        </p:nvSpPr>
        <p:spPr/>
        <p:txBody>
          <a:bodyPr/>
          <a:lstStyle/>
          <a:p>
            <a:fld id="{62882B55-B6B2-497F-8568-5D2D4C04CE38}" type="slidenum">
              <a:rPr lang="zh-CN" altLang="en-US" smtClean="0"/>
              <a:t>18</a:t>
            </a:fld>
            <a:endParaRPr lang="zh-CN" altLang="en-US"/>
          </a:p>
        </p:txBody>
      </p:sp>
      <p:sp>
        <p:nvSpPr>
          <p:cNvPr id="8" name="文本框 7">
            <a:extLst>
              <a:ext uri="{FF2B5EF4-FFF2-40B4-BE49-F238E27FC236}">
                <a16:creationId xmlns:a16="http://schemas.microsoft.com/office/drawing/2014/main" id="{D868F8E7-4AB2-4171-BE55-8205A8013AB6}"/>
              </a:ext>
            </a:extLst>
          </p:cNvPr>
          <p:cNvSpPr txBox="1"/>
          <p:nvPr/>
        </p:nvSpPr>
        <p:spPr>
          <a:xfrm>
            <a:off x="6641158" y="1914620"/>
            <a:ext cx="2685351" cy="461665"/>
          </a:xfrm>
          <a:prstGeom prst="rect">
            <a:avLst/>
          </a:prstGeom>
          <a:noFill/>
        </p:spPr>
        <p:txBody>
          <a:bodyPr wrap="none" rtlCol="0">
            <a:spAutoFit/>
          </a:bodyPr>
          <a:lstStyle/>
          <a:p>
            <a:pPr algn="l"/>
            <a:r>
              <a:rPr lang="en-US" altLang="zh-CN" sz="2400" dirty="0">
                <a:latin typeface="微软雅黑" panose="020B0503020204020204" pitchFamily="34" charset="-122"/>
                <a:ea typeface="微软雅黑" panose="020B0503020204020204" pitchFamily="34" charset="-122"/>
              </a:rPr>
              <a:t>…………………………</a:t>
            </a:r>
            <a:endParaRPr lang="zh-CN" altLang="en-US" sz="2400" dirty="0">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6F3279B0-7E19-45AF-ADA5-845C4D052DE4}"/>
                  </a:ext>
                </a:extLst>
              </p:cNvPr>
              <p:cNvSpPr txBox="1"/>
              <p:nvPr/>
            </p:nvSpPr>
            <p:spPr>
              <a:xfrm>
                <a:off x="9371818" y="1875480"/>
                <a:ext cx="1724895" cy="66851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1" i="1" smtClean="0">
                              <a:solidFill>
                                <a:srgbClr val="002060"/>
                              </a:solidFill>
                              <a:latin typeface="Cambria Math" panose="02040503050406030204" pitchFamily="18" charset="0"/>
                            </a:rPr>
                          </m:ctrlPr>
                        </m:sSubPr>
                        <m:e>
                          <m:r>
                            <a:rPr lang="en-US" altLang="zh-CN" sz="2000" b="1" i="1" smtClean="0">
                              <a:solidFill>
                                <a:srgbClr val="002060"/>
                              </a:solidFill>
                              <a:latin typeface="Cambria Math" panose="02040503050406030204" pitchFamily="18" charset="0"/>
                            </a:rPr>
                            <m:t>𝑻</m:t>
                          </m:r>
                        </m:e>
                        <m:sub>
                          <m:r>
                            <m:rPr>
                              <m:nor/>
                            </m:rPr>
                            <a:rPr lang="en-US" altLang="zh-CN" sz="2000" b="1" i="0" smtClean="0">
                              <a:solidFill>
                                <a:srgbClr val="002060"/>
                              </a:solidFill>
                              <a:latin typeface="Cambria Math" panose="02040503050406030204" pitchFamily="18" charset="0"/>
                            </a:rPr>
                            <m:t>rot</m:t>
                          </m:r>
                        </m:sub>
                      </m:sSub>
                      <m:r>
                        <a:rPr lang="en-US" altLang="zh-CN" sz="2000" b="1" i="1" smtClean="0">
                          <a:solidFill>
                            <a:srgbClr val="002060"/>
                          </a:solidFill>
                          <a:latin typeface="Cambria Math" panose="02040503050406030204" pitchFamily="18" charset="0"/>
                        </a:rPr>
                        <m:t>=</m:t>
                      </m:r>
                      <m:f>
                        <m:fPr>
                          <m:ctrlPr>
                            <a:rPr lang="en-US" altLang="zh-CN" sz="2000" b="1" i="1" smtClean="0">
                              <a:solidFill>
                                <a:srgbClr val="002060"/>
                              </a:solidFill>
                              <a:latin typeface="Cambria Math" panose="02040503050406030204" pitchFamily="18" charset="0"/>
                            </a:rPr>
                          </m:ctrlPr>
                        </m:fPr>
                        <m:num>
                          <m:r>
                            <a:rPr lang="en-US" altLang="zh-CN" sz="2000" b="1" i="1" smtClean="0">
                              <a:solidFill>
                                <a:srgbClr val="002060"/>
                              </a:solidFill>
                              <a:latin typeface="Cambria Math" panose="02040503050406030204" pitchFamily="18" charset="0"/>
                            </a:rPr>
                            <m:t>𝟏</m:t>
                          </m:r>
                        </m:num>
                        <m:den>
                          <m:r>
                            <a:rPr lang="en-US" altLang="zh-CN" sz="2000" b="1" i="1" smtClean="0">
                              <a:solidFill>
                                <a:srgbClr val="002060"/>
                              </a:solidFill>
                              <a:latin typeface="Cambria Math" panose="02040503050406030204" pitchFamily="18" charset="0"/>
                            </a:rPr>
                            <m:t>𝟐</m:t>
                          </m:r>
                        </m:den>
                      </m:f>
                      <m:r>
                        <a:rPr lang="en-US" altLang="zh-CN" sz="2000" b="1" i="1" smtClean="0">
                          <a:solidFill>
                            <a:srgbClr val="002060"/>
                          </a:solidFill>
                          <a:latin typeface="Cambria Math" panose="02040503050406030204" pitchFamily="18" charset="0"/>
                          <a:ea typeface="Cambria Math" panose="02040503050406030204" pitchFamily="18" charset="0"/>
                        </a:rPr>
                        <m:t>𝑰</m:t>
                      </m:r>
                      <m:sSup>
                        <m:sSupPr>
                          <m:ctrlPr>
                            <a:rPr lang="en-US" altLang="zh-CN" sz="2000" b="1" i="1" smtClean="0">
                              <a:solidFill>
                                <a:srgbClr val="002060"/>
                              </a:solidFill>
                              <a:latin typeface="Cambria Math" panose="02040503050406030204" pitchFamily="18" charset="0"/>
                            </a:rPr>
                          </m:ctrlPr>
                        </m:sSupPr>
                        <m:e>
                          <m:r>
                            <a:rPr lang="zh-CN" altLang="en-US" sz="2000" b="1" i="1">
                              <a:solidFill>
                                <a:srgbClr val="002060"/>
                              </a:solidFill>
                              <a:latin typeface="Cambria Math" panose="02040503050406030204" pitchFamily="18" charset="0"/>
                            </a:rPr>
                            <m:t>𝝎</m:t>
                          </m:r>
                        </m:e>
                        <m:sup>
                          <m:r>
                            <a:rPr lang="en-US" altLang="zh-CN" sz="2000" b="1" i="1" smtClean="0">
                              <a:solidFill>
                                <a:srgbClr val="002060"/>
                              </a:solidFill>
                              <a:latin typeface="Cambria Math" panose="02040503050406030204" pitchFamily="18" charset="0"/>
                            </a:rPr>
                            <m:t>𝟐</m:t>
                          </m:r>
                        </m:sup>
                      </m:sSup>
                    </m:oMath>
                  </m:oMathPara>
                </a14:m>
                <a:endParaRPr lang="zh-CN" altLang="en-US" sz="2000" b="1" dirty="0">
                  <a:solidFill>
                    <a:srgbClr val="002060"/>
                  </a:solidFill>
                  <a:latin typeface="+mn-ea"/>
                </a:endParaRPr>
              </a:p>
            </p:txBody>
          </p:sp>
        </mc:Choice>
        <mc:Fallback xmlns="">
          <p:sp>
            <p:nvSpPr>
              <p:cNvPr id="11" name="文本框 10">
                <a:extLst>
                  <a:ext uri="{FF2B5EF4-FFF2-40B4-BE49-F238E27FC236}">
                    <a16:creationId xmlns:a16="http://schemas.microsoft.com/office/drawing/2014/main" id="{6F3279B0-7E19-45AF-ADA5-845C4D052DE4}"/>
                  </a:ext>
                </a:extLst>
              </p:cNvPr>
              <p:cNvSpPr txBox="1">
                <a:spLocks noRot="1" noChangeAspect="1" noMove="1" noResize="1" noEditPoints="1" noAdjustHandles="1" noChangeArrowheads="1" noChangeShapeType="1" noTextEdit="1"/>
              </p:cNvSpPr>
              <p:nvPr/>
            </p:nvSpPr>
            <p:spPr>
              <a:xfrm>
                <a:off x="9371818" y="1875480"/>
                <a:ext cx="1724895" cy="668516"/>
              </a:xfrm>
              <a:prstGeom prst="rect">
                <a:avLst/>
              </a:prstGeom>
              <a:blipFill>
                <a:blip r:embed="rId6"/>
                <a:stretch>
                  <a:fillRect/>
                </a:stretch>
              </a:blipFill>
            </p:spPr>
            <p:txBody>
              <a:bodyPr/>
              <a:lstStyle/>
              <a:p>
                <a:r>
                  <a:rPr lang="zh-CN" altLang="en-US">
                    <a:noFill/>
                  </a:rPr>
                  <a:t> </a:t>
                </a:r>
              </a:p>
            </p:txBody>
          </p:sp>
        </mc:Fallback>
      </mc:AlternateContent>
      <p:sp>
        <p:nvSpPr>
          <p:cNvPr id="31" name="文本框 30">
            <a:extLst>
              <a:ext uri="{FF2B5EF4-FFF2-40B4-BE49-F238E27FC236}">
                <a16:creationId xmlns:a16="http://schemas.microsoft.com/office/drawing/2014/main" id="{8F2FB072-BCBA-4E9E-8CA0-3DB8A3FB5EAD}"/>
              </a:ext>
            </a:extLst>
          </p:cNvPr>
          <p:cNvSpPr txBox="1"/>
          <p:nvPr/>
        </p:nvSpPr>
        <p:spPr>
          <a:xfrm>
            <a:off x="6644585" y="3212588"/>
            <a:ext cx="2685351" cy="461665"/>
          </a:xfrm>
          <a:prstGeom prst="rect">
            <a:avLst/>
          </a:prstGeom>
          <a:noFill/>
        </p:spPr>
        <p:txBody>
          <a:bodyPr wrap="none" rtlCol="0">
            <a:spAutoFit/>
          </a:bodyPr>
          <a:lstStyle/>
          <a:p>
            <a:pPr algn="l"/>
            <a:r>
              <a:rPr lang="en-US" altLang="zh-CN" sz="2400" dirty="0">
                <a:latin typeface="微软雅黑" panose="020B0503020204020204" pitchFamily="34" charset="-122"/>
                <a:ea typeface="微软雅黑" panose="020B0503020204020204" pitchFamily="34" charset="-122"/>
              </a:rPr>
              <a:t>…………………………</a:t>
            </a:r>
            <a:endParaRPr lang="zh-CN" altLang="en-US" sz="2400" dirty="0">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3DB44894-29E7-4F92-96AC-78C7A4FCE07A}"/>
                  </a:ext>
                </a:extLst>
              </p:cNvPr>
              <p:cNvSpPr txBox="1"/>
              <p:nvPr/>
            </p:nvSpPr>
            <p:spPr>
              <a:xfrm>
                <a:off x="9326509" y="3180860"/>
                <a:ext cx="1809854" cy="66851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1" i="1" smtClean="0">
                              <a:solidFill>
                                <a:srgbClr val="002060"/>
                              </a:solidFill>
                              <a:latin typeface="Cambria Math" panose="02040503050406030204" pitchFamily="18" charset="0"/>
                            </a:rPr>
                          </m:ctrlPr>
                        </m:sSubPr>
                        <m:e>
                          <m:r>
                            <a:rPr lang="en-US" altLang="zh-CN" sz="2000" b="1" i="1" smtClean="0">
                              <a:solidFill>
                                <a:srgbClr val="002060"/>
                              </a:solidFill>
                              <a:latin typeface="Cambria Math" panose="02040503050406030204" pitchFamily="18" charset="0"/>
                            </a:rPr>
                            <m:t>𝑻</m:t>
                          </m:r>
                        </m:e>
                        <m:sub>
                          <m:r>
                            <m:rPr>
                              <m:nor/>
                            </m:rPr>
                            <a:rPr lang="en-US" altLang="zh-CN" sz="2000" b="1" i="0" smtClean="0">
                              <a:solidFill>
                                <a:srgbClr val="002060"/>
                              </a:solidFill>
                              <a:latin typeface="Cambria Math" panose="02040503050406030204" pitchFamily="18" charset="0"/>
                            </a:rPr>
                            <m:t>vib</m:t>
                          </m:r>
                        </m:sub>
                      </m:sSub>
                      <m:r>
                        <a:rPr lang="en-US" altLang="zh-CN" sz="2000" b="1" i="1" smtClean="0">
                          <a:solidFill>
                            <a:srgbClr val="002060"/>
                          </a:solidFill>
                          <a:latin typeface="Cambria Math" panose="02040503050406030204" pitchFamily="18" charset="0"/>
                        </a:rPr>
                        <m:t>=</m:t>
                      </m:r>
                      <m:f>
                        <m:fPr>
                          <m:ctrlPr>
                            <a:rPr lang="en-US" altLang="zh-CN" sz="2000" b="1" i="1" smtClean="0">
                              <a:solidFill>
                                <a:srgbClr val="002060"/>
                              </a:solidFill>
                              <a:latin typeface="Cambria Math" panose="02040503050406030204" pitchFamily="18" charset="0"/>
                            </a:rPr>
                          </m:ctrlPr>
                        </m:fPr>
                        <m:num>
                          <m:r>
                            <a:rPr lang="en-US" altLang="zh-CN" sz="2000" b="1" i="1" smtClean="0">
                              <a:solidFill>
                                <a:srgbClr val="002060"/>
                              </a:solidFill>
                              <a:latin typeface="Cambria Math" panose="02040503050406030204" pitchFamily="18" charset="0"/>
                            </a:rPr>
                            <m:t>𝟏</m:t>
                          </m:r>
                        </m:num>
                        <m:den>
                          <m:r>
                            <a:rPr lang="en-US" altLang="zh-CN" sz="2000" b="1" i="1" smtClean="0">
                              <a:solidFill>
                                <a:srgbClr val="002060"/>
                              </a:solidFill>
                              <a:latin typeface="Cambria Math" panose="02040503050406030204" pitchFamily="18" charset="0"/>
                            </a:rPr>
                            <m:t>𝟐</m:t>
                          </m:r>
                        </m:den>
                      </m:f>
                      <m:r>
                        <a:rPr lang="en-US" altLang="zh-CN" sz="2000" b="1" i="1" smtClean="0">
                          <a:solidFill>
                            <a:srgbClr val="002060"/>
                          </a:solidFill>
                          <a:latin typeface="Cambria Math" panose="02040503050406030204" pitchFamily="18" charset="0"/>
                        </a:rPr>
                        <m:t>𝑴</m:t>
                      </m:r>
                      <m:sSup>
                        <m:sSupPr>
                          <m:ctrlPr>
                            <a:rPr lang="en-US" altLang="zh-CN" sz="2000" b="1" i="1" smtClean="0">
                              <a:solidFill>
                                <a:srgbClr val="002060"/>
                              </a:solidFill>
                              <a:latin typeface="Cambria Math" panose="02040503050406030204" pitchFamily="18" charset="0"/>
                            </a:rPr>
                          </m:ctrlPr>
                        </m:sSupPr>
                        <m:e>
                          <m:acc>
                            <m:accPr>
                              <m:chr m:val="̇"/>
                              <m:ctrlPr>
                                <a:rPr lang="en-US" altLang="zh-CN" sz="2000" b="1" i="1" smtClean="0">
                                  <a:solidFill>
                                    <a:srgbClr val="002060"/>
                                  </a:solidFill>
                                  <a:latin typeface="Cambria Math" panose="02040503050406030204" pitchFamily="18" charset="0"/>
                                </a:rPr>
                              </m:ctrlPr>
                            </m:accPr>
                            <m:e>
                              <m:r>
                                <a:rPr lang="en-US" altLang="zh-CN" sz="2000" b="1" i="1">
                                  <a:solidFill>
                                    <a:srgbClr val="002060"/>
                                  </a:solidFill>
                                  <a:latin typeface="Cambria Math" panose="02040503050406030204" pitchFamily="18" charset="0"/>
                                </a:rPr>
                                <m:t>𝒒</m:t>
                              </m:r>
                            </m:e>
                          </m:acc>
                        </m:e>
                        <m:sup>
                          <m:r>
                            <a:rPr lang="en-US" altLang="zh-CN" sz="2000" b="1" i="1" smtClean="0">
                              <a:solidFill>
                                <a:srgbClr val="002060"/>
                              </a:solidFill>
                              <a:latin typeface="Cambria Math" panose="02040503050406030204" pitchFamily="18" charset="0"/>
                            </a:rPr>
                            <m:t>𝟐</m:t>
                          </m:r>
                        </m:sup>
                      </m:sSup>
                    </m:oMath>
                  </m:oMathPara>
                </a14:m>
                <a:endParaRPr lang="zh-CN" altLang="en-US" sz="2000" b="1" dirty="0">
                  <a:solidFill>
                    <a:srgbClr val="002060"/>
                  </a:solidFill>
                  <a:latin typeface="+mn-ea"/>
                </a:endParaRPr>
              </a:p>
            </p:txBody>
          </p:sp>
        </mc:Choice>
        <mc:Fallback xmlns="">
          <p:sp>
            <p:nvSpPr>
              <p:cNvPr id="35" name="文本框 34">
                <a:extLst>
                  <a:ext uri="{FF2B5EF4-FFF2-40B4-BE49-F238E27FC236}">
                    <a16:creationId xmlns:a16="http://schemas.microsoft.com/office/drawing/2014/main" id="{3DB44894-29E7-4F92-96AC-78C7A4FCE07A}"/>
                  </a:ext>
                </a:extLst>
              </p:cNvPr>
              <p:cNvSpPr txBox="1">
                <a:spLocks noRot="1" noChangeAspect="1" noMove="1" noResize="1" noEditPoints="1" noAdjustHandles="1" noChangeArrowheads="1" noChangeShapeType="1" noTextEdit="1"/>
              </p:cNvSpPr>
              <p:nvPr/>
            </p:nvSpPr>
            <p:spPr>
              <a:xfrm>
                <a:off x="9326509" y="3180860"/>
                <a:ext cx="1809854" cy="668516"/>
              </a:xfrm>
              <a:prstGeom prst="rect">
                <a:avLst/>
              </a:prstGeom>
              <a:blipFill>
                <a:blip r:embed="rId7"/>
                <a:stretch>
                  <a:fillRect/>
                </a:stretch>
              </a:blipFill>
            </p:spPr>
            <p:txBody>
              <a:bodyPr/>
              <a:lstStyle/>
              <a:p>
                <a:r>
                  <a:rPr lang="zh-CN" altLang="en-US">
                    <a:noFill/>
                  </a:rPr>
                  <a:t> </a:t>
                </a:r>
              </a:p>
            </p:txBody>
          </p:sp>
        </mc:Fallback>
      </mc:AlternateContent>
      <p:sp>
        <p:nvSpPr>
          <p:cNvPr id="36" name="文本框 35">
            <a:extLst>
              <a:ext uri="{FF2B5EF4-FFF2-40B4-BE49-F238E27FC236}">
                <a16:creationId xmlns:a16="http://schemas.microsoft.com/office/drawing/2014/main" id="{B4AFB930-56E6-4D86-8ED0-FD9E5DD9CB22}"/>
              </a:ext>
            </a:extLst>
          </p:cNvPr>
          <p:cNvSpPr txBox="1"/>
          <p:nvPr/>
        </p:nvSpPr>
        <p:spPr>
          <a:xfrm>
            <a:off x="4842643" y="4540601"/>
            <a:ext cx="1332416" cy="461665"/>
          </a:xfrm>
          <a:prstGeom prst="rect">
            <a:avLst/>
          </a:prstGeom>
          <a:noFill/>
        </p:spPr>
        <p:txBody>
          <a:bodyPr wrap="none" rtlCol="0">
            <a:spAutoFit/>
          </a:bodyPr>
          <a:lstStyle/>
          <a:p>
            <a:pPr algn="l"/>
            <a:r>
              <a:rPr lang="en-US" altLang="zh-CN" sz="2400" dirty="0">
                <a:latin typeface="微软雅黑" panose="020B0503020204020204" pitchFamily="34" charset="-122"/>
                <a:ea typeface="微软雅黑" panose="020B0503020204020204" pitchFamily="34" charset="-122"/>
              </a:rPr>
              <a:t>………..…</a:t>
            </a:r>
            <a:endParaRPr lang="zh-CN" altLang="en-US" sz="2400" dirty="0">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5680011A-9983-492F-9EC8-EB30632A4376}"/>
              </a:ext>
            </a:extLst>
          </p:cNvPr>
          <p:cNvSpPr txBox="1"/>
          <p:nvPr/>
        </p:nvSpPr>
        <p:spPr>
          <a:xfrm>
            <a:off x="6225524" y="4655012"/>
            <a:ext cx="5033494" cy="400110"/>
          </a:xfrm>
          <a:prstGeom prst="rect">
            <a:avLst/>
          </a:prstGeom>
          <a:noFill/>
        </p:spPr>
        <p:txBody>
          <a:bodyPr wrap="none" rtlCol="0">
            <a:spAutoFit/>
          </a:bodyPr>
          <a:lstStyle/>
          <a:p>
            <a:pPr algn="l"/>
            <a:r>
              <a:rPr lang="en-US" altLang="zh-CN" sz="2000" b="1" dirty="0" err="1">
                <a:solidFill>
                  <a:srgbClr val="002060"/>
                </a:solidFill>
                <a:latin typeface="微软雅黑" panose="020B0503020204020204" pitchFamily="34" charset="-122"/>
                <a:ea typeface="微软雅黑" panose="020B0503020204020204" pitchFamily="34" charset="-122"/>
              </a:rPr>
              <a:t>Vib</a:t>
            </a:r>
            <a:r>
              <a:rPr lang="en-US" altLang="zh-CN" sz="2000" b="1" dirty="0">
                <a:solidFill>
                  <a:srgbClr val="002060"/>
                </a:solidFill>
                <a:latin typeface="微软雅黑" panose="020B0503020204020204" pitchFamily="34" charset="-122"/>
                <a:ea typeface="微软雅黑" panose="020B0503020204020204" pitchFamily="34" charset="-122"/>
              </a:rPr>
              <a:t>.</a:t>
            </a:r>
            <a:r>
              <a:rPr lang="zh-CN" altLang="en-US" sz="2000" b="1" dirty="0">
                <a:solidFill>
                  <a:srgbClr val="002060"/>
                </a:solidFill>
                <a:latin typeface="微软雅黑" panose="020B0503020204020204" pitchFamily="34" charset="-122"/>
                <a:ea typeface="微软雅黑" panose="020B0503020204020204" pitchFamily="34" charset="-122"/>
              </a:rPr>
              <a:t> </a:t>
            </a:r>
            <a:r>
              <a:rPr lang="en-US" altLang="zh-CN" sz="2000" b="1" dirty="0">
                <a:solidFill>
                  <a:srgbClr val="002060"/>
                </a:solidFill>
                <a:latin typeface="微软雅黑" panose="020B0503020204020204" pitchFamily="34" charset="-122"/>
                <a:ea typeface="微软雅黑" panose="020B0503020204020204" pitchFamily="34" charset="-122"/>
              </a:rPr>
              <a:t>&amp; Rot.</a:t>
            </a:r>
            <a:r>
              <a:rPr lang="zh-CN" altLang="en-US" sz="2000" b="1" dirty="0">
                <a:solidFill>
                  <a:srgbClr val="002060"/>
                </a:solidFill>
                <a:latin typeface="微软雅黑" panose="020B0503020204020204" pitchFamily="34" charset="-122"/>
                <a:ea typeface="微软雅黑" panose="020B0503020204020204" pitchFamily="34" charset="-122"/>
              </a:rPr>
              <a:t> </a:t>
            </a:r>
            <a:r>
              <a:rPr lang="en-US" altLang="zh-CN" sz="2000" b="1" dirty="0">
                <a:solidFill>
                  <a:srgbClr val="002060"/>
                </a:solidFill>
                <a:latin typeface="微软雅黑" panose="020B0503020204020204" pitchFamily="34" charset="-122"/>
                <a:ea typeface="微软雅黑" panose="020B0503020204020204" pitchFamily="34" charset="-122"/>
              </a:rPr>
              <a:t>correction</a:t>
            </a:r>
            <a:r>
              <a:rPr lang="zh-CN" altLang="en-US" sz="2000" b="1" dirty="0">
                <a:solidFill>
                  <a:srgbClr val="002060"/>
                </a:solidFill>
                <a:latin typeface="微软雅黑" panose="020B0503020204020204" pitchFamily="34" charset="-122"/>
                <a:ea typeface="微软雅黑" panose="020B0503020204020204" pitchFamily="34" charset="-122"/>
              </a:rPr>
              <a:t>，</a:t>
            </a:r>
            <a:r>
              <a:rPr lang="en-US" altLang="zh-CN" sz="2000" b="1" dirty="0">
                <a:solidFill>
                  <a:srgbClr val="002060"/>
                </a:solidFill>
                <a:latin typeface="微软雅黑" panose="020B0503020204020204" pitchFamily="34" charset="-122"/>
                <a:ea typeface="微软雅黑" panose="020B0503020204020204" pitchFamily="34" charset="-122"/>
              </a:rPr>
              <a:t>similar as </a:t>
            </a:r>
            <a:r>
              <a:rPr lang="en-US" altLang="zh-CN" sz="2000" b="1" dirty="0" err="1">
                <a:solidFill>
                  <a:srgbClr val="002060"/>
                </a:solidFill>
                <a:latin typeface="微软雅黑" panose="020B0503020204020204" pitchFamily="34" charset="-122"/>
                <a:ea typeface="微软雅黑" panose="020B0503020204020204" pitchFamily="34" charset="-122"/>
              </a:rPr>
              <a:t>E</a:t>
            </a:r>
            <a:r>
              <a:rPr lang="en-US" altLang="zh-CN" sz="2000" b="1" baseline="-25000" dirty="0" err="1">
                <a:solidFill>
                  <a:srgbClr val="002060"/>
                </a:solidFill>
                <a:latin typeface="微软雅黑" panose="020B0503020204020204" pitchFamily="34" charset="-122"/>
                <a:ea typeface="微软雅黑" panose="020B0503020204020204" pitchFamily="34" charset="-122"/>
              </a:rPr>
              <a:t>c.m</a:t>
            </a:r>
            <a:r>
              <a:rPr lang="en-US" altLang="zh-CN" sz="2000" b="1" baseline="-25000" dirty="0">
                <a:solidFill>
                  <a:srgbClr val="002060"/>
                </a:solidFill>
                <a:latin typeface="微软雅黑" panose="020B0503020204020204" pitchFamily="34" charset="-122"/>
                <a:ea typeface="微软雅黑" panose="020B0503020204020204" pitchFamily="34" charset="-122"/>
              </a:rPr>
              <a:t>.</a:t>
            </a:r>
          </a:p>
        </p:txBody>
      </p:sp>
    </p:spTree>
    <p:extLst>
      <p:ext uri="{BB962C8B-B14F-4D97-AF65-F5344CB8AC3E}">
        <p14:creationId xmlns:p14="http://schemas.microsoft.com/office/powerpoint/2010/main" val="1346782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a:extLst>
              <a:ext uri="{FF2B5EF4-FFF2-40B4-BE49-F238E27FC236}">
                <a16:creationId xmlns:a16="http://schemas.microsoft.com/office/drawing/2014/main" id="{36396C89-F72D-40CB-834A-1B709DF388B4}"/>
              </a:ext>
            </a:extLst>
          </p:cNvPr>
          <p:cNvSpPr/>
          <p:nvPr/>
        </p:nvSpPr>
        <p:spPr>
          <a:xfrm>
            <a:off x="3338623" y="6315740"/>
            <a:ext cx="5829146" cy="420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标题 2">
            <a:extLst>
              <a:ext uri="{FF2B5EF4-FFF2-40B4-BE49-F238E27FC236}">
                <a16:creationId xmlns:a16="http://schemas.microsoft.com/office/drawing/2014/main" id="{75CC67C8-B7BC-4256-9FB4-EB46C02C86A9}"/>
              </a:ext>
            </a:extLst>
          </p:cNvPr>
          <p:cNvSpPr>
            <a:spLocks noGrp="1"/>
          </p:cNvSpPr>
          <p:nvPr>
            <p:ph type="title"/>
          </p:nvPr>
        </p:nvSpPr>
        <p:spPr/>
        <p:txBody>
          <a:bodyPr/>
          <a:lstStyle/>
          <a:p>
            <a:r>
              <a:rPr lang="zh-CN" altLang="en-US" sz="3200" b="1" dirty="0">
                <a:latin typeface="Microsoft YaHei" charset="-122"/>
                <a:ea typeface="Microsoft YaHei" charset="-122"/>
                <a:cs typeface="Microsoft YaHei" charset="-122"/>
              </a:rPr>
              <a:t>微观集体哈密顿量模型</a:t>
            </a:r>
            <a:endParaRPr lang="zh-CN" altLang="en-US" dirty="0"/>
          </a:p>
        </p:txBody>
      </p:sp>
      <p:grpSp>
        <p:nvGrpSpPr>
          <p:cNvPr id="24" name="组 23"/>
          <p:cNvGrpSpPr>
            <a:grpSpLocks noChangeAspect="1"/>
          </p:cNvGrpSpPr>
          <p:nvPr/>
        </p:nvGrpSpPr>
        <p:grpSpPr>
          <a:xfrm>
            <a:off x="5561047" y="5654020"/>
            <a:ext cx="1080111" cy="1080000"/>
            <a:chOff x="5233494" y="2772238"/>
            <a:chExt cx="1720100" cy="1719923"/>
          </a:xfrm>
        </p:grpSpPr>
        <p:sp>
          <p:nvSpPr>
            <p:cNvPr id="4" name="矩形: 圆角 3">
              <a:extLst>
                <a:ext uri="{FF2B5EF4-FFF2-40B4-BE49-F238E27FC236}">
                  <a16:creationId xmlns:a16="http://schemas.microsoft.com/office/drawing/2014/main" id="{457FE3F6-B339-408E-90A3-2B6380DD5234}"/>
                </a:ext>
              </a:extLst>
            </p:cNvPr>
            <p:cNvSpPr/>
            <p:nvPr/>
          </p:nvSpPr>
          <p:spPr>
            <a:xfrm>
              <a:off x="5233494" y="2772238"/>
              <a:ext cx="1720100" cy="1719923"/>
            </a:xfrm>
            <a:prstGeom prst="roundRect">
              <a:avLst>
                <a:gd name="adj" fmla="val 50000"/>
              </a:avLst>
            </a:prstGeom>
            <a:solidFill>
              <a:schemeClr val="bg1"/>
            </a:solidFill>
            <a:ln>
              <a:noFill/>
            </a:ln>
            <a:effectLst>
              <a:outerShdw blurRad="254000" algn="ctr"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sp>
          <p:nvSpPr>
            <p:cNvPr id="9" name="矩形: 圆角 8">
              <a:extLst>
                <a:ext uri="{FF2B5EF4-FFF2-40B4-BE49-F238E27FC236}">
                  <a16:creationId xmlns:a16="http://schemas.microsoft.com/office/drawing/2014/main" id="{5E8564BF-907B-4117-B2B4-BACD78A4B954}"/>
                </a:ext>
              </a:extLst>
            </p:cNvPr>
            <p:cNvSpPr/>
            <p:nvPr/>
          </p:nvSpPr>
          <p:spPr>
            <a:xfrm>
              <a:off x="5318921" y="2857549"/>
              <a:ext cx="1549244" cy="1549301"/>
            </a:xfrm>
            <a:prstGeom prst="roundRect">
              <a:avLst>
                <a:gd name="adj" fmla="val 50000"/>
              </a:avLst>
            </a:prstGeom>
            <a:noFill/>
            <a:ln w="63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grpSp>
      <p:grpSp>
        <p:nvGrpSpPr>
          <p:cNvPr id="21" name="组合 20">
            <a:extLst>
              <a:ext uri="{FF2B5EF4-FFF2-40B4-BE49-F238E27FC236}">
                <a16:creationId xmlns:a16="http://schemas.microsoft.com/office/drawing/2014/main" id="{31A70CE9-8FF5-4A05-8A8F-65D98ADD1243}"/>
              </a:ext>
            </a:extLst>
          </p:cNvPr>
          <p:cNvGrpSpPr>
            <a:grpSpLocks noChangeAspect="1"/>
          </p:cNvGrpSpPr>
          <p:nvPr/>
        </p:nvGrpSpPr>
        <p:grpSpPr>
          <a:xfrm>
            <a:off x="1538905" y="5640801"/>
            <a:ext cx="1080111" cy="1080000"/>
            <a:chOff x="3136095" y="2865520"/>
            <a:chExt cx="1602845" cy="1602679"/>
          </a:xfrm>
        </p:grpSpPr>
        <p:sp>
          <p:nvSpPr>
            <p:cNvPr id="5" name="矩形: 圆角 4">
              <a:extLst>
                <a:ext uri="{FF2B5EF4-FFF2-40B4-BE49-F238E27FC236}">
                  <a16:creationId xmlns:a16="http://schemas.microsoft.com/office/drawing/2014/main" id="{12E3AFC5-66F1-4767-89D7-5C436000296A}"/>
                </a:ext>
              </a:extLst>
            </p:cNvPr>
            <p:cNvSpPr/>
            <p:nvPr/>
          </p:nvSpPr>
          <p:spPr>
            <a:xfrm>
              <a:off x="3136095" y="2865520"/>
              <a:ext cx="1602845" cy="1602679"/>
            </a:xfrm>
            <a:prstGeom prst="roundRect">
              <a:avLst>
                <a:gd name="adj" fmla="val 50000"/>
              </a:avLst>
            </a:prstGeom>
            <a:solidFill>
              <a:schemeClr val="bg1"/>
            </a:solidFill>
            <a:ln>
              <a:solidFill>
                <a:schemeClr val="bg1">
                  <a:lumMod val="85000"/>
                </a:schemeClr>
              </a:solidFill>
            </a:ln>
            <a:effectLst>
              <a:outerShdw blurRad="254000" algn="ctr"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85000"/>
                  </a:schemeClr>
                </a:solidFill>
                <a:effectLst>
                  <a:outerShdw blurRad="63500" sx="102000" sy="102000" algn="ctr" rotWithShape="0">
                    <a:prstClr val="black">
                      <a:alpha val="40000"/>
                    </a:prstClr>
                  </a:outerShdw>
                </a:effectLst>
              </a:endParaRPr>
            </a:p>
          </p:txBody>
        </p:sp>
        <p:sp>
          <p:nvSpPr>
            <p:cNvPr id="10" name="矩形: 圆角 9">
              <a:extLst>
                <a:ext uri="{FF2B5EF4-FFF2-40B4-BE49-F238E27FC236}">
                  <a16:creationId xmlns:a16="http://schemas.microsoft.com/office/drawing/2014/main" id="{05F9A681-F0F8-4D01-BF1D-060E93334202}"/>
                </a:ext>
              </a:extLst>
            </p:cNvPr>
            <p:cNvSpPr/>
            <p:nvPr/>
          </p:nvSpPr>
          <p:spPr>
            <a:xfrm>
              <a:off x="3215810" y="2945125"/>
              <a:ext cx="1443417" cy="1443469"/>
            </a:xfrm>
            <a:prstGeom prst="roundRect">
              <a:avLst>
                <a:gd name="adj" fmla="val 50000"/>
              </a:avLst>
            </a:prstGeom>
            <a:no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85000"/>
                  </a:schemeClr>
                </a:solidFill>
                <a:effectLst>
                  <a:outerShdw blurRad="63500" sx="102000" sy="102000" algn="ctr" rotWithShape="0">
                    <a:prstClr val="black">
                      <a:alpha val="40000"/>
                    </a:prstClr>
                  </a:outerShdw>
                </a:effectLst>
              </a:endParaRPr>
            </a:p>
          </p:txBody>
        </p:sp>
      </p:grpSp>
      <p:grpSp>
        <p:nvGrpSpPr>
          <p:cNvPr id="19" name="组合 18">
            <a:extLst>
              <a:ext uri="{FF2B5EF4-FFF2-40B4-BE49-F238E27FC236}">
                <a16:creationId xmlns:a16="http://schemas.microsoft.com/office/drawing/2014/main" id="{65F262BA-14E2-4E06-BA8B-38D29255949C}"/>
              </a:ext>
            </a:extLst>
          </p:cNvPr>
          <p:cNvGrpSpPr/>
          <p:nvPr/>
        </p:nvGrpSpPr>
        <p:grpSpPr>
          <a:xfrm>
            <a:off x="9744792" y="5668097"/>
            <a:ext cx="1080000" cy="1080000"/>
            <a:chOff x="7453060" y="2865520"/>
            <a:chExt cx="1602845" cy="1602679"/>
          </a:xfrm>
        </p:grpSpPr>
        <p:sp>
          <p:nvSpPr>
            <p:cNvPr id="7" name="矩形: 圆角 6">
              <a:extLst>
                <a:ext uri="{FF2B5EF4-FFF2-40B4-BE49-F238E27FC236}">
                  <a16:creationId xmlns:a16="http://schemas.microsoft.com/office/drawing/2014/main" id="{2F3E03F0-6950-4C2B-A44B-F2DBBB536444}"/>
                </a:ext>
              </a:extLst>
            </p:cNvPr>
            <p:cNvSpPr/>
            <p:nvPr/>
          </p:nvSpPr>
          <p:spPr>
            <a:xfrm>
              <a:off x="7453060" y="2865520"/>
              <a:ext cx="1602845" cy="1602679"/>
            </a:xfrm>
            <a:prstGeom prst="roundRect">
              <a:avLst>
                <a:gd name="adj" fmla="val 50000"/>
              </a:avLst>
            </a:prstGeom>
            <a:solidFill>
              <a:schemeClr val="bg1"/>
            </a:solidFill>
            <a:ln>
              <a:solidFill>
                <a:schemeClr val="bg1">
                  <a:lumMod val="85000"/>
                </a:schemeClr>
              </a:solidFill>
            </a:ln>
            <a:effectLst>
              <a:outerShdw blurRad="254000" algn="ctr"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85000"/>
                  </a:schemeClr>
                </a:solidFill>
                <a:effectLst>
                  <a:outerShdw blurRad="63500" sx="102000" sy="102000" algn="ctr" rotWithShape="0">
                    <a:prstClr val="black">
                      <a:alpha val="40000"/>
                    </a:prstClr>
                  </a:outerShdw>
                </a:effectLst>
              </a:endParaRPr>
            </a:p>
          </p:txBody>
        </p:sp>
        <p:sp>
          <p:nvSpPr>
            <p:cNvPr id="12" name="矩形: 圆角 11">
              <a:extLst>
                <a:ext uri="{FF2B5EF4-FFF2-40B4-BE49-F238E27FC236}">
                  <a16:creationId xmlns:a16="http://schemas.microsoft.com/office/drawing/2014/main" id="{BE5C8B7C-987E-4929-89B6-40165C9925E1}"/>
                </a:ext>
              </a:extLst>
            </p:cNvPr>
            <p:cNvSpPr/>
            <p:nvPr/>
          </p:nvSpPr>
          <p:spPr>
            <a:xfrm>
              <a:off x="7532775" y="2945125"/>
              <a:ext cx="1443417" cy="1443469"/>
            </a:xfrm>
            <a:prstGeom prst="roundRect">
              <a:avLst>
                <a:gd name="adj" fmla="val 50000"/>
              </a:avLst>
            </a:prstGeom>
            <a:no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85000"/>
                  </a:schemeClr>
                </a:solidFill>
                <a:effectLst>
                  <a:outerShdw blurRad="63500" sx="102000" sy="102000" algn="ctr" rotWithShape="0">
                    <a:prstClr val="black">
                      <a:alpha val="40000"/>
                    </a:prstClr>
                  </a:outerShdw>
                </a:effectLst>
              </a:endParaRPr>
            </a:p>
          </p:txBody>
        </p:sp>
      </p:grpSp>
      <p:sp>
        <p:nvSpPr>
          <p:cNvPr id="15" name="文本框 14">
            <a:extLst>
              <a:ext uri="{FF2B5EF4-FFF2-40B4-BE49-F238E27FC236}">
                <a16:creationId xmlns:a16="http://schemas.microsoft.com/office/drawing/2014/main" id="{36E17890-364F-43EC-80CB-7C61BA2EACC9}"/>
              </a:ext>
            </a:extLst>
          </p:cNvPr>
          <p:cNvSpPr txBox="1"/>
          <p:nvPr/>
        </p:nvSpPr>
        <p:spPr>
          <a:xfrm>
            <a:off x="5791719" y="5867794"/>
            <a:ext cx="685536" cy="646331"/>
          </a:xfrm>
          <a:prstGeom prst="rect">
            <a:avLst/>
          </a:prstGeom>
          <a:noFill/>
        </p:spPr>
        <p:txBody>
          <a:bodyPr wrap="square" rtlCol="0">
            <a:spAutoFit/>
          </a:bodyPr>
          <a:lstStyle/>
          <a:p>
            <a:pPr algn="ctr"/>
            <a:r>
              <a:rPr lang="en-US" altLang="zh-CN" sz="3600" dirty="0">
                <a:latin typeface="+mj-ea"/>
                <a:ea typeface="+mj-ea"/>
              </a:rPr>
              <a:t>2</a:t>
            </a:r>
            <a:endParaRPr lang="zh-CN" altLang="en-US" sz="3600" dirty="0">
              <a:latin typeface="+mj-ea"/>
              <a:ea typeface="+mj-ea"/>
            </a:endParaRPr>
          </a:p>
        </p:txBody>
      </p:sp>
      <p:sp>
        <p:nvSpPr>
          <p:cNvPr id="16" name="文本框 15">
            <a:extLst>
              <a:ext uri="{FF2B5EF4-FFF2-40B4-BE49-F238E27FC236}">
                <a16:creationId xmlns:a16="http://schemas.microsoft.com/office/drawing/2014/main" id="{40F6D5DE-0CE0-4305-98AE-99F6546E06B6}"/>
              </a:ext>
            </a:extLst>
          </p:cNvPr>
          <p:cNvSpPr txBox="1"/>
          <p:nvPr/>
        </p:nvSpPr>
        <p:spPr>
          <a:xfrm>
            <a:off x="1777485" y="5857835"/>
            <a:ext cx="685536" cy="646331"/>
          </a:xfrm>
          <a:prstGeom prst="rect">
            <a:avLst/>
          </a:prstGeom>
          <a:noFill/>
        </p:spPr>
        <p:txBody>
          <a:bodyPr wrap="square" rtlCol="0">
            <a:spAutoFit/>
          </a:bodyPr>
          <a:lstStyle/>
          <a:p>
            <a:pPr algn="ctr"/>
            <a:r>
              <a:rPr lang="en-US" altLang="zh-CN" sz="3600" dirty="0">
                <a:solidFill>
                  <a:schemeClr val="bg1">
                    <a:lumMod val="85000"/>
                  </a:schemeClr>
                </a:solidFill>
                <a:latin typeface="+mj-ea"/>
                <a:ea typeface="+mj-ea"/>
              </a:rPr>
              <a:t>1</a:t>
            </a:r>
            <a:endParaRPr lang="zh-CN" altLang="en-US" sz="3200" dirty="0">
              <a:solidFill>
                <a:schemeClr val="bg1">
                  <a:lumMod val="85000"/>
                </a:schemeClr>
              </a:solidFill>
              <a:latin typeface="+mj-ea"/>
              <a:ea typeface="+mj-ea"/>
            </a:endParaRPr>
          </a:p>
        </p:txBody>
      </p:sp>
      <p:sp>
        <p:nvSpPr>
          <p:cNvPr id="17" name="文本框 16">
            <a:extLst>
              <a:ext uri="{FF2B5EF4-FFF2-40B4-BE49-F238E27FC236}">
                <a16:creationId xmlns:a16="http://schemas.microsoft.com/office/drawing/2014/main" id="{304C96E9-5B82-45AE-84F5-F65C3EAE9D87}"/>
              </a:ext>
            </a:extLst>
          </p:cNvPr>
          <p:cNvSpPr txBox="1"/>
          <p:nvPr/>
        </p:nvSpPr>
        <p:spPr>
          <a:xfrm>
            <a:off x="9956078" y="5885129"/>
            <a:ext cx="685536" cy="646331"/>
          </a:xfrm>
          <a:prstGeom prst="rect">
            <a:avLst/>
          </a:prstGeom>
          <a:noFill/>
        </p:spPr>
        <p:txBody>
          <a:bodyPr wrap="square" rtlCol="0">
            <a:spAutoFit/>
          </a:bodyPr>
          <a:lstStyle/>
          <a:p>
            <a:pPr algn="ctr"/>
            <a:r>
              <a:rPr lang="en-US" altLang="zh-CN" sz="3600" dirty="0">
                <a:solidFill>
                  <a:schemeClr val="bg1">
                    <a:lumMod val="85000"/>
                  </a:schemeClr>
                </a:solidFill>
                <a:latin typeface="+mj-ea"/>
                <a:ea typeface="+mj-ea"/>
              </a:rPr>
              <a:t>3</a:t>
            </a:r>
            <a:endParaRPr lang="zh-CN" altLang="en-US" sz="3200" dirty="0">
              <a:solidFill>
                <a:schemeClr val="bg1">
                  <a:lumMod val="85000"/>
                </a:schemeClr>
              </a:solidFill>
              <a:latin typeface="+mj-ea"/>
              <a:ea typeface="+mj-ea"/>
            </a:endParaRPr>
          </a:p>
        </p:txBody>
      </p:sp>
      <p:cxnSp>
        <p:nvCxnSpPr>
          <p:cNvPr id="46" name="直接连接符 45">
            <a:extLst>
              <a:ext uri="{FF2B5EF4-FFF2-40B4-BE49-F238E27FC236}">
                <a16:creationId xmlns:a16="http://schemas.microsoft.com/office/drawing/2014/main" id="{51026F7C-8720-4D11-82C0-6008798AF753}"/>
              </a:ext>
            </a:extLst>
          </p:cNvPr>
          <p:cNvCxnSpPr/>
          <p:nvPr/>
        </p:nvCxnSpPr>
        <p:spPr>
          <a:xfrm>
            <a:off x="2701602" y="6194774"/>
            <a:ext cx="2526171" cy="1"/>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2C647E54-CA93-47C2-8C9F-F77E17D646D6}"/>
              </a:ext>
            </a:extLst>
          </p:cNvPr>
          <p:cNvCxnSpPr/>
          <p:nvPr/>
        </p:nvCxnSpPr>
        <p:spPr>
          <a:xfrm flipV="1">
            <a:off x="6953592" y="6194775"/>
            <a:ext cx="2490659" cy="1"/>
          </a:xfrm>
          <a:prstGeom prst="line">
            <a:avLst/>
          </a:prstGeom>
          <a:ln w="12700">
            <a:gradFill flip="none" rotWithShape="1">
              <a:gsLst>
                <a:gs pos="0">
                  <a:schemeClr val="bg1">
                    <a:alpha val="0"/>
                  </a:schemeClr>
                </a:gs>
                <a:gs pos="20000">
                  <a:srgbClr val="95C0EB"/>
                </a:gs>
                <a:gs pos="80000">
                  <a:srgbClr val="7AB0E6"/>
                </a:gs>
                <a:gs pos="50000">
                  <a:schemeClr val="accent2"/>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2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38" t="18257" r="2367" b="18807"/>
          <a:stretch/>
        </p:blipFill>
        <p:spPr bwMode="auto">
          <a:xfrm>
            <a:off x="102131" y="960215"/>
            <a:ext cx="9237577" cy="46674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椭圆 21"/>
          <p:cNvSpPr/>
          <p:nvPr/>
        </p:nvSpPr>
        <p:spPr>
          <a:xfrm>
            <a:off x="5641223" y="2898445"/>
            <a:ext cx="500063" cy="5000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zh-CN" altLang="en-US"/>
          </a:p>
        </p:txBody>
      </p:sp>
      <p:sp>
        <p:nvSpPr>
          <p:cNvPr id="23" name="椭圆 22"/>
          <p:cNvSpPr/>
          <p:nvPr/>
        </p:nvSpPr>
        <p:spPr>
          <a:xfrm>
            <a:off x="4998285" y="4283053"/>
            <a:ext cx="500062" cy="50006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zh-CN" altLang="en-US"/>
          </a:p>
        </p:txBody>
      </p:sp>
      <p:sp>
        <p:nvSpPr>
          <p:cNvPr id="25" name="椭圆 24"/>
          <p:cNvSpPr/>
          <p:nvPr/>
        </p:nvSpPr>
        <p:spPr>
          <a:xfrm>
            <a:off x="7168706" y="4283053"/>
            <a:ext cx="500062" cy="50006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zh-CN" altLang="en-US"/>
          </a:p>
        </p:txBody>
      </p:sp>
      <p:sp>
        <p:nvSpPr>
          <p:cNvPr id="26" name="椭圆 25"/>
          <p:cNvSpPr/>
          <p:nvPr/>
        </p:nvSpPr>
        <p:spPr>
          <a:xfrm>
            <a:off x="7910377" y="4950089"/>
            <a:ext cx="500062" cy="50006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zh-CN" altLang="en-US"/>
          </a:p>
        </p:txBody>
      </p:sp>
      <p:sp>
        <p:nvSpPr>
          <p:cNvPr id="27" name="椭圆 26"/>
          <p:cNvSpPr/>
          <p:nvPr/>
        </p:nvSpPr>
        <p:spPr>
          <a:xfrm>
            <a:off x="6500310" y="1501893"/>
            <a:ext cx="572860" cy="5728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zh-CN" altLang="en-US"/>
          </a:p>
        </p:txBody>
      </p:sp>
      <p:sp>
        <p:nvSpPr>
          <p:cNvPr id="6" name="灯片编号占位符 5">
            <a:extLst>
              <a:ext uri="{FF2B5EF4-FFF2-40B4-BE49-F238E27FC236}">
                <a16:creationId xmlns:a16="http://schemas.microsoft.com/office/drawing/2014/main" id="{2BBEB23B-7E83-4FE7-8CA2-A08CF76AA516}"/>
              </a:ext>
            </a:extLst>
          </p:cNvPr>
          <p:cNvSpPr>
            <a:spLocks noGrp="1"/>
          </p:cNvSpPr>
          <p:nvPr>
            <p:ph type="sldNum" sz="quarter" idx="12"/>
          </p:nvPr>
        </p:nvSpPr>
        <p:spPr/>
        <p:txBody>
          <a:bodyPr/>
          <a:lstStyle/>
          <a:p>
            <a:fld id="{62882B55-B6B2-497F-8568-5D2D4C04CE38}" type="slidenum">
              <a:rPr lang="zh-CN" altLang="en-US" smtClean="0"/>
              <a:t>19</a:t>
            </a:fld>
            <a:endParaRPr lang="zh-CN" altLang="en-US" dirty="0"/>
          </a:p>
        </p:txBody>
      </p:sp>
      <p:pic>
        <p:nvPicPr>
          <p:cNvPr id="8" name="Picture 7" descr="3">
            <a:extLst>
              <a:ext uri="{FF2B5EF4-FFF2-40B4-BE49-F238E27FC236}">
                <a16:creationId xmlns:a16="http://schemas.microsoft.com/office/drawing/2014/main" id="{B9CA5522-C064-A81B-E918-E6678692C499}"/>
              </a:ext>
            </a:extLst>
          </p:cNvPr>
          <p:cNvPicPr>
            <a:picLocks noChangeAspect="1" noChangeArrowheads="1" noCrop="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37322" y="3909970"/>
            <a:ext cx="2487577" cy="2303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8" descr="Untitled-2">
            <a:extLst>
              <a:ext uri="{FF2B5EF4-FFF2-40B4-BE49-F238E27FC236}">
                <a16:creationId xmlns:a16="http://schemas.microsoft.com/office/drawing/2014/main" id="{8C654A49-7E85-890E-8A4B-63F6A1A08B3C}"/>
              </a:ext>
            </a:extLst>
          </p:cNvPr>
          <p:cNvPicPr>
            <a:picLocks noChangeAspect="1" noChangeArrowheads="1" noCrop="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07176" y="2401098"/>
            <a:ext cx="1909423" cy="176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633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edge">
                                      <p:cBhvr>
                                        <p:cTn id="7" dur="1000"/>
                                        <p:tgtEl>
                                          <p:spTgt spid="22"/>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edge">
                                      <p:cBhvr>
                                        <p:cTn id="10" dur="1000"/>
                                        <p:tgtEl>
                                          <p:spTgt spid="23"/>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edge">
                                      <p:cBhvr>
                                        <p:cTn id="13" dur="1000"/>
                                        <p:tgtEl>
                                          <p:spTgt spid="25"/>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edge">
                                      <p:cBhvr>
                                        <p:cTn id="16" dur="1000"/>
                                        <p:tgtEl>
                                          <p:spTgt spid="26"/>
                                        </p:tgtEl>
                                      </p:cBhvr>
                                    </p:animEffect>
                                  </p:childTnLst>
                                </p:cTn>
                              </p:par>
                              <p:par>
                                <p:cTn id="17" presetID="2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edge">
                                      <p:cBhvr>
                                        <p:cTn id="19"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animBg="1"/>
      <p:bldP spid="26" grpId="0" animBg="1"/>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06E48465-5A69-4DA4-988A-E0E6ED7BA88D}"/>
              </a:ext>
            </a:extLst>
          </p:cNvPr>
          <p:cNvSpPr/>
          <p:nvPr/>
        </p:nvSpPr>
        <p:spPr>
          <a:xfrm>
            <a:off x="408214" y="391712"/>
            <a:ext cx="3109901" cy="6078536"/>
          </a:xfrm>
          <a:prstGeom prst="roundRect">
            <a:avLst>
              <a:gd name="adj" fmla="val 0"/>
            </a:avLst>
          </a:prstGeom>
          <a:solidFill>
            <a:schemeClr val="accent1"/>
          </a:solidFill>
          <a:ln>
            <a:noFill/>
          </a:ln>
          <a:effectLst>
            <a:outerShdw blurRad="254000" algn="ctr" rotWithShape="0">
              <a:schemeClr val="accent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cxnSp>
        <p:nvCxnSpPr>
          <p:cNvPr id="3" name="直接连接符 2">
            <a:extLst>
              <a:ext uri="{FF2B5EF4-FFF2-40B4-BE49-F238E27FC236}">
                <a16:creationId xmlns:a16="http://schemas.microsoft.com/office/drawing/2014/main" id="{F2060411-2F3E-4BE0-824F-8AF62AB3DE6B}"/>
              </a:ext>
            </a:extLst>
          </p:cNvPr>
          <p:cNvCxnSpPr>
            <a:cxnSpLocks/>
          </p:cNvCxnSpPr>
          <p:nvPr/>
        </p:nvCxnSpPr>
        <p:spPr>
          <a:xfrm>
            <a:off x="3617371" y="391711"/>
            <a:ext cx="0" cy="6078539"/>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013CA338-FAFE-47E5-868C-0A907EE3867B}"/>
              </a:ext>
            </a:extLst>
          </p:cNvPr>
          <p:cNvSpPr txBox="1"/>
          <p:nvPr/>
        </p:nvSpPr>
        <p:spPr>
          <a:xfrm>
            <a:off x="2290272" y="963931"/>
            <a:ext cx="766211" cy="1569660"/>
          </a:xfrm>
          <a:prstGeom prst="rect">
            <a:avLst/>
          </a:prstGeom>
          <a:noFill/>
        </p:spPr>
        <p:txBody>
          <a:bodyPr vert="horz" wrap="square" rtlCol="0">
            <a:spAutoFit/>
          </a:bodyPr>
          <a:lstStyle/>
          <a:p>
            <a:pPr algn="dist"/>
            <a:r>
              <a:rPr lang="zh-CN" altLang="en-US" sz="4800" b="1" dirty="0">
                <a:solidFill>
                  <a:srgbClr val="FFFF00"/>
                </a:solidFill>
                <a:latin typeface="SimHei" charset="-122"/>
                <a:ea typeface="SimHei" charset="-122"/>
                <a:cs typeface="SimHei" charset="-122"/>
              </a:rPr>
              <a:t>提</a:t>
            </a:r>
            <a:endParaRPr lang="en-US" altLang="zh-CN" sz="4800" b="1" dirty="0">
              <a:solidFill>
                <a:srgbClr val="FFFF00"/>
              </a:solidFill>
              <a:latin typeface="SimHei" charset="-122"/>
              <a:ea typeface="SimHei" charset="-122"/>
              <a:cs typeface="SimHei" charset="-122"/>
            </a:endParaRPr>
          </a:p>
          <a:p>
            <a:pPr algn="dist"/>
            <a:r>
              <a:rPr lang="zh-CN" altLang="en-US" sz="4800" b="1" dirty="0">
                <a:solidFill>
                  <a:srgbClr val="FFFF00"/>
                </a:solidFill>
                <a:latin typeface="SimHei" charset="-122"/>
                <a:ea typeface="SimHei" charset="-122"/>
                <a:cs typeface="SimHei" charset="-122"/>
              </a:rPr>
              <a:t>纲</a:t>
            </a:r>
          </a:p>
        </p:txBody>
      </p:sp>
      <p:sp>
        <p:nvSpPr>
          <p:cNvPr id="6" name="等腰三角形 5">
            <a:extLst>
              <a:ext uri="{FF2B5EF4-FFF2-40B4-BE49-F238E27FC236}">
                <a16:creationId xmlns:a16="http://schemas.microsoft.com/office/drawing/2014/main" id="{0A2CAD65-956A-4567-94D0-AA0100435B6B}"/>
              </a:ext>
            </a:extLst>
          </p:cNvPr>
          <p:cNvSpPr/>
          <p:nvPr/>
        </p:nvSpPr>
        <p:spPr>
          <a:xfrm rot="5400000">
            <a:off x="2538092" y="2987715"/>
            <a:ext cx="274320" cy="236483"/>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Freeform 6">
            <a:extLst>
              <a:ext uri="{FF2B5EF4-FFF2-40B4-BE49-F238E27FC236}">
                <a16:creationId xmlns:a16="http://schemas.microsoft.com/office/drawing/2014/main" id="{457D8751-CE4F-4DF9-BE84-97C792D644F7}"/>
              </a:ext>
            </a:extLst>
          </p:cNvPr>
          <p:cNvSpPr>
            <a:spLocks/>
          </p:cNvSpPr>
          <p:nvPr/>
        </p:nvSpPr>
        <p:spPr bwMode="auto">
          <a:xfrm>
            <a:off x="-544049" y="3971559"/>
            <a:ext cx="3680740" cy="2166210"/>
          </a:xfrm>
          <a:custGeom>
            <a:avLst/>
            <a:gdLst>
              <a:gd name="T0" fmla="*/ 3510 w 4495"/>
              <a:gd name="T1" fmla="*/ 741 h 2642"/>
              <a:gd name="T2" fmla="*/ 3185 w 4495"/>
              <a:gd name="T3" fmla="*/ 1023 h 2642"/>
              <a:gd name="T4" fmla="*/ 3732 w 4495"/>
              <a:gd name="T5" fmla="*/ 1571 h 2642"/>
              <a:gd name="T6" fmla="*/ 4453 w 4495"/>
              <a:gd name="T7" fmla="*/ 1757 h 2642"/>
              <a:gd name="T8" fmla="*/ 725 w 4495"/>
              <a:gd name="T9" fmla="*/ 1957 h 2642"/>
              <a:gd name="T10" fmla="*/ 2100 w 4495"/>
              <a:gd name="T11" fmla="*/ 2171 h 2642"/>
              <a:gd name="T12" fmla="*/ 3175 w 4495"/>
              <a:gd name="T13" fmla="*/ 2386 h 2642"/>
              <a:gd name="T14" fmla="*/ 2639 w 4495"/>
              <a:gd name="T15" fmla="*/ 2600 h 2642"/>
              <a:gd name="T16" fmla="*/ 2714 w 4495"/>
              <a:gd name="T17" fmla="*/ 2484 h 2642"/>
              <a:gd name="T18" fmla="*/ 1960 w 4495"/>
              <a:gd name="T19" fmla="*/ 2363 h 2642"/>
              <a:gd name="T20" fmla="*/ 3653 w 4495"/>
              <a:gd name="T21" fmla="*/ 2111 h 2642"/>
              <a:gd name="T22" fmla="*/ 483 w 4495"/>
              <a:gd name="T23" fmla="*/ 1826 h 2642"/>
              <a:gd name="T24" fmla="*/ 4246 w 4495"/>
              <a:gd name="T25" fmla="*/ 1608 h 2642"/>
              <a:gd name="T26" fmla="*/ 3226 w 4495"/>
              <a:gd name="T27" fmla="*/ 1362 h 2642"/>
              <a:gd name="T28" fmla="*/ 2917 w 4495"/>
              <a:gd name="T29" fmla="*/ 965 h 2642"/>
              <a:gd name="T30" fmla="*/ 2651 w 4495"/>
              <a:gd name="T31" fmla="*/ 569 h 2642"/>
              <a:gd name="T32" fmla="*/ 2698 w 4495"/>
              <a:gd name="T33" fmla="*/ 339 h 2642"/>
              <a:gd name="T34" fmla="*/ 2417 w 4495"/>
              <a:gd name="T35" fmla="*/ 760 h 2642"/>
              <a:gd name="T36" fmla="*/ 2957 w 4495"/>
              <a:gd name="T37" fmla="*/ 1168 h 2642"/>
              <a:gd name="T38" fmla="*/ 2536 w 4495"/>
              <a:gd name="T39" fmla="*/ 1677 h 2642"/>
              <a:gd name="T40" fmla="*/ 2788 w 4495"/>
              <a:gd name="T41" fmla="*/ 1371 h 2642"/>
              <a:gd name="T42" fmla="*/ 2696 w 4495"/>
              <a:gd name="T43" fmla="*/ 1468 h 2642"/>
              <a:gd name="T44" fmla="*/ 2758 w 4495"/>
              <a:gd name="T45" fmla="*/ 1583 h 2642"/>
              <a:gd name="T46" fmla="*/ 2430 w 4495"/>
              <a:gd name="T47" fmla="*/ 1081 h 2642"/>
              <a:gd name="T48" fmla="*/ 2128 w 4495"/>
              <a:gd name="T49" fmla="*/ 612 h 2642"/>
              <a:gd name="T50" fmla="*/ 1747 w 4495"/>
              <a:gd name="T51" fmla="*/ 1209 h 2642"/>
              <a:gd name="T52" fmla="*/ 1956 w 4495"/>
              <a:gd name="T53" fmla="*/ 1028 h 2642"/>
              <a:gd name="T54" fmla="*/ 2026 w 4495"/>
              <a:gd name="T55" fmla="*/ 1148 h 2642"/>
              <a:gd name="T56" fmla="*/ 2025 w 4495"/>
              <a:gd name="T57" fmla="*/ 900 h 2642"/>
              <a:gd name="T58" fmla="*/ 2014 w 4495"/>
              <a:gd name="T59" fmla="*/ 1417 h 2642"/>
              <a:gd name="T60" fmla="*/ 1370 w 4495"/>
              <a:gd name="T61" fmla="*/ 1129 h 2642"/>
              <a:gd name="T62" fmla="*/ 1441 w 4495"/>
              <a:gd name="T63" fmla="*/ 1512 h 2642"/>
              <a:gd name="T64" fmla="*/ 1377 w 4495"/>
              <a:gd name="T65" fmla="*/ 1512 h 2642"/>
              <a:gd name="T66" fmla="*/ 1565 w 4495"/>
              <a:gd name="T67" fmla="*/ 1514 h 2642"/>
              <a:gd name="T68" fmla="*/ 310 w 4495"/>
              <a:gd name="T69" fmla="*/ 1616 h 2642"/>
              <a:gd name="T70" fmla="*/ 700 w 4495"/>
              <a:gd name="T71" fmla="*/ 1359 h 2642"/>
              <a:gd name="T72" fmla="*/ 146 w 4495"/>
              <a:gd name="T73" fmla="*/ 1543 h 2642"/>
              <a:gd name="T74" fmla="*/ 1036 w 4495"/>
              <a:gd name="T75" fmla="*/ 1300 h 2642"/>
              <a:gd name="T76" fmla="*/ 1555 w 4495"/>
              <a:gd name="T77" fmla="*/ 974 h 2642"/>
              <a:gd name="T78" fmla="*/ 2229 w 4495"/>
              <a:gd name="T79" fmla="*/ 428 h 2642"/>
              <a:gd name="T80" fmla="*/ 2497 w 4495"/>
              <a:gd name="T81" fmla="*/ 62 h 2642"/>
              <a:gd name="T82" fmla="*/ 2941 w 4495"/>
              <a:gd name="T83" fmla="*/ 384 h 2642"/>
              <a:gd name="T84" fmla="*/ 3423 w 4495"/>
              <a:gd name="T85" fmla="*/ 610 h 2642"/>
              <a:gd name="T86" fmla="*/ 3857 w 4495"/>
              <a:gd name="T87" fmla="*/ 656 h 2642"/>
              <a:gd name="T88" fmla="*/ 3839 w 4495"/>
              <a:gd name="T89" fmla="*/ 686 h 2642"/>
              <a:gd name="T90" fmla="*/ 3376 w 4495"/>
              <a:gd name="T91" fmla="*/ 585 h 2642"/>
              <a:gd name="T92" fmla="*/ 3112 w 4495"/>
              <a:gd name="T93" fmla="*/ 787 h 2642"/>
              <a:gd name="T94" fmla="*/ 2761 w 4495"/>
              <a:gd name="T95" fmla="*/ 654 h 2642"/>
              <a:gd name="T96" fmla="*/ 2882 w 4495"/>
              <a:gd name="T97" fmla="*/ 706 h 2642"/>
              <a:gd name="T98" fmla="*/ 2992 w 4495"/>
              <a:gd name="T99" fmla="*/ 676 h 2642"/>
              <a:gd name="T100" fmla="*/ 2960 w 4495"/>
              <a:gd name="T101" fmla="*/ 817 h 2642"/>
              <a:gd name="T102" fmla="*/ 3010 w 4495"/>
              <a:gd name="T103" fmla="*/ 599 h 2642"/>
              <a:gd name="T104" fmla="*/ 2580 w 4495"/>
              <a:gd name="T105" fmla="*/ 736 h 2642"/>
              <a:gd name="T106" fmla="*/ 3008 w 4495"/>
              <a:gd name="T107" fmla="*/ 913 h 2642"/>
              <a:gd name="T108" fmla="*/ 3489 w 4495"/>
              <a:gd name="T109" fmla="*/ 733 h 2642"/>
              <a:gd name="T110" fmla="*/ 3887 w 4495"/>
              <a:gd name="T111" fmla="*/ 672 h 2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95" h="2642">
                <a:moveTo>
                  <a:pt x="3887" y="672"/>
                </a:moveTo>
                <a:cubicBezTo>
                  <a:pt x="3873" y="700"/>
                  <a:pt x="3861" y="729"/>
                  <a:pt x="3842" y="754"/>
                </a:cubicBezTo>
                <a:cubicBezTo>
                  <a:pt x="3824" y="778"/>
                  <a:pt x="3795" y="780"/>
                  <a:pt x="3767" y="770"/>
                </a:cubicBezTo>
                <a:cubicBezTo>
                  <a:pt x="3743" y="762"/>
                  <a:pt x="3721" y="749"/>
                  <a:pt x="3697" y="739"/>
                </a:cubicBezTo>
                <a:cubicBezTo>
                  <a:pt x="3667" y="727"/>
                  <a:pt x="3637" y="715"/>
                  <a:pt x="3607" y="706"/>
                </a:cubicBezTo>
                <a:cubicBezTo>
                  <a:pt x="3579" y="699"/>
                  <a:pt x="3551" y="704"/>
                  <a:pt x="3524" y="713"/>
                </a:cubicBezTo>
                <a:cubicBezTo>
                  <a:pt x="3510" y="718"/>
                  <a:pt x="3506" y="726"/>
                  <a:pt x="3510" y="741"/>
                </a:cubicBezTo>
                <a:cubicBezTo>
                  <a:pt x="3514" y="764"/>
                  <a:pt x="3517" y="787"/>
                  <a:pt x="3505" y="808"/>
                </a:cubicBezTo>
                <a:cubicBezTo>
                  <a:pt x="3500" y="816"/>
                  <a:pt x="3493" y="824"/>
                  <a:pt x="3484" y="829"/>
                </a:cubicBezTo>
                <a:cubicBezTo>
                  <a:pt x="3452" y="847"/>
                  <a:pt x="3418" y="853"/>
                  <a:pt x="3382" y="840"/>
                </a:cubicBezTo>
                <a:cubicBezTo>
                  <a:pt x="3367" y="835"/>
                  <a:pt x="3351" y="832"/>
                  <a:pt x="3334" y="828"/>
                </a:cubicBezTo>
                <a:cubicBezTo>
                  <a:pt x="3329" y="869"/>
                  <a:pt x="3323" y="912"/>
                  <a:pt x="3281" y="935"/>
                </a:cubicBezTo>
                <a:cubicBezTo>
                  <a:pt x="3240" y="958"/>
                  <a:pt x="3200" y="943"/>
                  <a:pt x="3160" y="924"/>
                </a:cubicBezTo>
                <a:cubicBezTo>
                  <a:pt x="3169" y="959"/>
                  <a:pt x="3176" y="991"/>
                  <a:pt x="3185" y="1023"/>
                </a:cubicBezTo>
                <a:cubicBezTo>
                  <a:pt x="3197" y="1068"/>
                  <a:pt x="3211" y="1112"/>
                  <a:pt x="3223" y="1156"/>
                </a:cubicBezTo>
                <a:cubicBezTo>
                  <a:pt x="3228" y="1171"/>
                  <a:pt x="3231" y="1188"/>
                  <a:pt x="3237" y="1203"/>
                </a:cubicBezTo>
                <a:cubicBezTo>
                  <a:pt x="3250" y="1238"/>
                  <a:pt x="3262" y="1274"/>
                  <a:pt x="3278" y="1308"/>
                </a:cubicBezTo>
                <a:cubicBezTo>
                  <a:pt x="3291" y="1334"/>
                  <a:pt x="3307" y="1358"/>
                  <a:pt x="3326" y="1381"/>
                </a:cubicBezTo>
                <a:cubicBezTo>
                  <a:pt x="3345" y="1405"/>
                  <a:pt x="3367" y="1427"/>
                  <a:pt x="3389" y="1448"/>
                </a:cubicBezTo>
                <a:cubicBezTo>
                  <a:pt x="3421" y="1477"/>
                  <a:pt x="3458" y="1497"/>
                  <a:pt x="3497" y="1514"/>
                </a:cubicBezTo>
                <a:cubicBezTo>
                  <a:pt x="3572" y="1548"/>
                  <a:pt x="3651" y="1563"/>
                  <a:pt x="3732" y="1571"/>
                </a:cubicBezTo>
                <a:cubicBezTo>
                  <a:pt x="3761" y="1573"/>
                  <a:pt x="3790" y="1574"/>
                  <a:pt x="3819" y="1577"/>
                </a:cubicBezTo>
                <a:cubicBezTo>
                  <a:pt x="3938" y="1590"/>
                  <a:pt x="4056" y="1582"/>
                  <a:pt x="4175" y="1581"/>
                </a:cubicBezTo>
                <a:cubicBezTo>
                  <a:pt x="4204" y="1581"/>
                  <a:pt x="4233" y="1578"/>
                  <a:pt x="4262" y="1577"/>
                </a:cubicBezTo>
                <a:cubicBezTo>
                  <a:pt x="4314" y="1576"/>
                  <a:pt x="4366" y="1583"/>
                  <a:pt x="4415" y="1601"/>
                </a:cubicBezTo>
                <a:cubicBezTo>
                  <a:pt x="4438" y="1610"/>
                  <a:pt x="4459" y="1623"/>
                  <a:pt x="4474" y="1644"/>
                </a:cubicBezTo>
                <a:cubicBezTo>
                  <a:pt x="4484" y="1657"/>
                  <a:pt x="4491" y="1669"/>
                  <a:pt x="4493" y="1685"/>
                </a:cubicBezTo>
                <a:cubicBezTo>
                  <a:pt x="4495" y="1718"/>
                  <a:pt x="4477" y="1738"/>
                  <a:pt x="4453" y="1757"/>
                </a:cubicBezTo>
                <a:cubicBezTo>
                  <a:pt x="4426" y="1778"/>
                  <a:pt x="4394" y="1785"/>
                  <a:pt x="4362" y="1790"/>
                </a:cubicBezTo>
                <a:cubicBezTo>
                  <a:pt x="4334" y="1794"/>
                  <a:pt x="4306" y="1798"/>
                  <a:pt x="4278" y="1798"/>
                </a:cubicBezTo>
                <a:cubicBezTo>
                  <a:pt x="3089" y="1799"/>
                  <a:pt x="1900" y="1799"/>
                  <a:pt x="711" y="1798"/>
                </a:cubicBezTo>
                <a:cubicBezTo>
                  <a:pt x="685" y="1798"/>
                  <a:pt x="662" y="1802"/>
                  <a:pt x="643" y="1822"/>
                </a:cubicBezTo>
                <a:cubicBezTo>
                  <a:pt x="615" y="1850"/>
                  <a:pt x="617" y="1910"/>
                  <a:pt x="647" y="1936"/>
                </a:cubicBezTo>
                <a:cubicBezTo>
                  <a:pt x="664" y="1952"/>
                  <a:pt x="683" y="1956"/>
                  <a:pt x="705" y="1957"/>
                </a:cubicBezTo>
                <a:cubicBezTo>
                  <a:pt x="712" y="1957"/>
                  <a:pt x="718" y="1957"/>
                  <a:pt x="725" y="1957"/>
                </a:cubicBezTo>
                <a:cubicBezTo>
                  <a:pt x="1686" y="1957"/>
                  <a:pt x="2647" y="1957"/>
                  <a:pt x="3609" y="1957"/>
                </a:cubicBezTo>
                <a:cubicBezTo>
                  <a:pt x="3654" y="1957"/>
                  <a:pt x="3700" y="1957"/>
                  <a:pt x="3742" y="1974"/>
                </a:cubicBezTo>
                <a:cubicBezTo>
                  <a:pt x="3780" y="1989"/>
                  <a:pt x="3820" y="2007"/>
                  <a:pt x="3827" y="2055"/>
                </a:cubicBezTo>
                <a:cubicBezTo>
                  <a:pt x="3831" y="2081"/>
                  <a:pt x="3823" y="2102"/>
                  <a:pt x="3803" y="2120"/>
                </a:cubicBezTo>
                <a:cubicBezTo>
                  <a:pt x="3758" y="2159"/>
                  <a:pt x="3704" y="2169"/>
                  <a:pt x="3648" y="2170"/>
                </a:cubicBezTo>
                <a:cubicBezTo>
                  <a:pt x="3553" y="2172"/>
                  <a:pt x="3459" y="2171"/>
                  <a:pt x="3364" y="2171"/>
                </a:cubicBezTo>
                <a:cubicBezTo>
                  <a:pt x="2943" y="2171"/>
                  <a:pt x="2521" y="2171"/>
                  <a:pt x="2100" y="2171"/>
                </a:cubicBezTo>
                <a:cubicBezTo>
                  <a:pt x="2045" y="2171"/>
                  <a:pt x="1991" y="2172"/>
                  <a:pt x="1936" y="2171"/>
                </a:cubicBezTo>
                <a:cubicBezTo>
                  <a:pt x="1867" y="2169"/>
                  <a:pt x="1836" y="2241"/>
                  <a:pt x="1862" y="2295"/>
                </a:cubicBezTo>
                <a:cubicBezTo>
                  <a:pt x="1874" y="2318"/>
                  <a:pt x="1896" y="2332"/>
                  <a:pt x="1924" y="2333"/>
                </a:cubicBezTo>
                <a:cubicBezTo>
                  <a:pt x="1931" y="2333"/>
                  <a:pt x="1939" y="2333"/>
                  <a:pt x="1946" y="2333"/>
                </a:cubicBezTo>
                <a:cubicBezTo>
                  <a:pt x="2291" y="2333"/>
                  <a:pt x="2636" y="2332"/>
                  <a:pt x="2981" y="2333"/>
                </a:cubicBezTo>
                <a:cubicBezTo>
                  <a:pt x="3020" y="2333"/>
                  <a:pt x="3059" y="2337"/>
                  <a:pt x="3097" y="2345"/>
                </a:cubicBezTo>
                <a:cubicBezTo>
                  <a:pt x="3125" y="2352"/>
                  <a:pt x="3155" y="2361"/>
                  <a:pt x="3175" y="2386"/>
                </a:cubicBezTo>
                <a:cubicBezTo>
                  <a:pt x="3200" y="2419"/>
                  <a:pt x="3200" y="2433"/>
                  <a:pt x="3175" y="2462"/>
                </a:cubicBezTo>
                <a:cubicBezTo>
                  <a:pt x="3162" y="2477"/>
                  <a:pt x="3145" y="2484"/>
                  <a:pt x="3127" y="2492"/>
                </a:cubicBezTo>
                <a:cubicBezTo>
                  <a:pt x="3080" y="2512"/>
                  <a:pt x="3031" y="2513"/>
                  <a:pt x="2982" y="2513"/>
                </a:cubicBezTo>
                <a:cubicBezTo>
                  <a:pt x="2882" y="2514"/>
                  <a:pt x="2783" y="2515"/>
                  <a:pt x="2684" y="2516"/>
                </a:cubicBezTo>
                <a:cubicBezTo>
                  <a:pt x="2671" y="2516"/>
                  <a:pt x="2658" y="2519"/>
                  <a:pt x="2645" y="2522"/>
                </a:cubicBezTo>
                <a:cubicBezTo>
                  <a:pt x="2627" y="2526"/>
                  <a:pt x="2616" y="2539"/>
                  <a:pt x="2615" y="2556"/>
                </a:cubicBezTo>
                <a:cubicBezTo>
                  <a:pt x="2614" y="2573"/>
                  <a:pt x="2624" y="2594"/>
                  <a:pt x="2639" y="2600"/>
                </a:cubicBezTo>
                <a:cubicBezTo>
                  <a:pt x="2672" y="2617"/>
                  <a:pt x="2707" y="2629"/>
                  <a:pt x="2744" y="2635"/>
                </a:cubicBezTo>
                <a:cubicBezTo>
                  <a:pt x="2751" y="2636"/>
                  <a:pt x="2758" y="2638"/>
                  <a:pt x="2764" y="2642"/>
                </a:cubicBezTo>
                <a:cubicBezTo>
                  <a:pt x="2731" y="2639"/>
                  <a:pt x="2698" y="2638"/>
                  <a:pt x="2665" y="2631"/>
                </a:cubicBezTo>
                <a:cubicBezTo>
                  <a:pt x="2643" y="2626"/>
                  <a:pt x="2620" y="2616"/>
                  <a:pt x="2602" y="2603"/>
                </a:cubicBezTo>
                <a:cubicBezTo>
                  <a:pt x="2580" y="2589"/>
                  <a:pt x="2579" y="2564"/>
                  <a:pt x="2582" y="2539"/>
                </a:cubicBezTo>
                <a:cubicBezTo>
                  <a:pt x="2586" y="2511"/>
                  <a:pt x="2607" y="2497"/>
                  <a:pt x="2631" y="2492"/>
                </a:cubicBezTo>
                <a:cubicBezTo>
                  <a:pt x="2658" y="2487"/>
                  <a:pt x="2686" y="2484"/>
                  <a:pt x="2714" y="2484"/>
                </a:cubicBezTo>
                <a:cubicBezTo>
                  <a:pt x="2817" y="2483"/>
                  <a:pt x="2919" y="2483"/>
                  <a:pt x="3022" y="2483"/>
                </a:cubicBezTo>
                <a:cubicBezTo>
                  <a:pt x="3037" y="2483"/>
                  <a:pt x="3052" y="2483"/>
                  <a:pt x="3066" y="2478"/>
                </a:cubicBezTo>
                <a:cubicBezTo>
                  <a:pt x="3089" y="2471"/>
                  <a:pt x="3114" y="2449"/>
                  <a:pt x="3113" y="2420"/>
                </a:cubicBezTo>
                <a:cubicBezTo>
                  <a:pt x="3111" y="2395"/>
                  <a:pt x="3094" y="2373"/>
                  <a:pt x="3068" y="2368"/>
                </a:cubicBezTo>
                <a:cubicBezTo>
                  <a:pt x="3054" y="2365"/>
                  <a:pt x="3041" y="2363"/>
                  <a:pt x="3027" y="2363"/>
                </a:cubicBezTo>
                <a:cubicBezTo>
                  <a:pt x="2853" y="2363"/>
                  <a:pt x="2679" y="2363"/>
                  <a:pt x="2506" y="2363"/>
                </a:cubicBezTo>
                <a:cubicBezTo>
                  <a:pt x="2324" y="2363"/>
                  <a:pt x="2142" y="2364"/>
                  <a:pt x="1960" y="2363"/>
                </a:cubicBezTo>
                <a:cubicBezTo>
                  <a:pt x="1929" y="2362"/>
                  <a:pt x="1897" y="2360"/>
                  <a:pt x="1868" y="2353"/>
                </a:cubicBezTo>
                <a:cubicBezTo>
                  <a:pt x="1832" y="2343"/>
                  <a:pt x="1797" y="2328"/>
                  <a:pt x="1773" y="2298"/>
                </a:cubicBezTo>
                <a:cubicBezTo>
                  <a:pt x="1748" y="2268"/>
                  <a:pt x="1754" y="2220"/>
                  <a:pt x="1777" y="2197"/>
                </a:cubicBezTo>
                <a:cubicBezTo>
                  <a:pt x="1824" y="2151"/>
                  <a:pt x="1883" y="2143"/>
                  <a:pt x="1943" y="2141"/>
                </a:cubicBezTo>
                <a:cubicBezTo>
                  <a:pt x="1995" y="2140"/>
                  <a:pt x="2046" y="2141"/>
                  <a:pt x="2098" y="2141"/>
                </a:cubicBezTo>
                <a:cubicBezTo>
                  <a:pt x="2591" y="2141"/>
                  <a:pt x="3084" y="2141"/>
                  <a:pt x="3577" y="2141"/>
                </a:cubicBezTo>
                <a:cubicBezTo>
                  <a:pt x="3608" y="2141"/>
                  <a:pt x="3633" y="2134"/>
                  <a:pt x="3653" y="2111"/>
                </a:cubicBezTo>
                <a:cubicBezTo>
                  <a:pt x="3668" y="2094"/>
                  <a:pt x="3670" y="2073"/>
                  <a:pt x="3667" y="2051"/>
                </a:cubicBezTo>
                <a:cubicBezTo>
                  <a:pt x="3663" y="2024"/>
                  <a:pt x="3642" y="2002"/>
                  <a:pt x="3615" y="1998"/>
                </a:cubicBezTo>
                <a:cubicBezTo>
                  <a:pt x="3602" y="1995"/>
                  <a:pt x="3588" y="1994"/>
                  <a:pt x="3575" y="1994"/>
                </a:cubicBezTo>
                <a:cubicBezTo>
                  <a:pt x="2614" y="1994"/>
                  <a:pt x="1653" y="1994"/>
                  <a:pt x="692" y="1994"/>
                </a:cubicBezTo>
                <a:cubicBezTo>
                  <a:pt x="658" y="1994"/>
                  <a:pt x="623" y="1991"/>
                  <a:pt x="589" y="1984"/>
                </a:cubicBezTo>
                <a:cubicBezTo>
                  <a:pt x="563" y="1978"/>
                  <a:pt x="537" y="1966"/>
                  <a:pt x="514" y="1951"/>
                </a:cubicBezTo>
                <a:cubicBezTo>
                  <a:pt x="469" y="1923"/>
                  <a:pt x="456" y="1870"/>
                  <a:pt x="483" y="1826"/>
                </a:cubicBezTo>
                <a:cubicBezTo>
                  <a:pt x="498" y="1802"/>
                  <a:pt x="522" y="1785"/>
                  <a:pt x="549" y="1775"/>
                </a:cubicBezTo>
                <a:cubicBezTo>
                  <a:pt x="595" y="1758"/>
                  <a:pt x="642" y="1753"/>
                  <a:pt x="691" y="1753"/>
                </a:cubicBezTo>
                <a:cubicBezTo>
                  <a:pt x="1148" y="1754"/>
                  <a:pt x="1605" y="1754"/>
                  <a:pt x="2062" y="1754"/>
                </a:cubicBezTo>
                <a:cubicBezTo>
                  <a:pt x="2788" y="1754"/>
                  <a:pt x="3515" y="1754"/>
                  <a:pt x="4241" y="1753"/>
                </a:cubicBezTo>
                <a:cubicBezTo>
                  <a:pt x="4259" y="1753"/>
                  <a:pt x="4278" y="1749"/>
                  <a:pt x="4295" y="1743"/>
                </a:cubicBezTo>
                <a:cubicBezTo>
                  <a:pt x="4328" y="1729"/>
                  <a:pt x="4340" y="1682"/>
                  <a:pt x="4325" y="1650"/>
                </a:cubicBezTo>
                <a:cubicBezTo>
                  <a:pt x="4308" y="1616"/>
                  <a:pt x="4278" y="1607"/>
                  <a:pt x="4246" y="1608"/>
                </a:cubicBezTo>
                <a:cubicBezTo>
                  <a:pt x="4163" y="1609"/>
                  <a:pt x="4080" y="1616"/>
                  <a:pt x="3998" y="1617"/>
                </a:cubicBezTo>
                <a:cubicBezTo>
                  <a:pt x="3903" y="1617"/>
                  <a:pt x="3809" y="1617"/>
                  <a:pt x="3714" y="1611"/>
                </a:cubicBezTo>
                <a:cubicBezTo>
                  <a:pt x="3660" y="1608"/>
                  <a:pt x="3605" y="1595"/>
                  <a:pt x="3551" y="1583"/>
                </a:cubicBezTo>
                <a:cubicBezTo>
                  <a:pt x="3520" y="1576"/>
                  <a:pt x="3489" y="1565"/>
                  <a:pt x="3460" y="1552"/>
                </a:cubicBezTo>
                <a:cubicBezTo>
                  <a:pt x="3434" y="1541"/>
                  <a:pt x="3411" y="1525"/>
                  <a:pt x="3387" y="1512"/>
                </a:cubicBezTo>
                <a:cubicBezTo>
                  <a:pt x="3346" y="1491"/>
                  <a:pt x="3315" y="1457"/>
                  <a:pt x="3282" y="1427"/>
                </a:cubicBezTo>
                <a:cubicBezTo>
                  <a:pt x="3261" y="1408"/>
                  <a:pt x="3245" y="1383"/>
                  <a:pt x="3226" y="1362"/>
                </a:cubicBezTo>
                <a:cubicBezTo>
                  <a:pt x="3213" y="1346"/>
                  <a:pt x="3198" y="1331"/>
                  <a:pt x="3186" y="1315"/>
                </a:cubicBezTo>
                <a:cubicBezTo>
                  <a:pt x="3169" y="1292"/>
                  <a:pt x="3154" y="1267"/>
                  <a:pt x="3139" y="1243"/>
                </a:cubicBezTo>
                <a:cubicBezTo>
                  <a:pt x="3123" y="1218"/>
                  <a:pt x="3109" y="1191"/>
                  <a:pt x="3094" y="1165"/>
                </a:cubicBezTo>
                <a:cubicBezTo>
                  <a:pt x="3090" y="1157"/>
                  <a:pt x="3087" y="1148"/>
                  <a:pt x="3083" y="1139"/>
                </a:cubicBezTo>
                <a:cubicBezTo>
                  <a:pt x="3069" y="1102"/>
                  <a:pt x="3055" y="1066"/>
                  <a:pt x="3041" y="1029"/>
                </a:cubicBezTo>
                <a:cubicBezTo>
                  <a:pt x="3033" y="1006"/>
                  <a:pt x="3024" y="982"/>
                  <a:pt x="3014" y="957"/>
                </a:cubicBezTo>
                <a:cubicBezTo>
                  <a:pt x="2983" y="968"/>
                  <a:pt x="2952" y="977"/>
                  <a:pt x="2917" y="965"/>
                </a:cubicBezTo>
                <a:cubicBezTo>
                  <a:pt x="2884" y="953"/>
                  <a:pt x="2858" y="936"/>
                  <a:pt x="2847" y="899"/>
                </a:cubicBezTo>
                <a:cubicBezTo>
                  <a:pt x="2837" y="901"/>
                  <a:pt x="2827" y="904"/>
                  <a:pt x="2817" y="904"/>
                </a:cubicBezTo>
                <a:cubicBezTo>
                  <a:pt x="2756" y="904"/>
                  <a:pt x="2694" y="898"/>
                  <a:pt x="2638" y="875"/>
                </a:cubicBezTo>
                <a:cubicBezTo>
                  <a:pt x="2589" y="856"/>
                  <a:pt x="2545" y="826"/>
                  <a:pt x="2518" y="777"/>
                </a:cubicBezTo>
                <a:cubicBezTo>
                  <a:pt x="2495" y="736"/>
                  <a:pt x="2493" y="696"/>
                  <a:pt x="2511" y="655"/>
                </a:cubicBezTo>
                <a:cubicBezTo>
                  <a:pt x="2518" y="638"/>
                  <a:pt x="2535" y="624"/>
                  <a:pt x="2549" y="610"/>
                </a:cubicBezTo>
                <a:cubicBezTo>
                  <a:pt x="2577" y="583"/>
                  <a:pt x="2613" y="573"/>
                  <a:pt x="2651" y="569"/>
                </a:cubicBezTo>
                <a:cubicBezTo>
                  <a:pt x="2678" y="566"/>
                  <a:pt x="2706" y="562"/>
                  <a:pt x="2734" y="563"/>
                </a:cubicBezTo>
                <a:cubicBezTo>
                  <a:pt x="2751" y="563"/>
                  <a:pt x="2763" y="559"/>
                  <a:pt x="2770" y="545"/>
                </a:cubicBezTo>
                <a:cubicBezTo>
                  <a:pt x="2780" y="525"/>
                  <a:pt x="2799" y="516"/>
                  <a:pt x="2816" y="506"/>
                </a:cubicBezTo>
                <a:cubicBezTo>
                  <a:pt x="2819" y="505"/>
                  <a:pt x="2822" y="503"/>
                  <a:pt x="2825" y="501"/>
                </a:cubicBezTo>
                <a:cubicBezTo>
                  <a:pt x="2807" y="471"/>
                  <a:pt x="2790" y="441"/>
                  <a:pt x="2770" y="414"/>
                </a:cubicBezTo>
                <a:cubicBezTo>
                  <a:pt x="2757" y="396"/>
                  <a:pt x="2741" y="379"/>
                  <a:pt x="2726" y="363"/>
                </a:cubicBezTo>
                <a:cubicBezTo>
                  <a:pt x="2717" y="354"/>
                  <a:pt x="2708" y="346"/>
                  <a:pt x="2698" y="339"/>
                </a:cubicBezTo>
                <a:cubicBezTo>
                  <a:pt x="2663" y="317"/>
                  <a:pt x="2626" y="323"/>
                  <a:pt x="2589" y="330"/>
                </a:cubicBezTo>
                <a:cubicBezTo>
                  <a:pt x="2558" y="335"/>
                  <a:pt x="2531" y="350"/>
                  <a:pt x="2507" y="369"/>
                </a:cubicBezTo>
                <a:cubicBezTo>
                  <a:pt x="2489" y="383"/>
                  <a:pt x="2475" y="401"/>
                  <a:pt x="2460" y="418"/>
                </a:cubicBezTo>
                <a:cubicBezTo>
                  <a:pt x="2426" y="455"/>
                  <a:pt x="2409" y="501"/>
                  <a:pt x="2389" y="546"/>
                </a:cubicBezTo>
                <a:cubicBezTo>
                  <a:pt x="2378" y="569"/>
                  <a:pt x="2372" y="594"/>
                  <a:pt x="2364" y="619"/>
                </a:cubicBezTo>
                <a:cubicBezTo>
                  <a:pt x="2363" y="622"/>
                  <a:pt x="2364" y="626"/>
                  <a:pt x="2366" y="630"/>
                </a:cubicBezTo>
                <a:cubicBezTo>
                  <a:pt x="2383" y="673"/>
                  <a:pt x="2401" y="716"/>
                  <a:pt x="2417" y="760"/>
                </a:cubicBezTo>
                <a:cubicBezTo>
                  <a:pt x="2429" y="789"/>
                  <a:pt x="2439" y="818"/>
                  <a:pt x="2448" y="848"/>
                </a:cubicBezTo>
                <a:cubicBezTo>
                  <a:pt x="2460" y="888"/>
                  <a:pt x="2471" y="929"/>
                  <a:pt x="2483" y="969"/>
                </a:cubicBezTo>
                <a:cubicBezTo>
                  <a:pt x="2488" y="990"/>
                  <a:pt x="2495" y="1010"/>
                  <a:pt x="2501" y="1031"/>
                </a:cubicBezTo>
                <a:cubicBezTo>
                  <a:pt x="2519" y="1025"/>
                  <a:pt x="2537" y="1017"/>
                  <a:pt x="2556" y="1013"/>
                </a:cubicBezTo>
                <a:cubicBezTo>
                  <a:pt x="2626" y="995"/>
                  <a:pt x="2696" y="998"/>
                  <a:pt x="2764" y="1022"/>
                </a:cubicBezTo>
                <a:cubicBezTo>
                  <a:pt x="2802" y="1035"/>
                  <a:pt x="2839" y="1053"/>
                  <a:pt x="2870" y="1080"/>
                </a:cubicBezTo>
                <a:cubicBezTo>
                  <a:pt x="2901" y="1107"/>
                  <a:pt x="2930" y="1137"/>
                  <a:pt x="2957" y="1168"/>
                </a:cubicBezTo>
                <a:cubicBezTo>
                  <a:pt x="2977" y="1192"/>
                  <a:pt x="2990" y="1222"/>
                  <a:pt x="3002" y="1252"/>
                </a:cubicBezTo>
                <a:cubicBezTo>
                  <a:pt x="3033" y="1327"/>
                  <a:pt x="3031" y="1403"/>
                  <a:pt x="3011" y="1479"/>
                </a:cubicBezTo>
                <a:cubicBezTo>
                  <a:pt x="3004" y="1506"/>
                  <a:pt x="2993" y="1533"/>
                  <a:pt x="2979" y="1556"/>
                </a:cubicBezTo>
                <a:cubicBezTo>
                  <a:pt x="2960" y="1585"/>
                  <a:pt x="2938" y="1612"/>
                  <a:pt x="2911" y="1637"/>
                </a:cubicBezTo>
                <a:cubicBezTo>
                  <a:pt x="2872" y="1674"/>
                  <a:pt x="2826" y="1694"/>
                  <a:pt x="2776" y="1707"/>
                </a:cubicBezTo>
                <a:cubicBezTo>
                  <a:pt x="2725" y="1721"/>
                  <a:pt x="2672" y="1721"/>
                  <a:pt x="2620" y="1709"/>
                </a:cubicBezTo>
                <a:cubicBezTo>
                  <a:pt x="2591" y="1703"/>
                  <a:pt x="2562" y="1692"/>
                  <a:pt x="2536" y="1677"/>
                </a:cubicBezTo>
                <a:cubicBezTo>
                  <a:pt x="2506" y="1659"/>
                  <a:pt x="2481" y="1635"/>
                  <a:pt x="2462" y="1604"/>
                </a:cubicBezTo>
                <a:cubicBezTo>
                  <a:pt x="2419" y="1534"/>
                  <a:pt x="2418" y="1462"/>
                  <a:pt x="2447" y="1390"/>
                </a:cubicBezTo>
                <a:cubicBezTo>
                  <a:pt x="2460" y="1358"/>
                  <a:pt x="2484" y="1331"/>
                  <a:pt x="2511" y="1308"/>
                </a:cubicBezTo>
                <a:cubicBezTo>
                  <a:pt x="2532" y="1290"/>
                  <a:pt x="2557" y="1281"/>
                  <a:pt x="2583" y="1276"/>
                </a:cubicBezTo>
                <a:cubicBezTo>
                  <a:pt x="2602" y="1273"/>
                  <a:pt x="2621" y="1267"/>
                  <a:pt x="2639" y="1269"/>
                </a:cubicBezTo>
                <a:cubicBezTo>
                  <a:pt x="2672" y="1272"/>
                  <a:pt x="2706" y="1280"/>
                  <a:pt x="2733" y="1301"/>
                </a:cubicBezTo>
                <a:cubicBezTo>
                  <a:pt x="2757" y="1319"/>
                  <a:pt x="2777" y="1341"/>
                  <a:pt x="2788" y="1371"/>
                </a:cubicBezTo>
                <a:cubicBezTo>
                  <a:pt x="2795" y="1391"/>
                  <a:pt x="2801" y="1412"/>
                  <a:pt x="2794" y="1431"/>
                </a:cubicBezTo>
                <a:cubicBezTo>
                  <a:pt x="2780" y="1468"/>
                  <a:pt x="2763" y="1501"/>
                  <a:pt x="2720" y="1516"/>
                </a:cubicBezTo>
                <a:cubicBezTo>
                  <a:pt x="2691" y="1527"/>
                  <a:pt x="2639" y="1507"/>
                  <a:pt x="2630" y="1478"/>
                </a:cubicBezTo>
                <a:cubicBezTo>
                  <a:pt x="2624" y="1459"/>
                  <a:pt x="2627" y="1446"/>
                  <a:pt x="2642" y="1433"/>
                </a:cubicBezTo>
                <a:cubicBezTo>
                  <a:pt x="2651" y="1425"/>
                  <a:pt x="2660" y="1417"/>
                  <a:pt x="2669" y="1410"/>
                </a:cubicBezTo>
                <a:cubicBezTo>
                  <a:pt x="2672" y="1427"/>
                  <a:pt x="2674" y="1442"/>
                  <a:pt x="2679" y="1455"/>
                </a:cubicBezTo>
                <a:cubicBezTo>
                  <a:pt x="2681" y="1461"/>
                  <a:pt x="2690" y="1468"/>
                  <a:pt x="2696" y="1468"/>
                </a:cubicBezTo>
                <a:cubicBezTo>
                  <a:pt x="2702" y="1468"/>
                  <a:pt x="2709" y="1460"/>
                  <a:pt x="2712" y="1454"/>
                </a:cubicBezTo>
                <a:cubicBezTo>
                  <a:pt x="2716" y="1448"/>
                  <a:pt x="2719" y="1439"/>
                  <a:pt x="2719" y="1432"/>
                </a:cubicBezTo>
                <a:cubicBezTo>
                  <a:pt x="2721" y="1412"/>
                  <a:pt x="2719" y="1391"/>
                  <a:pt x="2701" y="1379"/>
                </a:cubicBezTo>
                <a:cubicBezTo>
                  <a:pt x="2675" y="1362"/>
                  <a:pt x="2646" y="1361"/>
                  <a:pt x="2618" y="1375"/>
                </a:cubicBezTo>
                <a:cubicBezTo>
                  <a:pt x="2567" y="1402"/>
                  <a:pt x="2544" y="1475"/>
                  <a:pt x="2584" y="1530"/>
                </a:cubicBezTo>
                <a:cubicBezTo>
                  <a:pt x="2599" y="1551"/>
                  <a:pt x="2618" y="1565"/>
                  <a:pt x="2640" y="1576"/>
                </a:cubicBezTo>
                <a:cubicBezTo>
                  <a:pt x="2679" y="1596"/>
                  <a:pt x="2719" y="1596"/>
                  <a:pt x="2758" y="1583"/>
                </a:cubicBezTo>
                <a:cubicBezTo>
                  <a:pt x="2794" y="1571"/>
                  <a:pt x="2824" y="1549"/>
                  <a:pt x="2845" y="1515"/>
                </a:cubicBezTo>
                <a:cubicBezTo>
                  <a:pt x="2890" y="1444"/>
                  <a:pt x="2884" y="1370"/>
                  <a:pt x="2860" y="1296"/>
                </a:cubicBezTo>
                <a:cubicBezTo>
                  <a:pt x="2852" y="1269"/>
                  <a:pt x="2832" y="1245"/>
                  <a:pt x="2816" y="1220"/>
                </a:cubicBezTo>
                <a:cubicBezTo>
                  <a:pt x="2794" y="1187"/>
                  <a:pt x="2760" y="1168"/>
                  <a:pt x="2724" y="1151"/>
                </a:cubicBezTo>
                <a:cubicBezTo>
                  <a:pt x="2663" y="1123"/>
                  <a:pt x="2601" y="1124"/>
                  <a:pt x="2539" y="1143"/>
                </a:cubicBezTo>
                <a:cubicBezTo>
                  <a:pt x="2512" y="1152"/>
                  <a:pt x="2488" y="1169"/>
                  <a:pt x="2461" y="1183"/>
                </a:cubicBezTo>
                <a:cubicBezTo>
                  <a:pt x="2451" y="1151"/>
                  <a:pt x="2442" y="1116"/>
                  <a:pt x="2430" y="1081"/>
                </a:cubicBezTo>
                <a:cubicBezTo>
                  <a:pt x="2417" y="1047"/>
                  <a:pt x="2402" y="1014"/>
                  <a:pt x="2389" y="980"/>
                </a:cubicBezTo>
                <a:cubicBezTo>
                  <a:pt x="2386" y="972"/>
                  <a:pt x="2383" y="964"/>
                  <a:pt x="2380" y="956"/>
                </a:cubicBezTo>
                <a:cubicBezTo>
                  <a:pt x="2366" y="926"/>
                  <a:pt x="2352" y="895"/>
                  <a:pt x="2337" y="865"/>
                </a:cubicBezTo>
                <a:cubicBezTo>
                  <a:pt x="2324" y="841"/>
                  <a:pt x="2309" y="819"/>
                  <a:pt x="2295" y="796"/>
                </a:cubicBezTo>
                <a:cubicBezTo>
                  <a:pt x="2282" y="777"/>
                  <a:pt x="2271" y="757"/>
                  <a:pt x="2257" y="739"/>
                </a:cubicBezTo>
                <a:cubicBezTo>
                  <a:pt x="2237" y="714"/>
                  <a:pt x="2217" y="689"/>
                  <a:pt x="2194" y="667"/>
                </a:cubicBezTo>
                <a:cubicBezTo>
                  <a:pt x="2174" y="647"/>
                  <a:pt x="2152" y="628"/>
                  <a:pt x="2128" y="612"/>
                </a:cubicBezTo>
                <a:cubicBezTo>
                  <a:pt x="2078" y="579"/>
                  <a:pt x="2023" y="567"/>
                  <a:pt x="1963" y="582"/>
                </a:cubicBezTo>
                <a:cubicBezTo>
                  <a:pt x="1930" y="590"/>
                  <a:pt x="1902" y="606"/>
                  <a:pt x="1877" y="629"/>
                </a:cubicBezTo>
                <a:cubicBezTo>
                  <a:pt x="1861" y="644"/>
                  <a:pt x="1843" y="657"/>
                  <a:pt x="1829" y="674"/>
                </a:cubicBezTo>
                <a:cubicBezTo>
                  <a:pt x="1802" y="709"/>
                  <a:pt x="1775" y="745"/>
                  <a:pt x="1757" y="786"/>
                </a:cubicBezTo>
                <a:cubicBezTo>
                  <a:pt x="1741" y="819"/>
                  <a:pt x="1723" y="852"/>
                  <a:pt x="1711" y="886"/>
                </a:cubicBezTo>
                <a:cubicBezTo>
                  <a:pt x="1686" y="963"/>
                  <a:pt x="1678" y="1042"/>
                  <a:pt x="1700" y="1121"/>
                </a:cubicBezTo>
                <a:cubicBezTo>
                  <a:pt x="1709" y="1154"/>
                  <a:pt x="1727" y="1182"/>
                  <a:pt x="1747" y="1209"/>
                </a:cubicBezTo>
                <a:cubicBezTo>
                  <a:pt x="1768" y="1236"/>
                  <a:pt x="1793" y="1257"/>
                  <a:pt x="1822" y="1273"/>
                </a:cubicBezTo>
                <a:cubicBezTo>
                  <a:pt x="1846" y="1286"/>
                  <a:pt x="1874" y="1294"/>
                  <a:pt x="1901" y="1300"/>
                </a:cubicBezTo>
                <a:cubicBezTo>
                  <a:pt x="1943" y="1308"/>
                  <a:pt x="1985" y="1301"/>
                  <a:pt x="2021" y="1276"/>
                </a:cubicBezTo>
                <a:cubicBezTo>
                  <a:pt x="2039" y="1264"/>
                  <a:pt x="2055" y="1247"/>
                  <a:pt x="2067" y="1229"/>
                </a:cubicBezTo>
                <a:cubicBezTo>
                  <a:pt x="2090" y="1197"/>
                  <a:pt x="2102" y="1160"/>
                  <a:pt x="2093" y="1119"/>
                </a:cubicBezTo>
                <a:cubicBezTo>
                  <a:pt x="2081" y="1067"/>
                  <a:pt x="2054" y="1037"/>
                  <a:pt x="2001" y="1027"/>
                </a:cubicBezTo>
                <a:cubicBezTo>
                  <a:pt x="1986" y="1025"/>
                  <a:pt x="1971" y="1026"/>
                  <a:pt x="1956" y="1028"/>
                </a:cubicBezTo>
                <a:cubicBezTo>
                  <a:pt x="1928" y="1033"/>
                  <a:pt x="1907" y="1049"/>
                  <a:pt x="1898" y="1075"/>
                </a:cubicBezTo>
                <a:cubicBezTo>
                  <a:pt x="1889" y="1100"/>
                  <a:pt x="1884" y="1127"/>
                  <a:pt x="1904" y="1150"/>
                </a:cubicBezTo>
                <a:cubicBezTo>
                  <a:pt x="1917" y="1165"/>
                  <a:pt x="1952" y="1169"/>
                  <a:pt x="1967" y="1156"/>
                </a:cubicBezTo>
                <a:cubicBezTo>
                  <a:pt x="1979" y="1147"/>
                  <a:pt x="1975" y="1124"/>
                  <a:pt x="1960" y="1114"/>
                </a:cubicBezTo>
                <a:cubicBezTo>
                  <a:pt x="1953" y="1109"/>
                  <a:pt x="1946" y="1106"/>
                  <a:pt x="1938" y="1101"/>
                </a:cubicBezTo>
                <a:cubicBezTo>
                  <a:pt x="1958" y="1089"/>
                  <a:pt x="1978" y="1080"/>
                  <a:pt x="2000" y="1094"/>
                </a:cubicBezTo>
                <a:cubicBezTo>
                  <a:pt x="2020" y="1106"/>
                  <a:pt x="2031" y="1126"/>
                  <a:pt x="2026" y="1148"/>
                </a:cubicBezTo>
                <a:cubicBezTo>
                  <a:pt x="2022" y="1169"/>
                  <a:pt x="2012" y="1189"/>
                  <a:pt x="1992" y="1203"/>
                </a:cubicBezTo>
                <a:cubicBezTo>
                  <a:pt x="1963" y="1224"/>
                  <a:pt x="1934" y="1226"/>
                  <a:pt x="1901" y="1218"/>
                </a:cubicBezTo>
                <a:cubicBezTo>
                  <a:pt x="1864" y="1209"/>
                  <a:pt x="1837" y="1185"/>
                  <a:pt x="1824" y="1149"/>
                </a:cubicBezTo>
                <a:cubicBezTo>
                  <a:pt x="1804" y="1096"/>
                  <a:pt x="1810" y="1043"/>
                  <a:pt x="1836" y="993"/>
                </a:cubicBezTo>
                <a:cubicBezTo>
                  <a:pt x="1845" y="976"/>
                  <a:pt x="1862" y="964"/>
                  <a:pt x="1875" y="949"/>
                </a:cubicBezTo>
                <a:cubicBezTo>
                  <a:pt x="1901" y="921"/>
                  <a:pt x="1935" y="909"/>
                  <a:pt x="1971" y="905"/>
                </a:cubicBezTo>
                <a:cubicBezTo>
                  <a:pt x="1989" y="902"/>
                  <a:pt x="2008" y="897"/>
                  <a:pt x="2025" y="900"/>
                </a:cubicBezTo>
                <a:cubicBezTo>
                  <a:pt x="2065" y="906"/>
                  <a:pt x="2103" y="915"/>
                  <a:pt x="2137" y="939"/>
                </a:cubicBezTo>
                <a:cubicBezTo>
                  <a:pt x="2169" y="961"/>
                  <a:pt x="2191" y="989"/>
                  <a:pt x="2209" y="1020"/>
                </a:cubicBezTo>
                <a:cubicBezTo>
                  <a:pt x="2221" y="1041"/>
                  <a:pt x="2225" y="1066"/>
                  <a:pt x="2230" y="1090"/>
                </a:cubicBezTo>
                <a:cubicBezTo>
                  <a:pt x="2237" y="1133"/>
                  <a:pt x="2233" y="1176"/>
                  <a:pt x="2217" y="1217"/>
                </a:cubicBezTo>
                <a:cubicBezTo>
                  <a:pt x="2206" y="1244"/>
                  <a:pt x="2189" y="1270"/>
                  <a:pt x="2172" y="1295"/>
                </a:cubicBezTo>
                <a:cubicBezTo>
                  <a:pt x="2159" y="1314"/>
                  <a:pt x="2145" y="1332"/>
                  <a:pt x="2128" y="1348"/>
                </a:cubicBezTo>
                <a:cubicBezTo>
                  <a:pt x="2095" y="1379"/>
                  <a:pt x="2057" y="1401"/>
                  <a:pt x="2014" y="1417"/>
                </a:cubicBezTo>
                <a:cubicBezTo>
                  <a:pt x="1955" y="1439"/>
                  <a:pt x="1894" y="1442"/>
                  <a:pt x="1834" y="1429"/>
                </a:cubicBezTo>
                <a:cubicBezTo>
                  <a:pt x="1798" y="1421"/>
                  <a:pt x="1763" y="1408"/>
                  <a:pt x="1730" y="1389"/>
                </a:cubicBezTo>
                <a:cubicBezTo>
                  <a:pt x="1696" y="1368"/>
                  <a:pt x="1666" y="1344"/>
                  <a:pt x="1640" y="1315"/>
                </a:cubicBezTo>
                <a:cubicBezTo>
                  <a:pt x="1616" y="1289"/>
                  <a:pt x="1594" y="1261"/>
                  <a:pt x="1570" y="1235"/>
                </a:cubicBezTo>
                <a:cubicBezTo>
                  <a:pt x="1557" y="1220"/>
                  <a:pt x="1542" y="1206"/>
                  <a:pt x="1527" y="1193"/>
                </a:cubicBezTo>
                <a:cubicBezTo>
                  <a:pt x="1507" y="1176"/>
                  <a:pt x="1486" y="1159"/>
                  <a:pt x="1464" y="1145"/>
                </a:cubicBezTo>
                <a:cubicBezTo>
                  <a:pt x="1435" y="1128"/>
                  <a:pt x="1403" y="1125"/>
                  <a:pt x="1370" y="1129"/>
                </a:cubicBezTo>
                <a:cubicBezTo>
                  <a:pt x="1318" y="1136"/>
                  <a:pt x="1275" y="1160"/>
                  <a:pt x="1239" y="1196"/>
                </a:cubicBezTo>
                <a:cubicBezTo>
                  <a:pt x="1207" y="1229"/>
                  <a:pt x="1185" y="1267"/>
                  <a:pt x="1167" y="1309"/>
                </a:cubicBezTo>
                <a:cubicBezTo>
                  <a:pt x="1143" y="1367"/>
                  <a:pt x="1138" y="1425"/>
                  <a:pt x="1155" y="1484"/>
                </a:cubicBezTo>
                <a:cubicBezTo>
                  <a:pt x="1164" y="1517"/>
                  <a:pt x="1183" y="1544"/>
                  <a:pt x="1208" y="1567"/>
                </a:cubicBezTo>
                <a:cubicBezTo>
                  <a:pt x="1258" y="1613"/>
                  <a:pt x="1331" y="1616"/>
                  <a:pt x="1384" y="1588"/>
                </a:cubicBezTo>
                <a:cubicBezTo>
                  <a:pt x="1402" y="1578"/>
                  <a:pt x="1421" y="1564"/>
                  <a:pt x="1428" y="1542"/>
                </a:cubicBezTo>
                <a:cubicBezTo>
                  <a:pt x="1431" y="1531"/>
                  <a:pt x="1438" y="1522"/>
                  <a:pt x="1441" y="1512"/>
                </a:cubicBezTo>
                <a:cubicBezTo>
                  <a:pt x="1453" y="1464"/>
                  <a:pt x="1409" y="1390"/>
                  <a:pt x="1345" y="1402"/>
                </a:cubicBezTo>
                <a:cubicBezTo>
                  <a:pt x="1326" y="1406"/>
                  <a:pt x="1309" y="1412"/>
                  <a:pt x="1301" y="1433"/>
                </a:cubicBezTo>
                <a:cubicBezTo>
                  <a:pt x="1294" y="1454"/>
                  <a:pt x="1299" y="1473"/>
                  <a:pt x="1310" y="1490"/>
                </a:cubicBezTo>
                <a:cubicBezTo>
                  <a:pt x="1318" y="1503"/>
                  <a:pt x="1334" y="1501"/>
                  <a:pt x="1338" y="1486"/>
                </a:cubicBezTo>
                <a:cubicBezTo>
                  <a:pt x="1342" y="1473"/>
                  <a:pt x="1341" y="1460"/>
                  <a:pt x="1342" y="1445"/>
                </a:cubicBezTo>
                <a:cubicBezTo>
                  <a:pt x="1361" y="1444"/>
                  <a:pt x="1372" y="1460"/>
                  <a:pt x="1382" y="1474"/>
                </a:cubicBezTo>
                <a:cubicBezTo>
                  <a:pt x="1390" y="1485"/>
                  <a:pt x="1386" y="1499"/>
                  <a:pt x="1377" y="1512"/>
                </a:cubicBezTo>
                <a:cubicBezTo>
                  <a:pt x="1348" y="1550"/>
                  <a:pt x="1294" y="1550"/>
                  <a:pt x="1261" y="1514"/>
                </a:cubicBezTo>
                <a:cubicBezTo>
                  <a:pt x="1225" y="1477"/>
                  <a:pt x="1224" y="1437"/>
                  <a:pt x="1243" y="1394"/>
                </a:cubicBezTo>
                <a:cubicBezTo>
                  <a:pt x="1253" y="1372"/>
                  <a:pt x="1270" y="1356"/>
                  <a:pt x="1290" y="1341"/>
                </a:cubicBezTo>
                <a:cubicBezTo>
                  <a:pt x="1335" y="1309"/>
                  <a:pt x="1384" y="1307"/>
                  <a:pt x="1435" y="1320"/>
                </a:cubicBezTo>
                <a:cubicBezTo>
                  <a:pt x="1451" y="1324"/>
                  <a:pt x="1466" y="1334"/>
                  <a:pt x="1480" y="1343"/>
                </a:cubicBezTo>
                <a:cubicBezTo>
                  <a:pt x="1521" y="1372"/>
                  <a:pt x="1549" y="1410"/>
                  <a:pt x="1559" y="1460"/>
                </a:cubicBezTo>
                <a:cubicBezTo>
                  <a:pt x="1562" y="1477"/>
                  <a:pt x="1567" y="1496"/>
                  <a:pt x="1565" y="1514"/>
                </a:cubicBezTo>
                <a:cubicBezTo>
                  <a:pt x="1561" y="1552"/>
                  <a:pt x="1551" y="1589"/>
                  <a:pt x="1526" y="1621"/>
                </a:cubicBezTo>
                <a:cubicBezTo>
                  <a:pt x="1496" y="1661"/>
                  <a:pt x="1456" y="1685"/>
                  <a:pt x="1408" y="1701"/>
                </a:cubicBezTo>
                <a:cubicBezTo>
                  <a:pt x="1356" y="1718"/>
                  <a:pt x="1304" y="1720"/>
                  <a:pt x="1252" y="1708"/>
                </a:cubicBezTo>
                <a:cubicBezTo>
                  <a:pt x="1218" y="1700"/>
                  <a:pt x="1184" y="1689"/>
                  <a:pt x="1155" y="1665"/>
                </a:cubicBezTo>
                <a:cubicBezTo>
                  <a:pt x="1139" y="1652"/>
                  <a:pt x="1124" y="1638"/>
                  <a:pt x="1107" y="1626"/>
                </a:cubicBezTo>
                <a:cubicBezTo>
                  <a:pt x="1100" y="1621"/>
                  <a:pt x="1089" y="1616"/>
                  <a:pt x="1080" y="1616"/>
                </a:cubicBezTo>
                <a:cubicBezTo>
                  <a:pt x="823" y="1616"/>
                  <a:pt x="567" y="1616"/>
                  <a:pt x="310" y="1616"/>
                </a:cubicBezTo>
                <a:cubicBezTo>
                  <a:pt x="283" y="1616"/>
                  <a:pt x="255" y="1617"/>
                  <a:pt x="228" y="1612"/>
                </a:cubicBezTo>
                <a:cubicBezTo>
                  <a:pt x="187" y="1606"/>
                  <a:pt x="145" y="1598"/>
                  <a:pt x="106" y="1585"/>
                </a:cubicBezTo>
                <a:cubicBezTo>
                  <a:pt x="74" y="1575"/>
                  <a:pt x="44" y="1558"/>
                  <a:pt x="22" y="1531"/>
                </a:cubicBezTo>
                <a:cubicBezTo>
                  <a:pt x="0" y="1505"/>
                  <a:pt x="2" y="1457"/>
                  <a:pt x="27" y="1432"/>
                </a:cubicBezTo>
                <a:cubicBezTo>
                  <a:pt x="68" y="1390"/>
                  <a:pt x="120" y="1378"/>
                  <a:pt x="173" y="1366"/>
                </a:cubicBezTo>
                <a:cubicBezTo>
                  <a:pt x="238" y="1351"/>
                  <a:pt x="303" y="1355"/>
                  <a:pt x="368" y="1356"/>
                </a:cubicBezTo>
                <a:cubicBezTo>
                  <a:pt x="479" y="1356"/>
                  <a:pt x="589" y="1355"/>
                  <a:pt x="700" y="1359"/>
                </a:cubicBezTo>
                <a:cubicBezTo>
                  <a:pt x="785" y="1362"/>
                  <a:pt x="870" y="1372"/>
                  <a:pt x="955" y="1378"/>
                </a:cubicBezTo>
                <a:cubicBezTo>
                  <a:pt x="957" y="1379"/>
                  <a:pt x="959" y="1379"/>
                  <a:pt x="962" y="1383"/>
                </a:cubicBezTo>
                <a:cubicBezTo>
                  <a:pt x="952" y="1384"/>
                  <a:pt x="942" y="1385"/>
                  <a:pt x="931" y="1385"/>
                </a:cubicBezTo>
                <a:cubicBezTo>
                  <a:pt x="786" y="1387"/>
                  <a:pt x="640" y="1389"/>
                  <a:pt x="495" y="1392"/>
                </a:cubicBezTo>
                <a:cubicBezTo>
                  <a:pt x="406" y="1394"/>
                  <a:pt x="316" y="1397"/>
                  <a:pt x="227" y="1400"/>
                </a:cubicBezTo>
                <a:cubicBezTo>
                  <a:pt x="196" y="1401"/>
                  <a:pt x="168" y="1410"/>
                  <a:pt x="144" y="1432"/>
                </a:cubicBezTo>
                <a:cubicBezTo>
                  <a:pt x="115" y="1458"/>
                  <a:pt x="116" y="1518"/>
                  <a:pt x="146" y="1543"/>
                </a:cubicBezTo>
                <a:cubicBezTo>
                  <a:pt x="173" y="1566"/>
                  <a:pt x="204" y="1570"/>
                  <a:pt x="237" y="1570"/>
                </a:cubicBezTo>
                <a:cubicBezTo>
                  <a:pt x="329" y="1571"/>
                  <a:pt x="421" y="1570"/>
                  <a:pt x="513" y="1570"/>
                </a:cubicBezTo>
                <a:cubicBezTo>
                  <a:pt x="689" y="1570"/>
                  <a:pt x="866" y="1570"/>
                  <a:pt x="1042" y="1570"/>
                </a:cubicBezTo>
                <a:cubicBezTo>
                  <a:pt x="1048" y="1570"/>
                  <a:pt x="1054" y="1570"/>
                  <a:pt x="1061" y="1570"/>
                </a:cubicBezTo>
                <a:cubicBezTo>
                  <a:pt x="1055" y="1552"/>
                  <a:pt x="1047" y="1535"/>
                  <a:pt x="1043" y="1518"/>
                </a:cubicBezTo>
                <a:cubicBezTo>
                  <a:pt x="1036" y="1491"/>
                  <a:pt x="1028" y="1464"/>
                  <a:pt x="1025" y="1437"/>
                </a:cubicBezTo>
                <a:cubicBezTo>
                  <a:pt x="1021" y="1391"/>
                  <a:pt x="1025" y="1345"/>
                  <a:pt x="1036" y="1300"/>
                </a:cubicBezTo>
                <a:cubicBezTo>
                  <a:pt x="1044" y="1266"/>
                  <a:pt x="1055" y="1233"/>
                  <a:pt x="1069" y="1202"/>
                </a:cubicBezTo>
                <a:cubicBezTo>
                  <a:pt x="1083" y="1170"/>
                  <a:pt x="1101" y="1139"/>
                  <a:pt x="1121" y="1111"/>
                </a:cubicBezTo>
                <a:cubicBezTo>
                  <a:pt x="1143" y="1080"/>
                  <a:pt x="1170" y="1053"/>
                  <a:pt x="1203" y="1031"/>
                </a:cubicBezTo>
                <a:cubicBezTo>
                  <a:pt x="1264" y="990"/>
                  <a:pt x="1330" y="976"/>
                  <a:pt x="1401" y="989"/>
                </a:cubicBezTo>
                <a:cubicBezTo>
                  <a:pt x="1441" y="997"/>
                  <a:pt x="1479" y="1011"/>
                  <a:pt x="1514" y="1034"/>
                </a:cubicBezTo>
                <a:cubicBezTo>
                  <a:pt x="1524" y="1041"/>
                  <a:pt x="1536" y="1047"/>
                  <a:pt x="1548" y="1054"/>
                </a:cubicBezTo>
                <a:cubicBezTo>
                  <a:pt x="1551" y="1027"/>
                  <a:pt x="1551" y="1000"/>
                  <a:pt x="1555" y="974"/>
                </a:cubicBezTo>
                <a:cubicBezTo>
                  <a:pt x="1564" y="925"/>
                  <a:pt x="1573" y="876"/>
                  <a:pt x="1586" y="827"/>
                </a:cubicBezTo>
                <a:cubicBezTo>
                  <a:pt x="1595" y="790"/>
                  <a:pt x="1607" y="753"/>
                  <a:pt x="1622" y="718"/>
                </a:cubicBezTo>
                <a:cubicBezTo>
                  <a:pt x="1644" y="668"/>
                  <a:pt x="1668" y="619"/>
                  <a:pt x="1698" y="573"/>
                </a:cubicBezTo>
                <a:cubicBezTo>
                  <a:pt x="1733" y="520"/>
                  <a:pt x="1772" y="472"/>
                  <a:pt x="1822" y="433"/>
                </a:cubicBezTo>
                <a:cubicBezTo>
                  <a:pt x="1847" y="414"/>
                  <a:pt x="1875" y="398"/>
                  <a:pt x="1903" y="384"/>
                </a:cubicBezTo>
                <a:cubicBezTo>
                  <a:pt x="1982" y="344"/>
                  <a:pt x="2064" y="345"/>
                  <a:pt x="2147" y="372"/>
                </a:cubicBezTo>
                <a:cubicBezTo>
                  <a:pt x="2178" y="382"/>
                  <a:pt x="2206" y="403"/>
                  <a:pt x="2229" y="428"/>
                </a:cubicBezTo>
                <a:cubicBezTo>
                  <a:pt x="2237" y="436"/>
                  <a:pt x="2245" y="443"/>
                  <a:pt x="2253" y="451"/>
                </a:cubicBezTo>
                <a:cubicBezTo>
                  <a:pt x="2266" y="420"/>
                  <a:pt x="2277" y="389"/>
                  <a:pt x="2290" y="358"/>
                </a:cubicBezTo>
                <a:cubicBezTo>
                  <a:pt x="2306" y="320"/>
                  <a:pt x="2322" y="281"/>
                  <a:pt x="2341" y="244"/>
                </a:cubicBezTo>
                <a:cubicBezTo>
                  <a:pt x="2354" y="216"/>
                  <a:pt x="2369" y="189"/>
                  <a:pt x="2386" y="164"/>
                </a:cubicBezTo>
                <a:cubicBezTo>
                  <a:pt x="2397" y="147"/>
                  <a:pt x="2412" y="133"/>
                  <a:pt x="2427" y="119"/>
                </a:cubicBezTo>
                <a:cubicBezTo>
                  <a:pt x="2444" y="103"/>
                  <a:pt x="2462" y="88"/>
                  <a:pt x="2480" y="72"/>
                </a:cubicBezTo>
                <a:cubicBezTo>
                  <a:pt x="2485" y="68"/>
                  <a:pt x="2491" y="66"/>
                  <a:pt x="2497" y="62"/>
                </a:cubicBezTo>
                <a:cubicBezTo>
                  <a:pt x="2526" y="44"/>
                  <a:pt x="2555" y="30"/>
                  <a:pt x="2587" y="19"/>
                </a:cubicBezTo>
                <a:cubicBezTo>
                  <a:pt x="2624" y="5"/>
                  <a:pt x="2662" y="0"/>
                  <a:pt x="2699" y="9"/>
                </a:cubicBezTo>
                <a:cubicBezTo>
                  <a:pt x="2730" y="15"/>
                  <a:pt x="2760" y="25"/>
                  <a:pt x="2786" y="46"/>
                </a:cubicBezTo>
                <a:cubicBezTo>
                  <a:pt x="2815" y="70"/>
                  <a:pt x="2833" y="99"/>
                  <a:pt x="2848" y="132"/>
                </a:cubicBezTo>
                <a:cubicBezTo>
                  <a:pt x="2859" y="156"/>
                  <a:pt x="2869" y="180"/>
                  <a:pt x="2878" y="204"/>
                </a:cubicBezTo>
                <a:cubicBezTo>
                  <a:pt x="2889" y="235"/>
                  <a:pt x="2899" y="266"/>
                  <a:pt x="2910" y="297"/>
                </a:cubicBezTo>
                <a:cubicBezTo>
                  <a:pt x="2920" y="326"/>
                  <a:pt x="2930" y="355"/>
                  <a:pt x="2941" y="384"/>
                </a:cubicBezTo>
                <a:cubicBezTo>
                  <a:pt x="2962" y="435"/>
                  <a:pt x="2983" y="485"/>
                  <a:pt x="3005" y="536"/>
                </a:cubicBezTo>
                <a:cubicBezTo>
                  <a:pt x="3010" y="548"/>
                  <a:pt x="3018" y="559"/>
                  <a:pt x="3024" y="569"/>
                </a:cubicBezTo>
                <a:cubicBezTo>
                  <a:pt x="3050" y="571"/>
                  <a:pt x="3077" y="574"/>
                  <a:pt x="3104" y="577"/>
                </a:cubicBezTo>
                <a:cubicBezTo>
                  <a:pt x="3107" y="577"/>
                  <a:pt x="3111" y="575"/>
                  <a:pt x="3114" y="572"/>
                </a:cubicBezTo>
                <a:cubicBezTo>
                  <a:pt x="3140" y="543"/>
                  <a:pt x="3172" y="523"/>
                  <a:pt x="3207" y="507"/>
                </a:cubicBezTo>
                <a:cubicBezTo>
                  <a:pt x="3248" y="487"/>
                  <a:pt x="3290" y="482"/>
                  <a:pt x="3334" y="490"/>
                </a:cubicBezTo>
                <a:cubicBezTo>
                  <a:pt x="3393" y="501"/>
                  <a:pt x="3428" y="550"/>
                  <a:pt x="3423" y="610"/>
                </a:cubicBezTo>
                <a:cubicBezTo>
                  <a:pt x="3423" y="616"/>
                  <a:pt x="3422" y="623"/>
                  <a:pt x="3422" y="630"/>
                </a:cubicBezTo>
                <a:cubicBezTo>
                  <a:pt x="3444" y="638"/>
                  <a:pt x="3461" y="626"/>
                  <a:pt x="3477" y="616"/>
                </a:cubicBezTo>
                <a:cubicBezTo>
                  <a:pt x="3489" y="609"/>
                  <a:pt x="3499" y="599"/>
                  <a:pt x="3509" y="590"/>
                </a:cubicBezTo>
                <a:cubicBezTo>
                  <a:pt x="3533" y="568"/>
                  <a:pt x="3573" y="560"/>
                  <a:pt x="3606" y="577"/>
                </a:cubicBezTo>
                <a:cubicBezTo>
                  <a:pt x="3631" y="591"/>
                  <a:pt x="3655" y="608"/>
                  <a:pt x="3679" y="624"/>
                </a:cubicBezTo>
                <a:cubicBezTo>
                  <a:pt x="3716" y="650"/>
                  <a:pt x="3751" y="680"/>
                  <a:pt x="3800" y="677"/>
                </a:cubicBezTo>
                <a:cubicBezTo>
                  <a:pt x="3821" y="675"/>
                  <a:pt x="3841" y="671"/>
                  <a:pt x="3857" y="656"/>
                </a:cubicBezTo>
                <a:cubicBezTo>
                  <a:pt x="3873" y="641"/>
                  <a:pt x="3890" y="628"/>
                  <a:pt x="3906" y="615"/>
                </a:cubicBezTo>
                <a:cubicBezTo>
                  <a:pt x="3930" y="597"/>
                  <a:pt x="3960" y="595"/>
                  <a:pt x="3980" y="607"/>
                </a:cubicBezTo>
                <a:cubicBezTo>
                  <a:pt x="3966" y="611"/>
                  <a:pt x="3948" y="614"/>
                  <a:pt x="3933" y="621"/>
                </a:cubicBezTo>
                <a:cubicBezTo>
                  <a:pt x="3925" y="624"/>
                  <a:pt x="3919" y="633"/>
                  <a:pt x="3913" y="639"/>
                </a:cubicBezTo>
                <a:cubicBezTo>
                  <a:pt x="3909" y="643"/>
                  <a:pt x="3905" y="645"/>
                  <a:pt x="3901" y="648"/>
                </a:cubicBezTo>
                <a:cubicBezTo>
                  <a:pt x="3897" y="650"/>
                  <a:pt x="3893" y="651"/>
                  <a:pt x="3890" y="653"/>
                </a:cubicBezTo>
                <a:cubicBezTo>
                  <a:pt x="3873" y="664"/>
                  <a:pt x="3857" y="676"/>
                  <a:pt x="3839" y="686"/>
                </a:cubicBezTo>
                <a:cubicBezTo>
                  <a:pt x="3801" y="708"/>
                  <a:pt x="3761" y="707"/>
                  <a:pt x="3722" y="692"/>
                </a:cubicBezTo>
                <a:cubicBezTo>
                  <a:pt x="3690" y="679"/>
                  <a:pt x="3661" y="658"/>
                  <a:pt x="3631" y="641"/>
                </a:cubicBezTo>
                <a:cubicBezTo>
                  <a:pt x="3623" y="636"/>
                  <a:pt x="3615" y="629"/>
                  <a:pt x="3607" y="624"/>
                </a:cubicBezTo>
                <a:cubicBezTo>
                  <a:pt x="3564" y="599"/>
                  <a:pt x="3530" y="583"/>
                  <a:pt x="3492" y="627"/>
                </a:cubicBezTo>
                <a:cubicBezTo>
                  <a:pt x="3475" y="646"/>
                  <a:pt x="3438" y="653"/>
                  <a:pt x="3414" y="641"/>
                </a:cubicBezTo>
                <a:cubicBezTo>
                  <a:pt x="3409" y="638"/>
                  <a:pt x="3406" y="631"/>
                  <a:pt x="3402" y="626"/>
                </a:cubicBezTo>
                <a:cubicBezTo>
                  <a:pt x="3393" y="612"/>
                  <a:pt x="3388" y="595"/>
                  <a:pt x="3376" y="585"/>
                </a:cubicBezTo>
                <a:cubicBezTo>
                  <a:pt x="3351" y="564"/>
                  <a:pt x="3320" y="552"/>
                  <a:pt x="3286" y="550"/>
                </a:cubicBezTo>
                <a:cubicBezTo>
                  <a:pt x="3230" y="545"/>
                  <a:pt x="3176" y="550"/>
                  <a:pt x="3130" y="586"/>
                </a:cubicBezTo>
                <a:cubicBezTo>
                  <a:pt x="3139" y="591"/>
                  <a:pt x="3148" y="597"/>
                  <a:pt x="3157" y="600"/>
                </a:cubicBezTo>
                <a:cubicBezTo>
                  <a:pt x="3191" y="611"/>
                  <a:pt x="3211" y="636"/>
                  <a:pt x="3222" y="666"/>
                </a:cubicBezTo>
                <a:cubicBezTo>
                  <a:pt x="3228" y="680"/>
                  <a:pt x="3227" y="699"/>
                  <a:pt x="3221" y="713"/>
                </a:cubicBezTo>
                <a:cubicBezTo>
                  <a:pt x="3209" y="742"/>
                  <a:pt x="3184" y="759"/>
                  <a:pt x="3152" y="765"/>
                </a:cubicBezTo>
                <a:cubicBezTo>
                  <a:pt x="3136" y="768"/>
                  <a:pt x="3124" y="775"/>
                  <a:pt x="3112" y="787"/>
                </a:cubicBezTo>
                <a:cubicBezTo>
                  <a:pt x="3096" y="806"/>
                  <a:pt x="3075" y="821"/>
                  <a:pt x="3057" y="838"/>
                </a:cubicBezTo>
                <a:cubicBezTo>
                  <a:pt x="3029" y="864"/>
                  <a:pt x="2988" y="871"/>
                  <a:pt x="2955" y="855"/>
                </a:cubicBezTo>
                <a:cubicBezTo>
                  <a:pt x="2932" y="844"/>
                  <a:pt x="2914" y="828"/>
                  <a:pt x="2899" y="808"/>
                </a:cubicBezTo>
                <a:cubicBezTo>
                  <a:pt x="2893" y="798"/>
                  <a:pt x="2886" y="794"/>
                  <a:pt x="2873" y="796"/>
                </a:cubicBezTo>
                <a:cubicBezTo>
                  <a:pt x="2835" y="803"/>
                  <a:pt x="2796" y="797"/>
                  <a:pt x="2761" y="782"/>
                </a:cubicBezTo>
                <a:cubicBezTo>
                  <a:pt x="2745" y="775"/>
                  <a:pt x="2728" y="763"/>
                  <a:pt x="2720" y="749"/>
                </a:cubicBezTo>
                <a:cubicBezTo>
                  <a:pt x="2698" y="711"/>
                  <a:pt x="2717" y="670"/>
                  <a:pt x="2761" y="654"/>
                </a:cubicBezTo>
                <a:cubicBezTo>
                  <a:pt x="2803" y="638"/>
                  <a:pt x="2847" y="632"/>
                  <a:pt x="2892" y="634"/>
                </a:cubicBezTo>
                <a:cubicBezTo>
                  <a:pt x="2902" y="635"/>
                  <a:pt x="2913" y="634"/>
                  <a:pt x="2923" y="633"/>
                </a:cubicBezTo>
                <a:cubicBezTo>
                  <a:pt x="2963" y="628"/>
                  <a:pt x="3001" y="631"/>
                  <a:pt x="3035" y="654"/>
                </a:cubicBezTo>
                <a:cubicBezTo>
                  <a:pt x="3059" y="670"/>
                  <a:pt x="3062" y="709"/>
                  <a:pt x="3040" y="725"/>
                </a:cubicBezTo>
                <a:cubicBezTo>
                  <a:pt x="3008" y="749"/>
                  <a:pt x="2972" y="762"/>
                  <a:pt x="2932" y="754"/>
                </a:cubicBezTo>
                <a:cubicBezTo>
                  <a:pt x="2918" y="751"/>
                  <a:pt x="2904" y="741"/>
                  <a:pt x="2891" y="732"/>
                </a:cubicBezTo>
                <a:cubicBezTo>
                  <a:pt x="2882" y="727"/>
                  <a:pt x="2877" y="716"/>
                  <a:pt x="2882" y="706"/>
                </a:cubicBezTo>
                <a:cubicBezTo>
                  <a:pt x="2889" y="696"/>
                  <a:pt x="2896" y="682"/>
                  <a:pt x="2911" y="681"/>
                </a:cubicBezTo>
                <a:cubicBezTo>
                  <a:pt x="2914" y="680"/>
                  <a:pt x="2918" y="683"/>
                  <a:pt x="2922" y="685"/>
                </a:cubicBezTo>
                <a:cubicBezTo>
                  <a:pt x="2920" y="688"/>
                  <a:pt x="2918" y="692"/>
                  <a:pt x="2916" y="695"/>
                </a:cubicBezTo>
                <a:cubicBezTo>
                  <a:pt x="2912" y="700"/>
                  <a:pt x="2903" y="706"/>
                  <a:pt x="2904" y="709"/>
                </a:cubicBezTo>
                <a:cubicBezTo>
                  <a:pt x="2906" y="717"/>
                  <a:pt x="2911" y="726"/>
                  <a:pt x="2918" y="730"/>
                </a:cubicBezTo>
                <a:cubicBezTo>
                  <a:pt x="2935" y="740"/>
                  <a:pt x="2953" y="735"/>
                  <a:pt x="2971" y="727"/>
                </a:cubicBezTo>
                <a:cubicBezTo>
                  <a:pt x="2992" y="718"/>
                  <a:pt x="2999" y="694"/>
                  <a:pt x="2992" y="676"/>
                </a:cubicBezTo>
                <a:cubicBezTo>
                  <a:pt x="2980" y="647"/>
                  <a:pt x="2951" y="637"/>
                  <a:pt x="2926" y="642"/>
                </a:cubicBezTo>
                <a:cubicBezTo>
                  <a:pt x="2917" y="644"/>
                  <a:pt x="2908" y="647"/>
                  <a:pt x="2900" y="647"/>
                </a:cubicBezTo>
                <a:cubicBezTo>
                  <a:pt x="2863" y="644"/>
                  <a:pt x="2830" y="655"/>
                  <a:pt x="2798" y="674"/>
                </a:cubicBezTo>
                <a:cubicBezTo>
                  <a:pt x="2760" y="696"/>
                  <a:pt x="2767" y="734"/>
                  <a:pt x="2797" y="754"/>
                </a:cubicBezTo>
                <a:cubicBezTo>
                  <a:pt x="2826" y="773"/>
                  <a:pt x="2858" y="782"/>
                  <a:pt x="2893" y="778"/>
                </a:cubicBezTo>
                <a:cubicBezTo>
                  <a:pt x="2896" y="778"/>
                  <a:pt x="2898" y="780"/>
                  <a:pt x="2900" y="782"/>
                </a:cubicBezTo>
                <a:cubicBezTo>
                  <a:pt x="2920" y="794"/>
                  <a:pt x="2939" y="808"/>
                  <a:pt x="2960" y="817"/>
                </a:cubicBezTo>
                <a:cubicBezTo>
                  <a:pt x="3003" y="837"/>
                  <a:pt x="3049" y="823"/>
                  <a:pt x="3082" y="781"/>
                </a:cubicBezTo>
                <a:cubicBezTo>
                  <a:pt x="3095" y="765"/>
                  <a:pt x="3112" y="757"/>
                  <a:pt x="3131" y="751"/>
                </a:cubicBezTo>
                <a:cubicBezTo>
                  <a:pt x="3148" y="747"/>
                  <a:pt x="3163" y="736"/>
                  <a:pt x="3167" y="718"/>
                </a:cubicBezTo>
                <a:cubicBezTo>
                  <a:pt x="3173" y="688"/>
                  <a:pt x="3174" y="660"/>
                  <a:pt x="3154" y="633"/>
                </a:cubicBezTo>
                <a:cubicBezTo>
                  <a:pt x="3137" y="609"/>
                  <a:pt x="3116" y="593"/>
                  <a:pt x="3089" y="589"/>
                </a:cubicBezTo>
                <a:cubicBezTo>
                  <a:pt x="3065" y="585"/>
                  <a:pt x="3040" y="581"/>
                  <a:pt x="3018" y="598"/>
                </a:cubicBezTo>
                <a:cubicBezTo>
                  <a:pt x="3016" y="599"/>
                  <a:pt x="3012" y="600"/>
                  <a:pt x="3010" y="599"/>
                </a:cubicBezTo>
                <a:cubicBezTo>
                  <a:pt x="3001" y="596"/>
                  <a:pt x="2991" y="593"/>
                  <a:pt x="2984" y="588"/>
                </a:cubicBezTo>
                <a:cubicBezTo>
                  <a:pt x="2968" y="577"/>
                  <a:pt x="2954" y="563"/>
                  <a:pt x="2937" y="553"/>
                </a:cubicBezTo>
                <a:cubicBezTo>
                  <a:pt x="2925" y="546"/>
                  <a:pt x="2911" y="542"/>
                  <a:pt x="2897" y="541"/>
                </a:cubicBezTo>
                <a:cubicBezTo>
                  <a:pt x="2849" y="535"/>
                  <a:pt x="2804" y="539"/>
                  <a:pt x="2767" y="577"/>
                </a:cubicBezTo>
                <a:cubicBezTo>
                  <a:pt x="2764" y="581"/>
                  <a:pt x="2756" y="582"/>
                  <a:pt x="2750" y="581"/>
                </a:cubicBezTo>
                <a:cubicBezTo>
                  <a:pt x="2709" y="578"/>
                  <a:pt x="2669" y="580"/>
                  <a:pt x="2633" y="604"/>
                </a:cubicBezTo>
                <a:cubicBezTo>
                  <a:pt x="2597" y="627"/>
                  <a:pt x="2565" y="676"/>
                  <a:pt x="2580" y="736"/>
                </a:cubicBezTo>
                <a:cubicBezTo>
                  <a:pt x="2585" y="756"/>
                  <a:pt x="2591" y="776"/>
                  <a:pt x="2603" y="792"/>
                </a:cubicBezTo>
                <a:cubicBezTo>
                  <a:pt x="2615" y="810"/>
                  <a:pt x="2633" y="825"/>
                  <a:pt x="2651" y="837"/>
                </a:cubicBezTo>
                <a:cubicBezTo>
                  <a:pt x="2675" y="853"/>
                  <a:pt x="2700" y="867"/>
                  <a:pt x="2727" y="878"/>
                </a:cubicBezTo>
                <a:cubicBezTo>
                  <a:pt x="2762" y="892"/>
                  <a:pt x="2800" y="888"/>
                  <a:pt x="2837" y="886"/>
                </a:cubicBezTo>
                <a:cubicBezTo>
                  <a:pt x="2845" y="886"/>
                  <a:pt x="2854" y="888"/>
                  <a:pt x="2862" y="890"/>
                </a:cubicBezTo>
                <a:cubicBezTo>
                  <a:pt x="2881" y="896"/>
                  <a:pt x="2900" y="906"/>
                  <a:pt x="2921" y="909"/>
                </a:cubicBezTo>
                <a:cubicBezTo>
                  <a:pt x="2950" y="913"/>
                  <a:pt x="2979" y="913"/>
                  <a:pt x="3008" y="913"/>
                </a:cubicBezTo>
                <a:cubicBezTo>
                  <a:pt x="3022" y="913"/>
                  <a:pt x="3035" y="909"/>
                  <a:pt x="3047" y="903"/>
                </a:cubicBezTo>
                <a:cubicBezTo>
                  <a:pt x="3067" y="894"/>
                  <a:pt x="3085" y="881"/>
                  <a:pt x="3102" y="871"/>
                </a:cubicBezTo>
                <a:cubicBezTo>
                  <a:pt x="3143" y="891"/>
                  <a:pt x="3186" y="899"/>
                  <a:pt x="3231" y="892"/>
                </a:cubicBezTo>
                <a:cubicBezTo>
                  <a:pt x="3279" y="883"/>
                  <a:pt x="3307" y="850"/>
                  <a:pt x="3329" y="808"/>
                </a:cubicBezTo>
                <a:cubicBezTo>
                  <a:pt x="3346" y="808"/>
                  <a:pt x="3364" y="810"/>
                  <a:pt x="3382" y="808"/>
                </a:cubicBezTo>
                <a:cubicBezTo>
                  <a:pt x="3400" y="806"/>
                  <a:pt x="3419" y="802"/>
                  <a:pt x="3436" y="796"/>
                </a:cubicBezTo>
                <a:cubicBezTo>
                  <a:pt x="3462" y="788"/>
                  <a:pt x="3491" y="759"/>
                  <a:pt x="3489" y="733"/>
                </a:cubicBezTo>
                <a:cubicBezTo>
                  <a:pt x="3488" y="718"/>
                  <a:pt x="3494" y="709"/>
                  <a:pt x="3502" y="697"/>
                </a:cubicBezTo>
                <a:cubicBezTo>
                  <a:pt x="3521" y="669"/>
                  <a:pt x="3547" y="663"/>
                  <a:pt x="3576" y="671"/>
                </a:cubicBezTo>
                <a:cubicBezTo>
                  <a:pt x="3606" y="678"/>
                  <a:pt x="3634" y="690"/>
                  <a:pt x="3663" y="700"/>
                </a:cubicBezTo>
                <a:cubicBezTo>
                  <a:pt x="3677" y="705"/>
                  <a:pt x="3692" y="709"/>
                  <a:pt x="3705" y="716"/>
                </a:cubicBezTo>
                <a:cubicBezTo>
                  <a:pt x="3736" y="731"/>
                  <a:pt x="3769" y="735"/>
                  <a:pt x="3802" y="730"/>
                </a:cubicBezTo>
                <a:cubicBezTo>
                  <a:pt x="3813" y="728"/>
                  <a:pt x="3823" y="723"/>
                  <a:pt x="3832" y="719"/>
                </a:cubicBezTo>
                <a:cubicBezTo>
                  <a:pt x="3855" y="709"/>
                  <a:pt x="3872" y="691"/>
                  <a:pt x="3887" y="672"/>
                </a:cubicBezTo>
                <a:close/>
              </a:path>
            </a:pathLst>
          </a:custGeom>
          <a:solidFill>
            <a:schemeClr val="bg1">
              <a:alpha val="2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8" name="1 Título"/>
          <p:cNvSpPr txBox="1"/>
          <p:nvPr/>
        </p:nvSpPr>
        <p:spPr>
          <a:xfrm>
            <a:off x="4812986" y="1077110"/>
            <a:ext cx="6460897" cy="504057"/>
          </a:xfrm>
          <a:prstGeom prst="rect">
            <a:avLst/>
          </a:prstGeom>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857250" indent="-857250">
              <a:buFont typeface="+mj-ea"/>
              <a:buAutoNum type="ea1JpnChsDbPeriod"/>
              <a:defRPr/>
            </a:pPr>
            <a:r>
              <a:rPr lang="zh-CN" altLang="en-US" sz="3600" b="1" dirty="0">
                <a:solidFill>
                  <a:schemeClr val="accent1"/>
                </a:solidFill>
                <a:latin typeface="微软雅黑" panose="020B0503020204020204" pitchFamily="34" charset="-122"/>
                <a:ea typeface="微软雅黑" panose="020B0503020204020204" pitchFamily="34" charset="-122"/>
              </a:rPr>
              <a:t>引言</a:t>
            </a:r>
          </a:p>
        </p:txBody>
      </p:sp>
      <p:sp>
        <p:nvSpPr>
          <p:cNvPr id="40" name="1 Título"/>
          <p:cNvSpPr txBox="1"/>
          <p:nvPr/>
        </p:nvSpPr>
        <p:spPr>
          <a:xfrm>
            <a:off x="4812986" y="3662416"/>
            <a:ext cx="6460897" cy="1346401"/>
          </a:xfrm>
          <a:prstGeom prst="rect">
            <a:avLst/>
          </a:prstGeom>
        </p:spPr>
        <p:txBody>
          <a:bodyPr anchor="ctr"/>
          <a:lstStyle>
            <a:defPPr>
              <a:defRPr lang="zh-CN"/>
            </a:defPPr>
            <a:lvl1pPr algn="ctr">
              <a:defRPr sz="3600" b="1">
                <a:solidFill>
                  <a:schemeClr val="accent1"/>
                </a:solidFill>
                <a:latin typeface="微软雅黑" panose="020B0503020204020204" pitchFamily="34" charset="-122"/>
                <a:ea typeface="微软雅黑" panose="020B0503020204020204" pitchFamily="34" charset="-122"/>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pPr marL="857250" indent="-857250" algn="l">
              <a:lnSpc>
                <a:spcPct val="110000"/>
              </a:lnSpc>
              <a:buFont typeface="+mj-ea"/>
              <a:buAutoNum type="ea1JpnChsDbPeriod" startAt="3"/>
            </a:pPr>
            <a:r>
              <a:rPr lang="zh-CN" altLang="en-US" dirty="0"/>
              <a:t>原子核形状共存、八极形</a:t>
            </a:r>
            <a:endParaRPr lang="en-US" altLang="zh-CN" dirty="0"/>
          </a:p>
          <a:p>
            <a:pPr algn="l">
              <a:lnSpc>
                <a:spcPct val="110000"/>
              </a:lnSpc>
            </a:pPr>
            <a:r>
              <a:rPr lang="en-US" altLang="zh-CN" dirty="0"/>
              <a:t>    </a:t>
            </a:r>
            <a:r>
              <a:rPr lang="en-US" altLang="zh-CN" sz="3200" dirty="0"/>
              <a:t>   </a:t>
            </a:r>
            <a:r>
              <a:rPr lang="zh-CN" altLang="en-US" dirty="0"/>
              <a:t>变与裂变</a:t>
            </a:r>
          </a:p>
        </p:txBody>
      </p:sp>
      <p:sp>
        <p:nvSpPr>
          <p:cNvPr id="41" name="1 Título"/>
          <p:cNvSpPr txBox="1"/>
          <p:nvPr/>
        </p:nvSpPr>
        <p:spPr>
          <a:xfrm>
            <a:off x="4812987" y="2018375"/>
            <a:ext cx="6137512" cy="1488688"/>
          </a:xfrm>
          <a:prstGeom prst="rect">
            <a:avLst/>
          </a:prstGeom>
        </p:spPr>
        <p:txBody>
          <a:bodyPr wrap="none" anchor="ctr"/>
          <a:lstStyle>
            <a:defPPr>
              <a:defRPr lang="zh-CN"/>
            </a:defPPr>
            <a:lvl1pPr algn="ctr">
              <a:defRPr sz="3600" b="1">
                <a:solidFill>
                  <a:schemeClr val="accent1"/>
                </a:solidFill>
                <a:latin typeface="微软雅黑" panose="020B0503020204020204" pitchFamily="34" charset="-122"/>
                <a:ea typeface="微软雅黑" panose="020B0503020204020204" pitchFamily="34" charset="-122"/>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pPr marL="857250" indent="-857250" algn="l">
              <a:lnSpc>
                <a:spcPct val="110000"/>
              </a:lnSpc>
              <a:buFont typeface="+mj-ea"/>
              <a:buAutoNum type="ea1JpnChsDbPeriod" startAt="2"/>
            </a:pPr>
            <a:r>
              <a:rPr lang="zh-CN" altLang="en-US" dirty="0"/>
              <a:t>微观集体哈密顿量模型</a:t>
            </a:r>
          </a:p>
        </p:txBody>
      </p:sp>
      <p:sp>
        <p:nvSpPr>
          <p:cNvPr id="42" name="1 Título"/>
          <p:cNvSpPr txBox="1"/>
          <p:nvPr/>
        </p:nvSpPr>
        <p:spPr>
          <a:xfrm>
            <a:off x="4812986" y="5457150"/>
            <a:ext cx="6460897" cy="504057"/>
          </a:xfrm>
          <a:prstGeom prst="rect">
            <a:avLst/>
          </a:prstGeom>
        </p:spPr>
        <p:txBody>
          <a:bodyPr anchor="ctr"/>
          <a:lstStyle>
            <a:defPPr>
              <a:defRPr lang="zh-CN"/>
            </a:defPPr>
            <a:lvl1pPr algn="ctr">
              <a:defRPr sz="3600" b="1">
                <a:solidFill>
                  <a:schemeClr val="accent1"/>
                </a:solidFill>
                <a:latin typeface="微软雅黑" panose="020B0503020204020204" pitchFamily="34" charset="-122"/>
                <a:ea typeface="微软雅黑" panose="020B0503020204020204" pitchFamily="34" charset="-122"/>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pPr marL="857250" indent="-857250" algn="l">
              <a:buFont typeface="+mj-ea"/>
              <a:buAutoNum type="ea1JpnChsDbPeriod" startAt="4"/>
            </a:pPr>
            <a:r>
              <a:rPr lang="zh-CN" altLang="en-US" dirty="0"/>
              <a:t>总结与展望</a:t>
            </a:r>
          </a:p>
        </p:txBody>
      </p:sp>
    </p:spTree>
    <p:extLst>
      <p:ext uri="{BB962C8B-B14F-4D97-AF65-F5344CB8AC3E}">
        <p14:creationId xmlns:p14="http://schemas.microsoft.com/office/powerpoint/2010/main" val="4210201834"/>
      </p:ext>
    </p:extLst>
  </p:cSld>
  <p:clrMapOvr>
    <a:masterClrMapping/>
  </p:clrMapOvr>
  <mc:AlternateContent xmlns:mc="http://schemas.openxmlformats.org/markup-compatibility/2006" xmlns:p14="http://schemas.microsoft.com/office/powerpoint/2010/main">
    <mc:Choice Requires="p14">
      <p:transition spd="slow" p14:dur="2000" advTm="3468"/>
    </mc:Choice>
    <mc:Fallback xmlns="">
      <p:transition spd="slow" advTm="346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a:extLst>
              <a:ext uri="{FF2B5EF4-FFF2-40B4-BE49-F238E27FC236}">
                <a16:creationId xmlns:a16="http://schemas.microsoft.com/office/drawing/2014/main" id="{1E9BE326-5452-4640-8C85-1BD1ED598EEB}"/>
              </a:ext>
            </a:extLst>
          </p:cNvPr>
          <p:cNvSpPr/>
          <p:nvPr/>
        </p:nvSpPr>
        <p:spPr>
          <a:xfrm>
            <a:off x="3338623" y="6315740"/>
            <a:ext cx="5829146" cy="420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标题 2">
            <a:extLst>
              <a:ext uri="{FF2B5EF4-FFF2-40B4-BE49-F238E27FC236}">
                <a16:creationId xmlns:a16="http://schemas.microsoft.com/office/drawing/2014/main" id="{75CC67C8-B7BC-4256-9FB4-EB46C02C86A9}"/>
              </a:ext>
            </a:extLst>
          </p:cNvPr>
          <p:cNvSpPr>
            <a:spLocks noGrp="1"/>
          </p:cNvSpPr>
          <p:nvPr>
            <p:ph type="title"/>
          </p:nvPr>
        </p:nvSpPr>
        <p:spPr/>
        <p:txBody>
          <a:bodyPr>
            <a:normAutofit/>
          </a:bodyPr>
          <a:lstStyle/>
          <a:p>
            <a:r>
              <a:rPr lang="zh-CN" altLang="en-US" sz="3400" b="1" dirty="0">
                <a:latin typeface="Microsoft YaHei" charset="-122"/>
                <a:ea typeface="Microsoft YaHei" charset="-122"/>
                <a:cs typeface="Microsoft YaHei" charset="-122"/>
              </a:rPr>
              <a:t>微观集体哈密顿量模型</a:t>
            </a:r>
            <a:endParaRPr lang="zh-CN" altLang="en-US" sz="3400" dirty="0"/>
          </a:p>
        </p:txBody>
      </p:sp>
      <p:grpSp>
        <p:nvGrpSpPr>
          <p:cNvPr id="24" name="组 23"/>
          <p:cNvGrpSpPr>
            <a:grpSpLocks noChangeAspect="1"/>
          </p:cNvGrpSpPr>
          <p:nvPr/>
        </p:nvGrpSpPr>
        <p:grpSpPr>
          <a:xfrm>
            <a:off x="5561047" y="5654020"/>
            <a:ext cx="1080111" cy="1080000"/>
            <a:chOff x="5233494" y="2772238"/>
            <a:chExt cx="1720100" cy="1719923"/>
          </a:xfrm>
        </p:grpSpPr>
        <p:sp>
          <p:nvSpPr>
            <p:cNvPr id="4" name="矩形: 圆角 3">
              <a:extLst>
                <a:ext uri="{FF2B5EF4-FFF2-40B4-BE49-F238E27FC236}">
                  <a16:creationId xmlns:a16="http://schemas.microsoft.com/office/drawing/2014/main" id="{457FE3F6-B339-408E-90A3-2B6380DD5234}"/>
                </a:ext>
              </a:extLst>
            </p:cNvPr>
            <p:cNvSpPr/>
            <p:nvPr/>
          </p:nvSpPr>
          <p:spPr>
            <a:xfrm>
              <a:off x="5233494" y="2772238"/>
              <a:ext cx="1720100" cy="1719923"/>
            </a:xfrm>
            <a:prstGeom prst="roundRect">
              <a:avLst>
                <a:gd name="adj" fmla="val 50000"/>
              </a:avLst>
            </a:prstGeom>
            <a:solidFill>
              <a:schemeClr val="bg1"/>
            </a:solidFill>
            <a:ln>
              <a:solidFill>
                <a:schemeClr val="bg1">
                  <a:lumMod val="85000"/>
                </a:schemeClr>
              </a:solidFill>
            </a:ln>
            <a:effectLst>
              <a:outerShdw blurRad="254000" algn="ctr"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85000"/>
                  </a:schemeClr>
                </a:solidFill>
                <a:effectLst>
                  <a:outerShdw blurRad="63500" sx="102000" sy="102000" algn="ctr" rotWithShape="0">
                    <a:prstClr val="black">
                      <a:alpha val="40000"/>
                    </a:prstClr>
                  </a:outerShdw>
                </a:effectLst>
              </a:endParaRPr>
            </a:p>
          </p:txBody>
        </p:sp>
        <p:sp>
          <p:nvSpPr>
            <p:cNvPr id="9" name="矩形: 圆角 8">
              <a:extLst>
                <a:ext uri="{FF2B5EF4-FFF2-40B4-BE49-F238E27FC236}">
                  <a16:creationId xmlns:a16="http://schemas.microsoft.com/office/drawing/2014/main" id="{5E8564BF-907B-4117-B2B4-BACD78A4B954}"/>
                </a:ext>
              </a:extLst>
            </p:cNvPr>
            <p:cNvSpPr/>
            <p:nvPr/>
          </p:nvSpPr>
          <p:spPr>
            <a:xfrm>
              <a:off x="5318921" y="2857549"/>
              <a:ext cx="1549244" cy="1549301"/>
            </a:xfrm>
            <a:prstGeom prst="roundRect">
              <a:avLst>
                <a:gd name="adj" fmla="val 50000"/>
              </a:avLst>
            </a:prstGeom>
            <a:no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85000"/>
                  </a:schemeClr>
                </a:solidFill>
                <a:effectLst>
                  <a:outerShdw blurRad="63500" sx="102000" sy="102000" algn="ctr" rotWithShape="0">
                    <a:prstClr val="black">
                      <a:alpha val="40000"/>
                    </a:prstClr>
                  </a:outerShdw>
                </a:effectLst>
              </a:endParaRPr>
            </a:p>
          </p:txBody>
        </p:sp>
      </p:grpSp>
      <p:grpSp>
        <p:nvGrpSpPr>
          <p:cNvPr id="21" name="组合 20">
            <a:extLst>
              <a:ext uri="{FF2B5EF4-FFF2-40B4-BE49-F238E27FC236}">
                <a16:creationId xmlns:a16="http://schemas.microsoft.com/office/drawing/2014/main" id="{31A70CE9-8FF5-4A05-8A8F-65D98ADD1243}"/>
              </a:ext>
            </a:extLst>
          </p:cNvPr>
          <p:cNvGrpSpPr>
            <a:grpSpLocks noChangeAspect="1"/>
          </p:cNvGrpSpPr>
          <p:nvPr/>
        </p:nvGrpSpPr>
        <p:grpSpPr>
          <a:xfrm>
            <a:off x="1538905" y="5640801"/>
            <a:ext cx="1080111" cy="1080000"/>
            <a:chOff x="3136095" y="2865520"/>
            <a:chExt cx="1602845" cy="1602679"/>
          </a:xfrm>
        </p:grpSpPr>
        <p:sp>
          <p:nvSpPr>
            <p:cNvPr id="5" name="矩形: 圆角 4">
              <a:extLst>
                <a:ext uri="{FF2B5EF4-FFF2-40B4-BE49-F238E27FC236}">
                  <a16:creationId xmlns:a16="http://schemas.microsoft.com/office/drawing/2014/main" id="{12E3AFC5-66F1-4767-89D7-5C436000296A}"/>
                </a:ext>
              </a:extLst>
            </p:cNvPr>
            <p:cNvSpPr/>
            <p:nvPr/>
          </p:nvSpPr>
          <p:spPr>
            <a:xfrm>
              <a:off x="3136095" y="2865520"/>
              <a:ext cx="1602845" cy="1602679"/>
            </a:xfrm>
            <a:prstGeom prst="roundRect">
              <a:avLst>
                <a:gd name="adj" fmla="val 50000"/>
              </a:avLst>
            </a:prstGeom>
            <a:solidFill>
              <a:schemeClr val="bg1"/>
            </a:solidFill>
            <a:ln>
              <a:solidFill>
                <a:schemeClr val="bg1">
                  <a:lumMod val="85000"/>
                </a:schemeClr>
              </a:solidFill>
            </a:ln>
            <a:effectLst>
              <a:outerShdw blurRad="254000" algn="ctr"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85000"/>
                  </a:schemeClr>
                </a:solidFill>
                <a:effectLst>
                  <a:outerShdw blurRad="63500" sx="102000" sy="102000" algn="ctr" rotWithShape="0">
                    <a:prstClr val="black">
                      <a:alpha val="40000"/>
                    </a:prstClr>
                  </a:outerShdw>
                </a:effectLst>
              </a:endParaRPr>
            </a:p>
          </p:txBody>
        </p:sp>
        <p:sp>
          <p:nvSpPr>
            <p:cNvPr id="10" name="矩形: 圆角 9">
              <a:extLst>
                <a:ext uri="{FF2B5EF4-FFF2-40B4-BE49-F238E27FC236}">
                  <a16:creationId xmlns:a16="http://schemas.microsoft.com/office/drawing/2014/main" id="{05F9A681-F0F8-4D01-BF1D-060E93334202}"/>
                </a:ext>
              </a:extLst>
            </p:cNvPr>
            <p:cNvSpPr/>
            <p:nvPr/>
          </p:nvSpPr>
          <p:spPr>
            <a:xfrm>
              <a:off x="3215810" y="2945125"/>
              <a:ext cx="1443417" cy="1443469"/>
            </a:xfrm>
            <a:prstGeom prst="roundRect">
              <a:avLst>
                <a:gd name="adj" fmla="val 50000"/>
              </a:avLst>
            </a:prstGeom>
            <a:no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85000"/>
                  </a:schemeClr>
                </a:solidFill>
                <a:effectLst>
                  <a:outerShdw blurRad="63500" sx="102000" sy="102000" algn="ctr" rotWithShape="0">
                    <a:prstClr val="black">
                      <a:alpha val="40000"/>
                    </a:prstClr>
                  </a:outerShdw>
                </a:effectLst>
              </a:endParaRPr>
            </a:p>
          </p:txBody>
        </p:sp>
      </p:grpSp>
      <p:grpSp>
        <p:nvGrpSpPr>
          <p:cNvPr id="19" name="组合 18">
            <a:extLst>
              <a:ext uri="{FF2B5EF4-FFF2-40B4-BE49-F238E27FC236}">
                <a16:creationId xmlns:a16="http://schemas.microsoft.com/office/drawing/2014/main" id="{65F262BA-14E2-4E06-BA8B-38D29255949C}"/>
              </a:ext>
            </a:extLst>
          </p:cNvPr>
          <p:cNvGrpSpPr/>
          <p:nvPr/>
        </p:nvGrpSpPr>
        <p:grpSpPr>
          <a:xfrm>
            <a:off x="9744792" y="5668097"/>
            <a:ext cx="1080000" cy="1080000"/>
            <a:chOff x="7453060" y="2865520"/>
            <a:chExt cx="1602845" cy="1602679"/>
          </a:xfrm>
        </p:grpSpPr>
        <p:sp>
          <p:nvSpPr>
            <p:cNvPr id="7" name="矩形: 圆角 6">
              <a:extLst>
                <a:ext uri="{FF2B5EF4-FFF2-40B4-BE49-F238E27FC236}">
                  <a16:creationId xmlns:a16="http://schemas.microsoft.com/office/drawing/2014/main" id="{2F3E03F0-6950-4C2B-A44B-F2DBBB536444}"/>
                </a:ext>
              </a:extLst>
            </p:cNvPr>
            <p:cNvSpPr/>
            <p:nvPr/>
          </p:nvSpPr>
          <p:spPr>
            <a:xfrm>
              <a:off x="7453060" y="2865520"/>
              <a:ext cx="1602845" cy="1602679"/>
            </a:xfrm>
            <a:prstGeom prst="roundRect">
              <a:avLst>
                <a:gd name="adj" fmla="val 50000"/>
              </a:avLst>
            </a:prstGeom>
            <a:solidFill>
              <a:schemeClr val="bg1"/>
            </a:solidFill>
            <a:ln>
              <a:noFill/>
            </a:ln>
            <a:effectLst>
              <a:outerShdw blurRad="254000" algn="ctr"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sp>
          <p:nvSpPr>
            <p:cNvPr id="12" name="矩形: 圆角 11">
              <a:extLst>
                <a:ext uri="{FF2B5EF4-FFF2-40B4-BE49-F238E27FC236}">
                  <a16:creationId xmlns:a16="http://schemas.microsoft.com/office/drawing/2014/main" id="{BE5C8B7C-987E-4929-89B6-40165C9925E1}"/>
                </a:ext>
              </a:extLst>
            </p:cNvPr>
            <p:cNvSpPr/>
            <p:nvPr/>
          </p:nvSpPr>
          <p:spPr>
            <a:xfrm>
              <a:off x="7532775" y="2945125"/>
              <a:ext cx="1443417" cy="1443469"/>
            </a:xfrm>
            <a:prstGeom prst="roundRect">
              <a:avLst>
                <a:gd name="adj" fmla="val 50000"/>
              </a:avLst>
            </a:prstGeom>
            <a:noFill/>
            <a:ln w="63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grpSp>
      <p:sp>
        <p:nvSpPr>
          <p:cNvPr id="15" name="文本框 14">
            <a:extLst>
              <a:ext uri="{FF2B5EF4-FFF2-40B4-BE49-F238E27FC236}">
                <a16:creationId xmlns:a16="http://schemas.microsoft.com/office/drawing/2014/main" id="{36E17890-364F-43EC-80CB-7C61BA2EACC9}"/>
              </a:ext>
            </a:extLst>
          </p:cNvPr>
          <p:cNvSpPr txBox="1"/>
          <p:nvPr/>
        </p:nvSpPr>
        <p:spPr>
          <a:xfrm>
            <a:off x="5791719" y="5867794"/>
            <a:ext cx="685536" cy="646331"/>
          </a:xfrm>
          <a:prstGeom prst="rect">
            <a:avLst/>
          </a:prstGeom>
          <a:noFill/>
          <a:ln>
            <a:noFill/>
          </a:ln>
        </p:spPr>
        <p:txBody>
          <a:bodyPr wrap="square" rtlCol="0">
            <a:spAutoFit/>
          </a:bodyPr>
          <a:lstStyle/>
          <a:p>
            <a:pPr algn="ctr"/>
            <a:r>
              <a:rPr lang="en-US" altLang="zh-CN" sz="3600" dirty="0">
                <a:solidFill>
                  <a:schemeClr val="bg1">
                    <a:lumMod val="85000"/>
                  </a:schemeClr>
                </a:solidFill>
                <a:latin typeface="+mj-ea"/>
                <a:ea typeface="+mj-ea"/>
              </a:rPr>
              <a:t>2</a:t>
            </a:r>
            <a:endParaRPr lang="zh-CN" altLang="en-US" sz="3600" dirty="0">
              <a:solidFill>
                <a:schemeClr val="bg1">
                  <a:lumMod val="85000"/>
                </a:schemeClr>
              </a:solidFill>
              <a:latin typeface="+mj-ea"/>
              <a:ea typeface="+mj-ea"/>
            </a:endParaRPr>
          </a:p>
        </p:txBody>
      </p:sp>
      <p:sp>
        <p:nvSpPr>
          <p:cNvPr id="16" name="文本框 15">
            <a:extLst>
              <a:ext uri="{FF2B5EF4-FFF2-40B4-BE49-F238E27FC236}">
                <a16:creationId xmlns:a16="http://schemas.microsoft.com/office/drawing/2014/main" id="{40F6D5DE-0CE0-4305-98AE-99F6546E06B6}"/>
              </a:ext>
            </a:extLst>
          </p:cNvPr>
          <p:cNvSpPr txBox="1"/>
          <p:nvPr/>
        </p:nvSpPr>
        <p:spPr>
          <a:xfrm>
            <a:off x="1777485" y="5857835"/>
            <a:ext cx="685536" cy="646331"/>
          </a:xfrm>
          <a:prstGeom prst="rect">
            <a:avLst/>
          </a:prstGeom>
          <a:noFill/>
          <a:ln>
            <a:noFill/>
          </a:ln>
        </p:spPr>
        <p:txBody>
          <a:bodyPr wrap="square" rtlCol="0">
            <a:spAutoFit/>
          </a:bodyPr>
          <a:lstStyle/>
          <a:p>
            <a:pPr algn="ctr"/>
            <a:r>
              <a:rPr lang="en-US" altLang="zh-CN" sz="3600" dirty="0">
                <a:solidFill>
                  <a:schemeClr val="bg1">
                    <a:lumMod val="85000"/>
                  </a:schemeClr>
                </a:solidFill>
                <a:latin typeface="+mj-ea"/>
                <a:ea typeface="+mj-ea"/>
              </a:rPr>
              <a:t>1</a:t>
            </a:r>
            <a:endParaRPr lang="zh-CN" altLang="en-US" sz="3200" dirty="0">
              <a:solidFill>
                <a:schemeClr val="bg1">
                  <a:lumMod val="85000"/>
                </a:schemeClr>
              </a:solidFill>
              <a:latin typeface="+mj-ea"/>
              <a:ea typeface="+mj-ea"/>
            </a:endParaRPr>
          </a:p>
        </p:txBody>
      </p:sp>
      <p:sp>
        <p:nvSpPr>
          <p:cNvPr id="17" name="文本框 16">
            <a:extLst>
              <a:ext uri="{FF2B5EF4-FFF2-40B4-BE49-F238E27FC236}">
                <a16:creationId xmlns:a16="http://schemas.microsoft.com/office/drawing/2014/main" id="{304C96E9-5B82-45AE-84F5-F65C3EAE9D87}"/>
              </a:ext>
            </a:extLst>
          </p:cNvPr>
          <p:cNvSpPr txBox="1"/>
          <p:nvPr/>
        </p:nvSpPr>
        <p:spPr>
          <a:xfrm>
            <a:off x="9956078" y="5885129"/>
            <a:ext cx="685536" cy="646331"/>
          </a:xfrm>
          <a:prstGeom prst="rect">
            <a:avLst/>
          </a:prstGeom>
          <a:noFill/>
        </p:spPr>
        <p:txBody>
          <a:bodyPr wrap="square" rtlCol="0">
            <a:spAutoFit/>
          </a:bodyPr>
          <a:lstStyle/>
          <a:p>
            <a:pPr algn="ctr"/>
            <a:r>
              <a:rPr lang="en-US" altLang="zh-CN" sz="3600" dirty="0">
                <a:latin typeface="+mj-ea"/>
                <a:ea typeface="+mj-ea"/>
              </a:rPr>
              <a:t>3</a:t>
            </a:r>
            <a:endParaRPr lang="zh-CN" altLang="en-US" sz="3200" dirty="0">
              <a:latin typeface="+mj-ea"/>
              <a:ea typeface="+mj-ea"/>
            </a:endParaRPr>
          </a:p>
        </p:txBody>
      </p:sp>
      <p:cxnSp>
        <p:nvCxnSpPr>
          <p:cNvPr id="46" name="直接连接符 45">
            <a:extLst>
              <a:ext uri="{FF2B5EF4-FFF2-40B4-BE49-F238E27FC236}">
                <a16:creationId xmlns:a16="http://schemas.microsoft.com/office/drawing/2014/main" id="{51026F7C-8720-4D11-82C0-6008798AF753}"/>
              </a:ext>
            </a:extLst>
          </p:cNvPr>
          <p:cNvCxnSpPr/>
          <p:nvPr/>
        </p:nvCxnSpPr>
        <p:spPr>
          <a:xfrm>
            <a:off x="2701602" y="6194774"/>
            <a:ext cx="2526171" cy="1"/>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2C647E54-CA93-47C2-8C9F-F77E17D646D6}"/>
              </a:ext>
            </a:extLst>
          </p:cNvPr>
          <p:cNvCxnSpPr/>
          <p:nvPr/>
        </p:nvCxnSpPr>
        <p:spPr>
          <a:xfrm flipV="1">
            <a:off x="6953592" y="6194775"/>
            <a:ext cx="2490659" cy="1"/>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灯片编号占位符 12">
            <a:extLst>
              <a:ext uri="{FF2B5EF4-FFF2-40B4-BE49-F238E27FC236}">
                <a16:creationId xmlns:a16="http://schemas.microsoft.com/office/drawing/2014/main" id="{3AE39A9A-493F-4CA7-BEA4-433CCCFF4EDD}"/>
              </a:ext>
            </a:extLst>
          </p:cNvPr>
          <p:cNvSpPr>
            <a:spLocks noGrp="1"/>
          </p:cNvSpPr>
          <p:nvPr>
            <p:ph type="sldNum" sz="quarter" idx="12"/>
          </p:nvPr>
        </p:nvSpPr>
        <p:spPr/>
        <p:txBody>
          <a:bodyPr/>
          <a:lstStyle/>
          <a:p>
            <a:fld id="{62882B55-B6B2-497F-8568-5D2D4C04CE38}" type="slidenum">
              <a:rPr lang="zh-CN" altLang="en-US" smtClean="0"/>
              <a:t>20</a:t>
            </a:fld>
            <a:endParaRPr lang="zh-CN" altLang="en-US"/>
          </a:p>
        </p:txBody>
      </p:sp>
      <p:pic>
        <p:nvPicPr>
          <p:cNvPr id="27" name="图片 26">
            <a:extLst>
              <a:ext uri="{FF2B5EF4-FFF2-40B4-BE49-F238E27FC236}">
                <a16:creationId xmlns:a16="http://schemas.microsoft.com/office/drawing/2014/main" id="{E3514970-52A2-AAB3-C8CA-18C026079456}"/>
              </a:ext>
            </a:extLst>
          </p:cNvPr>
          <p:cNvPicPr>
            <a:picLocks noChangeAspect="1"/>
          </p:cNvPicPr>
          <p:nvPr/>
        </p:nvPicPr>
        <p:blipFill rotWithShape="1">
          <a:blip r:embed="rId3">
            <a:extLst>
              <a:ext uri="{28A0092B-C50C-407E-A947-70E740481C1C}">
                <a14:useLocalDpi xmlns:a14="http://schemas.microsoft.com/office/drawing/2010/main" val="0"/>
              </a:ext>
            </a:extLst>
          </a:blip>
          <a:srcRect b="13778"/>
          <a:stretch/>
        </p:blipFill>
        <p:spPr>
          <a:xfrm>
            <a:off x="1263065" y="1720456"/>
            <a:ext cx="7281455" cy="3693540"/>
          </a:xfrm>
          <a:prstGeom prst="rect">
            <a:avLst/>
          </a:prstGeom>
        </p:spPr>
      </p:pic>
      <p:cxnSp>
        <p:nvCxnSpPr>
          <p:cNvPr id="28" name="直接连接符 27">
            <a:extLst>
              <a:ext uri="{FF2B5EF4-FFF2-40B4-BE49-F238E27FC236}">
                <a16:creationId xmlns:a16="http://schemas.microsoft.com/office/drawing/2014/main" id="{7CCCF883-ED58-1831-BDC8-5987FBC29504}"/>
              </a:ext>
            </a:extLst>
          </p:cNvPr>
          <p:cNvCxnSpPr>
            <a:cxnSpLocks/>
          </p:cNvCxnSpPr>
          <p:nvPr/>
        </p:nvCxnSpPr>
        <p:spPr>
          <a:xfrm>
            <a:off x="6390125" y="4256631"/>
            <a:ext cx="2881423" cy="0"/>
          </a:xfrm>
          <a:prstGeom prst="line">
            <a:avLst/>
          </a:prstGeom>
          <a:ln w="19050">
            <a:solidFill>
              <a:schemeClr val="accent5">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18D6BA28-69C0-B772-2F64-E5D6C755D8D2}"/>
              </a:ext>
            </a:extLst>
          </p:cNvPr>
          <p:cNvCxnSpPr>
            <a:cxnSpLocks/>
          </p:cNvCxnSpPr>
          <p:nvPr/>
        </p:nvCxnSpPr>
        <p:spPr>
          <a:xfrm>
            <a:off x="6478730" y="4791884"/>
            <a:ext cx="2792818" cy="0"/>
          </a:xfrm>
          <a:prstGeom prst="line">
            <a:avLst/>
          </a:prstGeom>
          <a:ln w="19050">
            <a:solidFill>
              <a:schemeClr val="accent5">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0" name="直接箭头连接符 29">
            <a:extLst>
              <a:ext uri="{FF2B5EF4-FFF2-40B4-BE49-F238E27FC236}">
                <a16:creationId xmlns:a16="http://schemas.microsoft.com/office/drawing/2014/main" id="{D7D47175-A97E-6212-2C22-05A522614E26}"/>
              </a:ext>
            </a:extLst>
          </p:cNvPr>
          <p:cNvCxnSpPr/>
          <p:nvPr/>
        </p:nvCxnSpPr>
        <p:spPr>
          <a:xfrm>
            <a:off x="8888776" y="4256631"/>
            <a:ext cx="0" cy="535172"/>
          </a:xfrm>
          <a:prstGeom prst="straightConnector1">
            <a:avLst/>
          </a:prstGeom>
          <a:ln w="19050">
            <a:solidFill>
              <a:schemeClr val="accent5">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文本框 30">
            <a:extLst>
              <a:ext uri="{FF2B5EF4-FFF2-40B4-BE49-F238E27FC236}">
                <a16:creationId xmlns:a16="http://schemas.microsoft.com/office/drawing/2014/main" id="{9DFCFC1B-523B-7251-129E-54CC2FA6AB30}"/>
              </a:ext>
            </a:extLst>
          </p:cNvPr>
          <p:cNvSpPr txBox="1"/>
          <p:nvPr/>
        </p:nvSpPr>
        <p:spPr>
          <a:xfrm>
            <a:off x="8979205" y="4256631"/>
            <a:ext cx="2550698" cy="461665"/>
          </a:xfrm>
          <a:prstGeom prst="rect">
            <a:avLst/>
          </a:prstGeom>
          <a:noFill/>
        </p:spPr>
        <p:txBody>
          <a:bodyPr wrap="none" rtlCol="0">
            <a:spAutoFit/>
          </a:bodyPr>
          <a:lstStyle/>
          <a:p>
            <a:r>
              <a:rPr lang="en-US" altLang="zh-CN" sz="2400" b="1" dirty="0">
                <a:solidFill>
                  <a:schemeClr val="accent5">
                    <a:lumMod val="50000"/>
                  </a:schemeClr>
                </a:solidFill>
                <a:latin typeface="Arial Rounded MT Bold" panose="020F0704030504030204" pitchFamily="34" charset="0"/>
              </a:rPr>
              <a:t>DCE = 1.91 MeV</a:t>
            </a:r>
            <a:endParaRPr lang="zh-CN" altLang="en-US" sz="2400" b="1" dirty="0">
              <a:solidFill>
                <a:schemeClr val="accent5">
                  <a:lumMod val="50000"/>
                </a:schemeClr>
              </a:solidFill>
              <a:latin typeface="Arial Rounded MT Bold" panose="020F0704030504030204" pitchFamily="34" charset="0"/>
            </a:endParaRPr>
          </a:p>
        </p:txBody>
      </p:sp>
      <p:sp>
        <p:nvSpPr>
          <p:cNvPr id="32" name="文本框 31">
            <a:extLst>
              <a:ext uri="{FF2B5EF4-FFF2-40B4-BE49-F238E27FC236}">
                <a16:creationId xmlns:a16="http://schemas.microsoft.com/office/drawing/2014/main" id="{0D284290-DCDE-7BAC-90E9-C4ACBF50AF5B}"/>
              </a:ext>
            </a:extLst>
          </p:cNvPr>
          <p:cNvSpPr txBox="1"/>
          <p:nvPr/>
        </p:nvSpPr>
        <p:spPr>
          <a:xfrm>
            <a:off x="754166" y="1063229"/>
            <a:ext cx="6399509" cy="492443"/>
          </a:xfrm>
          <a:prstGeom prst="rect">
            <a:avLst/>
          </a:prstGeom>
          <a:noFill/>
        </p:spPr>
        <p:txBody>
          <a:bodyPr wrap="none" rtlCol="0">
            <a:spAutoFit/>
          </a:bodyPr>
          <a:lstStyle/>
          <a:p>
            <a:pPr marL="342900" indent="-342900">
              <a:buFont typeface="Wingdings" panose="05000000000000000000" pitchFamily="2" charset="2"/>
              <a:buChar char="Ø"/>
            </a:pPr>
            <a:r>
              <a:rPr lang="en-US" altLang="zh-CN" sz="2600" b="1" dirty="0">
                <a:solidFill>
                  <a:srgbClr val="7030A0"/>
                </a:solidFill>
                <a:latin typeface="微软雅黑" panose="020B0503020204020204" pitchFamily="34" charset="-122"/>
                <a:ea typeface="微软雅黑" panose="020B0503020204020204" pitchFamily="34" charset="-122"/>
              </a:rPr>
              <a:t>DCE:  dynamical correlation energy</a:t>
            </a:r>
            <a:endParaRPr lang="zh-CN" altLang="en-US" sz="2600" b="1" dirty="0">
              <a:solidFill>
                <a:srgbClr val="7030A0"/>
              </a:solidFill>
              <a:latin typeface="微软雅黑" panose="020B0503020204020204" pitchFamily="34" charset="-122"/>
              <a:ea typeface="微软雅黑" panose="020B0503020204020204" pitchFamily="34" charset="-122"/>
            </a:endParaRPr>
          </a:p>
        </p:txBody>
      </p:sp>
      <p:pic>
        <p:nvPicPr>
          <p:cNvPr id="36" name="图片 35">
            <a:extLst>
              <a:ext uri="{FF2B5EF4-FFF2-40B4-BE49-F238E27FC236}">
                <a16:creationId xmlns:a16="http://schemas.microsoft.com/office/drawing/2014/main" id="{8D8B9893-8255-8AFC-2289-5E40B4E0A10F}"/>
              </a:ext>
            </a:extLst>
          </p:cNvPr>
          <p:cNvPicPr>
            <a:picLocks noChangeAspect="1"/>
          </p:cNvPicPr>
          <p:nvPr/>
        </p:nvPicPr>
        <p:blipFill>
          <a:blip r:embed="rId4"/>
          <a:stretch>
            <a:fillRect/>
          </a:stretch>
        </p:blipFill>
        <p:spPr>
          <a:xfrm>
            <a:off x="3262153" y="5346528"/>
            <a:ext cx="5248016" cy="1035223"/>
          </a:xfrm>
          <a:prstGeom prst="rect">
            <a:avLst/>
          </a:prstGeom>
        </p:spPr>
      </p:pic>
    </p:spTree>
    <p:extLst>
      <p:ext uri="{BB962C8B-B14F-4D97-AF65-F5344CB8AC3E}">
        <p14:creationId xmlns:p14="http://schemas.microsoft.com/office/powerpoint/2010/main" val="294665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a:extLst>
              <a:ext uri="{FF2B5EF4-FFF2-40B4-BE49-F238E27FC236}">
                <a16:creationId xmlns:a16="http://schemas.microsoft.com/office/drawing/2014/main" id="{1E9BE326-5452-4640-8C85-1BD1ED598EEB}"/>
              </a:ext>
            </a:extLst>
          </p:cNvPr>
          <p:cNvSpPr/>
          <p:nvPr/>
        </p:nvSpPr>
        <p:spPr>
          <a:xfrm>
            <a:off x="3338623" y="6315740"/>
            <a:ext cx="5829146" cy="420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标题 2">
            <a:extLst>
              <a:ext uri="{FF2B5EF4-FFF2-40B4-BE49-F238E27FC236}">
                <a16:creationId xmlns:a16="http://schemas.microsoft.com/office/drawing/2014/main" id="{75CC67C8-B7BC-4256-9FB4-EB46C02C86A9}"/>
              </a:ext>
            </a:extLst>
          </p:cNvPr>
          <p:cNvSpPr>
            <a:spLocks noGrp="1"/>
          </p:cNvSpPr>
          <p:nvPr>
            <p:ph type="title"/>
          </p:nvPr>
        </p:nvSpPr>
        <p:spPr/>
        <p:txBody>
          <a:bodyPr>
            <a:normAutofit/>
          </a:bodyPr>
          <a:lstStyle/>
          <a:p>
            <a:r>
              <a:rPr lang="zh-CN" altLang="en-US" sz="3400" b="1" dirty="0">
                <a:latin typeface="Microsoft YaHei" charset="-122"/>
                <a:ea typeface="Microsoft YaHei" charset="-122"/>
                <a:cs typeface="Microsoft YaHei" charset="-122"/>
              </a:rPr>
              <a:t>微观集体哈密顿量模型</a:t>
            </a:r>
            <a:endParaRPr lang="zh-CN" altLang="en-US" sz="3400" dirty="0"/>
          </a:p>
        </p:txBody>
      </p:sp>
      <p:grpSp>
        <p:nvGrpSpPr>
          <p:cNvPr id="24" name="组 23"/>
          <p:cNvGrpSpPr>
            <a:grpSpLocks noChangeAspect="1"/>
          </p:cNvGrpSpPr>
          <p:nvPr/>
        </p:nvGrpSpPr>
        <p:grpSpPr>
          <a:xfrm>
            <a:off x="5561047" y="5654020"/>
            <a:ext cx="1080111" cy="1080000"/>
            <a:chOff x="5233494" y="2772238"/>
            <a:chExt cx="1720100" cy="1719923"/>
          </a:xfrm>
        </p:grpSpPr>
        <p:sp>
          <p:nvSpPr>
            <p:cNvPr id="4" name="矩形: 圆角 3">
              <a:extLst>
                <a:ext uri="{FF2B5EF4-FFF2-40B4-BE49-F238E27FC236}">
                  <a16:creationId xmlns:a16="http://schemas.microsoft.com/office/drawing/2014/main" id="{457FE3F6-B339-408E-90A3-2B6380DD5234}"/>
                </a:ext>
              </a:extLst>
            </p:cNvPr>
            <p:cNvSpPr/>
            <p:nvPr/>
          </p:nvSpPr>
          <p:spPr>
            <a:xfrm>
              <a:off x="5233494" y="2772238"/>
              <a:ext cx="1720100" cy="1719923"/>
            </a:xfrm>
            <a:prstGeom prst="roundRect">
              <a:avLst>
                <a:gd name="adj" fmla="val 50000"/>
              </a:avLst>
            </a:prstGeom>
            <a:solidFill>
              <a:schemeClr val="bg1"/>
            </a:solidFill>
            <a:ln>
              <a:solidFill>
                <a:schemeClr val="bg1">
                  <a:lumMod val="85000"/>
                </a:schemeClr>
              </a:solidFill>
            </a:ln>
            <a:effectLst>
              <a:outerShdw blurRad="254000" algn="ctr"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85000"/>
                  </a:schemeClr>
                </a:solidFill>
                <a:effectLst>
                  <a:outerShdw blurRad="63500" sx="102000" sy="102000" algn="ctr" rotWithShape="0">
                    <a:prstClr val="black">
                      <a:alpha val="40000"/>
                    </a:prstClr>
                  </a:outerShdw>
                </a:effectLst>
              </a:endParaRPr>
            </a:p>
          </p:txBody>
        </p:sp>
        <p:sp>
          <p:nvSpPr>
            <p:cNvPr id="9" name="矩形: 圆角 8">
              <a:extLst>
                <a:ext uri="{FF2B5EF4-FFF2-40B4-BE49-F238E27FC236}">
                  <a16:creationId xmlns:a16="http://schemas.microsoft.com/office/drawing/2014/main" id="{5E8564BF-907B-4117-B2B4-BACD78A4B954}"/>
                </a:ext>
              </a:extLst>
            </p:cNvPr>
            <p:cNvSpPr/>
            <p:nvPr/>
          </p:nvSpPr>
          <p:spPr>
            <a:xfrm>
              <a:off x="5318921" y="2857549"/>
              <a:ext cx="1549244" cy="1549301"/>
            </a:xfrm>
            <a:prstGeom prst="roundRect">
              <a:avLst>
                <a:gd name="adj" fmla="val 50000"/>
              </a:avLst>
            </a:prstGeom>
            <a:no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85000"/>
                  </a:schemeClr>
                </a:solidFill>
                <a:effectLst>
                  <a:outerShdw blurRad="63500" sx="102000" sy="102000" algn="ctr" rotWithShape="0">
                    <a:prstClr val="black">
                      <a:alpha val="40000"/>
                    </a:prstClr>
                  </a:outerShdw>
                </a:effectLst>
              </a:endParaRPr>
            </a:p>
          </p:txBody>
        </p:sp>
      </p:grpSp>
      <p:grpSp>
        <p:nvGrpSpPr>
          <p:cNvPr id="21" name="组合 20">
            <a:extLst>
              <a:ext uri="{FF2B5EF4-FFF2-40B4-BE49-F238E27FC236}">
                <a16:creationId xmlns:a16="http://schemas.microsoft.com/office/drawing/2014/main" id="{31A70CE9-8FF5-4A05-8A8F-65D98ADD1243}"/>
              </a:ext>
            </a:extLst>
          </p:cNvPr>
          <p:cNvGrpSpPr>
            <a:grpSpLocks noChangeAspect="1"/>
          </p:cNvGrpSpPr>
          <p:nvPr/>
        </p:nvGrpSpPr>
        <p:grpSpPr>
          <a:xfrm>
            <a:off x="1538905" y="5640801"/>
            <a:ext cx="1080111" cy="1080000"/>
            <a:chOff x="3136095" y="2865520"/>
            <a:chExt cx="1602845" cy="1602679"/>
          </a:xfrm>
        </p:grpSpPr>
        <p:sp>
          <p:nvSpPr>
            <p:cNvPr id="5" name="矩形: 圆角 4">
              <a:extLst>
                <a:ext uri="{FF2B5EF4-FFF2-40B4-BE49-F238E27FC236}">
                  <a16:creationId xmlns:a16="http://schemas.microsoft.com/office/drawing/2014/main" id="{12E3AFC5-66F1-4767-89D7-5C436000296A}"/>
                </a:ext>
              </a:extLst>
            </p:cNvPr>
            <p:cNvSpPr/>
            <p:nvPr/>
          </p:nvSpPr>
          <p:spPr>
            <a:xfrm>
              <a:off x="3136095" y="2865520"/>
              <a:ext cx="1602845" cy="1602679"/>
            </a:xfrm>
            <a:prstGeom prst="roundRect">
              <a:avLst>
                <a:gd name="adj" fmla="val 50000"/>
              </a:avLst>
            </a:prstGeom>
            <a:solidFill>
              <a:schemeClr val="bg1"/>
            </a:solidFill>
            <a:ln>
              <a:solidFill>
                <a:schemeClr val="bg1">
                  <a:lumMod val="85000"/>
                </a:schemeClr>
              </a:solidFill>
            </a:ln>
            <a:effectLst>
              <a:outerShdw blurRad="254000" algn="ctr"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85000"/>
                  </a:schemeClr>
                </a:solidFill>
                <a:effectLst>
                  <a:outerShdw blurRad="63500" sx="102000" sy="102000" algn="ctr" rotWithShape="0">
                    <a:prstClr val="black">
                      <a:alpha val="40000"/>
                    </a:prstClr>
                  </a:outerShdw>
                </a:effectLst>
              </a:endParaRPr>
            </a:p>
          </p:txBody>
        </p:sp>
        <p:sp>
          <p:nvSpPr>
            <p:cNvPr id="10" name="矩形: 圆角 9">
              <a:extLst>
                <a:ext uri="{FF2B5EF4-FFF2-40B4-BE49-F238E27FC236}">
                  <a16:creationId xmlns:a16="http://schemas.microsoft.com/office/drawing/2014/main" id="{05F9A681-F0F8-4D01-BF1D-060E93334202}"/>
                </a:ext>
              </a:extLst>
            </p:cNvPr>
            <p:cNvSpPr/>
            <p:nvPr/>
          </p:nvSpPr>
          <p:spPr>
            <a:xfrm>
              <a:off x="3215810" y="2945125"/>
              <a:ext cx="1443417" cy="1443469"/>
            </a:xfrm>
            <a:prstGeom prst="roundRect">
              <a:avLst>
                <a:gd name="adj" fmla="val 50000"/>
              </a:avLst>
            </a:prstGeom>
            <a:no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85000"/>
                  </a:schemeClr>
                </a:solidFill>
                <a:effectLst>
                  <a:outerShdw blurRad="63500" sx="102000" sy="102000" algn="ctr" rotWithShape="0">
                    <a:prstClr val="black">
                      <a:alpha val="40000"/>
                    </a:prstClr>
                  </a:outerShdw>
                </a:effectLst>
              </a:endParaRPr>
            </a:p>
          </p:txBody>
        </p:sp>
      </p:grpSp>
      <p:grpSp>
        <p:nvGrpSpPr>
          <p:cNvPr id="19" name="组合 18">
            <a:extLst>
              <a:ext uri="{FF2B5EF4-FFF2-40B4-BE49-F238E27FC236}">
                <a16:creationId xmlns:a16="http://schemas.microsoft.com/office/drawing/2014/main" id="{65F262BA-14E2-4E06-BA8B-38D29255949C}"/>
              </a:ext>
            </a:extLst>
          </p:cNvPr>
          <p:cNvGrpSpPr/>
          <p:nvPr/>
        </p:nvGrpSpPr>
        <p:grpSpPr>
          <a:xfrm>
            <a:off x="9744792" y="5668097"/>
            <a:ext cx="1080000" cy="1080000"/>
            <a:chOff x="7453060" y="2865520"/>
            <a:chExt cx="1602845" cy="1602679"/>
          </a:xfrm>
        </p:grpSpPr>
        <p:sp>
          <p:nvSpPr>
            <p:cNvPr id="7" name="矩形: 圆角 6">
              <a:extLst>
                <a:ext uri="{FF2B5EF4-FFF2-40B4-BE49-F238E27FC236}">
                  <a16:creationId xmlns:a16="http://schemas.microsoft.com/office/drawing/2014/main" id="{2F3E03F0-6950-4C2B-A44B-F2DBBB536444}"/>
                </a:ext>
              </a:extLst>
            </p:cNvPr>
            <p:cNvSpPr/>
            <p:nvPr/>
          </p:nvSpPr>
          <p:spPr>
            <a:xfrm>
              <a:off x="7453060" y="2865520"/>
              <a:ext cx="1602845" cy="1602679"/>
            </a:xfrm>
            <a:prstGeom prst="roundRect">
              <a:avLst>
                <a:gd name="adj" fmla="val 50000"/>
              </a:avLst>
            </a:prstGeom>
            <a:solidFill>
              <a:schemeClr val="bg1"/>
            </a:solidFill>
            <a:ln>
              <a:noFill/>
            </a:ln>
            <a:effectLst>
              <a:outerShdw blurRad="254000" algn="ctr"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sp>
          <p:nvSpPr>
            <p:cNvPr id="12" name="矩形: 圆角 11">
              <a:extLst>
                <a:ext uri="{FF2B5EF4-FFF2-40B4-BE49-F238E27FC236}">
                  <a16:creationId xmlns:a16="http://schemas.microsoft.com/office/drawing/2014/main" id="{BE5C8B7C-987E-4929-89B6-40165C9925E1}"/>
                </a:ext>
              </a:extLst>
            </p:cNvPr>
            <p:cNvSpPr/>
            <p:nvPr/>
          </p:nvSpPr>
          <p:spPr>
            <a:xfrm>
              <a:off x="7532775" y="2945125"/>
              <a:ext cx="1443417" cy="1443469"/>
            </a:xfrm>
            <a:prstGeom prst="roundRect">
              <a:avLst>
                <a:gd name="adj" fmla="val 50000"/>
              </a:avLst>
            </a:prstGeom>
            <a:noFill/>
            <a:ln w="63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grpSp>
      <p:sp>
        <p:nvSpPr>
          <p:cNvPr id="15" name="文本框 14">
            <a:extLst>
              <a:ext uri="{FF2B5EF4-FFF2-40B4-BE49-F238E27FC236}">
                <a16:creationId xmlns:a16="http://schemas.microsoft.com/office/drawing/2014/main" id="{36E17890-364F-43EC-80CB-7C61BA2EACC9}"/>
              </a:ext>
            </a:extLst>
          </p:cNvPr>
          <p:cNvSpPr txBox="1"/>
          <p:nvPr/>
        </p:nvSpPr>
        <p:spPr>
          <a:xfrm>
            <a:off x="5791719" y="5867794"/>
            <a:ext cx="685536" cy="646331"/>
          </a:xfrm>
          <a:prstGeom prst="rect">
            <a:avLst/>
          </a:prstGeom>
          <a:noFill/>
          <a:ln>
            <a:noFill/>
          </a:ln>
        </p:spPr>
        <p:txBody>
          <a:bodyPr wrap="square" rtlCol="0">
            <a:spAutoFit/>
          </a:bodyPr>
          <a:lstStyle/>
          <a:p>
            <a:pPr algn="ctr"/>
            <a:r>
              <a:rPr lang="en-US" altLang="zh-CN" sz="3600" dirty="0">
                <a:solidFill>
                  <a:schemeClr val="bg1">
                    <a:lumMod val="85000"/>
                  </a:schemeClr>
                </a:solidFill>
                <a:latin typeface="+mj-ea"/>
                <a:ea typeface="+mj-ea"/>
              </a:rPr>
              <a:t>2</a:t>
            </a:r>
            <a:endParaRPr lang="zh-CN" altLang="en-US" sz="3600" dirty="0">
              <a:solidFill>
                <a:schemeClr val="bg1">
                  <a:lumMod val="85000"/>
                </a:schemeClr>
              </a:solidFill>
              <a:latin typeface="+mj-ea"/>
              <a:ea typeface="+mj-ea"/>
            </a:endParaRPr>
          </a:p>
        </p:txBody>
      </p:sp>
      <p:sp>
        <p:nvSpPr>
          <p:cNvPr id="16" name="文本框 15">
            <a:extLst>
              <a:ext uri="{FF2B5EF4-FFF2-40B4-BE49-F238E27FC236}">
                <a16:creationId xmlns:a16="http://schemas.microsoft.com/office/drawing/2014/main" id="{40F6D5DE-0CE0-4305-98AE-99F6546E06B6}"/>
              </a:ext>
            </a:extLst>
          </p:cNvPr>
          <p:cNvSpPr txBox="1"/>
          <p:nvPr/>
        </p:nvSpPr>
        <p:spPr>
          <a:xfrm>
            <a:off x="1777485" y="5857835"/>
            <a:ext cx="685536" cy="646331"/>
          </a:xfrm>
          <a:prstGeom prst="rect">
            <a:avLst/>
          </a:prstGeom>
          <a:noFill/>
          <a:ln>
            <a:noFill/>
          </a:ln>
        </p:spPr>
        <p:txBody>
          <a:bodyPr wrap="square" rtlCol="0">
            <a:spAutoFit/>
          </a:bodyPr>
          <a:lstStyle/>
          <a:p>
            <a:pPr algn="ctr"/>
            <a:r>
              <a:rPr lang="en-US" altLang="zh-CN" sz="3600" dirty="0">
                <a:solidFill>
                  <a:schemeClr val="bg1">
                    <a:lumMod val="85000"/>
                  </a:schemeClr>
                </a:solidFill>
                <a:latin typeface="+mj-ea"/>
                <a:ea typeface="+mj-ea"/>
              </a:rPr>
              <a:t>1</a:t>
            </a:r>
            <a:endParaRPr lang="zh-CN" altLang="en-US" sz="3200" dirty="0">
              <a:solidFill>
                <a:schemeClr val="bg1">
                  <a:lumMod val="85000"/>
                </a:schemeClr>
              </a:solidFill>
              <a:latin typeface="+mj-ea"/>
              <a:ea typeface="+mj-ea"/>
            </a:endParaRPr>
          </a:p>
        </p:txBody>
      </p:sp>
      <p:sp>
        <p:nvSpPr>
          <p:cNvPr id="17" name="文本框 16">
            <a:extLst>
              <a:ext uri="{FF2B5EF4-FFF2-40B4-BE49-F238E27FC236}">
                <a16:creationId xmlns:a16="http://schemas.microsoft.com/office/drawing/2014/main" id="{304C96E9-5B82-45AE-84F5-F65C3EAE9D87}"/>
              </a:ext>
            </a:extLst>
          </p:cNvPr>
          <p:cNvSpPr txBox="1"/>
          <p:nvPr/>
        </p:nvSpPr>
        <p:spPr>
          <a:xfrm>
            <a:off x="9956078" y="5885129"/>
            <a:ext cx="685536" cy="646331"/>
          </a:xfrm>
          <a:prstGeom prst="rect">
            <a:avLst/>
          </a:prstGeom>
          <a:noFill/>
        </p:spPr>
        <p:txBody>
          <a:bodyPr wrap="square" rtlCol="0">
            <a:spAutoFit/>
          </a:bodyPr>
          <a:lstStyle/>
          <a:p>
            <a:pPr algn="ctr"/>
            <a:r>
              <a:rPr lang="en-US" altLang="zh-CN" sz="3600" dirty="0">
                <a:latin typeface="+mj-ea"/>
                <a:ea typeface="+mj-ea"/>
              </a:rPr>
              <a:t>3</a:t>
            </a:r>
            <a:endParaRPr lang="zh-CN" altLang="en-US" sz="3200" dirty="0">
              <a:latin typeface="+mj-ea"/>
              <a:ea typeface="+mj-ea"/>
            </a:endParaRPr>
          </a:p>
        </p:txBody>
      </p:sp>
      <p:cxnSp>
        <p:nvCxnSpPr>
          <p:cNvPr id="46" name="直接连接符 45">
            <a:extLst>
              <a:ext uri="{FF2B5EF4-FFF2-40B4-BE49-F238E27FC236}">
                <a16:creationId xmlns:a16="http://schemas.microsoft.com/office/drawing/2014/main" id="{51026F7C-8720-4D11-82C0-6008798AF753}"/>
              </a:ext>
            </a:extLst>
          </p:cNvPr>
          <p:cNvCxnSpPr/>
          <p:nvPr/>
        </p:nvCxnSpPr>
        <p:spPr>
          <a:xfrm>
            <a:off x="2701602" y="6194774"/>
            <a:ext cx="2526171" cy="1"/>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2C647E54-CA93-47C2-8C9F-F77E17D646D6}"/>
              </a:ext>
            </a:extLst>
          </p:cNvPr>
          <p:cNvCxnSpPr/>
          <p:nvPr/>
        </p:nvCxnSpPr>
        <p:spPr>
          <a:xfrm flipV="1">
            <a:off x="6953592" y="6194775"/>
            <a:ext cx="2490659" cy="1"/>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8" name="组 17"/>
          <p:cNvGrpSpPr/>
          <p:nvPr/>
        </p:nvGrpSpPr>
        <p:grpSpPr>
          <a:xfrm>
            <a:off x="1682451" y="1201019"/>
            <a:ext cx="8949838" cy="4353238"/>
            <a:chOff x="4407882" y="1409493"/>
            <a:chExt cx="7656739" cy="3747008"/>
          </a:xfrm>
        </p:grpSpPr>
        <p:pic>
          <p:nvPicPr>
            <p:cNvPr id="11" name="图片 10"/>
            <p:cNvPicPr>
              <a:picLocks noChangeAspect="1"/>
            </p:cNvPicPr>
            <p:nvPr/>
          </p:nvPicPr>
          <p:blipFill>
            <a:blip r:embed="rId3"/>
            <a:stretch>
              <a:fillRect/>
            </a:stretch>
          </p:blipFill>
          <p:spPr>
            <a:xfrm>
              <a:off x="4407882" y="1409493"/>
              <a:ext cx="7656739" cy="3747008"/>
            </a:xfrm>
            <a:prstGeom prst="rect">
              <a:avLst/>
            </a:prstGeom>
          </p:spPr>
        </p:pic>
        <p:sp>
          <p:nvSpPr>
            <p:cNvPr id="14" name="文本框 13"/>
            <p:cNvSpPr txBox="1"/>
            <p:nvPr/>
          </p:nvSpPr>
          <p:spPr>
            <a:xfrm>
              <a:off x="7697337" y="4626591"/>
              <a:ext cx="887105" cy="400110"/>
            </a:xfrm>
            <a:prstGeom prst="rect">
              <a:avLst/>
            </a:prstGeom>
            <a:solidFill>
              <a:schemeClr val="bg1"/>
            </a:solidFill>
          </p:spPr>
          <p:txBody>
            <a:bodyPr wrap="square" rtlCol="0">
              <a:spAutoFit/>
            </a:bodyPr>
            <a:lstStyle/>
            <a:p>
              <a:pPr algn="l"/>
              <a:r>
                <a:rPr kumimoji="1" lang="en-US" altLang="zh-CN" sz="2000" b="1" dirty="0">
                  <a:solidFill>
                    <a:srgbClr val="002060"/>
                  </a:solidFill>
                  <a:latin typeface="Arial" charset="0"/>
                  <a:ea typeface="Arial" charset="0"/>
                  <a:cs typeface="Arial" charset="0"/>
                </a:rPr>
                <a:t>  CH</a:t>
              </a:r>
              <a:endParaRPr kumimoji="1" lang="zh-CN" altLang="en-US" b="1" dirty="0">
                <a:solidFill>
                  <a:srgbClr val="002060"/>
                </a:solidFill>
                <a:latin typeface="Arial" charset="0"/>
                <a:ea typeface="Arial" charset="0"/>
                <a:cs typeface="Arial" charset="0"/>
              </a:endParaRPr>
            </a:p>
          </p:txBody>
        </p:sp>
      </p:grpSp>
      <p:sp>
        <p:nvSpPr>
          <p:cNvPr id="13" name="灯片编号占位符 12">
            <a:extLst>
              <a:ext uri="{FF2B5EF4-FFF2-40B4-BE49-F238E27FC236}">
                <a16:creationId xmlns:a16="http://schemas.microsoft.com/office/drawing/2014/main" id="{3AE39A9A-493F-4CA7-BEA4-433CCCFF4EDD}"/>
              </a:ext>
            </a:extLst>
          </p:cNvPr>
          <p:cNvSpPr>
            <a:spLocks noGrp="1"/>
          </p:cNvSpPr>
          <p:nvPr>
            <p:ph type="sldNum" sz="quarter" idx="12"/>
          </p:nvPr>
        </p:nvSpPr>
        <p:spPr/>
        <p:txBody>
          <a:bodyPr/>
          <a:lstStyle/>
          <a:p>
            <a:fld id="{62882B55-B6B2-497F-8568-5D2D4C04CE38}" type="slidenum">
              <a:rPr lang="zh-CN" altLang="en-US" smtClean="0"/>
              <a:t>21</a:t>
            </a:fld>
            <a:endParaRPr lang="zh-CN" altLang="en-US"/>
          </a:p>
        </p:txBody>
      </p:sp>
    </p:spTree>
    <p:extLst>
      <p:ext uri="{BB962C8B-B14F-4D97-AF65-F5344CB8AC3E}">
        <p14:creationId xmlns:p14="http://schemas.microsoft.com/office/powerpoint/2010/main" val="23437860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06E48465-5A69-4DA4-988A-E0E6ED7BA88D}"/>
              </a:ext>
            </a:extLst>
          </p:cNvPr>
          <p:cNvSpPr/>
          <p:nvPr/>
        </p:nvSpPr>
        <p:spPr>
          <a:xfrm>
            <a:off x="408214" y="391712"/>
            <a:ext cx="3109901" cy="6078536"/>
          </a:xfrm>
          <a:prstGeom prst="roundRect">
            <a:avLst>
              <a:gd name="adj" fmla="val 0"/>
            </a:avLst>
          </a:prstGeom>
          <a:solidFill>
            <a:schemeClr val="accent1"/>
          </a:solidFill>
          <a:ln>
            <a:noFill/>
          </a:ln>
          <a:effectLst>
            <a:outerShdw blurRad="254000" algn="ctr" rotWithShape="0">
              <a:schemeClr val="accent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cxnSp>
        <p:nvCxnSpPr>
          <p:cNvPr id="3" name="直接连接符 2">
            <a:extLst>
              <a:ext uri="{FF2B5EF4-FFF2-40B4-BE49-F238E27FC236}">
                <a16:creationId xmlns:a16="http://schemas.microsoft.com/office/drawing/2014/main" id="{F2060411-2F3E-4BE0-824F-8AF62AB3DE6B}"/>
              </a:ext>
            </a:extLst>
          </p:cNvPr>
          <p:cNvCxnSpPr>
            <a:cxnSpLocks/>
          </p:cNvCxnSpPr>
          <p:nvPr/>
        </p:nvCxnSpPr>
        <p:spPr>
          <a:xfrm>
            <a:off x="3617371" y="391711"/>
            <a:ext cx="0" cy="6078539"/>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013CA338-FAFE-47E5-868C-0A907EE3867B}"/>
              </a:ext>
            </a:extLst>
          </p:cNvPr>
          <p:cNvSpPr txBox="1"/>
          <p:nvPr/>
        </p:nvSpPr>
        <p:spPr>
          <a:xfrm>
            <a:off x="2290272" y="963931"/>
            <a:ext cx="766211" cy="1569660"/>
          </a:xfrm>
          <a:prstGeom prst="rect">
            <a:avLst/>
          </a:prstGeom>
          <a:noFill/>
        </p:spPr>
        <p:txBody>
          <a:bodyPr vert="horz" wrap="square" rtlCol="0">
            <a:spAutoFit/>
          </a:bodyPr>
          <a:lstStyle/>
          <a:p>
            <a:pPr algn="dist"/>
            <a:r>
              <a:rPr lang="zh-CN" altLang="en-US" sz="4800" b="1" dirty="0">
                <a:solidFill>
                  <a:srgbClr val="FFFF00"/>
                </a:solidFill>
                <a:latin typeface="SimHei" charset="-122"/>
                <a:ea typeface="SimHei" charset="-122"/>
                <a:cs typeface="SimHei" charset="-122"/>
              </a:rPr>
              <a:t>提</a:t>
            </a:r>
            <a:endParaRPr lang="en-US" altLang="zh-CN" sz="4800" b="1" dirty="0">
              <a:solidFill>
                <a:srgbClr val="FFFF00"/>
              </a:solidFill>
              <a:latin typeface="SimHei" charset="-122"/>
              <a:ea typeface="SimHei" charset="-122"/>
              <a:cs typeface="SimHei" charset="-122"/>
            </a:endParaRPr>
          </a:p>
          <a:p>
            <a:pPr algn="dist"/>
            <a:r>
              <a:rPr lang="zh-CN" altLang="en-US" sz="4800" b="1" dirty="0">
                <a:solidFill>
                  <a:srgbClr val="FFFF00"/>
                </a:solidFill>
                <a:latin typeface="SimHei" charset="-122"/>
                <a:ea typeface="SimHei" charset="-122"/>
                <a:cs typeface="SimHei" charset="-122"/>
              </a:rPr>
              <a:t>纲</a:t>
            </a:r>
          </a:p>
        </p:txBody>
      </p:sp>
      <p:sp>
        <p:nvSpPr>
          <p:cNvPr id="6" name="等腰三角形 5">
            <a:extLst>
              <a:ext uri="{FF2B5EF4-FFF2-40B4-BE49-F238E27FC236}">
                <a16:creationId xmlns:a16="http://schemas.microsoft.com/office/drawing/2014/main" id="{0A2CAD65-956A-4567-94D0-AA0100435B6B}"/>
              </a:ext>
            </a:extLst>
          </p:cNvPr>
          <p:cNvSpPr/>
          <p:nvPr/>
        </p:nvSpPr>
        <p:spPr>
          <a:xfrm rot="5400000">
            <a:off x="2538092" y="2987715"/>
            <a:ext cx="274320" cy="236483"/>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Freeform 6">
            <a:extLst>
              <a:ext uri="{FF2B5EF4-FFF2-40B4-BE49-F238E27FC236}">
                <a16:creationId xmlns:a16="http://schemas.microsoft.com/office/drawing/2014/main" id="{457D8751-CE4F-4DF9-BE84-97C792D644F7}"/>
              </a:ext>
            </a:extLst>
          </p:cNvPr>
          <p:cNvSpPr>
            <a:spLocks/>
          </p:cNvSpPr>
          <p:nvPr/>
        </p:nvSpPr>
        <p:spPr bwMode="auto">
          <a:xfrm>
            <a:off x="-544049" y="3971559"/>
            <a:ext cx="3680740" cy="2166210"/>
          </a:xfrm>
          <a:custGeom>
            <a:avLst/>
            <a:gdLst>
              <a:gd name="T0" fmla="*/ 3510 w 4495"/>
              <a:gd name="T1" fmla="*/ 741 h 2642"/>
              <a:gd name="T2" fmla="*/ 3185 w 4495"/>
              <a:gd name="T3" fmla="*/ 1023 h 2642"/>
              <a:gd name="T4" fmla="*/ 3732 w 4495"/>
              <a:gd name="T5" fmla="*/ 1571 h 2642"/>
              <a:gd name="T6" fmla="*/ 4453 w 4495"/>
              <a:gd name="T7" fmla="*/ 1757 h 2642"/>
              <a:gd name="T8" fmla="*/ 725 w 4495"/>
              <a:gd name="T9" fmla="*/ 1957 h 2642"/>
              <a:gd name="T10" fmla="*/ 2100 w 4495"/>
              <a:gd name="T11" fmla="*/ 2171 h 2642"/>
              <a:gd name="T12" fmla="*/ 3175 w 4495"/>
              <a:gd name="T13" fmla="*/ 2386 h 2642"/>
              <a:gd name="T14" fmla="*/ 2639 w 4495"/>
              <a:gd name="T15" fmla="*/ 2600 h 2642"/>
              <a:gd name="T16" fmla="*/ 2714 w 4495"/>
              <a:gd name="T17" fmla="*/ 2484 h 2642"/>
              <a:gd name="T18" fmla="*/ 1960 w 4495"/>
              <a:gd name="T19" fmla="*/ 2363 h 2642"/>
              <a:gd name="T20" fmla="*/ 3653 w 4495"/>
              <a:gd name="T21" fmla="*/ 2111 h 2642"/>
              <a:gd name="T22" fmla="*/ 483 w 4495"/>
              <a:gd name="T23" fmla="*/ 1826 h 2642"/>
              <a:gd name="T24" fmla="*/ 4246 w 4495"/>
              <a:gd name="T25" fmla="*/ 1608 h 2642"/>
              <a:gd name="T26" fmla="*/ 3226 w 4495"/>
              <a:gd name="T27" fmla="*/ 1362 h 2642"/>
              <a:gd name="T28" fmla="*/ 2917 w 4495"/>
              <a:gd name="T29" fmla="*/ 965 h 2642"/>
              <a:gd name="T30" fmla="*/ 2651 w 4495"/>
              <a:gd name="T31" fmla="*/ 569 h 2642"/>
              <a:gd name="T32" fmla="*/ 2698 w 4495"/>
              <a:gd name="T33" fmla="*/ 339 h 2642"/>
              <a:gd name="T34" fmla="*/ 2417 w 4495"/>
              <a:gd name="T35" fmla="*/ 760 h 2642"/>
              <a:gd name="T36" fmla="*/ 2957 w 4495"/>
              <a:gd name="T37" fmla="*/ 1168 h 2642"/>
              <a:gd name="T38" fmla="*/ 2536 w 4495"/>
              <a:gd name="T39" fmla="*/ 1677 h 2642"/>
              <a:gd name="T40" fmla="*/ 2788 w 4495"/>
              <a:gd name="T41" fmla="*/ 1371 h 2642"/>
              <a:gd name="T42" fmla="*/ 2696 w 4495"/>
              <a:gd name="T43" fmla="*/ 1468 h 2642"/>
              <a:gd name="T44" fmla="*/ 2758 w 4495"/>
              <a:gd name="T45" fmla="*/ 1583 h 2642"/>
              <a:gd name="T46" fmla="*/ 2430 w 4495"/>
              <a:gd name="T47" fmla="*/ 1081 h 2642"/>
              <a:gd name="T48" fmla="*/ 2128 w 4495"/>
              <a:gd name="T49" fmla="*/ 612 h 2642"/>
              <a:gd name="T50" fmla="*/ 1747 w 4495"/>
              <a:gd name="T51" fmla="*/ 1209 h 2642"/>
              <a:gd name="T52" fmla="*/ 1956 w 4495"/>
              <a:gd name="T53" fmla="*/ 1028 h 2642"/>
              <a:gd name="T54" fmla="*/ 2026 w 4495"/>
              <a:gd name="T55" fmla="*/ 1148 h 2642"/>
              <a:gd name="T56" fmla="*/ 2025 w 4495"/>
              <a:gd name="T57" fmla="*/ 900 h 2642"/>
              <a:gd name="T58" fmla="*/ 2014 w 4495"/>
              <a:gd name="T59" fmla="*/ 1417 h 2642"/>
              <a:gd name="T60" fmla="*/ 1370 w 4495"/>
              <a:gd name="T61" fmla="*/ 1129 h 2642"/>
              <a:gd name="T62" fmla="*/ 1441 w 4495"/>
              <a:gd name="T63" fmla="*/ 1512 h 2642"/>
              <a:gd name="T64" fmla="*/ 1377 w 4495"/>
              <a:gd name="T65" fmla="*/ 1512 h 2642"/>
              <a:gd name="T66" fmla="*/ 1565 w 4495"/>
              <a:gd name="T67" fmla="*/ 1514 h 2642"/>
              <a:gd name="T68" fmla="*/ 310 w 4495"/>
              <a:gd name="T69" fmla="*/ 1616 h 2642"/>
              <a:gd name="T70" fmla="*/ 700 w 4495"/>
              <a:gd name="T71" fmla="*/ 1359 h 2642"/>
              <a:gd name="T72" fmla="*/ 146 w 4495"/>
              <a:gd name="T73" fmla="*/ 1543 h 2642"/>
              <a:gd name="T74" fmla="*/ 1036 w 4495"/>
              <a:gd name="T75" fmla="*/ 1300 h 2642"/>
              <a:gd name="T76" fmla="*/ 1555 w 4495"/>
              <a:gd name="T77" fmla="*/ 974 h 2642"/>
              <a:gd name="T78" fmla="*/ 2229 w 4495"/>
              <a:gd name="T79" fmla="*/ 428 h 2642"/>
              <a:gd name="T80" fmla="*/ 2497 w 4495"/>
              <a:gd name="T81" fmla="*/ 62 h 2642"/>
              <a:gd name="T82" fmla="*/ 2941 w 4495"/>
              <a:gd name="T83" fmla="*/ 384 h 2642"/>
              <a:gd name="T84" fmla="*/ 3423 w 4495"/>
              <a:gd name="T85" fmla="*/ 610 h 2642"/>
              <a:gd name="T86" fmla="*/ 3857 w 4495"/>
              <a:gd name="T87" fmla="*/ 656 h 2642"/>
              <a:gd name="T88" fmla="*/ 3839 w 4495"/>
              <a:gd name="T89" fmla="*/ 686 h 2642"/>
              <a:gd name="T90" fmla="*/ 3376 w 4495"/>
              <a:gd name="T91" fmla="*/ 585 h 2642"/>
              <a:gd name="T92" fmla="*/ 3112 w 4495"/>
              <a:gd name="T93" fmla="*/ 787 h 2642"/>
              <a:gd name="T94" fmla="*/ 2761 w 4495"/>
              <a:gd name="T95" fmla="*/ 654 h 2642"/>
              <a:gd name="T96" fmla="*/ 2882 w 4495"/>
              <a:gd name="T97" fmla="*/ 706 h 2642"/>
              <a:gd name="T98" fmla="*/ 2992 w 4495"/>
              <a:gd name="T99" fmla="*/ 676 h 2642"/>
              <a:gd name="T100" fmla="*/ 2960 w 4495"/>
              <a:gd name="T101" fmla="*/ 817 h 2642"/>
              <a:gd name="T102" fmla="*/ 3010 w 4495"/>
              <a:gd name="T103" fmla="*/ 599 h 2642"/>
              <a:gd name="T104" fmla="*/ 2580 w 4495"/>
              <a:gd name="T105" fmla="*/ 736 h 2642"/>
              <a:gd name="T106" fmla="*/ 3008 w 4495"/>
              <a:gd name="T107" fmla="*/ 913 h 2642"/>
              <a:gd name="T108" fmla="*/ 3489 w 4495"/>
              <a:gd name="T109" fmla="*/ 733 h 2642"/>
              <a:gd name="T110" fmla="*/ 3887 w 4495"/>
              <a:gd name="T111" fmla="*/ 672 h 2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95" h="2642">
                <a:moveTo>
                  <a:pt x="3887" y="672"/>
                </a:moveTo>
                <a:cubicBezTo>
                  <a:pt x="3873" y="700"/>
                  <a:pt x="3861" y="729"/>
                  <a:pt x="3842" y="754"/>
                </a:cubicBezTo>
                <a:cubicBezTo>
                  <a:pt x="3824" y="778"/>
                  <a:pt x="3795" y="780"/>
                  <a:pt x="3767" y="770"/>
                </a:cubicBezTo>
                <a:cubicBezTo>
                  <a:pt x="3743" y="762"/>
                  <a:pt x="3721" y="749"/>
                  <a:pt x="3697" y="739"/>
                </a:cubicBezTo>
                <a:cubicBezTo>
                  <a:pt x="3667" y="727"/>
                  <a:pt x="3637" y="715"/>
                  <a:pt x="3607" y="706"/>
                </a:cubicBezTo>
                <a:cubicBezTo>
                  <a:pt x="3579" y="699"/>
                  <a:pt x="3551" y="704"/>
                  <a:pt x="3524" y="713"/>
                </a:cubicBezTo>
                <a:cubicBezTo>
                  <a:pt x="3510" y="718"/>
                  <a:pt x="3506" y="726"/>
                  <a:pt x="3510" y="741"/>
                </a:cubicBezTo>
                <a:cubicBezTo>
                  <a:pt x="3514" y="764"/>
                  <a:pt x="3517" y="787"/>
                  <a:pt x="3505" y="808"/>
                </a:cubicBezTo>
                <a:cubicBezTo>
                  <a:pt x="3500" y="816"/>
                  <a:pt x="3493" y="824"/>
                  <a:pt x="3484" y="829"/>
                </a:cubicBezTo>
                <a:cubicBezTo>
                  <a:pt x="3452" y="847"/>
                  <a:pt x="3418" y="853"/>
                  <a:pt x="3382" y="840"/>
                </a:cubicBezTo>
                <a:cubicBezTo>
                  <a:pt x="3367" y="835"/>
                  <a:pt x="3351" y="832"/>
                  <a:pt x="3334" y="828"/>
                </a:cubicBezTo>
                <a:cubicBezTo>
                  <a:pt x="3329" y="869"/>
                  <a:pt x="3323" y="912"/>
                  <a:pt x="3281" y="935"/>
                </a:cubicBezTo>
                <a:cubicBezTo>
                  <a:pt x="3240" y="958"/>
                  <a:pt x="3200" y="943"/>
                  <a:pt x="3160" y="924"/>
                </a:cubicBezTo>
                <a:cubicBezTo>
                  <a:pt x="3169" y="959"/>
                  <a:pt x="3176" y="991"/>
                  <a:pt x="3185" y="1023"/>
                </a:cubicBezTo>
                <a:cubicBezTo>
                  <a:pt x="3197" y="1068"/>
                  <a:pt x="3211" y="1112"/>
                  <a:pt x="3223" y="1156"/>
                </a:cubicBezTo>
                <a:cubicBezTo>
                  <a:pt x="3228" y="1171"/>
                  <a:pt x="3231" y="1188"/>
                  <a:pt x="3237" y="1203"/>
                </a:cubicBezTo>
                <a:cubicBezTo>
                  <a:pt x="3250" y="1238"/>
                  <a:pt x="3262" y="1274"/>
                  <a:pt x="3278" y="1308"/>
                </a:cubicBezTo>
                <a:cubicBezTo>
                  <a:pt x="3291" y="1334"/>
                  <a:pt x="3307" y="1358"/>
                  <a:pt x="3326" y="1381"/>
                </a:cubicBezTo>
                <a:cubicBezTo>
                  <a:pt x="3345" y="1405"/>
                  <a:pt x="3367" y="1427"/>
                  <a:pt x="3389" y="1448"/>
                </a:cubicBezTo>
                <a:cubicBezTo>
                  <a:pt x="3421" y="1477"/>
                  <a:pt x="3458" y="1497"/>
                  <a:pt x="3497" y="1514"/>
                </a:cubicBezTo>
                <a:cubicBezTo>
                  <a:pt x="3572" y="1548"/>
                  <a:pt x="3651" y="1563"/>
                  <a:pt x="3732" y="1571"/>
                </a:cubicBezTo>
                <a:cubicBezTo>
                  <a:pt x="3761" y="1573"/>
                  <a:pt x="3790" y="1574"/>
                  <a:pt x="3819" y="1577"/>
                </a:cubicBezTo>
                <a:cubicBezTo>
                  <a:pt x="3938" y="1590"/>
                  <a:pt x="4056" y="1582"/>
                  <a:pt x="4175" y="1581"/>
                </a:cubicBezTo>
                <a:cubicBezTo>
                  <a:pt x="4204" y="1581"/>
                  <a:pt x="4233" y="1578"/>
                  <a:pt x="4262" y="1577"/>
                </a:cubicBezTo>
                <a:cubicBezTo>
                  <a:pt x="4314" y="1576"/>
                  <a:pt x="4366" y="1583"/>
                  <a:pt x="4415" y="1601"/>
                </a:cubicBezTo>
                <a:cubicBezTo>
                  <a:pt x="4438" y="1610"/>
                  <a:pt x="4459" y="1623"/>
                  <a:pt x="4474" y="1644"/>
                </a:cubicBezTo>
                <a:cubicBezTo>
                  <a:pt x="4484" y="1657"/>
                  <a:pt x="4491" y="1669"/>
                  <a:pt x="4493" y="1685"/>
                </a:cubicBezTo>
                <a:cubicBezTo>
                  <a:pt x="4495" y="1718"/>
                  <a:pt x="4477" y="1738"/>
                  <a:pt x="4453" y="1757"/>
                </a:cubicBezTo>
                <a:cubicBezTo>
                  <a:pt x="4426" y="1778"/>
                  <a:pt x="4394" y="1785"/>
                  <a:pt x="4362" y="1790"/>
                </a:cubicBezTo>
                <a:cubicBezTo>
                  <a:pt x="4334" y="1794"/>
                  <a:pt x="4306" y="1798"/>
                  <a:pt x="4278" y="1798"/>
                </a:cubicBezTo>
                <a:cubicBezTo>
                  <a:pt x="3089" y="1799"/>
                  <a:pt x="1900" y="1799"/>
                  <a:pt x="711" y="1798"/>
                </a:cubicBezTo>
                <a:cubicBezTo>
                  <a:pt x="685" y="1798"/>
                  <a:pt x="662" y="1802"/>
                  <a:pt x="643" y="1822"/>
                </a:cubicBezTo>
                <a:cubicBezTo>
                  <a:pt x="615" y="1850"/>
                  <a:pt x="617" y="1910"/>
                  <a:pt x="647" y="1936"/>
                </a:cubicBezTo>
                <a:cubicBezTo>
                  <a:pt x="664" y="1952"/>
                  <a:pt x="683" y="1956"/>
                  <a:pt x="705" y="1957"/>
                </a:cubicBezTo>
                <a:cubicBezTo>
                  <a:pt x="712" y="1957"/>
                  <a:pt x="718" y="1957"/>
                  <a:pt x="725" y="1957"/>
                </a:cubicBezTo>
                <a:cubicBezTo>
                  <a:pt x="1686" y="1957"/>
                  <a:pt x="2647" y="1957"/>
                  <a:pt x="3609" y="1957"/>
                </a:cubicBezTo>
                <a:cubicBezTo>
                  <a:pt x="3654" y="1957"/>
                  <a:pt x="3700" y="1957"/>
                  <a:pt x="3742" y="1974"/>
                </a:cubicBezTo>
                <a:cubicBezTo>
                  <a:pt x="3780" y="1989"/>
                  <a:pt x="3820" y="2007"/>
                  <a:pt x="3827" y="2055"/>
                </a:cubicBezTo>
                <a:cubicBezTo>
                  <a:pt x="3831" y="2081"/>
                  <a:pt x="3823" y="2102"/>
                  <a:pt x="3803" y="2120"/>
                </a:cubicBezTo>
                <a:cubicBezTo>
                  <a:pt x="3758" y="2159"/>
                  <a:pt x="3704" y="2169"/>
                  <a:pt x="3648" y="2170"/>
                </a:cubicBezTo>
                <a:cubicBezTo>
                  <a:pt x="3553" y="2172"/>
                  <a:pt x="3459" y="2171"/>
                  <a:pt x="3364" y="2171"/>
                </a:cubicBezTo>
                <a:cubicBezTo>
                  <a:pt x="2943" y="2171"/>
                  <a:pt x="2521" y="2171"/>
                  <a:pt x="2100" y="2171"/>
                </a:cubicBezTo>
                <a:cubicBezTo>
                  <a:pt x="2045" y="2171"/>
                  <a:pt x="1991" y="2172"/>
                  <a:pt x="1936" y="2171"/>
                </a:cubicBezTo>
                <a:cubicBezTo>
                  <a:pt x="1867" y="2169"/>
                  <a:pt x="1836" y="2241"/>
                  <a:pt x="1862" y="2295"/>
                </a:cubicBezTo>
                <a:cubicBezTo>
                  <a:pt x="1874" y="2318"/>
                  <a:pt x="1896" y="2332"/>
                  <a:pt x="1924" y="2333"/>
                </a:cubicBezTo>
                <a:cubicBezTo>
                  <a:pt x="1931" y="2333"/>
                  <a:pt x="1939" y="2333"/>
                  <a:pt x="1946" y="2333"/>
                </a:cubicBezTo>
                <a:cubicBezTo>
                  <a:pt x="2291" y="2333"/>
                  <a:pt x="2636" y="2332"/>
                  <a:pt x="2981" y="2333"/>
                </a:cubicBezTo>
                <a:cubicBezTo>
                  <a:pt x="3020" y="2333"/>
                  <a:pt x="3059" y="2337"/>
                  <a:pt x="3097" y="2345"/>
                </a:cubicBezTo>
                <a:cubicBezTo>
                  <a:pt x="3125" y="2352"/>
                  <a:pt x="3155" y="2361"/>
                  <a:pt x="3175" y="2386"/>
                </a:cubicBezTo>
                <a:cubicBezTo>
                  <a:pt x="3200" y="2419"/>
                  <a:pt x="3200" y="2433"/>
                  <a:pt x="3175" y="2462"/>
                </a:cubicBezTo>
                <a:cubicBezTo>
                  <a:pt x="3162" y="2477"/>
                  <a:pt x="3145" y="2484"/>
                  <a:pt x="3127" y="2492"/>
                </a:cubicBezTo>
                <a:cubicBezTo>
                  <a:pt x="3080" y="2512"/>
                  <a:pt x="3031" y="2513"/>
                  <a:pt x="2982" y="2513"/>
                </a:cubicBezTo>
                <a:cubicBezTo>
                  <a:pt x="2882" y="2514"/>
                  <a:pt x="2783" y="2515"/>
                  <a:pt x="2684" y="2516"/>
                </a:cubicBezTo>
                <a:cubicBezTo>
                  <a:pt x="2671" y="2516"/>
                  <a:pt x="2658" y="2519"/>
                  <a:pt x="2645" y="2522"/>
                </a:cubicBezTo>
                <a:cubicBezTo>
                  <a:pt x="2627" y="2526"/>
                  <a:pt x="2616" y="2539"/>
                  <a:pt x="2615" y="2556"/>
                </a:cubicBezTo>
                <a:cubicBezTo>
                  <a:pt x="2614" y="2573"/>
                  <a:pt x="2624" y="2594"/>
                  <a:pt x="2639" y="2600"/>
                </a:cubicBezTo>
                <a:cubicBezTo>
                  <a:pt x="2672" y="2617"/>
                  <a:pt x="2707" y="2629"/>
                  <a:pt x="2744" y="2635"/>
                </a:cubicBezTo>
                <a:cubicBezTo>
                  <a:pt x="2751" y="2636"/>
                  <a:pt x="2758" y="2638"/>
                  <a:pt x="2764" y="2642"/>
                </a:cubicBezTo>
                <a:cubicBezTo>
                  <a:pt x="2731" y="2639"/>
                  <a:pt x="2698" y="2638"/>
                  <a:pt x="2665" y="2631"/>
                </a:cubicBezTo>
                <a:cubicBezTo>
                  <a:pt x="2643" y="2626"/>
                  <a:pt x="2620" y="2616"/>
                  <a:pt x="2602" y="2603"/>
                </a:cubicBezTo>
                <a:cubicBezTo>
                  <a:pt x="2580" y="2589"/>
                  <a:pt x="2579" y="2564"/>
                  <a:pt x="2582" y="2539"/>
                </a:cubicBezTo>
                <a:cubicBezTo>
                  <a:pt x="2586" y="2511"/>
                  <a:pt x="2607" y="2497"/>
                  <a:pt x="2631" y="2492"/>
                </a:cubicBezTo>
                <a:cubicBezTo>
                  <a:pt x="2658" y="2487"/>
                  <a:pt x="2686" y="2484"/>
                  <a:pt x="2714" y="2484"/>
                </a:cubicBezTo>
                <a:cubicBezTo>
                  <a:pt x="2817" y="2483"/>
                  <a:pt x="2919" y="2483"/>
                  <a:pt x="3022" y="2483"/>
                </a:cubicBezTo>
                <a:cubicBezTo>
                  <a:pt x="3037" y="2483"/>
                  <a:pt x="3052" y="2483"/>
                  <a:pt x="3066" y="2478"/>
                </a:cubicBezTo>
                <a:cubicBezTo>
                  <a:pt x="3089" y="2471"/>
                  <a:pt x="3114" y="2449"/>
                  <a:pt x="3113" y="2420"/>
                </a:cubicBezTo>
                <a:cubicBezTo>
                  <a:pt x="3111" y="2395"/>
                  <a:pt x="3094" y="2373"/>
                  <a:pt x="3068" y="2368"/>
                </a:cubicBezTo>
                <a:cubicBezTo>
                  <a:pt x="3054" y="2365"/>
                  <a:pt x="3041" y="2363"/>
                  <a:pt x="3027" y="2363"/>
                </a:cubicBezTo>
                <a:cubicBezTo>
                  <a:pt x="2853" y="2363"/>
                  <a:pt x="2679" y="2363"/>
                  <a:pt x="2506" y="2363"/>
                </a:cubicBezTo>
                <a:cubicBezTo>
                  <a:pt x="2324" y="2363"/>
                  <a:pt x="2142" y="2364"/>
                  <a:pt x="1960" y="2363"/>
                </a:cubicBezTo>
                <a:cubicBezTo>
                  <a:pt x="1929" y="2362"/>
                  <a:pt x="1897" y="2360"/>
                  <a:pt x="1868" y="2353"/>
                </a:cubicBezTo>
                <a:cubicBezTo>
                  <a:pt x="1832" y="2343"/>
                  <a:pt x="1797" y="2328"/>
                  <a:pt x="1773" y="2298"/>
                </a:cubicBezTo>
                <a:cubicBezTo>
                  <a:pt x="1748" y="2268"/>
                  <a:pt x="1754" y="2220"/>
                  <a:pt x="1777" y="2197"/>
                </a:cubicBezTo>
                <a:cubicBezTo>
                  <a:pt x="1824" y="2151"/>
                  <a:pt x="1883" y="2143"/>
                  <a:pt x="1943" y="2141"/>
                </a:cubicBezTo>
                <a:cubicBezTo>
                  <a:pt x="1995" y="2140"/>
                  <a:pt x="2046" y="2141"/>
                  <a:pt x="2098" y="2141"/>
                </a:cubicBezTo>
                <a:cubicBezTo>
                  <a:pt x="2591" y="2141"/>
                  <a:pt x="3084" y="2141"/>
                  <a:pt x="3577" y="2141"/>
                </a:cubicBezTo>
                <a:cubicBezTo>
                  <a:pt x="3608" y="2141"/>
                  <a:pt x="3633" y="2134"/>
                  <a:pt x="3653" y="2111"/>
                </a:cubicBezTo>
                <a:cubicBezTo>
                  <a:pt x="3668" y="2094"/>
                  <a:pt x="3670" y="2073"/>
                  <a:pt x="3667" y="2051"/>
                </a:cubicBezTo>
                <a:cubicBezTo>
                  <a:pt x="3663" y="2024"/>
                  <a:pt x="3642" y="2002"/>
                  <a:pt x="3615" y="1998"/>
                </a:cubicBezTo>
                <a:cubicBezTo>
                  <a:pt x="3602" y="1995"/>
                  <a:pt x="3588" y="1994"/>
                  <a:pt x="3575" y="1994"/>
                </a:cubicBezTo>
                <a:cubicBezTo>
                  <a:pt x="2614" y="1994"/>
                  <a:pt x="1653" y="1994"/>
                  <a:pt x="692" y="1994"/>
                </a:cubicBezTo>
                <a:cubicBezTo>
                  <a:pt x="658" y="1994"/>
                  <a:pt x="623" y="1991"/>
                  <a:pt x="589" y="1984"/>
                </a:cubicBezTo>
                <a:cubicBezTo>
                  <a:pt x="563" y="1978"/>
                  <a:pt x="537" y="1966"/>
                  <a:pt x="514" y="1951"/>
                </a:cubicBezTo>
                <a:cubicBezTo>
                  <a:pt x="469" y="1923"/>
                  <a:pt x="456" y="1870"/>
                  <a:pt x="483" y="1826"/>
                </a:cubicBezTo>
                <a:cubicBezTo>
                  <a:pt x="498" y="1802"/>
                  <a:pt x="522" y="1785"/>
                  <a:pt x="549" y="1775"/>
                </a:cubicBezTo>
                <a:cubicBezTo>
                  <a:pt x="595" y="1758"/>
                  <a:pt x="642" y="1753"/>
                  <a:pt x="691" y="1753"/>
                </a:cubicBezTo>
                <a:cubicBezTo>
                  <a:pt x="1148" y="1754"/>
                  <a:pt x="1605" y="1754"/>
                  <a:pt x="2062" y="1754"/>
                </a:cubicBezTo>
                <a:cubicBezTo>
                  <a:pt x="2788" y="1754"/>
                  <a:pt x="3515" y="1754"/>
                  <a:pt x="4241" y="1753"/>
                </a:cubicBezTo>
                <a:cubicBezTo>
                  <a:pt x="4259" y="1753"/>
                  <a:pt x="4278" y="1749"/>
                  <a:pt x="4295" y="1743"/>
                </a:cubicBezTo>
                <a:cubicBezTo>
                  <a:pt x="4328" y="1729"/>
                  <a:pt x="4340" y="1682"/>
                  <a:pt x="4325" y="1650"/>
                </a:cubicBezTo>
                <a:cubicBezTo>
                  <a:pt x="4308" y="1616"/>
                  <a:pt x="4278" y="1607"/>
                  <a:pt x="4246" y="1608"/>
                </a:cubicBezTo>
                <a:cubicBezTo>
                  <a:pt x="4163" y="1609"/>
                  <a:pt x="4080" y="1616"/>
                  <a:pt x="3998" y="1617"/>
                </a:cubicBezTo>
                <a:cubicBezTo>
                  <a:pt x="3903" y="1617"/>
                  <a:pt x="3809" y="1617"/>
                  <a:pt x="3714" y="1611"/>
                </a:cubicBezTo>
                <a:cubicBezTo>
                  <a:pt x="3660" y="1608"/>
                  <a:pt x="3605" y="1595"/>
                  <a:pt x="3551" y="1583"/>
                </a:cubicBezTo>
                <a:cubicBezTo>
                  <a:pt x="3520" y="1576"/>
                  <a:pt x="3489" y="1565"/>
                  <a:pt x="3460" y="1552"/>
                </a:cubicBezTo>
                <a:cubicBezTo>
                  <a:pt x="3434" y="1541"/>
                  <a:pt x="3411" y="1525"/>
                  <a:pt x="3387" y="1512"/>
                </a:cubicBezTo>
                <a:cubicBezTo>
                  <a:pt x="3346" y="1491"/>
                  <a:pt x="3315" y="1457"/>
                  <a:pt x="3282" y="1427"/>
                </a:cubicBezTo>
                <a:cubicBezTo>
                  <a:pt x="3261" y="1408"/>
                  <a:pt x="3245" y="1383"/>
                  <a:pt x="3226" y="1362"/>
                </a:cubicBezTo>
                <a:cubicBezTo>
                  <a:pt x="3213" y="1346"/>
                  <a:pt x="3198" y="1331"/>
                  <a:pt x="3186" y="1315"/>
                </a:cubicBezTo>
                <a:cubicBezTo>
                  <a:pt x="3169" y="1292"/>
                  <a:pt x="3154" y="1267"/>
                  <a:pt x="3139" y="1243"/>
                </a:cubicBezTo>
                <a:cubicBezTo>
                  <a:pt x="3123" y="1218"/>
                  <a:pt x="3109" y="1191"/>
                  <a:pt x="3094" y="1165"/>
                </a:cubicBezTo>
                <a:cubicBezTo>
                  <a:pt x="3090" y="1157"/>
                  <a:pt x="3087" y="1148"/>
                  <a:pt x="3083" y="1139"/>
                </a:cubicBezTo>
                <a:cubicBezTo>
                  <a:pt x="3069" y="1102"/>
                  <a:pt x="3055" y="1066"/>
                  <a:pt x="3041" y="1029"/>
                </a:cubicBezTo>
                <a:cubicBezTo>
                  <a:pt x="3033" y="1006"/>
                  <a:pt x="3024" y="982"/>
                  <a:pt x="3014" y="957"/>
                </a:cubicBezTo>
                <a:cubicBezTo>
                  <a:pt x="2983" y="968"/>
                  <a:pt x="2952" y="977"/>
                  <a:pt x="2917" y="965"/>
                </a:cubicBezTo>
                <a:cubicBezTo>
                  <a:pt x="2884" y="953"/>
                  <a:pt x="2858" y="936"/>
                  <a:pt x="2847" y="899"/>
                </a:cubicBezTo>
                <a:cubicBezTo>
                  <a:pt x="2837" y="901"/>
                  <a:pt x="2827" y="904"/>
                  <a:pt x="2817" y="904"/>
                </a:cubicBezTo>
                <a:cubicBezTo>
                  <a:pt x="2756" y="904"/>
                  <a:pt x="2694" y="898"/>
                  <a:pt x="2638" y="875"/>
                </a:cubicBezTo>
                <a:cubicBezTo>
                  <a:pt x="2589" y="856"/>
                  <a:pt x="2545" y="826"/>
                  <a:pt x="2518" y="777"/>
                </a:cubicBezTo>
                <a:cubicBezTo>
                  <a:pt x="2495" y="736"/>
                  <a:pt x="2493" y="696"/>
                  <a:pt x="2511" y="655"/>
                </a:cubicBezTo>
                <a:cubicBezTo>
                  <a:pt x="2518" y="638"/>
                  <a:pt x="2535" y="624"/>
                  <a:pt x="2549" y="610"/>
                </a:cubicBezTo>
                <a:cubicBezTo>
                  <a:pt x="2577" y="583"/>
                  <a:pt x="2613" y="573"/>
                  <a:pt x="2651" y="569"/>
                </a:cubicBezTo>
                <a:cubicBezTo>
                  <a:pt x="2678" y="566"/>
                  <a:pt x="2706" y="562"/>
                  <a:pt x="2734" y="563"/>
                </a:cubicBezTo>
                <a:cubicBezTo>
                  <a:pt x="2751" y="563"/>
                  <a:pt x="2763" y="559"/>
                  <a:pt x="2770" y="545"/>
                </a:cubicBezTo>
                <a:cubicBezTo>
                  <a:pt x="2780" y="525"/>
                  <a:pt x="2799" y="516"/>
                  <a:pt x="2816" y="506"/>
                </a:cubicBezTo>
                <a:cubicBezTo>
                  <a:pt x="2819" y="505"/>
                  <a:pt x="2822" y="503"/>
                  <a:pt x="2825" y="501"/>
                </a:cubicBezTo>
                <a:cubicBezTo>
                  <a:pt x="2807" y="471"/>
                  <a:pt x="2790" y="441"/>
                  <a:pt x="2770" y="414"/>
                </a:cubicBezTo>
                <a:cubicBezTo>
                  <a:pt x="2757" y="396"/>
                  <a:pt x="2741" y="379"/>
                  <a:pt x="2726" y="363"/>
                </a:cubicBezTo>
                <a:cubicBezTo>
                  <a:pt x="2717" y="354"/>
                  <a:pt x="2708" y="346"/>
                  <a:pt x="2698" y="339"/>
                </a:cubicBezTo>
                <a:cubicBezTo>
                  <a:pt x="2663" y="317"/>
                  <a:pt x="2626" y="323"/>
                  <a:pt x="2589" y="330"/>
                </a:cubicBezTo>
                <a:cubicBezTo>
                  <a:pt x="2558" y="335"/>
                  <a:pt x="2531" y="350"/>
                  <a:pt x="2507" y="369"/>
                </a:cubicBezTo>
                <a:cubicBezTo>
                  <a:pt x="2489" y="383"/>
                  <a:pt x="2475" y="401"/>
                  <a:pt x="2460" y="418"/>
                </a:cubicBezTo>
                <a:cubicBezTo>
                  <a:pt x="2426" y="455"/>
                  <a:pt x="2409" y="501"/>
                  <a:pt x="2389" y="546"/>
                </a:cubicBezTo>
                <a:cubicBezTo>
                  <a:pt x="2378" y="569"/>
                  <a:pt x="2372" y="594"/>
                  <a:pt x="2364" y="619"/>
                </a:cubicBezTo>
                <a:cubicBezTo>
                  <a:pt x="2363" y="622"/>
                  <a:pt x="2364" y="626"/>
                  <a:pt x="2366" y="630"/>
                </a:cubicBezTo>
                <a:cubicBezTo>
                  <a:pt x="2383" y="673"/>
                  <a:pt x="2401" y="716"/>
                  <a:pt x="2417" y="760"/>
                </a:cubicBezTo>
                <a:cubicBezTo>
                  <a:pt x="2429" y="789"/>
                  <a:pt x="2439" y="818"/>
                  <a:pt x="2448" y="848"/>
                </a:cubicBezTo>
                <a:cubicBezTo>
                  <a:pt x="2460" y="888"/>
                  <a:pt x="2471" y="929"/>
                  <a:pt x="2483" y="969"/>
                </a:cubicBezTo>
                <a:cubicBezTo>
                  <a:pt x="2488" y="990"/>
                  <a:pt x="2495" y="1010"/>
                  <a:pt x="2501" y="1031"/>
                </a:cubicBezTo>
                <a:cubicBezTo>
                  <a:pt x="2519" y="1025"/>
                  <a:pt x="2537" y="1017"/>
                  <a:pt x="2556" y="1013"/>
                </a:cubicBezTo>
                <a:cubicBezTo>
                  <a:pt x="2626" y="995"/>
                  <a:pt x="2696" y="998"/>
                  <a:pt x="2764" y="1022"/>
                </a:cubicBezTo>
                <a:cubicBezTo>
                  <a:pt x="2802" y="1035"/>
                  <a:pt x="2839" y="1053"/>
                  <a:pt x="2870" y="1080"/>
                </a:cubicBezTo>
                <a:cubicBezTo>
                  <a:pt x="2901" y="1107"/>
                  <a:pt x="2930" y="1137"/>
                  <a:pt x="2957" y="1168"/>
                </a:cubicBezTo>
                <a:cubicBezTo>
                  <a:pt x="2977" y="1192"/>
                  <a:pt x="2990" y="1222"/>
                  <a:pt x="3002" y="1252"/>
                </a:cubicBezTo>
                <a:cubicBezTo>
                  <a:pt x="3033" y="1327"/>
                  <a:pt x="3031" y="1403"/>
                  <a:pt x="3011" y="1479"/>
                </a:cubicBezTo>
                <a:cubicBezTo>
                  <a:pt x="3004" y="1506"/>
                  <a:pt x="2993" y="1533"/>
                  <a:pt x="2979" y="1556"/>
                </a:cubicBezTo>
                <a:cubicBezTo>
                  <a:pt x="2960" y="1585"/>
                  <a:pt x="2938" y="1612"/>
                  <a:pt x="2911" y="1637"/>
                </a:cubicBezTo>
                <a:cubicBezTo>
                  <a:pt x="2872" y="1674"/>
                  <a:pt x="2826" y="1694"/>
                  <a:pt x="2776" y="1707"/>
                </a:cubicBezTo>
                <a:cubicBezTo>
                  <a:pt x="2725" y="1721"/>
                  <a:pt x="2672" y="1721"/>
                  <a:pt x="2620" y="1709"/>
                </a:cubicBezTo>
                <a:cubicBezTo>
                  <a:pt x="2591" y="1703"/>
                  <a:pt x="2562" y="1692"/>
                  <a:pt x="2536" y="1677"/>
                </a:cubicBezTo>
                <a:cubicBezTo>
                  <a:pt x="2506" y="1659"/>
                  <a:pt x="2481" y="1635"/>
                  <a:pt x="2462" y="1604"/>
                </a:cubicBezTo>
                <a:cubicBezTo>
                  <a:pt x="2419" y="1534"/>
                  <a:pt x="2418" y="1462"/>
                  <a:pt x="2447" y="1390"/>
                </a:cubicBezTo>
                <a:cubicBezTo>
                  <a:pt x="2460" y="1358"/>
                  <a:pt x="2484" y="1331"/>
                  <a:pt x="2511" y="1308"/>
                </a:cubicBezTo>
                <a:cubicBezTo>
                  <a:pt x="2532" y="1290"/>
                  <a:pt x="2557" y="1281"/>
                  <a:pt x="2583" y="1276"/>
                </a:cubicBezTo>
                <a:cubicBezTo>
                  <a:pt x="2602" y="1273"/>
                  <a:pt x="2621" y="1267"/>
                  <a:pt x="2639" y="1269"/>
                </a:cubicBezTo>
                <a:cubicBezTo>
                  <a:pt x="2672" y="1272"/>
                  <a:pt x="2706" y="1280"/>
                  <a:pt x="2733" y="1301"/>
                </a:cubicBezTo>
                <a:cubicBezTo>
                  <a:pt x="2757" y="1319"/>
                  <a:pt x="2777" y="1341"/>
                  <a:pt x="2788" y="1371"/>
                </a:cubicBezTo>
                <a:cubicBezTo>
                  <a:pt x="2795" y="1391"/>
                  <a:pt x="2801" y="1412"/>
                  <a:pt x="2794" y="1431"/>
                </a:cubicBezTo>
                <a:cubicBezTo>
                  <a:pt x="2780" y="1468"/>
                  <a:pt x="2763" y="1501"/>
                  <a:pt x="2720" y="1516"/>
                </a:cubicBezTo>
                <a:cubicBezTo>
                  <a:pt x="2691" y="1527"/>
                  <a:pt x="2639" y="1507"/>
                  <a:pt x="2630" y="1478"/>
                </a:cubicBezTo>
                <a:cubicBezTo>
                  <a:pt x="2624" y="1459"/>
                  <a:pt x="2627" y="1446"/>
                  <a:pt x="2642" y="1433"/>
                </a:cubicBezTo>
                <a:cubicBezTo>
                  <a:pt x="2651" y="1425"/>
                  <a:pt x="2660" y="1417"/>
                  <a:pt x="2669" y="1410"/>
                </a:cubicBezTo>
                <a:cubicBezTo>
                  <a:pt x="2672" y="1427"/>
                  <a:pt x="2674" y="1442"/>
                  <a:pt x="2679" y="1455"/>
                </a:cubicBezTo>
                <a:cubicBezTo>
                  <a:pt x="2681" y="1461"/>
                  <a:pt x="2690" y="1468"/>
                  <a:pt x="2696" y="1468"/>
                </a:cubicBezTo>
                <a:cubicBezTo>
                  <a:pt x="2702" y="1468"/>
                  <a:pt x="2709" y="1460"/>
                  <a:pt x="2712" y="1454"/>
                </a:cubicBezTo>
                <a:cubicBezTo>
                  <a:pt x="2716" y="1448"/>
                  <a:pt x="2719" y="1439"/>
                  <a:pt x="2719" y="1432"/>
                </a:cubicBezTo>
                <a:cubicBezTo>
                  <a:pt x="2721" y="1412"/>
                  <a:pt x="2719" y="1391"/>
                  <a:pt x="2701" y="1379"/>
                </a:cubicBezTo>
                <a:cubicBezTo>
                  <a:pt x="2675" y="1362"/>
                  <a:pt x="2646" y="1361"/>
                  <a:pt x="2618" y="1375"/>
                </a:cubicBezTo>
                <a:cubicBezTo>
                  <a:pt x="2567" y="1402"/>
                  <a:pt x="2544" y="1475"/>
                  <a:pt x="2584" y="1530"/>
                </a:cubicBezTo>
                <a:cubicBezTo>
                  <a:pt x="2599" y="1551"/>
                  <a:pt x="2618" y="1565"/>
                  <a:pt x="2640" y="1576"/>
                </a:cubicBezTo>
                <a:cubicBezTo>
                  <a:pt x="2679" y="1596"/>
                  <a:pt x="2719" y="1596"/>
                  <a:pt x="2758" y="1583"/>
                </a:cubicBezTo>
                <a:cubicBezTo>
                  <a:pt x="2794" y="1571"/>
                  <a:pt x="2824" y="1549"/>
                  <a:pt x="2845" y="1515"/>
                </a:cubicBezTo>
                <a:cubicBezTo>
                  <a:pt x="2890" y="1444"/>
                  <a:pt x="2884" y="1370"/>
                  <a:pt x="2860" y="1296"/>
                </a:cubicBezTo>
                <a:cubicBezTo>
                  <a:pt x="2852" y="1269"/>
                  <a:pt x="2832" y="1245"/>
                  <a:pt x="2816" y="1220"/>
                </a:cubicBezTo>
                <a:cubicBezTo>
                  <a:pt x="2794" y="1187"/>
                  <a:pt x="2760" y="1168"/>
                  <a:pt x="2724" y="1151"/>
                </a:cubicBezTo>
                <a:cubicBezTo>
                  <a:pt x="2663" y="1123"/>
                  <a:pt x="2601" y="1124"/>
                  <a:pt x="2539" y="1143"/>
                </a:cubicBezTo>
                <a:cubicBezTo>
                  <a:pt x="2512" y="1152"/>
                  <a:pt x="2488" y="1169"/>
                  <a:pt x="2461" y="1183"/>
                </a:cubicBezTo>
                <a:cubicBezTo>
                  <a:pt x="2451" y="1151"/>
                  <a:pt x="2442" y="1116"/>
                  <a:pt x="2430" y="1081"/>
                </a:cubicBezTo>
                <a:cubicBezTo>
                  <a:pt x="2417" y="1047"/>
                  <a:pt x="2402" y="1014"/>
                  <a:pt x="2389" y="980"/>
                </a:cubicBezTo>
                <a:cubicBezTo>
                  <a:pt x="2386" y="972"/>
                  <a:pt x="2383" y="964"/>
                  <a:pt x="2380" y="956"/>
                </a:cubicBezTo>
                <a:cubicBezTo>
                  <a:pt x="2366" y="926"/>
                  <a:pt x="2352" y="895"/>
                  <a:pt x="2337" y="865"/>
                </a:cubicBezTo>
                <a:cubicBezTo>
                  <a:pt x="2324" y="841"/>
                  <a:pt x="2309" y="819"/>
                  <a:pt x="2295" y="796"/>
                </a:cubicBezTo>
                <a:cubicBezTo>
                  <a:pt x="2282" y="777"/>
                  <a:pt x="2271" y="757"/>
                  <a:pt x="2257" y="739"/>
                </a:cubicBezTo>
                <a:cubicBezTo>
                  <a:pt x="2237" y="714"/>
                  <a:pt x="2217" y="689"/>
                  <a:pt x="2194" y="667"/>
                </a:cubicBezTo>
                <a:cubicBezTo>
                  <a:pt x="2174" y="647"/>
                  <a:pt x="2152" y="628"/>
                  <a:pt x="2128" y="612"/>
                </a:cubicBezTo>
                <a:cubicBezTo>
                  <a:pt x="2078" y="579"/>
                  <a:pt x="2023" y="567"/>
                  <a:pt x="1963" y="582"/>
                </a:cubicBezTo>
                <a:cubicBezTo>
                  <a:pt x="1930" y="590"/>
                  <a:pt x="1902" y="606"/>
                  <a:pt x="1877" y="629"/>
                </a:cubicBezTo>
                <a:cubicBezTo>
                  <a:pt x="1861" y="644"/>
                  <a:pt x="1843" y="657"/>
                  <a:pt x="1829" y="674"/>
                </a:cubicBezTo>
                <a:cubicBezTo>
                  <a:pt x="1802" y="709"/>
                  <a:pt x="1775" y="745"/>
                  <a:pt x="1757" y="786"/>
                </a:cubicBezTo>
                <a:cubicBezTo>
                  <a:pt x="1741" y="819"/>
                  <a:pt x="1723" y="852"/>
                  <a:pt x="1711" y="886"/>
                </a:cubicBezTo>
                <a:cubicBezTo>
                  <a:pt x="1686" y="963"/>
                  <a:pt x="1678" y="1042"/>
                  <a:pt x="1700" y="1121"/>
                </a:cubicBezTo>
                <a:cubicBezTo>
                  <a:pt x="1709" y="1154"/>
                  <a:pt x="1727" y="1182"/>
                  <a:pt x="1747" y="1209"/>
                </a:cubicBezTo>
                <a:cubicBezTo>
                  <a:pt x="1768" y="1236"/>
                  <a:pt x="1793" y="1257"/>
                  <a:pt x="1822" y="1273"/>
                </a:cubicBezTo>
                <a:cubicBezTo>
                  <a:pt x="1846" y="1286"/>
                  <a:pt x="1874" y="1294"/>
                  <a:pt x="1901" y="1300"/>
                </a:cubicBezTo>
                <a:cubicBezTo>
                  <a:pt x="1943" y="1308"/>
                  <a:pt x="1985" y="1301"/>
                  <a:pt x="2021" y="1276"/>
                </a:cubicBezTo>
                <a:cubicBezTo>
                  <a:pt x="2039" y="1264"/>
                  <a:pt x="2055" y="1247"/>
                  <a:pt x="2067" y="1229"/>
                </a:cubicBezTo>
                <a:cubicBezTo>
                  <a:pt x="2090" y="1197"/>
                  <a:pt x="2102" y="1160"/>
                  <a:pt x="2093" y="1119"/>
                </a:cubicBezTo>
                <a:cubicBezTo>
                  <a:pt x="2081" y="1067"/>
                  <a:pt x="2054" y="1037"/>
                  <a:pt x="2001" y="1027"/>
                </a:cubicBezTo>
                <a:cubicBezTo>
                  <a:pt x="1986" y="1025"/>
                  <a:pt x="1971" y="1026"/>
                  <a:pt x="1956" y="1028"/>
                </a:cubicBezTo>
                <a:cubicBezTo>
                  <a:pt x="1928" y="1033"/>
                  <a:pt x="1907" y="1049"/>
                  <a:pt x="1898" y="1075"/>
                </a:cubicBezTo>
                <a:cubicBezTo>
                  <a:pt x="1889" y="1100"/>
                  <a:pt x="1884" y="1127"/>
                  <a:pt x="1904" y="1150"/>
                </a:cubicBezTo>
                <a:cubicBezTo>
                  <a:pt x="1917" y="1165"/>
                  <a:pt x="1952" y="1169"/>
                  <a:pt x="1967" y="1156"/>
                </a:cubicBezTo>
                <a:cubicBezTo>
                  <a:pt x="1979" y="1147"/>
                  <a:pt x="1975" y="1124"/>
                  <a:pt x="1960" y="1114"/>
                </a:cubicBezTo>
                <a:cubicBezTo>
                  <a:pt x="1953" y="1109"/>
                  <a:pt x="1946" y="1106"/>
                  <a:pt x="1938" y="1101"/>
                </a:cubicBezTo>
                <a:cubicBezTo>
                  <a:pt x="1958" y="1089"/>
                  <a:pt x="1978" y="1080"/>
                  <a:pt x="2000" y="1094"/>
                </a:cubicBezTo>
                <a:cubicBezTo>
                  <a:pt x="2020" y="1106"/>
                  <a:pt x="2031" y="1126"/>
                  <a:pt x="2026" y="1148"/>
                </a:cubicBezTo>
                <a:cubicBezTo>
                  <a:pt x="2022" y="1169"/>
                  <a:pt x="2012" y="1189"/>
                  <a:pt x="1992" y="1203"/>
                </a:cubicBezTo>
                <a:cubicBezTo>
                  <a:pt x="1963" y="1224"/>
                  <a:pt x="1934" y="1226"/>
                  <a:pt x="1901" y="1218"/>
                </a:cubicBezTo>
                <a:cubicBezTo>
                  <a:pt x="1864" y="1209"/>
                  <a:pt x="1837" y="1185"/>
                  <a:pt x="1824" y="1149"/>
                </a:cubicBezTo>
                <a:cubicBezTo>
                  <a:pt x="1804" y="1096"/>
                  <a:pt x="1810" y="1043"/>
                  <a:pt x="1836" y="993"/>
                </a:cubicBezTo>
                <a:cubicBezTo>
                  <a:pt x="1845" y="976"/>
                  <a:pt x="1862" y="964"/>
                  <a:pt x="1875" y="949"/>
                </a:cubicBezTo>
                <a:cubicBezTo>
                  <a:pt x="1901" y="921"/>
                  <a:pt x="1935" y="909"/>
                  <a:pt x="1971" y="905"/>
                </a:cubicBezTo>
                <a:cubicBezTo>
                  <a:pt x="1989" y="902"/>
                  <a:pt x="2008" y="897"/>
                  <a:pt x="2025" y="900"/>
                </a:cubicBezTo>
                <a:cubicBezTo>
                  <a:pt x="2065" y="906"/>
                  <a:pt x="2103" y="915"/>
                  <a:pt x="2137" y="939"/>
                </a:cubicBezTo>
                <a:cubicBezTo>
                  <a:pt x="2169" y="961"/>
                  <a:pt x="2191" y="989"/>
                  <a:pt x="2209" y="1020"/>
                </a:cubicBezTo>
                <a:cubicBezTo>
                  <a:pt x="2221" y="1041"/>
                  <a:pt x="2225" y="1066"/>
                  <a:pt x="2230" y="1090"/>
                </a:cubicBezTo>
                <a:cubicBezTo>
                  <a:pt x="2237" y="1133"/>
                  <a:pt x="2233" y="1176"/>
                  <a:pt x="2217" y="1217"/>
                </a:cubicBezTo>
                <a:cubicBezTo>
                  <a:pt x="2206" y="1244"/>
                  <a:pt x="2189" y="1270"/>
                  <a:pt x="2172" y="1295"/>
                </a:cubicBezTo>
                <a:cubicBezTo>
                  <a:pt x="2159" y="1314"/>
                  <a:pt x="2145" y="1332"/>
                  <a:pt x="2128" y="1348"/>
                </a:cubicBezTo>
                <a:cubicBezTo>
                  <a:pt x="2095" y="1379"/>
                  <a:pt x="2057" y="1401"/>
                  <a:pt x="2014" y="1417"/>
                </a:cubicBezTo>
                <a:cubicBezTo>
                  <a:pt x="1955" y="1439"/>
                  <a:pt x="1894" y="1442"/>
                  <a:pt x="1834" y="1429"/>
                </a:cubicBezTo>
                <a:cubicBezTo>
                  <a:pt x="1798" y="1421"/>
                  <a:pt x="1763" y="1408"/>
                  <a:pt x="1730" y="1389"/>
                </a:cubicBezTo>
                <a:cubicBezTo>
                  <a:pt x="1696" y="1368"/>
                  <a:pt x="1666" y="1344"/>
                  <a:pt x="1640" y="1315"/>
                </a:cubicBezTo>
                <a:cubicBezTo>
                  <a:pt x="1616" y="1289"/>
                  <a:pt x="1594" y="1261"/>
                  <a:pt x="1570" y="1235"/>
                </a:cubicBezTo>
                <a:cubicBezTo>
                  <a:pt x="1557" y="1220"/>
                  <a:pt x="1542" y="1206"/>
                  <a:pt x="1527" y="1193"/>
                </a:cubicBezTo>
                <a:cubicBezTo>
                  <a:pt x="1507" y="1176"/>
                  <a:pt x="1486" y="1159"/>
                  <a:pt x="1464" y="1145"/>
                </a:cubicBezTo>
                <a:cubicBezTo>
                  <a:pt x="1435" y="1128"/>
                  <a:pt x="1403" y="1125"/>
                  <a:pt x="1370" y="1129"/>
                </a:cubicBezTo>
                <a:cubicBezTo>
                  <a:pt x="1318" y="1136"/>
                  <a:pt x="1275" y="1160"/>
                  <a:pt x="1239" y="1196"/>
                </a:cubicBezTo>
                <a:cubicBezTo>
                  <a:pt x="1207" y="1229"/>
                  <a:pt x="1185" y="1267"/>
                  <a:pt x="1167" y="1309"/>
                </a:cubicBezTo>
                <a:cubicBezTo>
                  <a:pt x="1143" y="1367"/>
                  <a:pt x="1138" y="1425"/>
                  <a:pt x="1155" y="1484"/>
                </a:cubicBezTo>
                <a:cubicBezTo>
                  <a:pt x="1164" y="1517"/>
                  <a:pt x="1183" y="1544"/>
                  <a:pt x="1208" y="1567"/>
                </a:cubicBezTo>
                <a:cubicBezTo>
                  <a:pt x="1258" y="1613"/>
                  <a:pt x="1331" y="1616"/>
                  <a:pt x="1384" y="1588"/>
                </a:cubicBezTo>
                <a:cubicBezTo>
                  <a:pt x="1402" y="1578"/>
                  <a:pt x="1421" y="1564"/>
                  <a:pt x="1428" y="1542"/>
                </a:cubicBezTo>
                <a:cubicBezTo>
                  <a:pt x="1431" y="1531"/>
                  <a:pt x="1438" y="1522"/>
                  <a:pt x="1441" y="1512"/>
                </a:cubicBezTo>
                <a:cubicBezTo>
                  <a:pt x="1453" y="1464"/>
                  <a:pt x="1409" y="1390"/>
                  <a:pt x="1345" y="1402"/>
                </a:cubicBezTo>
                <a:cubicBezTo>
                  <a:pt x="1326" y="1406"/>
                  <a:pt x="1309" y="1412"/>
                  <a:pt x="1301" y="1433"/>
                </a:cubicBezTo>
                <a:cubicBezTo>
                  <a:pt x="1294" y="1454"/>
                  <a:pt x="1299" y="1473"/>
                  <a:pt x="1310" y="1490"/>
                </a:cubicBezTo>
                <a:cubicBezTo>
                  <a:pt x="1318" y="1503"/>
                  <a:pt x="1334" y="1501"/>
                  <a:pt x="1338" y="1486"/>
                </a:cubicBezTo>
                <a:cubicBezTo>
                  <a:pt x="1342" y="1473"/>
                  <a:pt x="1341" y="1460"/>
                  <a:pt x="1342" y="1445"/>
                </a:cubicBezTo>
                <a:cubicBezTo>
                  <a:pt x="1361" y="1444"/>
                  <a:pt x="1372" y="1460"/>
                  <a:pt x="1382" y="1474"/>
                </a:cubicBezTo>
                <a:cubicBezTo>
                  <a:pt x="1390" y="1485"/>
                  <a:pt x="1386" y="1499"/>
                  <a:pt x="1377" y="1512"/>
                </a:cubicBezTo>
                <a:cubicBezTo>
                  <a:pt x="1348" y="1550"/>
                  <a:pt x="1294" y="1550"/>
                  <a:pt x="1261" y="1514"/>
                </a:cubicBezTo>
                <a:cubicBezTo>
                  <a:pt x="1225" y="1477"/>
                  <a:pt x="1224" y="1437"/>
                  <a:pt x="1243" y="1394"/>
                </a:cubicBezTo>
                <a:cubicBezTo>
                  <a:pt x="1253" y="1372"/>
                  <a:pt x="1270" y="1356"/>
                  <a:pt x="1290" y="1341"/>
                </a:cubicBezTo>
                <a:cubicBezTo>
                  <a:pt x="1335" y="1309"/>
                  <a:pt x="1384" y="1307"/>
                  <a:pt x="1435" y="1320"/>
                </a:cubicBezTo>
                <a:cubicBezTo>
                  <a:pt x="1451" y="1324"/>
                  <a:pt x="1466" y="1334"/>
                  <a:pt x="1480" y="1343"/>
                </a:cubicBezTo>
                <a:cubicBezTo>
                  <a:pt x="1521" y="1372"/>
                  <a:pt x="1549" y="1410"/>
                  <a:pt x="1559" y="1460"/>
                </a:cubicBezTo>
                <a:cubicBezTo>
                  <a:pt x="1562" y="1477"/>
                  <a:pt x="1567" y="1496"/>
                  <a:pt x="1565" y="1514"/>
                </a:cubicBezTo>
                <a:cubicBezTo>
                  <a:pt x="1561" y="1552"/>
                  <a:pt x="1551" y="1589"/>
                  <a:pt x="1526" y="1621"/>
                </a:cubicBezTo>
                <a:cubicBezTo>
                  <a:pt x="1496" y="1661"/>
                  <a:pt x="1456" y="1685"/>
                  <a:pt x="1408" y="1701"/>
                </a:cubicBezTo>
                <a:cubicBezTo>
                  <a:pt x="1356" y="1718"/>
                  <a:pt x="1304" y="1720"/>
                  <a:pt x="1252" y="1708"/>
                </a:cubicBezTo>
                <a:cubicBezTo>
                  <a:pt x="1218" y="1700"/>
                  <a:pt x="1184" y="1689"/>
                  <a:pt x="1155" y="1665"/>
                </a:cubicBezTo>
                <a:cubicBezTo>
                  <a:pt x="1139" y="1652"/>
                  <a:pt x="1124" y="1638"/>
                  <a:pt x="1107" y="1626"/>
                </a:cubicBezTo>
                <a:cubicBezTo>
                  <a:pt x="1100" y="1621"/>
                  <a:pt x="1089" y="1616"/>
                  <a:pt x="1080" y="1616"/>
                </a:cubicBezTo>
                <a:cubicBezTo>
                  <a:pt x="823" y="1616"/>
                  <a:pt x="567" y="1616"/>
                  <a:pt x="310" y="1616"/>
                </a:cubicBezTo>
                <a:cubicBezTo>
                  <a:pt x="283" y="1616"/>
                  <a:pt x="255" y="1617"/>
                  <a:pt x="228" y="1612"/>
                </a:cubicBezTo>
                <a:cubicBezTo>
                  <a:pt x="187" y="1606"/>
                  <a:pt x="145" y="1598"/>
                  <a:pt x="106" y="1585"/>
                </a:cubicBezTo>
                <a:cubicBezTo>
                  <a:pt x="74" y="1575"/>
                  <a:pt x="44" y="1558"/>
                  <a:pt x="22" y="1531"/>
                </a:cubicBezTo>
                <a:cubicBezTo>
                  <a:pt x="0" y="1505"/>
                  <a:pt x="2" y="1457"/>
                  <a:pt x="27" y="1432"/>
                </a:cubicBezTo>
                <a:cubicBezTo>
                  <a:pt x="68" y="1390"/>
                  <a:pt x="120" y="1378"/>
                  <a:pt x="173" y="1366"/>
                </a:cubicBezTo>
                <a:cubicBezTo>
                  <a:pt x="238" y="1351"/>
                  <a:pt x="303" y="1355"/>
                  <a:pt x="368" y="1356"/>
                </a:cubicBezTo>
                <a:cubicBezTo>
                  <a:pt x="479" y="1356"/>
                  <a:pt x="589" y="1355"/>
                  <a:pt x="700" y="1359"/>
                </a:cubicBezTo>
                <a:cubicBezTo>
                  <a:pt x="785" y="1362"/>
                  <a:pt x="870" y="1372"/>
                  <a:pt x="955" y="1378"/>
                </a:cubicBezTo>
                <a:cubicBezTo>
                  <a:pt x="957" y="1379"/>
                  <a:pt x="959" y="1379"/>
                  <a:pt x="962" y="1383"/>
                </a:cubicBezTo>
                <a:cubicBezTo>
                  <a:pt x="952" y="1384"/>
                  <a:pt x="942" y="1385"/>
                  <a:pt x="931" y="1385"/>
                </a:cubicBezTo>
                <a:cubicBezTo>
                  <a:pt x="786" y="1387"/>
                  <a:pt x="640" y="1389"/>
                  <a:pt x="495" y="1392"/>
                </a:cubicBezTo>
                <a:cubicBezTo>
                  <a:pt x="406" y="1394"/>
                  <a:pt x="316" y="1397"/>
                  <a:pt x="227" y="1400"/>
                </a:cubicBezTo>
                <a:cubicBezTo>
                  <a:pt x="196" y="1401"/>
                  <a:pt x="168" y="1410"/>
                  <a:pt x="144" y="1432"/>
                </a:cubicBezTo>
                <a:cubicBezTo>
                  <a:pt x="115" y="1458"/>
                  <a:pt x="116" y="1518"/>
                  <a:pt x="146" y="1543"/>
                </a:cubicBezTo>
                <a:cubicBezTo>
                  <a:pt x="173" y="1566"/>
                  <a:pt x="204" y="1570"/>
                  <a:pt x="237" y="1570"/>
                </a:cubicBezTo>
                <a:cubicBezTo>
                  <a:pt x="329" y="1571"/>
                  <a:pt x="421" y="1570"/>
                  <a:pt x="513" y="1570"/>
                </a:cubicBezTo>
                <a:cubicBezTo>
                  <a:pt x="689" y="1570"/>
                  <a:pt x="866" y="1570"/>
                  <a:pt x="1042" y="1570"/>
                </a:cubicBezTo>
                <a:cubicBezTo>
                  <a:pt x="1048" y="1570"/>
                  <a:pt x="1054" y="1570"/>
                  <a:pt x="1061" y="1570"/>
                </a:cubicBezTo>
                <a:cubicBezTo>
                  <a:pt x="1055" y="1552"/>
                  <a:pt x="1047" y="1535"/>
                  <a:pt x="1043" y="1518"/>
                </a:cubicBezTo>
                <a:cubicBezTo>
                  <a:pt x="1036" y="1491"/>
                  <a:pt x="1028" y="1464"/>
                  <a:pt x="1025" y="1437"/>
                </a:cubicBezTo>
                <a:cubicBezTo>
                  <a:pt x="1021" y="1391"/>
                  <a:pt x="1025" y="1345"/>
                  <a:pt x="1036" y="1300"/>
                </a:cubicBezTo>
                <a:cubicBezTo>
                  <a:pt x="1044" y="1266"/>
                  <a:pt x="1055" y="1233"/>
                  <a:pt x="1069" y="1202"/>
                </a:cubicBezTo>
                <a:cubicBezTo>
                  <a:pt x="1083" y="1170"/>
                  <a:pt x="1101" y="1139"/>
                  <a:pt x="1121" y="1111"/>
                </a:cubicBezTo>
                <a:cubicBezTo>
                  <a:pt x="1143" y="1080"/>
                  <a:pt x="1170" y="1053"/>
                  <a:pt x="1203" y="1031"/>
                </a:cubicBezTo>
                <a:cubicBezTo>
                  <a:pt x="1264" y="990"/>
                  <a:pt x="1330" y="976"/>
                  <a:pt x="1401" y="989"/>
                </a:cubicBezTo>
                <a:cubicBezTo>
                  <a:pt x="1441" y="997"/>
                  <a:pt x="1479" y="1011"/>
                  <a:pt x="1514" y="1034"/>
                </a:cubicBezTo>
                <a:cubicBezTo>
                  <a:pt x="1524" y="1041"/>
                  <a:pt x="1536" y="1047"/>
                  <a:pt x="1548" y="1054"/>
                </a:cubicBezTo>
                <a:cubicBezTo>
                  <a:pt x="1551" y="1027"/>
                  <a:pt x="1551" y="1000"/>
                  <a:pt x="1555" y="974"/>
                </a:cubicBezTo>
                <a:cubicBezTo>
                  <a:pt x="1564" y="925"/>
                  <a:pt x="1573" y="876"/>
                  <a:pt x="1586" y="827"/>
                </a:cubicBezTo>
                <a:cubicBezTo>
                  <a:pt x="1595" y="790"/>
                  <a:pt x="1607" y="753"/>
                  <a:pt x="1622" y="718"/>
                </a:cubicBezTo>
                <a:cubicBezTo>
                  <a:pt x="1644" y="668"/>
                  <a:pt x="1668" y="619"/>
                  <a:pt x="1698" y="573"/>
                </a:cubicBezTo>
                <a:cubicBezTo>
                  <a:pt x="1733" y="520"/>
                  <a:pt x="1772" y="472"/>
                  <a:pt x="1822" y="433"/>
                </a:cubicBezTo>
                <a:cubicBezTo>
                  <a:pt x="1847" y="414"/>
                  <a:pt x="1875" y="398"/>
                  <a:pt x="1903" y="384"/>
                </a:cubicBezTo>
                <a:cubicBezTo>
                  <a:pt x="1982" y="344"/>
                  <a:pt x="2064" y="345"/>
                  <a:pt x="2147" y="372"/>
                </a:cubicBezTo>
                <a:cubicBezTo>
                  <a:pt x="2178" y="382"/>
                  <a:pt x="2206" y="403"/>
                  <a:pt x="2229" y="428"/>
                </a:cubicBezTo>
                <a:cubicBezTo>
                  <a:pt x="2237" y="436"/>
                  <a:pt x="2245" y="443"/>
                  <a:pt x="2253" y="451"/>
                </a:cubicBezTo>
                <a:cubicBezTo>
                  <a:pt x="2266" y="420"/>
                  <a:pt x="2277" y="389"/>
                  <a:pt x="2290" y="358"/>
                </a:cubicBezTo>
                <a:cubicBezTo>
                  <a:pt x="2306" y="320"/>
                  <a:pt x="2322" y="281"/>
                  <a:pt x="2341" y="244"/>
                </a:cubicBezTo>
                <a:cubicBezTo>
                  <a:pt x="2354" y="216"/>
                  <a:pt x="2369" y="189"/>
                  <a:pt x="2386" y="164"/>
                </a:cubicBezTo>
                <a:cubicBezTo>
                  <a:pt x="2397" y="147"/>
                  <a:pt x="2412" y="133"/>
                  <a:pt x="2427" y="119"/>
                </a:cubicBezTo>
                <a:cubicBezTo>
                  <a:pt x="2444" y="103"/>
                  <a:pt x="2462" y="88"/>
                  <a:pt x="2480" y="72"/>
                </a:cubicBezTo>
                <a:cubicBezTo>
                  <a:pt x="2485" y="68"/>
                  <a:pt x="2491" y="66"/>
                  <a:pt x="2497" y="62"/>
                </a:cubicBezTo>
                <a:cubicBezTo>
                  <a:pt x="2526" y="44"/>
                  <a:pt x="2555" y="30"/>
                  <a:pt x="2587" y="19"/>
                </a:cubicBezTo>
                <a:cubicBezTo>
                  <a:pt x="2624" y="5"/>
                  <a:pt x="2662" y="0"/>
                  <a:pt x="2699" y="9"/>
                </a:cubicBezTo>
                <a:cubicBezTo>
                  <a:pt x="2730" y="15"/>
                  <a:pt x="2760" y="25"/>
                  <a:pt x="2786" y="46"/>
                </a:cubicBezTo>
                <a:cubicBezTo>
                  <a:pt x="2815" y="70"/>
                  <a:pt x="2833" y="99"/>
                  <a:pt x="2848" y="132"/>
                </a:cubicBezTo>
                <a:cubicBezTo>
                  <a:pt x="2859" y="156"/>
                  <a:pt x="2869" y="180"/>
                  <a:pt x="2878" y="204"/>
                </a:cubicBezTo>
                <a:cubicBezTo>
                  <a:pt x="2889" y="235"/>
                  <a:pt x="2899" y="266"/>
                  <a:pt x="2910" y="297"/>
                </a:cubicBezTo>
                <a:cubicBezTo>
                  <a:pt x="2920" y="326"/>
                  <a:pt x="2930" y="355"/>
                  <a:pt x="2941" y="384"/>
                </a:cubicBezTo>
                <a:cubicBezTo>
                  <a:pt x="2962" y="435"/>
                  <a:pt x="2983" y="485"/>
                  <a:pt x="3005" y="536"/>
                </a:cubicBezTo>
                <a:cubicBezTo>
                  <a:pt x="3010" y="548"/>
                  <a:pt x="3018" y="559"/>
                  <a:pt x="3024" y="569"/>
                </a:cubicBezTo>
                <a:cubicBezTo>
                  <a:pt x="3050" y="571"/>
                  <a:pt x="3077" y="574"/>
                  <a:pt x="3104" y="577"/>
                </a:cubicBezTo>
                <a:cubicBezTo>
                  <a:pt x="3107" y="577"/>
                  <a:pt x="3111" y="575"/>
                  <a:pt x="3114" y="572"/>
                </a:cubicBezTo>
                <a:cubicBezTo>
                  <a:pt x="3140" y="543"/>
                  <a:pt x="3172" y="523"/>
                  <a:pt x="3207" y="507"/>
                </a:cubicBezTo>
                <a:cubicBezTo>
                  <a:pt x="3248" y="487"/>
                  <a:pt x="3290" y="482"/>
                  <a:pt x="3334" y="490"/>
                </a:cubicBezTo>
                <a:cubicBezTo>
                  <a:pt x="3393" y="501"/>
                  <a:pt x="3428" y="550"/>
                  <a:pt x="3423" y="610"/>
                </a:cubicBezTo>
                <a:cubicBezTo>
                  <a:pt x="3423" y="616"/>
                  <a:pt x="3422" y="623"/>
                  <a:pt x="3422" y="630"/>
                </a:cubicBezTo>
                <a:cubicBezTo>
                  <a:pt x="3444" y="638"/>
                  <a:pt x="3461" y="626"/>
                  <a:pt x="3477" y="616"/>
                </a:cubicBezTo>
                <a:cubicBezTo>
                  <a:pt x="3489" y="609"/>
                  <a:pt x="3499" y="599"/>
                  <a:pt x="3509" y="590"/>
                </a:cubicBezTo>
                <a:cubicBezTo>
                  <a:pt x="3533" y="568"/>
                  <a:pt x="3573" y="560"/>
                  <a:pt x="3606" y="577"/>
                </a:cubicBezTo>
                <a:cubicBezTo>
                  <a:pt x="3631" y="591"/>
                  <a:pt x="3655" y="608"/>
                  <a:pt x="3679" y="624"/>
                </a:cubicBezTo>
                <a:cubicBezTo>
                  <a:pt x="3716" y="650"/>
                  <a:pt x="3751" y="680"/>
                  <a:pt x="3800" y="677"/>
                </a:cubicBezTo>
                <a:cubicBezTo>
                  <a:pt x="3821" y="675"/>
                  <a:pt x="3841" y="671"/>
                  <a:pt x="3857" y="656"/>
                </a:cubicBezTo>
                <a:cubicBezTo>
                  <a:pt x="3873" y="641"/>
                  <a:pt x="3890" y="628"/>
                  <a:pt x="3906" y="615"/>
                </a:cubicBezTo>
                <a:cubicBezTo>
                  <a:pt x="3930" y="597"/>
                  <a:pt x="3960" y="595"/>
                  <a:pt x="3980" y="607"/>
                </a:cubicBezTo>
                <a:cubicBezTo>
                  <a:pt x="3966" y="611"/>
                  <a:pt x="3948" y="614"/>
                  <a:pt x="3933" y="621"/>
                </a:cubicBezTo>
                <a:cubicBezTo>
                  <a:pt x="3925" y="624"/>
                  <a:pt x="3919" y="633"/>
                  <a:pt x="3913" y="639"/>
                </a:cubicBezTo>
                <a:cubicBezTo>
                  <a:pt x="3909" y="643"/>
                  <a:pt x="3905" y="645"/>
                  <a:pt x="3901" y="648"/>
                </a:cubicBezTo>
                <a:cubicBezTo>
                  <a:pt x="3897" y="650"/>
                  <a:pt x="3893" y="651"/>
                  <a:pt x="3890" y="653"/>
                </a:cubicBezTo>
                <a:cubicBezTo>
                  <a:pt x="3873" y="664"/>
                  <a:pt x="3857" y="676"/>
                  <a:pt x="3839" y="686"/>
                </a:cubicBezTo>
                <a:cubicBezTo>
                  <a:pt x="3801" y="708"/>
                  <a:pt x="3761" y="707"/>
                  <a:pt x="3722" y="692"/>
                </a:cubicBezTo>
                <a:cubicBezTo>
                  <a:pt x="3690" y="679"/>
                  <a:pt x="3661" y="658"/>
                  <a:pt x="3631" y="641"/>
                </a:cubicBezTo>
                <a:cubicBezTo>
                  <a:pt x="3623" y="636"/>
                  <a:pt x="3615" y="629"/>
                  <a:pt x="3607" y="624"/>
                </a:cubicBezTo>
                <a:cubicBezTo>
                  <a:pt x="3564" y="599"/>
                  <a:pt x="3530" y="583"/>
                  <a:pt x="3492" y="627"/>
                </a:cubicBezTo>
                <a:cubicBezTo>
                  <a:pt x="3475" y="646"/>
                  <a:pt x="3438" y="653"/>
                  <a:pt x="3414" y="641"/>
                </a:cubicBezTo>
                <a:cubicBezTo>
                  <a:pt x="3409" y="638"/>
                  <a:pt x="3406" y="631"/>
                  <a:pt x="3402" y="626"/>
                </a:cubicBezTo>
                <a:cubicBezTo>
                  <a:pt x="3393" y="612"/>
                  <a:pt x="3388" y="595"/>
                  <a:pt x="3376" y="585"/>
                </a:cubicBezTo>
                <a:cubicBezTo>
                  <a:pt x="3351" y="564"/>
                  <a:pt x="3320" y="552"/>
                  <a:pt x="3286" y="550"/>
                </a:cubicBezTo>
                <a:cubicBezTo>
                  <a:pt x="3230" y="545"/>
                  <a:pt x="3176" y="550"/>
                  <a:pt x="3130" y="586"/>
                </a:cubicBezTo>
                <a:cubicBezTo>
                  <a:pt x="3139" y="591"/>
                  <a:pt x="3148" y="597"/>
                  <a:pt x="3157" y="600"/>
                </a:cubicBezTo>
                <a:cubicBezTo>
                  <a:pt x="3191" y="611"/>
                  <a:pt x="3211" y="636"/>
                  <a:pt x="3222" y="666"/>
                </a:cubicBezTo>
                <a:cubicBezTo>
                  <a:pt x="3228" y="680"/>
                  <a:pt x="3227" y="699"/>
                  <a:pt x="3221" y="713"/>
                </a:cubicBezTo>
                <a:cubicBezTo>
                  <a:pt x="3209" y="742"/>
                  <a:pt x="3184" y="759"/>
                  <a:pt x="3152" y="765"/>
                </a:cubicBezTo>
                <a:cubicBezTo>
                  <a:pt x="3136" y="768"/>
                  <a:pt x="3124" y="775"/>
                  <a:pt x="3112" y="787"/>
                </a:cubicBezTo>
                <a:cubicBezTo>
                  <a:pt x="3096" y="806"/>
                  <a:pt x="3075" y="821"/>
                  <a:pt x="3057" y="838"/>
                </a:cubicBezTo>
                <a:cubicBezTo>
                  <a:pt x="3029" y="864"/>
                  <a:pt x="2988" y="871"/>
                  <a:pt x="2955" y="855"/>
                </a:cubicBezTo>
                <a:cubicBezTo>
                  <a:pt x="2932" y="844"/>
                  <a:pt x="2914" y="828"/>
                  <a:pt x="2899" y="808"/>
                </a:cubicBezTo>
                <a:cubicBezTo>
                  <a:pt x="2893" y="798"/>
                  <a:pt x="2886" y="794"/>
                  <a:pt x="2873" y="796"/>
                </a:cubicBezTo>
                <a:cubicBezTo>
                  <a:pt x="2835" y="803"/>
                  <a:pt x="2796" y="797"/>
                  <a:pt x="2761" y="782"/>
                </a:cubicBezTo>
                <a:cubicBezTo>
                  <a:pt x="2745" y="775"/>
                  <a:pt x="2728" y="763"/>
                  <a:pt x="2720" y="749"/>
                </a:cubicBezTo>
                <a:cubicBezTo>
                  <a:pt x="2698" y="711"/>
                  <a:pt x="2717" y="670"/>
                  <a:pt x="2761" y="654"/>
                </a:cubicBezTo>
                <a:cubicBezTo>
                  <a:pt x="2803" y="638"/>
                  <a:pt x="2847" y="632"/>
                  <a:pt x="2892" y="634"/>
                </a:cubicBezTo>
                <a:cubicBezTo>
                  <a:pt x="2902" y="635"/>
                  <a:pt x="2913" y="634"/>
                  <a:pt x="2923" y="633"/>
                </a:cubicBezTo>
                <a:cubicBezTo>
                  <a:pt x="2963" y="628"/>
                  <a:pt x="3001" y="631"/>
                  <a:pt x="3035" y="654"/>
                </a:cubicBezTo>
                <a:cubicBezTo>
                  <a:pt x="3059" y="670"/>
                  <a:pt x="3062" y="709"/>
                  <a:pt x="3040" y="725"/>
                </a:cubicBezTo>
                <a:cubicBezTo>
                  <a:pt x="3008" y="749"/>
                  <a:pt x="2972" y="762"/>
                  <a:pt x="2932" y="754"/>
                </a:cubicBezTo>
                <a:cubicBezTo>
                  <a:pt x="2918" y="751"/>
                  <a:pt x="2904" y="741"/>
                  <a:pt x="2891" y="732"/>
                </a:cubicBezTo>
                <a:cubicBezTo>
                  <a:pt x="2882" y="727"/>
                  <a:pt x="2877" y="716"/>
                  <a:pt x="2882" y="706"/>
                </a:cubicBezTo>
                <a:cubicBezTo>
                  <a:pt x="2889" y="696"/>
                  <a:pt x="2896" y="682"/>
                  <a:pt x="2911" y="681"/>
                </a:cubicBezTo>
                <a:cubicBezTo>
                  <a:pt x="2914" y="680"/>
                  <a:pt x="2918" y="683"/>
                  <a:pt x="2922" y="685"/>
                </a:cubicBezTo>
                <a:cubicBezTo>
                  <a:pt x="2920" y="688"/>
                  <a:pt x="2918" y="692"/>
                  <a:pt x="2916" y="695"/>
                </a:cubicBezTo>
                <a:cubicBezTo>
                  <a:pt x="2912" y="700"/>
                  <a:pt x="2903" y="706"/>
                  <a:pt x="2904" y="709"/>
                </a:cubicBezTo>
                <a:cubicBezTo>
                  <a:pt x="2906" y="717"/>
                  <a:pt x="2911" y="726"/>
                  <a:pt x="2918" y="730"/>
                </a:cubicBezTo>
                <a:cubicBezTo>
                  <a:pt x="2935" y="740"/>
                  <a:pt x="2953" y="735"/>
                  <a:pt x="2971" y="727"/>
                </a:cubicBezTo>
                <a:cubicBezTo>
                  <a:pt x="2992" y="718"/>
                  <a:pt x="2999" y="694"/>
                  <a:pt x="2992" y="676"/>
                </a:cubicBezTo>
                <a:cubicBezTo>
                  <a:pt x="2980" y="647"/>
                  <a:pt x="2951" y="637"/>
                  <a:pt x="2926" y="642"/>
                </a:cubicBezTo>
                <a:cubicBezTo>
                  <a:pt x="2917" y="644"/>
                  <a:pt x="2908" y="647"/>
                  <a:pt x="2900" y="647"/>
                </a:cubicBezTo>
                <a:cubicBezTo>
                  <a:pt x="2863" y="644"/>
                  <a:pt x="2830" y="655"/>
                  <a:pt x="2798" y="674"/>
                </a:cubicBezTo>
                <a:cubicBezTo>
                  <a:pt x="2760" y="696"/>
                  <a:pt x="2767" y="734"/>
                  <a:pt x="2797" y="754"/>
                </a:cubicBezTo>
                <a:cubicBezTo>
                  <a:pt x="2826" y="773"/>
                  <a:pt x="2858" y="782"/>
                  <a:pt x="2893" y="778"/>
                </a:cubicBezTo>
                <a:cubicBezTo>
                  <a:pt x="2896" y="778"/>
                  <a:pt x="2898" y="780"/>
                  <a:pt x="2900" y="782"/>
                </a:cubicBezTo>
                <a:cubicBezTo>
                  <a:pt x="2920" y="794"/>
                  <a:pt x="2939" y="808"/>
                  <a:pt x="2960" y="817"/>
                </a:cubicBezTo>
                <a:cubicBezTo>
                  <a:pt x="3003" y="837"/>
                  <a:pt x="3049" y="823"/>
                  <a:pt x="3082" y="781"/>
                </a:cubicBezTo>
                <a:cubicBezTo>
                  <a:pt x="3095" y="765"/>
                  <a:pt x="3112" y="757"/>
                  <a:pt x="3131" y="751"/>
                </a:cubicBezTo>
                <a:cubicBezTo>
                  <a:pt x="3148" y="747"/>
                  <a:pt x="3163" y="736"/>
                  <a:pt x="3167" y="718"/>
                </a:cubicBezTo>
                <a:cubicBezTo>
                  <a:pt x="3173" y="688"/>
                  <a:pt x="3174" y="660"/>
                  <a:pt x="3154" y="633"/>
                </a:cubicBezTo>
                <a:cubicBezTo>
                  <a:pt x="3137" y="609"/>
                  <a:pt x="3116" y="593"/>
                  <a:pt x="3089" y="589"/>
                </a:cubicBezTo>
                <a:cubicBezTo>
                  <a:pt x="3065" y="585"/>
                  <a:pt x="3040" y="581"/>
                  <a:pt x="3018" y="598"/>
                </a:cubicBezTo>
                <a:cubicBezTo>
                  <a:pt x="3016" y="599"/>
                  <a:pt x="3012" y="600"/>
                  <a:pt x="3010" y="599"/>
                </a:cubicBezTo>
                <a:cubicBezTo>
                  <a:pt x="3001" y="596"/>
                  <a:pt x="2991" y="593"/>
                  <a:pt x="2984" y="588"/>
                </a:cubicBezTo>
                <a:cubicBezTo>
                  <a:pt x="2968" y="577"/>
                  <a:pt x="2954" y="563"/>
                  <a:pt x="2937" y="553"/>
                </a:cubicBezTo>
                <a:cubicBezTo>
                  <a:pt x="2925" y="546"/>
                  <a:pt x="2911" y="542"/>
                  <a:pt x="2897" y="541"/>
                </a:cubicBezTo>
                <a:cubicBezTo>
                  <a:pt x="2849" y="535"/>
                  <a:pt x="2804" y="539"/>
                  <a:pt x="2767" y="577"/>
                </a:cubicBezTo>
                <a:cubicBezTo>
                  <a:pt x="2764" y="581"/>
                  <a:pt x="2756" y="582"/>
                  <a:pt x="2750" y="581"/>
                </a:cubicBezTo>
                <a:cubicBezTo>
                  <a:pt x="2709" y="578"/>
                  <a:pt x="2669" y="580"/>
                  <a:pt x="2633" y="604"/>
                </a:cubicBezTo>
                <a:cubicBezTo>
                  <a:pt x="2597" y="627"/>
                  <a:pt x="2565" y="676"/>
                  <a:pt x="2580" y="736"/>
                </a:cubicBezTo>
                <a:cubicBezTo>
                  <a:pt x="2585" y="756"/>
                  <a:pt x="2591" y="776"/>
                  <a:pt x="2603" y="792"/>
                </a:cubicBezTo>
                <a:cubicBezTo>
                  <a:pt x="2615" y="810"/>
                  <a:pt x="2633" y="825"/>
                  <a:pt x="2651" y="837"/>
                </a:cubicBezTo>
                <a:cubicBezTo>
                  <a:pt x="2675" y="853"/>
                  <a:pt x="2700" y="867"/>
                  <a:pt x="2727" y="878"/>
                </a:cubicBezTo>
                <a:cubicBezTo>
                  <a:pt x="2762" y="892"/>
                  <a:pt x="2800" y="888"/>
                  <a:pt x="2837" y="886"/>
                </a:cubicBezTo>
                <a:cubicBezTo>
                  <a:pt x="2845" y="886"/>
                  <a:pt x="2854" y="888"/>
                  <a:pt x="2862" y="890"/>
                </a:cubicBezTo>
                <a:cubicBezTo>
                  <a:pt x="2881" y="896"/>
                  <a:pt x="2900" y="906"/>
                  <a:pt x="2921" y="909"/>
                </a:cubicBezTo>
                <a:cubicBezTo>
                  <a:pt x="2950" y="913"/>
                  <a:pt x="2979" y="913"/>
                  <a:pt x="3008" y="913"/>
                </a:cubicBezTo>
                <a:cubicBezTo>
                  <a:pt x="3022" y="913"/>
                  <a:pt x="3035" y="909"/>
                  <a:pt x="3047" y="903"/>
                </a:cubicBezTo>
                <a:cubicBezTo>
                  <a:pt x="3067" y="894"/>
                  <a:pt x="3085" y="881"/>
                  <a:pt x="3102" y="871"/>
                </a:cubicBezTo>
                <a:cubicBezTo>
                  <a:pt x="3143" y="891"/>
                  <a:pt x="3186" y="899"/>
                  <a:pt x="3231" y="892"/>
                </a:cubicBezTo>
                <a:cubicBezTo>
                  <a:pt x="3279" y="883"/>
                  <a:pt x="3307" y="850"/>
                  <a:pt x="3329" y="808"/>
                </a:cubicBezTo>
                <a:cubicBezTo>
                  <a:pt x="3346" y="808"/>
                  <a:pt x="3364" y="810"/>
                  <a:pt x="3382" y="808"/>
                </a:cubicBezTo>
                <a:cubicBezTo>
                  <a:pt x="3400" y="806"/>
                  <a:pt x="3419" y="802"/>
                  <a:pt x="3436" y="796"/>
                </a:cubicBezTo>
                <a:cubicBezTo>
                  <a:pt x="3462" y="788"/>
                  <a:pt x="3491" y="759"/>
                  <a:pt x="3489" y="733"/>
                </a:cubicBezTo>
                <a:cubicBezTo>
                  <a:pt x="3488" y="718"/>
                  <a:pt x="3494" y="709"/>
                  <a:pt x="3502" y="697"/>
                </a:cubicBezTo>
                <a:cubicBezTo>
                  <a:pt x="3521" y="669"/>
                  <a:pt x="3547" y="663"/>
                  <a:pt x="3576" y="671"/>
                </a:cubicBezTo>
                <a:cubicBezTo>
                  <a:pt x="3606" y="678"/>
                  <a:pt x="3634" y="690"/>
                  <a:pt x="3663" y="700"/>
                </a:cubicBezTo>
                <a:cubicBezTo>
                  <a:pt x="3677" y="705"/>
                  <a:pt x="3692" y="709"/>
                  <a:pt x="3705" y="716"/>
                </a:cubicBezTo>
                <a:cubicBezTo>
                  <a:pt x="3736" y="731"/>
                  <a:pt x="3769" y="735"/>
                  <a:pt x="3802" y="730"/>
                </a:cubicBezTo>
                <a:cubicBezTo>
                  <a:pt x="3813" y="728"/>
                  <a:pt x="3823" y="723"/>
                  <a:pt x="3832" y="719"/>
                </a:cubicBezTo>
                <a:cubicBezTo>
                  <a:pt x="3855" y="709"/>
                  <a:pt x="3872" y="691"/>
                  <a:pt x="3887" y="672"/>
                </a:cubicBezTo>
                <a:close/>
              </a:path>
            </a:pathLst>
          </a:custGeom>
          <a:solidFill>
            <a:schemeClr val="bg1">
              <a:alpha val="2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8" name="1 Título"/>
          <p:cNvSpPr txBox="1"/>
          <p:nvPr/>
        </p:nvSpPr>
        <p:spPr>
          <a:xfrm>
            <a:off x="4812986" y="1077110"/>
            <a:ext cx="6460897" cy="504057"/>
          </a:xfrm>
          <a:prstGeom prst="rect">
            <a:avLst/>
          </a:prstGeom>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857250" indent="-857250">
              <a:buFont typeface="+mj-ea"/>
              <a:buAutoNum type="ea1JpnChsDbPeriod"/>
              <a:defRPr/>
            </a:pPr>
            <a:r>
              <a:rPr lang="zh-CN" altLang="en-US" sz="3600" b="1" dirty="0">
                <a:solidFill>
                  <a:schemeClr val="bg1">
                    <a:lumMod val="95000"/>
                  </a:schemeClr>
                </a:solidFill>
                <a:latin typeface="微软雅黑" panose="020B0503020204020204" pitchFamily="34" charset="-122"/>
                <a:ea typeface="微软雅黑" panose="020B0503020204020204" pitchFamily="34" charset="-122"/>
              </a:rPr>
              <a:t>引言</a:t>
            </a:r>
          </a:p>
        </p:txBody>
      </p:sp>
      <p:sp>
        <p:nvSpPr>
          <p:cNvPr id="40" name="1 Título"/>
          <p:cNvSpPr txBox="1"/>
          <p:nvPr/>
        </p:nvSpPr>
        <p:spPr>
          <a:xfrm>
            <a:off x="4812986" y="3662416"/>
            <a:ext cx="6460897" cy="1346401"/>
          </a:xfrm>
          <a:prstGeom prst="rect">
            <a:avLst/>
          </a:prstGeom>
        </p:spPr>
        <p:txBody>
          <a:bodyPr anchor="ctr"/>
          <a:lstStyle>
            <a:defPPr>
              <a:defRPr lang="zh-CN"/>
            </a:defPPr>
            <a:lvl1pPr algn="ctr">
              <a:defRPr sz="3600" b="1">
                <a:solidFill>
                  <a:schemeClr val="accent1"/>
                </a:solidFill>
                <a:latin typeface="微软雅黑" panose="020B0503020204020204" pitchFamily="34" charset="-122"/>
                <a:ea typeface="微软雅黑" panose="020B0503020204020204" pitchFamily="34" charset="-122"/>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pPr marL="857250" indent="-857250" algn="l">
              <a:lnSpc>
                <a:spcPct val="110000"/>
              </a:lnSpc>
              <a:buFont typeface="+mj-ea"/>
              <a:buAutoNum type="ea1JpnChsDbPeriod" startAt="3"/>
            </a:pPr>
            <a:r>
              <a:rPr lang="zh-CN" altLang="en-US" dirty="0"/>
              <a:t>原子核形状共存、八极形</a:t>
            </a:r>
            <a:endParaRPr lang="en-US" altLang="zh-CN" dirty="0"/>
          </a:p>
          <a:p>
            <a:pPr algn="l">
              <a:lnSpc>
                <a:spcPct val="110000"/>
              </a:lnSpc>
            </a:pPr>
            <a:r>
              <a:rPr lang="en-US" altLang="zh-CN" dirty="0"/>
              <a:t>    </a:t>
            </a:r>
            <a:r>
              <a:rPr lang="en-US" altLang="zh-CN" sz="3200" dirty="0"/>
              <a:t>   </a:t>
            </a:r>
            <a:r>
              <a:rPr lang="zh-CN" altLang="en-US" dirty="0"/>
              <a:t>变与裂变</a:t>
            </a:r>
          </a:p>
        </p:txBody>
      </p:sp>
      <p:sp>
        <p:nvSpPr>
          <p:cNvPr id="41" name="1 Título"/>
          <p:cNvSpPr txBox="1"/>
          <p:nvPr/>
        </p:nvSpPr>
        <p:spPr>
          <a:xfrm>
            <a:off x="4812987" y="2018375"/>
            <a:ext cx="6137512" cy="1488688"/>
          </a:xfrm>
          <a:prstGeom prst="rect">
            <a:avLst/>
          </a:prstGeom>
        </p:spPr>
        <p:txBody>
          <a:bodyPr wrap="none" anchor="ctr"/>
          <a:lstStyle>
            <a:defPPr>
              <a:defRPr lang="zh-CN"/>
            </a:defPPr>
            <a:lvl1pPr algn="ctr">
              <a:defRPr sz="3600" b="1">
                <a:solidFill>
                  <a:schemeClr val="accent1"/>
                </a:solidFill>
                <a:latin typeface="微软雅黑" panose="020B0503020204020204" pitchFamily="34" charset="-122"/>
                <a:ea typeface="微软雅黑" panose="020B0503020204020204" pitchFamily="34" charset="-122"/>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pPr marL="857250" indent="-857250" algn="l">
              <a:lnSpc>
                <a:spcPct val="110000"/>
              </a:lnSpc>
              <a:buFont typeface="+mj-ea"/>
              <a:buAutoNum type="ea1JpnChsDbPeriod" startAt="2"/>
            </a:pPr>
            <a:r>
              <a:rPr lang="zh-CN" altLang="en-US" dirty="0">
                <a:solidFill>
                  <a:schemeClr val="bg1">
                    <a:lumMod val="95000"/>
                  </a:schemeClr>
                </a:solidFill>
              </a:rPr>
              <a:t>微观集体哈密顿量模型</a:t>
            </a:r>
          </a:p>
        </p:txBody>
      </p:sp>
      <p:sp>
        <p:nvSpPr>
          <p:cNvPr id="42" name="1 Título"/>
          <p:cNvSpPr txBox="1"/>
          <p:nvPr/>
        </p:nvSpPr>
        <p:spPr>
          <a:xfrm>
            <a:off x="4812986" y="5457150"/>
            <a:ext cx="6460897" cy="504057"/>
          </a:xfrm>
          <a:prstGeom prst="rect">
            <a:avLst/>
          </a:prstGeom>
        </p:spPr>
        <p:txBody>
          <a:bodyPr anchor="ctr"/>
          <a:lstStyle>
            <a:defPPr>
              <a:defRPr lang="zh-CN"/>
            </a:defPPr>
            <a:lvl1pPr algn="ctr">
              <a:defRPr sz="3600" b="1">
                <a:solidFill>
                  <a:schemeClr val="accent1"/>
                </a:solidFill>
                <a:latin typeface="微软雅黑" panose="020B0503020204020204" pitchFamily="34" charset="-122"/>
                <a:ea typeface="微软雅黑" panose="020B0503020204020204" pitchFamily="34" charset="-122"/>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pPr marL="857250" indent="-857250" algn="l">
              <a:buFont typeface="+mj-ea"/>
              <a:buAutoNum type="ea1JpnChsDbPeriod" startAt="4"/>
            </a:pPr>
            <a:r>
              <a:rPr lang="zh-CN" altLang="en-US" dirty="0">
                <a:solidFill>
                  <a:schemeClr val="bg1">
                    <a:lumMod val="95000"/>
                  </a:schemeClr>
                </a:solidFill>
              </a:rPr>
              <a:t>总结与展望</a:t>
            </a:r>
          </a:p>
        </p:txBody>
      </p:sp>
    </p:spTree>
    <p:extLst>
      <p:ext uri="{BB962C8B-B14F-4D97-AF65-F5344CB8AC3E}">
        <p14:creationId xmlns:p14="http://schemas.microsoft.com/office/powerpoint/2010/main" val="4072394379"/>
      </p:ext>
    </p:extLst>
  </p:cSld>
  <p:clrMapOvr>
    <a:masterClrMapping/>
  </p:clrMapOvr>
  <mc:AlternateContent xmlns:mc="http://schemas.openxmlformats.org/markup-compatibility/2006" xmlns:p14="http://schemas.microsoft.com/office/powerpoint/2010/main">
    <mc:Choice Requires="p14">
      <p:transition spd="slow" p14:dur="2000" advTm="3468"/>
    </mc:Choice>
    <mc:Fallback xmlns="">
      <p:transition spd="slow" advTm="3468"/>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89D306B1-CDA8-E2A4-DD73-F043ACB0DF78}"/>
              </a:ext>
            </a:extLst>
          </p:cNvPr>
          <p:cNvSpPr/>
          <p:nvPr/>
        </p:nvSpPr>
        <p:spPr>
          <a:xfrm>
            <a:off x="3245005" y="6270083"/>
            <a:ext cx="5982629" cy="512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内容占位符 11">
            <a:extLst>
              <a:ext uri="{FF2B5EF4-FFF2-40B4-BE49-F238E27FC236}">
                <a16:creationId xmlns:a16="http://schemas.microsoft.com/office/drawing/2014/main" id="{2C95F510-94DA-4A1E-B573-D9510CFB4BF5}"/>
              </a:ext>
            </a:extLst>
          </p:cNvPr>
          <p:cNvSpPr txBox="1">
            <a:spLocks/>
          </p:cNvSpPr>
          <p:nvPr/>
        </p:nvSpPr>
        <p:spPr>
          <a:xfrm>
            <a:off x="1248887" y="4837149"/>
            <a:ext cx="10472616" cy="13127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Font typeface="Wingdings" panose="05000000000000000000" pitchFamily="2" charset="2"/>
              <a:buChar char="Ø"/>
            </a:pPr>
            <a:r>
              <a:rPr lang="en-US" altLang="zh-CN" sz="20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With DCEs,</a:t>
            </a:r>
            <a:r>
              <a:rPr lang="zh-CN" altLang="en-US" sz="20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0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the deviations of binding energies predicted by triaxial RHB with PC-PK1 are mostly within </a:t>
            </a:r>
            <a:r>
              <a:rPr lang="en-US" altLang="zh-CN" sz="2000"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±1 MeV</a:t>
            </a:r>
            <a:r>
              <a:rPr lang="en-US" altLang="zh-CN" sz="20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0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0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This is consistent with our previous triaxial RMF+BCS calculations.</a:t>
            </a:r>
          </a:p>
        </p:txBody>
      </p:sp>
      <p:pic>
        <p:nvPicPr>
          <p:cNvPr id="28" name="图片 27"/>
          <p:cNvPicPr>
            <a:picLocks noChangeAspect="1"/>
          </p:cNvPicPr>
          <p:nvPr/>
        </p:nvPicPr>
        <p:blipFill rotWithShape="1">
          <a:blip r:embed="rId3" cstate="print">
            <a:extLst>
              <a:ext uri="{28A0092B-C50C-407E-A947-70E740481C1C}">
                <a14:useLocalDpi xmlns:a14="http://schemas.microsoft.com/office/drawing/2010/main" val="0"/>
              </a:ext>
            </a:extLst>
          </a:blip>
          <a:srcRect l="21333" t="28708" r="21167" b="25217"/>
          <a:stretch/>
        </p:blipFill>
        <p:spPr>
          <a:xfrm>
            <a:off x="1311395" y="1017086"/>
            <a:ext cx="9515681" cy="3820063"/>
          </a:xfrm>
          <a:prstGeom prst="rect">
            <a:avLst/>
          </a:prstGeom>
        </p:spPr>
      </p:pic>
      <p:sp>
        <p:nvSpPr>
          <p:cNvPr id="34" name="矩形 33">
            <a:extLst>
              <a:ext uri="{FF2B5EF4-FFF2-40B4-BE49-F238E27FC236}">
                <a16:creationId xmlns:a16="http://schemas.microsoft.com/office/drawing/2014/main" id="{1362BEAB-029D-4116-81AF-8F831AE273D8}"/>
              </a:ext>
            </a:extLst>
          </p:cNvPr>
          <p:cNvSpPr/>
          <p:nvPr/>
        </p:nvSpPr>
        <p:spPr>
          <a:xfrm>
            <a:off x="5921775" y="3633324"/>
            <a:ext cx="2434398" cy="276999"/>
          </a:xfrm>
          <a:prstGeom prst="rect">
            <a:avLst/>
          </a:prstGeom>
        </p:spPr>
        <p:txBody>
          <a:bodyPr wrap="square">
            <a:spAutoFit/>
          </a:bodyPr>
          <a:lstStyle/>
          <a:p>
            <a:pPr algn="r"/>
            <a:r>
              <a:rPr lang="en-US" altLang="zh-CN" sz="1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Experimental data from AME2016</a:t>
            </a:r>
            <a:endParaRPr lang="zh-CN" altLang="en-US" sz="1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Text Box 4"/>
          <p:cNvSpPr txBox="1">
            <a:spLocks noChangeArrowheads="1"/>
          </p:cNvSpPr>
          <p:nvPr/>
        </p:nvSpPr>
        <p:spPr bwMode="auto">
          <a:xfrm>
            <a:off x="6096000" y="5630390"/>
            <a:ext cx="5188280" cy="20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1pPr>
            <a:lvl2pPr marL="414338"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2pPr>
            <a:lvl3pPr marL="828675"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3pPr>
            <a:lvl4pPr marL="1244600"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4pPr>
            <a:lvl5pPr marL="1658938"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9pPr>
          </a:lstStyle>
          <a:p>
            <a:pPr algn="r">
              <a:lnSpc>
                <a:spcPct val="125000"/>
              </a:lnSpc>
            </a:pPr>
            <a:r>
              <a:rPr lang="en-US" altLang="zh-CN" sz="1200" dirty="0">
                <a:solidFill>
                  <a:srgbClr val="0E34F0"/>
                </a:solidFill>
                <a:latin typeface="Times New Roman" panose="02020603050405020304" pitchFamily="18" charset="0"/>
                <a:cs typeface="Times New Roman" panose="02020603050405020304" pitchFamily="18" charset="0"/>
              </a:rPr>
              <a:t>K.Q. Lu, Z.X. Li, Z.P. Li, J.M. Yao, and J. Meng, </a:t>
            </a:r>
            <a:r>
              <a:rPr lang="en-US" altLang="zh-CN" sz="1200" i="1" dirty="0">
                <a:solidFill>
                  <a:srgbClr val="0E34F0"/>
                </a:solidFill>
                <a:latin typeface="Times New Roman" panose="02020603050405020304" pitchFamily="18" charset="0"/>
                <a:cs typeface="Times New Roman" panose="02020603050405020304" pitchFamily="18" charset="0"/>
              </a:rPr>
              <a:t>Phys. Rev. C</a:t>
            </a:r>
            <a:r>
              <a:rPr lang="en-US" altLang="zh-CN" sz="1200" dirty="0">
                <a:solidFill>
                  <a:srgbClr val="0E34F0"/>
                </a:solidFill>
                <a:latin typeface="Times New Roman" panose="02020603050405020304" pitchFamily="18" charset="0"/>
                <a:cs typeface="Times New Roman" panose="02020603050405020304" pitchFamily="18" charset="0"/>
              </a:rPr>
              <a:t> </a:t>
            </a:r>
            <a:r>
              <a:rPr lang="en-US" altLang="zh-CN" sz="1200" b="1" dirty="0">
                <a:solidFill>
                  <a:srgbClr val="0E34F0"/>
                </a:solidFill>
                <a:latin typeface="Times New Roman" panose="02020603050405020304" pitchFamily="18" charset="0"/>
                <a:cs typeface="Times New Roman" panose="02020603050405020304" pitchFamily="18" charset="0"/>
              </a:rPr>
              <a:t>91</a:t>
            </a:r>
            <a:r>
              <a:rPr lang="en-US" altLang="zh-CN" sz="1200" dirty="0">
                <a:solidFill>
                  <a:srgbClr val="0E34F0"/>
                </a:solidFill>
                <a:latin typeface="Times New Roman" panose="02020603050405020304" pitchFamily="18" charset="0"/>
                <a:cs typeface="Times New Roman" panose="02020603050405020304" pitchFamily="18" charset="0"/>
              </a:rPr>
              <a:t>, 027304 (2015)</a:t>
            </a:r>
          </a:p>
        </p:txBody>
      </p:sp>
      <mc:AlternateContent xmlns:mc="http://schemas.openxmlformats.org/markup-compatibility/2006" xmlns:a14="http://schemas.microsoft.com/office/drawing/2010/main">
        <mc:Choice Requires="a14">
          <p:sp>
            <p:nvSpPr>
              <p:cNvPr id="11" name="内容占位符 11">
                <a:extLst>
                  <a:ext uri="{FF2B5EF4-FFF2-40B4-BE49-F238E27FC236}">
                    <a16:creationId xmlns:a16="http://schemas.microsoft.com/office/drawing/2014/main" id="{2C95F510-94DA-4A1E-B573-D9510CFB4BF5}"/>
                  </a:ext>
                </a:extLst>
              </p:cNvPr>
              <p:cNvSpPr txBox="1">
                <a:spLocks/>
              </p:cNvSpPr>
              <p:nvPr/>
            </p:nvSpPr>
            <p:spPr>
              <a:xfrm>
                <a:off x="1248887" y="5808534"/>
                <a:ext cx="10380563" cy="8626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Font typeface="Wingdings" panose="05000000000000000000" pitchFamily="2" charset="2"/>
                  <a:buChar char="Ø"/>
                </a:pPr>
                <a:r>
                  <a:rPr lang="en-US" altLang="zh-CN" sz="20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The RHB theory is more suitable for description of weakly bound neutron-rich nuclei, predicting a total of </a:t>
                </a:r>
                <a:r>
                  <a:rPr lang="en-US" altLang="zh-CN" sz="2000"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2016 bound</a:t>
                </a:r>
                <a:r>
                  <a:rPr lang="en-US" altLang="zh-CN" sz="20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even-even nuclei with </a:t>
                </a:r>
                <a14:m>
                  <m:oMath xmlns:m="http://schemas.openxmlformats.org/officeDocument/2006/math">
                    <m:r>
                      <a:rPr lang="en-US" altLang="zh-CN" sz="2000" i="1">
                        <a:solidFill>
                          <a:srgbClr val="002060"/>
                        </a:solidFill>
                        <a:latin typeface="Cambria Math" panose="02040503050406030204" pitchFamily="18" charset="0"/>
                        <a:ea typeface="华文楷体" panose="02010600040101010101" pitchFamily="2" charset="-122"/>
                        <a:cs typeface="Times New Roman" panose="02020603050405020304" pitchFamily="18" charset="0"/>
                      </a:rPr>
                      <m:t>8≤</m:t>
                    </m:r>
                    <m:r>
                      <a:rPr lang="en-US" altLang="zh-CN" sz="2000" i="1">
                        <a:solidFill>
                          <a:srgbClr val="002060"/>
                        </a:solidFill>
                        <a:latin typeface="Cambria Math" panose="02040503050406030204" pitchFamily="18" charset="0"/>
                        <a:ea typeface="华文楷体" panose="02010600040101010101" pitchFamily="2" charset="-122"/>
                        <a:cs typeface="Times New Roman" panose="02020603050405020304" pitchFamily="18" charset="0"/>
                      </a:rPr>
                      <m:t>𝑍</m:t>
                    </m:r>
                    <m:r>
                      <a:rPr lang="en-US" altLang="zh-CN" sz="2000" i="1">
                        <a:solidFill>
                          <a:srgbClr val="002060"/>
                        </a:solidFill>
                        <a:latin typeface="Cambria Math" panose="02040503050406030204" pitchFamily="18" charset="0"/>
                        <a:ea typeface="华文楷体" panose="02010600040101010101" pitchFamily="2" charset="-122"/>
                        <a:cs typeface="Times New Roman" panose="02020603050405020304" pitchFamily="18" charset="0"/>
                      </a:rPr>
                      <m:t>≤104</m:t>
                    </m:r>
                  </m:oMath>
                </a14:m>
                <a:r>
                  <a:rPr lang="en-US" altLang="zh-CN" sz="20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a:t>
                </a:r>
              </a:p>
            </p:txBody>
          </p:sp>
        </mc:Choice>
        <mc:Fallback xmlns="">
          <p:sp>
            <p:nvSpPr>
              <p:cNvPr id="11" name="内容占位符 11">
                <a:extLst>
                  <a:ext uri="{FF2B5EF4-FFF2-40B4-BE49-F238E27FC236}">
                    <a16:creationId xmlns:a16="http://schemas.microsoft.com/office/drawing/2014/main" id="{2C95F510-94DA-4A1E-B573-D9510CFB4BF5}"/>
                  </a:ext>
                </a:extLst>
              </p:cNvPr>
              <p:cNvSpPr txBox="1">
                <a:spLocks noRot="1" noChangeAspect="1" noMove="1" noResize="1" noEditPoints="1" noAdjustHandles="1" noChangeArrowheads="1" noChangeShapeType="1" noTextEdit="1"/>
              </p:cNvSpPr>
              <p:nvPr/>
            </p:nvSpPr>
            <p:spPr>
              <a:xfrm>
                <a:off x="1248887" y="5808534"/>
                <a:ext cx="10380563" cy="862628"/>
              </a:xfrm>
              <a:prstGeom prst="rect">
                <a:avLst/>
              </a:prstGeom>
              <a:blipFill>
                <a:blip r:embed="rId4"/>
                <a:stretch>
                  <a:fillRect l="-528" t="-709" b="-4965"/>
                </a:stretch>
              </a:blipFill>
            </p:spPr>
            <p:txBody>
              <a:bodyPr/>
              <a:lstStyle/>
              <a:p>
                <a:r>
                  <a:rPr lang="zh-CN" altLang="en-US">
                    <a:noFill/>
                  </a:rPr>
                  <a:t> </a:t>
                </a:r>
              </a:p>
            </p:txBody>
          </p:sp>
        </mc:Fallback>
      </mc:AlternateContent>
      <p:sp>
        <p:nvSpPr>
          <p:cNvPr id="4" name="灯片编号占位符 3"/>
          <p:cNvSpPr>
            <a:spLocks noGrp="1"/>
          </p:cNvSpPr>
          <p:nvPr>
            <p:ph type="sldNum" sz="quarter" idx="12"/>
          </p:nvPr>
        </p:nvSpPr>
        <p:spPr/>
        <p:txBody>
          <a:bodyPr/>
          <a:lstStyle/>
          <a:p>
            <a:fld id="{290106EB-0E4D-4078-B2FC-C3B1C3EB3A33}" type="slidenum">
              <a:rPr lang="zh-CN" altLang="en-US" smtClean="0"/>
              <a:t>23</a:t>
            </a:fld>
            <a:endParaRPr lang="zh-CN" altLang="en-US"/>
          </a:p>
        </p:txBody>
      </p:sp>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D4943C9A-A7CF-45F2-9BC6-E11E8BAEA6D4}"/>
                  </a:ext>
                </a:extLst>
              </p:cNvPr>
              <p:cNvSpPr txBox="1"/>
              <p:nvPr/>
            </p:nvSpPr>
            <p:spPr>
              <a:xfrm>
                <a:off x="2225656" y="1721134"/>
                <a:ext cx="1441805"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600" i="1">
                          <a:latin typeface="Cambria Math" panose="02040503050406030204" pitchFamily="18" charset="0"/>
                        </a:rPr>
                        <m:t>𝜎</m:t>
                      </m:r>
                      <m:r>
                        <a:rPr lang="en-US" altLang="zh-CN" sz="1600" i="1">
                          <a:latin typeface="Cambria Math" panose="02040503050406030204" pitchFamily="18" charset="0"/>
                        </a:rPr>
                        <m:t>=1.31 </m:t>
                      </m:r>
                      <m:r>
                        <m:rPr>
                          <m:sty m:val="p"/>
                        </m:rPr>
                        <a:rPr lang="en-US" altLang="zh-CN" sz="1600">
                          <a:latin typeface="Cambria Math" panose="02040503050406030204" pitchFamily="18" charset="0"/>
                        </a:rPr>
                        <m:t>MeV</m:t>
                      </m:r>
                    </m:oMath>
                  </m:oMathPara>
                </a14:m>
                <a:endParaRPr lang="zh-CN" altLang="en-US" sz="1600" dirty="0"/>
              </a:p>
            </p:txBody>
          </p:sp>
        </mc:Choice>
        <mc:Fallback xmlns="">
          <p:sp>
            <p:nvSpPr>
              <p:cNvPr id="2" name="文本框 1">
                <a:extLst>
                  <a:ext uri="{FF2B5EF4-FFF2-40B4-BE49-F238E27FC236}">
                    <a16:creationId xmlns:a16="http://schemas.microsoft.com/office/drawing/2014/main" id="{D4943C9A-A7CF-45F2-9BC6-E11E8BAEA6D4}"/>
                  </a:ext>
                </a:extLst>
              </p:cNvPr>
              <p:cNvSpPr txBox="1">
                <a:spLocks noRot="1" noChangeAspect="1" noMove="1" noResize="1" noEditPoints="1" noAdjustHandles="1" noChangeArrowheads="1" noChangeShapeType="1" noTextEdit="1"/>
              </p:cNvSpPr>
              <p:nvPr/>
            </p:nvSpPr>
            <p:spPr>
              <a:xfrm>
                <a:off x="2225656" y="1721134"/>
                <a:ext cx="1441805" cy="338554"/>
              </a:xfrm>
              <a:prstGeom prst="rect">
                <a:avLst/>
              </a:prstGeom>
              <a:blipFill>
                <a:blip r:embed="rId5"/>
                <a:stretch>
                  <a:fillRect/>
                </a:stretch>
              </a:blipFill>
            </p:spPr>
            <p:txBody>
              <a:bodyPr/>
              <a:lstStyle/>
              <a:p>
                <a:r>
                  <a:rPr lang="zh-CN" altLang="en-US">
                    <a:noFill/>
                  </a:rPr>
                  <a:t> </a:t>
                </a:r>
              </a:p>
            </p:txBody>
          </p:sp>
        </mc:Fallback>
      </mc:AlternateContent>
      <p:sp>
        <p:nvSpPr>
          <p:cNvPr id="6" name="标题 2">
            <a:extLst>
              <a:ext uri="{FF2B5EF4-FFF2-40B4-BE49-F238E27FC236}">
                <a16:creationId xmlns:a16="http://schemas.microsoft.com/office/drawing/2014/main" id="{32CBD760-E91A-C6BC-0647-2989D0EF4097}"/>
              </a:ext>
            </a:extLst>
          </p:cNvPr>
          <p:cNvSpPr txBox="1">
            <a:spLocks/>
          </p:cNvSpPr>
          <p:nvPr/>
        </p:nvSpPr>
        <p:spPr>
          <a:xfrm>
            <a:off x="666002" y="224076"/>
            <a:ext cx="9679880" cy="687820"/>
          </a:xfrm>
          <a:prstGeom prst="rect">
            <a:avLst/>
          </a:prstGeom>
        </p:spPr>
        <p:txBody>
          <a:bodyPr/>
          <a:lstStyle>
            <a:lvl1pPr algn="l" defTabSz="914400" rtl="0" eaLnBrk="1" latinLnBrk="0" hangingPunct="1">
              <a:lnSpc>
                <a:spcPct val="90000"/>
              </a:lnSpc>
              <a:spcBef>
                <a:spcPct val="0"/>
              </a:spcBef>
              <a:buNone/>
              <a:defRPr sz="3200" kern="1200">
                <a:solidFill>
                  <a:schemeClr val="accent1"/>
                </a:solidFill>
                <a:latin typeface="+mj-ea"/>
                <a:ea typeface="+mj-ea"/>
                <a:cs typeface="+mj-cs"/>
              </a:defRPr>
            </a:lvl1pPr>
          </a:lstStyle>
          <a:p>
            <a:r>
              <a:rPr lang="zh-CN" altLang="en-US" sz="3400" b="1" dirty="0">
                <a:latin typeface="Microsoft YaHei" charset="-122"/>
                <a:ea typeface="Microsoft YaHei" charset="-122"/>
                <a:cs typeface="Microsoft YaHei" charset="-122"/>
              </a:rPr>
              <a:t>原子核结合能</a:t>
            </a:r>
            <a:endParaRPr lang="zh-CN" altLang="en-US" dirty="0"/>
          </a:p>
        </p:txBody>
      </p:sp>
    </p:spTree>
    <p:extLst>
      <p:ext uri="{BB962C8B-B14F-4D97-AF65-F5344CB8AC3E}">
        <p14:creationId xmlns:p14="http://schemas.microsoft.com/office/powerpoint/2010/main" val="20449947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773C471E-D357-D3E9-CB80-8B28594E133B}"/>
              </a:ext>
            </a:extLst>
          </p:cNvPr>
          <p:cNvSpPr/>
          <p:nvPr/>
        </p:nvSpPr>
        <p:spPr>
          <a:xfrm>
            <a:off x="3245005" y="6270083"/>
            <a:ext cx="5982629" cy="512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矩形 2"/>
          <p:cNvSpPr/>
          <p:nvPr/>
        </p:nvSpPr>
        <p:spPr>
          <a:xfrm>
            <a:off x="853920" y="5785876"/>
            <a:ext cx="8028328" cy="960328"/>
          </a:xfrm>
          <a:prstGeom prst="rect">
            <a:avLst/>
          </a:prstGeom>
        </p:spPr>
        <p:txBody>
          <a:bodyPr wrap="square">
            <a:spAutoFit/>
          </a:bodyPr>
          <a:lstStyle/>
          <a:p>
            <a:pPr marL="228600" indent="-228600">
              <a:lnSpc>
                <a:spcPct val="150000"/>
              </a:lnSpc>
              <a:spcBef>
                <a:spcPts val="1000"/>
              </a:spcBef>
              <a:buFont typeface="Wingdings" panose="05000000000000000000" pitchFamily="2" charset="2"/>
              <a:buChar char="Ø"/>
            </a:pPr>
            <a:r>
              <a:rPr lang="en-US" altLang="zh-CN" sz="20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In experimentally known regions, the isospin dependence of binding energies predicted by PC-PK1 are better.</a:t>
            </a:r>
          </a:p>
        </p:txBody>
      </p:sp>
      <p:sp>
        <p:nvSpPr>
          <p:cNvPr id="16" name="内容占位符 11">
            <a:extLst>
              <a:ext uri="{FF2B5EF4-FFF2-40B4-BE49-F238E27FC236}">
                <a16:creationId xmlns:a16="http://schemas.microsoft.com/office/drawing/2014/main" id="{2C95F510-94DA-4A1E-B573-D9510CFB4BF5}"/>
              </a:ext>
            </a:extLst>
          </p:cNvPr>
          <p:cNvSpPr txBox="1">
            <a:spLocks/>
          </p:cNvSpPr>
          <p:nvPr/>
        </p:nvSpPr>
        <p:spPr>
          <a:xfrm>
            <a:off x="853921" y="5272357"/>
            <a:ext cx="8244182" cy="8560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Ø"/>
            </a:pPr>
            <a:r>
              <a:rPr lang="en-US" altLang="zh-CN" sz="20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The neutron drip line by triaxial RHB with PC-PK1 is more extended.</a:t>
            </a:r>
          </a:p>
        </p:txBody>
      </p:sp>
      <p:sp>
        <p:nvSpPr>
          <p:cNvPr id="19" name="Text Box 4"/>
          <p:cNvSpPr txBox="1">
            <a:spLocks noChangeArrowheads="1"/>
          </p:cNvSpPr>
          <p:nvPr/>
        </p:nvSpPr>
        <p:spPr bwMode="auto">
          <a:xfrm>
            <a:off x="5486402" y="6445056"/>
            <a:ext cx="5188280" cy="20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1pPr>
            <a:lvl2pPr marL="414338"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2pPr>
            <a:lvl3pPr marL="828675"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3pPr>
            <a:lvl4pPr marL="1244600"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4pPr>
            <a:lvl5pPr marL="1658938"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9pPr>
          </a:lstStyle>
          <a:p>
            <a:pPr>
              <a:lnSpc>
                <a:spcPct val="125000"/>
              </a:lnSpc>
            </a:pPr>
            <a:r>
              <a:rPr lang="en-US" altLang="zh-CN" sz="1200" dirty="0">
                <a:solidFill>
                  <a:srgbClr val="0E34F0"/>
                </a:solidFill>
                <a:latin typeface="Times New Roman" panose="02020603050405020304" pitchFamily="18" charset="0"/>
                <a:cs typeface="Times New Roman" panose="02020603050405020304" pitchFamily="18" charset="0"/>
              </a:rPr>
              <a:t>P.W. Zhao </a:t>
            </a:r>
            <a:r>
              <a:rPr lang="en-US" altLang="zh-CN" sz="1200" i="1" dirty="0">
                <a:solidFill>
                  <a:srgbClr val="0E34F0"/>
                </a:solidFill>
                <a:latin typeface="Times New Roman" panose="02020603050405020304" pitchFamily="18" charset="0"/>
                <a:cs typeface="Times New Roman" panose="02020603050405020304" pitchFamily="18" charset="0"/>
              </a:rPr>
              <a:t>et al.</a:t>
            </a:r>
            <a:r>
              <a:rPr lang="en-US" altLang="zh-CN" sz="1200" dirty="0">
                <a:solidFill>
                  <a:srgbClr val="0E34F0"/>
                </a:solidFill>
                <a:latin typeface="Times New Roman" panose="02020603050405020304" pitchFamily="18" charset="0"/>
                <a:cs typeface="Times New Roman" panose="02020603050405020304" pitchFamily="18" charset="0"/>
              </a:rPr>
              <a:t>, </a:t>
            </a:r>
            <a:r>
              <a:rPr lang="en-US" altLang="zh-CN" sz="1200" i="1" dirty="0">
                <a:solidFill>
                  <a:srgbClr val="0E34F0"/>
                </a:solidFill>
                <a:latin typeface="Times New Roman" panose="02020603050405020304" pitchFamily="18" charset="0"/>
                <a:cs typeface="Times New Roman" panose="02020603050405020304" pitchFamily="18" charset="0"/>
              </a:rPr>
              <a:t>PRC</a:t>
            </a:r>
            <a:r>
              <a:rPr lang="en-US" altLang="zh-CN" sz="1200" b="1" dirty="0">
                <a:solidFill>
                  <a:srgbClr val="0E34F0"/>
                </a:solidFill>
                <a:latin typeface="Times New Roman" panose="02020603050405020304" pitchFamily="18" charset="0"/>
                <a:cs typeface="Times New Roman" panose="02020603050405020304" pitchFamily="18" charset="0"/>
              </a:rPr>
              <a:t>82</a:t>
            </a:r>
            <a:r>
              <a:rPr lang="en-US" altLang="zh-CN" sz="1200" dirty="0">
                <a:solidFill>
                  <a:srgbClr val="0E34F0"/>
                </a:solidFill>
                <a:latin typeface="Times New Roman" panose="02020603050405020304" pitchFamily="18" charset="0"/>
                <a:cs typeface="Times New Roman" panose="02020603050405020304" pitchFamily="18" charset="0"/>
              </a:rPr>
              <a:t>, 054319 (2010)</a:t>
            </a:r>
          </a:p>
        </p:txBody>
      </p:sp>
      <p:sp>
        <p:nvSpPr>
          <p:cNvPr id="5" name="灯片编号占位符 4"/>
          <p:cNvSpPr>
            <a:spLocks noGrp="1"/>
          </p:cNvSpPr>
          <p:nvPr>
            <p:ph type="sldNum" sz="quarter" idx="12"/>
          </p:nvPr>
        </p:nvSpPr>
        <p:spPr/>
        <p:txBody>
          <a:bodyPr/>
          <a:lstStyle/>
          <a:p>
            <a:fld id="{290106EB-0E4D-4078-B2FC-C3B1C3EB3A33}" type="slidenum">
              <a:rPr lang="zh-CN" altLang="en-US" smtClean="0"/>
              <a:t>24</a:t>
            </a:fld>
            <a:endParaRPr lang="zh-CN" altLang="en-US" dirty="0"/>
          </a:p>
        </p:txBody>
      </p:sp>
      <p:grpSp>
        <p:nvGrpSpPr>
          <p:cNvPr id="8" name="组合 7"/>
          <p:cNvGrpSpPr/>
          <p:nvPr/>
        </p:nvGrpSpPr>
        <p:grpSpPr>
          <a:xfrm>
            <a:off x="1110449" y="966484"/>
            <a:ext cx="9825530" cy="3878228"/>
            <a:chOff x="615080" y="960652"/>
            <a:chExt cx="8001196" cy="323640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080" y="960652"/>
              <a:ext cx="8001196" cy="3236400"/>
            </a:xfrm>
            <a:prstGeom prst="rect">
              <a:avLst/>
            </a:prstGeom>
          </p:spPr>
        </p:pic>
        <p:sp>
          <p:nvSpPr>
            <p:cNvPr id="7" name="矩形 6"/>
            <p:cNvSpPr/>
            <p:nvPr/>
          </p:nvSpPr>
          <p:spPr>
            <a:xfrm>
              <a:off x="1381125" y="1200150"/>
              <a:ext cx="1609725" cy="314325"/>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内容占位符 11">
            <a:extLst>
              <a:ext uri="{FF2B5EF4-FFF2-40B4-BE49-F238E27FC236}">
                <a16:creationId xmlns:a16="http://schemas.microsoft.com/office/drawing/2014/main" id="{BD15A3F1-5DAF-4385-8590-986426DA8DF8}"/>
              </a:ext>
            </a:extLst>
          </p:cNvPr>
          <p:cNvSpPr txBox="1">
            <a:spLocks/>
          </p:cNvSpPr>
          <p:nvPr/>
        </p:nvSpPr>
        <p:spPr>
          <a:xfrm>
            <a:off x="859999" y="4791931"/>
            <a:ext cx="8340516" cy="5663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Ø"/>
            </a:pPr>
            <a:r>
              <a:rPr lang="en-US" altLang="zh-CN" sz="20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The proton drip lines similar, while the neutron ones quite different.</a:t>
            </a:r>
          </a:p>
        </p:txBody>
      </p:sp>
      <p:sp>
        <p:nvSpPr>
          <p:cNvPr id="4" name="标题 2">
            <a:extLst>
              <a:ext uri="{FF2B5EF4-FFF2-40B4-BE49-F238E27FC236}">
                <a16:creationId xmlns:a16="http://schemas.microsoft.com/office/drawing/2014/main" id="{36C3DA4E-A901-CC2B-2080-B5F65E11ED80}"/>
              </a:ext>
            </a:extLst>
          </p:cNvPr>
          <p:cNvSpPr txBox="1">
            <a:spLocks/>
          </p:cNvSpPr>
          <p:nvPr/>
        </p:nvSpPr>
        <p:spPr>
          <a:xfrm>
            <a:off x="646462" y="203784"/>
            <a:ext cx="9679880" cy="687820"/>
          </a:xfrm>
          <a:prstGeom prst="rect">
            <a:avLst/>
          </a:prstGeom>
        </p:spPr>
        <p:txBody>
          <a:bodyPr/>
          <a:lstStyle>
            <a:lvl1pPr algn="l" defTabSz="914400" rtl="0" eaLnBrk="1" latinLnBrk="0" hangingPunct="1">
              <a:lnSpc>
                <a:spcPct val="90000"/>
              </a:lnSpc>
              <a:spcBef>
                <a:spcPct val="0"/>
              </a:spcBef>
              <a:buNone/>
              <a:defRPr sz="3200" kern="1200">
                <a:solidFill>
                  <a:schemeClr val="accent1"/>
                </a:solidFill>
                <a:latin typeface="+mj-ea"/>
                <a:ea typeface="+mj-ea"/>
                <a:cs typeface="+mj-cs"/>
              </a:defRPr>
            </a:lvl1pPr>
          </a:lstStyle>
          <a:p>
            <a:r>
              <a:rPr lang="zh-CN" altLang="en-US" sz="3400" b="1" dirty="0">
                <a:latin typeface="Microsoft YaHei" charset="-122"/>
                <a:ea typeface="Microsoft YaHei" charset="-122"/>
                <a:cs typeface="Microsoft YaHei" charset="-122"/>
              </a:rPr>
              <a:t>滴线</a:t>
            </a:r>
            <a:endParaRPr lang="zh-CN" altLang="en-US" dirty="0"/>
          </a:p>
        </p:txBody>
      </p:sp>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0747" y="4493385"/>
            <a:ext cx="3060920" cy="2266176"/>
          </a:xfrm>
          <a:prstGeom prst="rect">
            <a:avLst/>
          </a:prstGeom>
        </p:spPr>
      </p:pic>
    </p:spTree>
    <p:extLst>
      <p:ext uri="{BB962C8B-B14F-4D97-AF65-F5344CB8AC3E}">
        <p14:creationId xmlns:p14="http://schemas.microsoft.com/office/powerpoint/2010/main" val="3411195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331CCEA-9AE6-413F-A4D4-3B565FF9CD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9271"/>
          <a:stretch/>
        </p:blipFill>
        <p:spPr>
          <a:xfrm>
            <a:off x="383042" y="807412"/>
            <a:ext cx="8620798" cy="2814914"/>
          </a:xfrm>
          <a:prstGeom prst="rect">
            <a:avLst/>
          </a:prstGeom>
        </p:spPr>
      </p:pic>
      <p:sp>
        <p:nvSpPr>
          <p:cNvPr id="16" name="内容占位符 11">
            <a:extLst>
              <a:ext uri="{FF2B5EF4-FFF2-40B4-BE49-F238E27FC236}">
                <a16:creationId xmlns:a16="http://schemas.microsoft.com/office/drawing/2014/main" id="{AED70054-B6A5-47FF-B0C5-18AF39B81B80}"/>
              </a:ext>
            </a:extLst>
          </p:cNvPr>
          <p:cNvSpPr txBox="1">
            <a:spLocks/>
          </p:cNvSpPr>
          <p:nvPr/>
        </p:nvSpPr>
        <p:spPr>
          <a:xfrm>
            <a:off x="1957929" y="2599061"/>
            <a:ext cx="3436645" cy="7844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pPr>
            <a:endParaRPr lang="en-US" altLang="zh-CN" sz="1500" dirty="0">
              <a:latin typeface="华文楷体" panose="02010600040101010101" pitchFamily="2" charset="-122"/>
              <a:ea typeface="华文楷体" panose="02010600040101010101" pitchFamily="2" charset="-122"/>
            </a:endParaRPr>
          </a:p>
        </p:txBody>
      </p:sp>
      <p:sp>
        <p:nvSpPr>
          <p:cNvPr id="4" name="灯片编号占位符 3"/>
          <p:cNvSpPr>
            <a:spLocks noGrp="1"/>
          </p:cNvSpPr>
          <p:nvPr>
            <p:ph type="sldNum" sz="quarter" idx="12"/>
          </p:nvPr>
        </p:nvSpPr>
        <p:spPr/>
        <p:txBody>
          <a:bodyPr/>
          <a:lstStyle/>
          <a:p>
            <a:fld id="{290106EB-0E4D-4078-B2FC-C3B1C3EB3A33}" type="slidenum">
              <a:rPr lang="zh-CN" altLang="en-US" smtClean="0"/>
              <a:t>25</a:t>
            </a:fld>
            <a:endParaRPr lang="zh-CN" altLang="en-US"/>
          </a:p>
        </p:txBody>
      </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740EFD44-F284-481E-88D8-78B10C768AE7}"/>
                  </a:ext>
                </a:extLst>
              </p:cNvPr>
              <p:cNvSpPr txBox="1"/>
              <p:nvPr/>
            </p:nvSpPr>
            <p:spPr>
              <a:xfrm>
                <a:off x="1644504" y="1635812"/>
                <a:ext cx="1441805"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600" i="1">
                          <a:latin typeface="Cambria Math" panose="02040503050406030204" pitchFamily="18" charset="0"/>
                        </a:rPr>
                        <m:t>𝜎</m:t>
                      </m:r>
                      <m:r>
                        <a:rPr lang="en-US" altLang="zh-CN" sz="1600" i="1">
                          <a:latin typeface="Cambria Math" panose="02040503050406030204" pitchFamily="18" charset="0"/>
                        </a:rPr>
                        <m:t>=0.78 </m:t>
                      </m:r>
                      <m:r>
                        <m:rPr>
                          <m:sty m:val="p"/>
                        </m:rPr>
                        <a:rPr lang="en-US" altLang="zh-CN" sz="1600">
                          <a:latin typeface="Cambria Math" panose="02040503050406030204" pitchFamily="18" charset="0"/>
                        </a:rPr>
                        <m:t>MeV</m:t>
                      </m:r>
                    </m:oMath>
                  </m:oMathPara>
                </a14:m>
                <a:endParaRPr lang="zh-CN" altLang="en-US" sz="1600" dirty="0"/>
              </a:p>
            </p:txBody>
          </p:sp>
        </mc:Choice>
        <mc:Fallback xmlns="">
          <p:sp>
            <p:nvSpPr>
              <p:cNvPr id="7" name="文本框 6">
                <a:extLst>
                  <a:ext uri="{FF2B5EF4-FFF2-40B4-BE49-F238E27FC236}">
                    <a16:creationId xmlns:a16="http://schemas.microsoft.com/office/drawing/2014/main" id="{740EFD44-F284-481E-88D8-78B10C768AE7}"/>
                  </a:ext>
                </a:extLst>
              </p:cNvPr>
              <p:cNvSpPr txBox="1">
                <a:spLocks noRot="1" noChangeAspect="1" noMove="1" noResize="1" noEditPoints="1" noAdjustHandles="1" noChangeArrowheads="1" noChangeShapeType="1" noTextEdit="1"/>
              </p:cNvSpPr>
              <p:nvPr/>
            </p:nvSpPr>
            <p:spPr>
              <a:xfrm>
                <a:off x="1644504" y="1635812"/>
                <a:ext cx="1441805" cy="338554"/>
              </a:xfrm>
              <a:prstGeom prst="rect">
                <a:avLst/>
              </a:prstGeom>
              <a:blipFill>
                <a:blip r:embed="rId4"/>
                <a:stretch>
                  <a:fillRect/>
                </a:stretch>
              </a:blipFill>
            </p:spPr>
            <p:txBody>
              <a:bodyPr/>
              <a:lstStyle/>
              <a:p>
                <a:r>
                  <a:rPr lang="zh-CN" altLang="en-US">
                    <a:noFill/>
                  </a:rPr>
                  <a:t> </a:t>
                </a:r>
              </a:p>
            </p:txBody>
          </p:sp>
        </mc:Fallback>
      </mc:AlternateContent>
      <p:sp>
        <p:nvSpPr>
          <p:cNvPr id="8" name="矩形 7">
            <a:extLst>
              <a:ext uri="{FF2B5EF4-FFF2-40B4-BE49-F238E27FC236}">
                <a16:creationId xmlns:a16="http://schemas.microsoft.com/office/drawing/2014/main" id="{AE990B05-AE5D-4590-9223-A5B8CCA436FD}"/>
              </a:ext>
            </a:extLst>
          </p:cNvPr>
          <p:cNvSpPr/>
          <p:nvPr/>
        </p:nvSpPr>
        <p:spPr>
          <a:xfrm>
            <a:off x="3834534" y="3079081"/>
            <a:ext cx="3087266" cy="307777"/>
          </a:xfrm>
          <a:prstGeom prst="rect">
            <a:avLst/>
          </a:prstGeom>
        </p:spPr>
        <p:txBody>
          <a:bodyPr wrap="square">
            <a:spAutoFit/>
          </a:bodyPr>
          <a:lstStyle/>
          <a:p>
            <a:pPr algn="r"/>
            <a:r>
              <a:rPr lang="en-US" altLang="zh-CN" sz="14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Experimental data from AME2016</a:t>
            </a:r>
            <a:endParaRPr lang="zh-CN" altLang="en-US" sz="14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标题 2">
            <a:extLst>
              <a:ext uri="{FF2B5EF4-FFF2-40B4-BE49-F238E27FC236}">
                <a16:creationId xmlns:a16="http://schemas.microsoft.com/office/drawing/2014/main" id="{FA8916CB-1797-4D20-EAFA-08B311093F16}"/>
              </a:ext>
            </a:extLst>
          </p:cNvPr>
          <p:cNvSpPr txBox="1">
            <a:spLocks/>
          </p:cNvSpPr>
          <p:nvPr/>
        </p:nvSpPr>
        <p:spPr>
          <a:xfrm>
            <a:off x="668975" y="200084"/>
            <a:ext cx="9679880" cy="687820"/>
          </a:xfrm>
          <a:prstGeom prst="rect">
            <a:avLst/>
          </a:prstGeom>
        </p:spPr>
        <p:txBody>
          <a:bodyPr/>
          <a:lstStyle>
            <a:lvl1pPr algn="l" defTabSz="914400" rtl="0" eaLnBrk="1" latinLnBrk="0" hangingPunct="1">
              <a:lnSpc>
                <a:spcPct val="90000"/>
              </a:lnSpc>
              <a:spcBef>
                <a:spcPct val="0"/>
              </a:spcBef>
              <a:buNone/>
              <a:defRPr sz="3200" kern="1200">
                <a:solidFill>
                  <a:schemeClr val="accent1"/>
                </a:solidFill>
                <a:latin typeface="+mj-ea"/>
                <a:ea typeface="+mj-ea"/>
                <a:cs typeface="+mj-cs"/>
              </a:defRPr>
            </a:lvl1pPr>
          </a:lstStyle>
          <a:p>
            <a:r>
              <a:rPr lang="zh-CN" altLang="en-US" sz="3400" b="1" dirty="0">
                <a:latin typeface="Microsoft YaHei" charset="-122"/>
                <a:ea typeface="Microsoft YaHei" charset="-122"/>
                <a:cs typeface="Microsoft YaHei" charset="-122"/>
              </a:rPr>
              <a:t>双核子分离能</a:t>
            </a:r>
            <a:endParaRPr lang="zh-CN" altLang="en-US" dirty="0"/>
          </a:p>
        </p:txBody>
      </p:sp>
      <p:pic>
        <p:nvPicPr>
          <p:cNvPr id="3" name="图片 2">
            <a:extLst>
              <a:ext uri="{FF2B5EF4-FFF2-40B4-BE49-F238E27FC236}">
                <a16:creationId xmlns:a16="http://schemas.microsoft.com/office/drawing/2014/main" id="{9DF9ABBD-EDB2-A48B-CE61-E099A6A4B97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531" b="4361"/>
          <a:stretch/>
        </p:blipFill>
        <p:spPr>
          <a:xfrm>
            <a:off x="383042" y="3584439"/>
            <a:ext cx="8620798" cy="3211706"/>
          </a:xfrm>
          <a:prstGeom prst="rect">
            <a:avLst/>
          </a:prstGeom>
        </p:spPr>
      </p:pic>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CDFF9C57-0EE2-9F68-1B27-A39ADD04278B}"/>
                  </a:ext>
                </a:extLst>
              </p:cNvPr>
              <p:cNvSpPr txBox="1"/>
              <p:nvPr/>
            </p:nvSpPr>
            <p:spPr>
              <a:xfrm>
                <a:off x="1676402" y="4288642"/>
                <a:ext cx="1441805"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600" i="1">
                          <a:latin typeface="Cambria Math" panose="02040503050406030204" pitchFamily="18" charset="0"/>
                        </a:rPr>
                        <m:t>𝜎</m:t>
                      </m:r>
                      <m:r>
                        <a:rPr lang="en-US" altLang="zh-CN" sz="1600" i="1">
                          <a:latin typeface="Cambria Math" panose="02040503050406030204" pitchFamily="18" charset="0"/>
                        </a:rPr>
                        <m:t>=0.80 </m:t>
                      </m:r>
                      <m:r>
                        <m:rPr>
                          <m:sty m:val="p"/>
                        </m:rPr>
                        <a:rPr lang="en-US" altLang="zh-CN" sz="1600">
                          <a:latin typeface="Cambria Math" panose="02040503050406030204" pitchFamily="18" charset="0"/>
                        </a:rPr>
                        <m:t>MeV</m:t>
                      </m:r>
                    </m:oMath>
                  </m:oMathPara>
                </a14:m>
                <a:endParaRPr lang="zh-CN" altLang="en-US" sz="1600" dirty="0"/>
              </a:p>
            </p:txBody>
          </p:sp>
        </mc:Choice>
        <mc:Fallback xmlns="">
          <p:sp>
            <p:nvSpPr>
              <p:cNvPr id="5" name="文本框 4">
                <a:extLst>
                  <a:ext uri="{FF2B5EF4-FFF2-40B4-BE49-F238E27FC236}">
                    <a16:creationId xmlns:a16="http://schemas.microsoft.com/office/drawing/2014/main" id="{CDFF9C57-0EE2-9F68-1B27-A39ADD04278B}"/>
                  </a:ext>
                </a:extLst>
              </p:cNvPr>
              <p:cNvSpPr txBox="1">
                <a:spLocks noRot="1" noChangeAspect="1" noMove="1" noResize="1" noEditPoints="1" noAdjustHandles="1" noChangeArrowheads="1" noChangeShapeType="1" noTextEdit="1"/>
              </p:cNvSpPr>
              <p:nvPr/>
            </p:nvSpPr>
            <p:spPr>
              <a:xfrm>
                <a:off x="1676402" y="4288642"/>
                <a:ext cx="1441805" cy="338554"/>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内容占位符 11">
                <a:extLst>
                  <a:ext uri="{FF2B5EF4-FFF2-40B4-BE49-F238E27FC236}">
                    <a16:creationId xmlns:a16="http://schemas.microsoft.com/office/drawing/2014/main" id="{1E722356-22B0-BD5B-62E4-7D7B29E01CBC}"/>
                  </a:ext>
                </a:extLst>
              </p:cNvPr>
              <p:cNvSpPr txBox="1">
                <a:spLocks/>
              </p:cNvSpPr>
              <p:nvPr/>
            </p:nvSpPr>
            <p:spPr>
              <a:xfrm>
                <a:off x="8754242" y="1249799"/>
                <a:ext cx="3154228" cy="34570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Ø"/>
                </a:pPr>
                <a:r>
                  <a:rPr lang="en-US" altLang="zh-CN" sz="20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The difference of </a:t>
                </a:r>
                <a14:m>
                  <m:oMath xmlns:m="http://schemas.openxmlformats.org/officeDocument/2006/math">
                    <m:sSub>
                      <m:sSubPr>
                        <m:ctrlPr>
                          <a:rPr lang="en-US" altLang="zh-CN" sz="2000" i="1">
                            <a:solidFill>
                              <a:srgbClr val="002060"/>
                            </a:solidFill>
                            <a:latin typeface="Cambria Math" panose="02040503050406030204" pitchFamily="18" charset="0"/>
                            <a:ea typeface="华文楷体" panose="02010600040101010101" pitchFamily="2" charset="-122"/>
                            <a:cs typeface="Times New Roman" panose="02020603050405020304" pitchFamily="18" charset="0"/>
                          </a:rPr>
                        </m:ctrlPr>
                      </m:sSubPr>
                      <m:e>
                        <m:r>
                          <a:rPr lang="en-US" altLang="zh-CN" sz="2000" i="1">
                            <a:solidFill>
                              <a:srgbClr val="002060"/>
                            </a:solidFill>
                            <a:latin typeface="Cambria Math" panose="02040503050406030204" pitchFamily="18" charset="0"/>
                            <a:ea typeface="华文楷体" panose="02010600040101010101" pitchFamily="2" charset="-122"/>
                            <a:cs typeface="Times New Roman" panose="02020603050405020304" pitchFamily="18" charset="0"/>
                          </a:rPr>
                          <m:t>𝑆</m:t>
                        </m:r>
                      </m:e>
                      <m:sub>
                        <m:r>
                          <a:rPr lang="en-US" altLang="zh-CN" sz="2000" i="1">
                            <a:solidFill>
                              <a:srgbClr val="002060"/>
                            </a:solidFill>
                            <a:latin typeface="Cambria Math" panose="02040503050406030204" pitchFamily="18" charset="0"/>
                            <a:ea typeface="华文楷体" panose="02010600040101010101" pitchFamily="2" charset="-122"/>
                            <a:cs typeface="Times New Roman" panose="02020603050405020304" pitchFamily="18" charset="0"/>
                          </a:rPr>
                          <m:t>2</m:t>
                        </m:r>
                        <m:r>
                          <a:rPr lang="en-US" altLang="zh-CN" sz="2000" b="0" i="1" smtClean="0">
                            <a:solidFill>
                              <a:srgbClr val="002060"/>
                            </a:solidFill>
                            <a:latin typeface="Cambria Math" panose="02040503050406030204" pitchFamily="18" charset="0"/>
                            <a:ea typeface="华文楷体" panose="02010600040101010101" pitchFamily="2" charset="-122"/>
                            <a:cs typeface="Times New Roman" panose="02020603050405020304" pitchFamily="18" charset="0"/>
                          </a:rPr>
                          <m:t>𝑛</m:t>
                        </m:r>
                      </m:sub>
                    </m:sSub>
                    <m:r>
                      <a:rPr lang="en-US" altLang="zh-CN" sz="2000" b="0" i="1" smtClean="0">
                        <a:solidFill>
                          <a:srgbClr val="002060"/>
                        </a:solidFill>
                        <a:latin typeface="Cambria Math" panose="02040503050406030204" pitchFamily="18" charset="0"/>
                        <a:ea typeface="华文楷体" panose="02010600040101010101" pitchFamily="2" charset="-122"/>
                        <a:cs typeface="Times New Roman" panose="02020603050405020304" pitchFamily="18" charset="0"/>
                      </a:rPr>
                      <m:t>,  </m:t>
                    </m:r>
                    <m:sSub>
                      <m:sSubPr>
                        <m:ctrlPr>
                          <a:rPr lang="en-US" altLang="zh-CN" sz="2000" i="1">
                            <a:solidFill>
                              <a:srgbClr val="002060"/>
                            </a:solidFill>
                            <a:latin typeface="Cambria Math" panose="02040503050406030204" pitchFamily="18" charset="0"/>
                            <a:ea typeface="华文楷体" panose="02010600040101010101" pitchFamily="2" charset="-122"/>
                            <a:cs typeface="Times New Roman" panose="02020603050405020304" pitchFamily="18" charset="0"/>
                          </a:rPr>
                        </m:ctrlPr>
                      </m:sSubPr>
                      <m:e>
                        <m:r>
                          <a:rPr lang="en-US" altLang="zh-CN" sz="2000" i="1">
                            <a:solidFill>
                              <a:srgbClr val="002060"/>
                            </a:solidFill>
                            <a:latin typeface="Cambria Math" panose="02040503050406030204" pitchFamily="18" charset="0"/>
                            <a:ea typeface="华文楷体" panose="02010600040101010101" pitchFamily="2" charset="-122"/>
                            <a:cs typeface="Times New Roman" panose="02020603050405020304" pitchFamily="18" charset="0"/>
                          </a:rPr>
                          <m:t>𝑆</m:t>
                        </m:r>
                      </m:e>
                      <m:sub>
                        <m:r>
                          <a:rPr lang="en-US" altLang="zh-CN" sz="2000" i="1">
                            <a:solidFill>
                              <a:srgbClr val="002060"/>
                            </a:solidFill>
                            <a:latin typeface="Cambria Math" panose="02040503050406030204" pitchFamily="18" charset="0"/>
                            <a:ea typeface="华文楷体" panose="02010600040101010101" pitchFamily="2" charset="-122"/>
                            <a:cs typeface="Times New Roman" panose="02020603050405020304" pitchFamily="18" charset="0"/>
                          </a:rPr>
                          <m:t>2</m:t>
                        </m:r>
                        <m:r>
                          <a:rPr lang="en-US" altLang="zh-CN" sz="2000" i="1">
                            <a:solidFill>
                              <a:srgbClr val="002060"/>
                            </a:solidFill>
                            <a:latin typeface="Cambria Math" panose="02040503050406030204" pitchFamily="18" charset="0"/>
                            <a:ea typeface="华文楷体" panose="02010600040101010101" pitchFamily="2" charset="-122"/>
                            <a:cs typeface="Times New Roman" panose="02020603050405020304" pitchFamily="18" charset="0"/>
                          </a:rPr>
                          <m:t>𝑝</m:t>
                        </m:r>
                      </m:sub>
                    </m:sSub>
                  </m:oMath>
                </a14:m>
                <a:r>
                  <a:rPr lang="en-US" altLang="zh-CN" sz="20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between the experimental data and the triaxial RHB calculations with PC-PK1.</a:t>
                </a:r>
              </a:p>
              <a:p>
                <a:pPr marL="0" indent="0">
                  <a:lnSpc>
                    <a:spcPct val="150000"/>
                  </a:lnSpc>
                  <a:buNone/>
                </a:pPr>
                <a:endParaRPr lang="en-US" altLang="zh-CN" sz="6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endParaRPr>
              </a:p>
              <a:p>
                <a:pPr>
                  <a:lnSpc>
                    <a:spcPct val="150000"/>
                  </a:lnSpc>
                  <a:buFont typeface="Wingdings" panose="05000000000000000000" pitchFamily="2" charset="2"/>
                  <a:buChar char="Ø"/>
                </a:pPr>
                <a:r>
                  <a:rPr lang="en-US" altLang="zh-CN" sz="20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Mainly within </a:t>
                </a:r>
                <a:r>
                  <a:rPr lang="en-US" altLang="zh-CN" sz="2000"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±0.5</a:t>
                </a:r>
                <a:r>
                  <a:rPr lang="en-US" altLang="zh-CN" sz="20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MeV</a:t>
                </a:r>
              </a:p>
              <a:p>
                <a:pPr marL="0" indent="0">
                  <a:lnSpc>
                    <a:spcPct val="150000"/>
                  </a:lnSpc>
                  <a:buNone/>
                </a:pPr>
                <a:endParaRPr lang="en-US" altLang="zh-CN" sz="1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endParaRPr>
              </a:p>
              <a:p>
                <a:pPr>
                  <a:lnSpc>
                    <a:spcPct val="150000"/>
                  </a:lnSpc>
                  <a:buFont typeface="Wingdings" panose="05000000000000000000" pitchFamily="2" charset="2"/>
                  <a:buChar char="Ø"/>
                </a:pPr>
                <a:r>
                  <a:rPr lang="en-US" altLang="zh-CN" sz="20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Large deviations are found in light nuclei and N~126</a:t>
                </a:r>
              </a:p>
            </p:txBody>
          </p:sp>
        </mc:Choice>
        <mc:Fallback xmlns="">
          <p:sp>
            <p:nvSpPr>
              <p:cNvPr id="10" name="内容占位符 11">
                <a:extLst>
                  <a:ext uri="{FF2B5EF4-FFF2-40B4-BE49-F238E27FC236}">
                    <a16:creationId xmlns:a16="http://schemas.microsoft.com/office/drawing/2014/main" id="{1E722356-22B0-BD5B-62E4-7D7B29E01CBC}"/>
                  </a:ext>
                </a:extLst>
              </p:cNvPr>
              <p:cNvSpPr txBox="1">
                <a:spLocks noRot="1" noChangeAspect="1" noMove="1" noResize="1" noEditPoints="1" noAdjustHandles="1" noChangeArrowheads="1" noChangeShapeType="1" noTextEdit="1"/>
              </p:cNvSpPr>
              <p:nvPr/>
            </p:nvSpPr>
            <p:spPr>
              <a:xfrm>
                <a:off x="8754242" y="1249799"/>
                <a:ext cx="3154228" cy="3457046"/>
              </a:xfrm>
              <a:prstGeom prst="rect">
                <a:avLst/>
              </a:prstGeom>
              <a:blipFill>
                <a:blip r:embed="rId7"/>
                <a:stretch>
                  <a:fillRect l="-1741" r="-3675" b="-1728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852561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D1FDEE2F-FFC8-917C-955C-7E57CF770378}"/>
              </a:ext>
            </a:extLst>
          </p:cNvPr>
          <p:cNvSpPr/>
          <p:nvPr/>
        </p:nvSpPr>
        <p:spPr>
          <a:xfrm>
            <a:off x="3245005" y="6270083"/>
            <a:ext cx="5982629" cy="512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内容占位符 11">
            <a:extLst>
              <a:ext uri="{FF2B5EF4-FFF2-40B4-BE49-F238E27FC236}">
                <a16:creationId xmlns:a16="http://schemas.microsoft.com/office/drawing/2014/main" id="{AED70054-B6A5-47FF-B0C5-18AF39B81B80}"/>
              </a:ext>
            </a:extLst>
          </p:cNvPr>
          <p:cNvSpPr txBox="1">
            <a:spLocks/>
          </p:cNvSpPr>
          <p:nvPr/>
        </p:nvSpPr>
        <p:spPr>
          <a:xfrm>
            <a:off x="1957929" y="2599061"/>
            <a:ext cx="3436645" cy="7844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pPr>
            <a:endParaRPr lang="en-US" altLang="zh-CN" sz="1500" dirty="0">
              <a:latin typeface="华文楷体" panose="02010600040101010101" pitchFamily="2" charset="-122"/>
              <a:ea typeface="华文楷体" panose="02010600040101010101" pitchFamily="2" charset="-122"/>
            </a:endParaRPr>
          </a:p>
        </p:txBody>
      </p:sp>
      <p:sp>
        <p:nvSpPr>
          <p:cNvPr id="4" name="灯片编号占位符 3"/>
          <p:cNvSpPr>
            <a:spLocks noGrp="1"/>
          </p:cNvSpPr>
          <p:nvPr>
            <p:ph type="sldNum" sz="quarter" idx="12"/>
          </p:nvPr>
        </p:nvSpPr>
        <p:spPr/>
        <p:txBody>
          <a:bodyPr/>
          <a:lstStyle/>
          <a:p>
            <a:fld id="{290106EB-0E4D-4078-B2FC-C3B1C3EB3A33}" type="slidenum">
              <a:rPr lang="zh-CN" altLang="en-US" smtClean="0"/>
              <a:t>26</a:t>
            </a:fld>
            <a:endParaRPr lang="zh-CN" altLang="en-US"/>
          </a:p>
        </p:txBody>
      </p:sp>
      <p:pic>
        <p:nvPicPr>
          <p:cNvPr id="10" name="图片 9">
            <a:extLst>
              <a:ext uri="{FF2B5EF4-FFF2-40B4-BE49-F238E27FC236}">
                <a16:creationId xmlns:a16="http://schemas.microsoft.com/office/drawing/2014/main" id="{E17A3F5D-689C-42C2-BBFB-005F3CE33D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611" y="1013817"/>
            <a:ext cx="10072002" cy="4073862"/>
          </a:xfrm>
          <a:prstGeom prst="rect">
            <a:avLst/>
          </a:prstGeom>
        </p:spPr>
      </p:pic>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AFA4896F-722F-4B10-8BAF-3912191873D3}"/>
                  </a:ext>
                </a:extLst>
              </p:cNvPr>
              <p:cNvSpPr txBox="1"/>
              <p:nvPr/>
            </p:nvSpPr>
            <p:spPr>
              <a:xfrm>
                <a:off x="2234446" y="1970737"/>
                <a:ext cx="1441805"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600" i="1">
                          <a:latin typeface="Cambria Math" panose="02040503050406030204" pitchFamily="18" charset="0"/>
                        </a:rPr>
                        <m:t>𝜎</m:t>
                      </m:r>
                      <m:r>
                        <a:rPr lang="en-US" altLang="zh-CN" sz="1600" i="1">
                          <a:latin typeface="Cambria Math" panose="02040503050406030204" pitchFamily="18" charset="0"/>
                        </a:rPr>
                        <m:t>=0.59 </m:t>
                      </m:r>
                      <m:r>
                        <m:rPr>
                          <m:sty m:val="p"/>
                        </m:rPr>
                        <a:rPr lang="en-US" altLang="zh-CN" sz="1600">
                          <a:latin typeface="Cambria Math" panose="02040503050406030204" pitchFamily="18" charset="0"/>
                        </a:rPr>
                        <m:t>MeV</m:t>
                      </m:r>
                    </m:oMath>
                  </m:oMathPara>
                </a14:m>
                <a:endParaRPr lang="zh-CN" altLang="en-US" sz="1600" dirty="0"/>
              </a:p>
            </p:txBody>
          </p:sp>
        </mc:Choice>
        <mc:Fallback xmlns="">
          <p:sp>
            <p:nvSpPr>
              <p:cNvPr id="7" name="文本框 6">
                <a:extLst>
                  <a:ext uri="{FF2B5EF4-FFF2-40B4-BE49-F238E27FC236}">
                    <a16:creationId xmlns:a16="http://schemas.microsoft.com/office/drawing/2014/main" id="{AFA4896F-722F-4B10-8BAF-3912191873D3}"/>
                  </a:ext>
                </a:extLst>
              </p:cNvPr>
              <p:cNvSpPr txBox="1">
                <a:spLocks noRot="1" noChangeAspect="1" noMove="1" noResize="1" noEditPoints="1" noAdjustHandles="1" noChangeArrowheads="1" noChangeShapeType="1" noTextEdit="1"/>
              </p:cNvSpPr>
              <p:nvPr/>
            </p:nvSpPr>
            <p:spPr>
              <a:xfrm>
                <a:off x="2234446" y="1970737"/>
                <a:ext cx="1441805" cy="338554"/>
              </a:xfrm>
              <a:prstGeom prst="rect">
                <a:avLst/>
              </a:prstGeom>
              <a:blipFill>
                <a:blip r:embed="rId4"/>
                <a:stretch>
                  <a:fillRect/>
                </a:stretch>
              </a:blipFill>
            </p:spPr>
            <p:txBody>
              <a:bodyPr/>
              <a:lstStyle/>
              <a:p>
                <a:r>
                  <a:rPr lang="zh-CN" altLang="en-US">
                    <a:noFill/>
                  </a:rPr>
                  <a:t> </a:t>
                </a:r>
              </a:p>
            </p:txBody>
          </p:sp>
        </mc:Fallback>
      </mc:AlternateContent>
      <p:sp>
        <p:nvSpPr>
          <p:cNvPr id="9" name="内容占位符 11">
            <a:extLst>
              <a:ext uri="{FF2B5EF4-FFF2-40B4-BE49-F238E27FC236}">
                <a16:creationId xmlns:a16="http://schemas.microsoft.com/office/drawing/2014/main" id="{80A798DB-5E58-417A-B16E-D518BF63A500}"/>
              </a:ext>
            </a:extLst>
          </p:cNvPr>
          <p:cNvSpPr txBox="1">
            <a:spLocks/>
          </p:cNvSpPr>
          <p:nvPr/>
        </p:nvSpPr>
        <p:spPr>
          <a:xfrm>
            <a:off x="1165513" y="4967245"/>
            <a:ext cx="10370813" cy="17538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600"/>
              </a:spcBef>
              <a:buFont typeface="Wingdings" panose="05000000000000000000" pitchFamily="2" charset="2"/>
              <a:buChar char="Ø"/>
            </a:pPr>
            <a:r>
              <a:rPr lang="en-US" altLang="zh-CN" sz="20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Very good except N~126;</a:t>
            </a:r>
            <a:r>
              <a:rPr lang="zh-CN" altLang="en-US" sz="20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0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Modified for nuclei close to shells compared to </a:t>
            </a:r>
            <a:r>
              <a:rPr lang="en-US" altLang="zh-CN" sz="2000" dirty="0" err="1">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DRHBc</a:t>
            </a:r>
            <a:r>
              <a:rPr lang="en-US" altLang="zh-CN" sz="20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a:t>
            </a:r>
          </a:p>
          <a:p>
            <a:pPr>
              <a:lnSpc>
                <a:spcPct val="150000"/>
              </a:lnSpc>
              <a:spcBef>
                <a:spcPts val="600"/>
              </a:spcBef>
              <a:buFont typeface="Wingdings" panose="05000000000000000000" pitchFamily="2" charset="2"/>
              <a:buChar char="Ø"/>
            </a:pPr>
            <a:r>
              <a:rPr lang="en-US" altLang="zh-CN" sz="20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For too strong N=126 shell: 1. more constraint, e.g. </a:t>
            </a:r>
            <a:r>
              <a:rPr lang="en-US" altLang="zh-CN" sz="2000" dirty="0" err="1">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s.p.</a:t>
            </a:r>
            <a:r>
              <a:rPr lang="en-US" altLang="zh-CN" sz="20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levels; </a:t>
            </a:r>
          </a:p>
          <a:p>
            <a:pPr marL="0" indent="0">
              <a:lnSpc>
                <a:spcPct val="150000"/>
              </a:lnSpc>
              <a:spcBef>
                <a:spcPts val="600"/>
              </a:spcBef>
              <a:buNone/>
            </a:pPr>
            <a:r>
              <a:rPr lang="en-US" altLang="zh-CN" sz="20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2. more correlations, e.g. </a:t>
            </a:r>
            <a:r>
              <a:rPr lang="en-US" altLang="zh-CN" sz="2000" dirty="0" err="1">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Fock</a:t>
            </a:r>
            <a:r>
              <a:rPr lang="en-US" altLang="zh-CN" sz="20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tensor</a:t>
            </a:r>
            <a:endParaRPr lang="en-US" altLang="zh-CN" sz="1800"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 name="标题 2">
            <a:extLst>
              <a:ext uri="{FF2B5EF4-FFF2-40B4-BE49-F238E27FC236}">
                <a16:creationId xmlns:a16="http://schemas.microsoft.com/office/drawing/2014/main" id="{16CC8D6F-D409-8E24-2FFB-AF2A8229FF49}"/>
              </a:ext>
            </a:extLst>
          </p:cNvPr>
          <p:cNvSpPr txBox="1">
            <a:spLocks/>
          </p:cNvSpPr>
          <p:nvPr/>
        </p:nvSpPr>
        <p:spPr>
          <a:xfrm>
            <a:off x="668975" y="200084"/>
            <a:ext cx="9679880" cy="687820"/>
          </a:xfrm>
          <a:prstGeom prst="rect">
            <a:avLst/>
          </a:prstGeom>
        </p:spPr>
        <p:txBody>
          <a:bodyPr/>
          <a:lstStyle>
            <a:lvl1pPr algn="l" defTabSz="914400" rtl="0" eaLnBrk="1" latinLnBrk="0" hangingPunct="1">
              <a:lnSpc>
                <a:spcPct val="90000"/>
              </a:lnSpc>
              <a:spcBef>
                <a:spcPct val="0"/>
              </a:spcBef>
              <a:buNone/>
              <a:defRPr sz="3200" kern="1200">
                <a:solidFill>
                  <a:schemeClr val="accent1"/>
                </a:solidFill>
                <a:latin typeface="+mj-ea"/>
                <a:ea typeface="+mj-ea"/>
                <a:cs typeface="+mj-cs"/>
              </a:defRPr>
            </a:lvl1pPr>
          </a:lstStyle>
          <a:p>
            <a:r>
              <a:rPr lang="en-US" altLang="zh-CN" sz="3400" b="1" dirty="0">
                <a:latin typeface="Microsoft YaHei" charset="-122"/>
                <a:ea typeface="Microsoft YaHei" charset="-122"/>
                <a:cs typeface="Microsoft YaHei" charset="-122"/>
                <a:sym typeface="Symbol" panose="05050102010706020507" pitchFamily="18" charset="2"/>
              </a:rPr>
              <a:t></a:t>
            </a:r>
            <a:r>
              <a:rPr lang="en-US" altLang="zh-CN" sz="3400" b="1" dirty="0">
                <a:latin typeface="Microsoft YaHei" charset="-122"/>
                <a:ea typeface="Microsoft YaHei" charset="-122"/>
                <a:cs typeface="Microsoft YaHei" charset="-122"/>
              </a:rPr>
              <a:t> </a:t>
            </a:r>
            <a:r>
              <a:rPr lang="zh-CN" altLang="en-US" sz="3400" b="1" dirty="0">
                <a:latin typeface="Microsoft YaHei" charset="-122"/>
                <a:ea typeface="Microsoft YaHei" charset="-122"/>
                <a:cs typeface="Microsoft YaHei" charset="-122"/>
              </a:rPr>
              <a:t>衰变能</a:t>
            </a:r>
            <a:endParaRPr lang="zh-CN" altLang="en-US" dirty="0"/>
          </a:p>
        </p:txBody>
      </p:sp>
    </p:spTree>
    <p:extLst>
      <p:ext uri="{BB962C8B-B14F-4D97-AF65-F5344CB8AC3E}">
        <p14:creationId xmlns:p14="http://schemas.microsoft.com/office/powerpoint/2010/main" val="572157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103E7A4-E39B-05D4-F910-6841AF1D406B}"/>
              </a:ext>
            </a:extLst>
          </p:cNvPr>
          <p:cNvSpPr/>
          <p:nvPr/>
        </p:nvSpPr>
        <p:spPr>
          <a:xfrm>
            <a:off x="3245005" y="6272866"/>
            <a:ext cx="5982629" cy="512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0773" y="892951"/>
            <a:ext cx="9469752" cy="3830416"/>
          </a:xfrm>
          <a:prstGeom prst="rect">
            <a:avLst/>
          </a:prstGeom>
        </p:spPr>
      </p:pic>
      <p:sp>
        <p:nvSpPr>
          <p:cNvPr id="31" name="内容占位符 11">
            <a:extLst>
              <a:ext uri="{FF2B5EF4-FFF2-40B4-BE49-F238E27FC236}">
                <a16:creationId xmlns:a16="http://schemas.microsoft.com/office/drawing/2014/main" id="{2C95F510-94DA-4A1E-B573-D9510CFB4BF5}"/>
              </a:ext>
            </a:extLst>
          </p:cNvPr>
          <p:cNvSpPr txBox="1">
            <a:spLocks/>
          </p:cNvSpPr>
          <p:nvPr/>
        </p:nvSpPr>
        <p:spPr>
          <a:xfrm>
            <a:off x="1925742" y="3862449"/>
            <a:ext cx="8502905" cy="23246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en-US" altLang="zh-CN" sz="1800"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3" name="内容占位符 11">
            <a:extLst>
              <a:ext uri="{FF2B5EF4-FFF2-40B4-BE49-F238E27FC236}">
                <a16:creationId xmlns:a16="http://schemas.microsoft.com/office/drawing/2014/main" id="{2C95F510-94DA-4A1E-B573-D9510CFB4BF5}"/>
              </a:ext>
            </a:extLst>
          </p:cNvPr>
          <p:cNvSpPr txBox="1">
            <a:spLocks/>
          </p:cNvSpPr>
          <p:nvPr/>
        </p:nvSpPr>
        <p:spPr>
          <a:xfrm>
            <a:off x="1925742" y="3995799"/>
            <a:ext cx="8502905" cy="24716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en-US" altLang="zh-CN" sz="1800" dirty="0">
              <a:latin typeface="Times New Roman" panose="02020603050405020304" pitchFamily="18" charset="0"/>
              <a:ea typeface="华文楷体" panose="0201060004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7" name="内容占位符 11">
                <a:extLst>
                  <a:ext uri="{FF2B5EF4-FFF2-40B4-BE49-F238E27FC236}">
                    <a16:creationId xmlns:a16="http://schemas.microsoft.com/office/drawing/2014/main" id="{2C95F510-94DA-4A1E-B573-D9510CFB4BF5}"/>
                  </a:ext>
                </a:extLst>
              </p:cNvPr>
              <p:cNvSpPr txBox="1">
                <a:spLocks/>
              </p:cNvSpPr>
              <p:nvPr/>
            </p:nvSpPr>
            <p:spPr>
              <a:xfrm>
                <a:off x="1265273" y="4770200"/>
                <a:ext cx="10069033" cy="20264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spcBef>
                    <a:spcPts val="600"/>
                  </a:spcBef>
                  <a:buFont typeface="Wingdings" panose="05000000000000000000" pitchFamily="2" charset="2"/>
                  <a:buChar char="Ø"/>
                </a:pPr>
                <a:r>
                  <a:rPr lang="en-US" altLang="zh-CN" sz="20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Most of the deformed nuclei are prolate (</a:t>
                </a:r>
                <a14:m>
                  <m:oMath xmlns:m="http://schemas.openxmlformats.org/officeDocument/2006/math">
                    <m:r>
                      <a:rPr lang="en-US" altLang="zh-CN" sz="2000" i="1">
                        <a:solidFill>
                          <a:srgbClr val="002060"/>
                        </a:solidFill>
                        <a:latin typeface="Cambria Math" panose="02040503050406030204" pitchFamily="18" charset="0"/>
                        <a:ea typeface="华文楷体" panose="02010600040101010101" pitchFamily="2" charset="-122"/>
                        <a:cs typeface="Times New Roman" panose="02020603050405020304" pitchFamily="18" charset="0"/>
                      </a:rPr>
                      <m:t>𝛽</m:t>
                    </m:r>
                    <m:r>
                      <a:rPr lang="en-US" altLang="zh-CN" sz="2000" i="1">
                        <a:solidFill>
                          <a:srgbClr val="002060"/>
                        </a:solidFill>
                        <a:latin typeface="Cambria Math" panose="02040503050406030204" pitchFamily="18" charset="0"/>
                        <a:ea typeface="华文楷体" panose="02010600040101010101" pitchFamily="2" charset="-122"/>
                        <a:cs typeface="Times New Roman" panose="02020603050405020304" pitchFamily="18" charset="0"/>
                      </a:rPr>
                      <m:t>&gt;0</m:t>
                    </m:r>
                  </m:oMath>
                </a14:m>
                <a:r>
                  <a:rPr lang="en-US" altLang="zh-CN" sz="20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The nuclei with oblate deformation are mainly distributed in </a:t>
                </a:r>
                <a14:m>
                  <m:oMath xmlns:m="http://schemas.openxmlformats.org/officeDocument/2006/math">
                    <m:r>
                      <a:rPr lang="en-US" altLang="zh-CN" sz="2000" i="1" smtClean="0">
                        <a:solidFill>
                          <a:srgbClr val="C00000"/>
                        </a:solidFill>
                        <a:latin typeface="Cambria Math" panose="02040503050406030204" pitchFamily="18" charset="0"/>
                        <a:ea typeface="华文楷体" panose="02010600040101010101" pitchFamily="2" charset="-122"/>
                        <a:cs typeface="Times New Roman" panose="02020603050405020304" pitchFamily="18" charset="0"/>
                      </a:rPr>
                      <m:t>(</m:t>
                    </m:r>
                    <m:r>
                      <a:rPr lang="en-US" altLang="zh-CN" sz="2000" i="1" smtClean="0">
                        <a:solidFill>
                          <a:srgbClr val="C00000"/>
                        </a:solidFill>
                        <a:latin typeface="Cambria Math" panose="02040503050406030204" pitchFamily="18" charset="0"/>
                        <a:ea typeface="华文楷体" panose="02010600040101010101" pitchFamily="2" charset="-122"/>
                        <a:cs typeface="Times New Roman" panose="02020603050405020304" pitchFamily="18" charset="0"/>
                      </a:rPr>
                      <m:t>𝑁</m:t>
                    </m:r>
                    <m:r>
                      <a:rPr lang="en-US" altLang="zh-CN" sz="2000" i="1" smtClean="0">
                        <a:solidFill>
                          <a:srgbClr val="C00000"/>
                        </a:solidFill>
                        <a:latin typeface="Cambria Math" panose="02040503050406030204" pitchFamily="18" charset="0"/>
                        <a:ea typeface="华文楷体" panose="02010600040101010101" pitchFamily="2" charset="-122"/>
                        <a:cs typeface="Times New Roman" panose="02020603050405020304" pitchFamily="18" charset="0"/>
                      </a:rPr>
                      <m:t>,</m:t>
                    </m:r>
                    <m:r>
                      <a:rPr lang="en-US" altLang="zh-CN" sz="2000" i="1" smtClean="0">
                        <a:solidFill>
                          <a:srgbClr val="C00000"/>
                        </a:solidFill>
                        <a:latin typeface="Cambria Math" panose="02040503050406030204" pitchFamily="18" charset="0"/>
                        <a:ea typeface="华文楷体" panose="02010600040101010101" pitchFamily="2" charset="-122"/>
                        <a:cs typeface="Times New Roman" panose="02020603050405020304" pitchFamily="18" charset="0"/>
                      </a:rPr>
                      <m:t>𝑍</m:t>
                    </m:r>
                    <m:r>
                      <a:rPr lang="en-US" altLang="zh-CN" sz="2000" i="1" smtClean="0">
                        <a:solidFill>
                          <a:srgbClr val="C00000"/>
                        </a:solidFill>
                        <a:latin typeface="Cambria Math" panose="02040503050406030204" pitchFamily="18" charset="0"/>
                        <a:ea typeface="华文楷体" panose="02010600040101010101" pitchFamily="2" charset="-122"/>
                        <a:cs typeface="Times New Roman" panose="02020603050405020304" pitchFamily="18" charset="0"/>
                      </a:rPr>
                      <m:t>)</m:t>
                    </m:r>
                    <m:r>
                      <m:rPr>
                        <m:nor/>
                      </m:rPr>
                      <a:rPr lang="en-US" altLang="zh-CN" sz="200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m:t>~ </m:t>
                    </m:r>
                    <m:r>
                      <m:rPr>
                        <m:nor/>
                      </m:rPr>
                      <a:rPr lang="en-US" altLang="zh-CN" sz="2000"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m:t>(60,40), (150, 60).</m:t>
                    </m:r>
                  </m:oMath>
                </a14:m>
                <a:endParaRPr lang="en-US" altLang="zh-CN" sz="2000"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a:p>
                <a:pPr>
                  <a:lnSpc>
                    <a:spcPct val="130000"/>
                  </a:lnSpc>
                  <a:spcBef>
                    <a:spcPts val="600"/>
                  </a:spcBef>
                  <a:buFont typeface="Wingdings" panose="05000000000000000000" pitchFamily="2" charset="2"/>
                  <a:buChar char="Ø"/>
                </a:pPr>
                <a:r>
                  <a:rPr lang="en-US" altLang="zh-CN" sz="20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The quadrupole deformation of most nuclei is in the range of </a:t>
                </a:r>
                <a14:m>
                  <m:oMath xmlns:m="http://schemas.openxmlformats.org/officeDocument/2006/math">
                    <m:r>
                      <a:rPr lang="en-US" altLang="zh-CN" sz="2000" i="1">
                        <a:solidFill>
                          <a:srgbClr val="002060"/>
                        </a:solidFill>
                        <a:latin typeface="Cambria Math" panose="02040503050406030204" pitchFamily="18" charset="0"/>
                        <a:ea typeface="华文楷体" panose="02010600040101010101" pitchFamily="2" charset="-122"/>
                        <a:cs typeface="Times New Roman" panose="02020603050405020304" pitchFamily="18" charset="0"/>
                      </a:rPr>
                      <m:t>−0.35&lt;</m:t>
                    </m:r>
                    <m:r>
                      <a:rPr lang="en-US" altLang="zh-CN" sz="2000" i="1">
                        <a:solidFill>
                          <a:srgbClr val="002060"/>
                        </a:solidFill>
                        <a:latin typeface="Cambria Math" panose="02040503050406030204" pitchFamily="18" charset="0"/>
                        <a:ea typeface="华文楷体" panose="02010600040101010101" pitchFamily="2" charset="-122"/>
                        <a:cs typeface="Times New Roman" panose="02020603050405020304" pitchFamily="18" charset="0"/>
                      </a:rPr>
                      <m:t>𝛽</m:t>
                    </m:r>
                    <m:r>
                      <a:rPr lang="en-US" altLang="zh-CN" sz="2000" i="1">
                        <a:solidFill>
                          <a:srgbClr val="002060"/>
                        </a:solidFill>
                        <a:latin typeface="Cambria Math" panose="02040503050406030204" pitchFamily="18" charset="0"/>
                        <a:ea typeface="华文楷体" panose="02010600040101010101" pitchFamily="2" charset="-122"/>
                        <a:cs typeface="Times New Roman" panose="02020603050405020304" pitchFamily="18" charset="0"/>
                      </a:rPr>
                      <m:t>&lt;0.35</m:t>
                    </m:r>
                  </m:oMath>
                </a14:m>
                <a:r>
                  <a:rPr lang="en-US" altLang="zh-CN" sz="20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a:t>
                </a:r>
              </a:p>
              <a:p>
                <a:pPr marL="0" indent="0">
                  <a:lnSpc>
                    <a:spcPct val="130000"/>
                  </a:lnSpc>
                  <a:spcBef>
                    <a:spcPts val="600"/>
                  </a:spcBef>
                  <a:buNone/>
                </a:pPr>
                <a:r>
                  <a:rPr lang="en-US" altLang="zh-CN" sz="20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Some nuclei exhibit quadrupole deformation up to </a:t>
                </a:r>
                <a14:m>
                  <m:oMath xmlns:m="http://schemas.openxmlformats.org/officeDocument/2006/math">
                    <m:r>
                      <a:rPr lang="en-US" altLang="zh-CN" sz="2000" i="1">
                        <a:solidFill>
                          <a:srgbClr val="002060"/>
                        </a:solidFill>
                        <a:latin typeface="Cambria Math" panose="02040503050406030204" pitchFamily="18" charset="0"/>
                        <a:ea typeface="华文楷体" panose="02010600040101010101" pitchFamily="2" charset="-122"/>
                        <a:cs typeface="Times New Roman" panose="02020603050405020304" pitchFamily="18" charset="0"/>
                      </a:rPr>
                      <m:t>𝛽</m:t>
                    </m:r>
                    <m:r>
                      <a:rPr lang="en-US" altLang="zh-CN" sz="2000" i="1">
                        <a:solidFill>
                          <a:srgbClr val="002060"/>
                        </a:solidFill>
                        <a:latin typeface="Cambria Math" panose="02040503050406030204" pitchFamily="18" charset="0"/>
                        <a:ea typeface="华文楷体" panose="02010600040101010101" pitchFamily="2" charset="-122"/>
                        <a:cs typeface="Times New Roman" panose="02020603050405020304" pitchFamily="18" charset="0"/>
                      </a:rPr>
                      <m:t>≃0.5</m:t>
                    </m:r>
                  </m:oMath>
                </a14:m>
                <a:r>
                  <a:rPr lang="en-US" altLang="zh-CN" sz="20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a:t>
                </a:r>
              </a:p>
            </p:txBody>
          </p:sp>
        </mc:Choice>
        <mc:Fallback xmlns="">
          <p:sp>
            <p:nvSpPr>
              <p:cNvPr id="27" name="内容占位符 11">
                <a:extLst>
                  <a:ext uri="{FF2B5EF4-FFF2-40B4-BE49-F238E27FC236}">
                    <a16:creationId xmlns:a16="http://schemas.microsoft.com/office/drawing/2014/main" id="{2C95F510-94DA-4A1E-B573-D9510CFB4BF5}"/>
                  </a:ext>
                </a:extLst>
              </p:cNvPr>
              <p:cNvSpPr txBox="1">
                <a:spLocks noRot="1" noChangeAspect="1" noMove="1" noResize="1" noEditPoints="1" noAdjustHandles="1" noChangeArrowheads="1" noChangeShapeType="1" noTextEdit="1"/>
              </p:cNvSpPr>
              <p:nvPr/>
            </p:nvSpPr>
            <p:spPr>
              <a:xfrm>
                <a:off x="1265273" y="4770200"/>
                <a:ext cx="10069033" cy="2026469"/>
              </a:xfrm>
              <a:prstGeom prst="rect">
                <a:avLst/>
              </a:prstGeom>
              <a:blipFill>
                <a:blip r:embed="rId4"/>
                <a:stretch>
                  <a:fillRect l="-545"/>
                </a:stretch>
              </a:blipFill>
            </p:spPr>
            <p:txBody>
              <a:bodyPr/>
              <a:lstStyle/>
              <a:p>
                <a:r>
                  <a:rPr lang="zh-CN" altLang="en-US">
                    <a:noFill/>
                  </a:rPr>
                  <a:t> </a:t>
                </a:r>
              </a:p>
            </p:txBody>
          </p:sp>
        </mc:Fallback>
      </mc:AlternateContent>
      <p:sp>
        <p:nvSpPr>
          <p:cNvPr id="12" name="椭圆 11"/>
          <p:cNvSpPr>
            <a:spLocks noChangeAspect="1"/>
          </p:cNvSpPr>
          <p:nvPr/>
        </p:nvSpPr>
        <p:spPr>
          <a:xfrm>
            <a:off x="3626594" y="2695908"/>
            <a:ext cx="742660" cy="74308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a:spLocks noChangeAspect="1"/>
          </p:cNvSpPr>
          <p:nvPr/>
        </p:nvSpPr>
        <p:spPr>
          <a:xfrm>
            <a:off x="6363587" y="1893987"/>
            <a:ext cx="1086664" cy="74308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p:cNvSpPr>
            <a:spLocks noGrp="1"/>
          </p:cNvSpPr>
          <p:nvPr>
            <p:ph type="sldNum" sz="quarter" idx="12"/>
          </p:nvPr>
        </p:nvSpPr>
        <p:spPr/>
        <p:txBody>
          <a:bodyPr/>
          <a:lstStyle/>
          <a:p>
            <a:fld id="{290106EB-0E4D-4078-B2FC-C3B1C3EB3A33}" type="slidenum">
              <a:rPr lang="zh-CN" altLang="en-US" smtClean="0"/>
              <a:t>27</a:t>
            </a:fld>
            <a:endParaRPr lang="zh-CN" altLang="en-US"/>
          </a:p>
        </p:txBody>
      </p:sp>
      <p:sp>
        <p:nvSpPr>
          <p:cNvPr id="4" name="标题 2">
            <a:extLst>
              <a:ext uri="{FF2B5EF4-FFF2-40B4-BE49-F238E27FC236}">
                <a16:creationId xmlns:a16="http://schemas.microsoft.com/office/drawing/2014/main" id="{EC58FF52-62E8-EF62-BA95-94553B987C5D}"/>
              </a:ext>
            </a:extLst>
          </p:cNvPr>
          <p:cNvSpPr txBox="1">
            <a:spLocks/>
          </p:cNvSpPr>
          <p:nvPr/>
        </p:nvSpPr>
        <p:spPr>
          <a:xfrm>
            <a:off x="668975" y="200084"/>
            <a:ext cx="9679880" cy="687820"/>
          </a:xfrm>
          <a:prstGeom prst="rect">
            <a:avLst/>
          </a:prstGeom>
        </p:spPr>
        <p:txBody>
          <a:bodyPr/>
          <a:lstStyle>
            <a:lvl1pPr algn="l" defTabSz="914400" rtl="0" eaLnBrk="1" latinLnBrk="0" hangingPunct="1">
              <a:lnSpc>
                <a:spcPct val="90000"/>
              </a:lnSpc>
              <a:spcBef>
                <a:spcPct val="0"/>
              </a:spcBef>
              <a:buNone/>
              <a:defRPr sz="3200" kern="1200">
                <a:solidFill>
                  <a:schemeClr val="accent1"/>
                </a:solidFill>
                <a:latin typeface="+mj-ea"/>
                <a:ea typeface="+mj-ea"/>
                <a:cs typeface="+mj-cs"/>
              </a:defRPr>
            </a:lvl1pPr>
          </a:lstStyle>
          <a:p>
            <a:r>
              <a:rPr lang="zh-CN" altLang="en-US" sz="3400" b="1" dirty="0">
                <a:latin typeface="Microsoft YaHei" charset="-122"/>
                <a:ea typeface="Microsoft YaHei" charset="-122"/>
                <a:cs typeface="Microsoft YaHei" charset="-122"/>
                <a:sym typeface="Symbol" panose="05050102010706020507" pitchFamily="18" charset="2"/>
              </a:rPr>
              <a:t>四极形变</a:t>
            </a:r>
            <a:r>
              <a:rPr lang="en-US" altLang="zh-CN" sz="3400" b="1" dirty="0">
                <a:latin typeface="Microsoft YaHei" charset="-122"/>
                <a:ea typeface="Microsoft YaHei" charset="-122"/>
                <a:cs typeface="Microsoft YaHei" charset="-122"/>
                <a:sym typeface="Symbol" panose="05050102010706020507" pitchFamily="18" charset="2"/>
              </a:rPr>
              <a:t></a:t>
            </a:r>
            <a:r>
              <a:rPr lang="en-US" altLang="zh-CN" sz="3400" b="1" dirty="0">
                <a:latin typeface="Microsoft YaHei" charset="-122"/>
                <a:ea typeface="Microsoft YaHei" charset="-122"/>
                <a:cs typeface="Microsoft YaHei" charset="-122"/>
              </a:rPr>
              <a:t> </a:t>
            </a:r>
            <a:endParaRPr lang="zh-CN" altLang="en-US" dirty="0"/>
          </a:p>
        </p:txBody>
      </p:sp>
    </p:spTree>
    <p:extLst>
      <p:ext uri="{BB962C8B-B14F-4D97-AF65-F5344CB8AC3E}">
        <p14:creationId xmlns:p14="http://schemas.microsoft.com/office/powerpoint/2010/main" val="173658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1CDD101-1712-56E0-4321-C5B4C6DA5303}"/>
              </a:ext>
            </a:extLst>
          </p:cNvPr>
          <p:cNvSpPr/>
          <p:nvPr/>
        </p:nvSpPr>
        <p:spPr>
          <a:xfrm>
            <a:off x="3245005" y="6272866"/>
            <a:ext cx="5982629" cy="512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678" y="925931"/>
            <a:ext cx="8878207" cy="3598946"/>
          </a:xfrm>
          <a:prstGeom prst="rect">
            <a:avLst/>
          </a:prstGeom>
        </p:spPr>
      </p:pic>
      <p:pic>
        <p:nvPicPr>
          <p:cNvPr id="13" name="图片 12">
            <a:extLst>
              <a:ext uri="{FF2B5EF4-FFF2-40B4-BE49-F238E27FC236}">
                <a16:creationId xmlns:a16="http://schemas.microsoft.com/office/drawing/2014/main" id="{7E8719B3-2191-433B-8DF6-5310F9657AB3}"/>
              </a:ext>
            </a:extLst>
          </p:cNvPr>
          <p:cNvPicPr>
            <a:picLocks noChangeAspect="1"/>
          </p:cNvPicPr>
          <p:nvPr/>
        </p:nvPicPr>
        <p:blipFill rotWithShape="1">
          <a:blip r:embed="rId4"/>
          <a:srcRect l="-30" t="1625" b="-267"/>
          <a:stretch/>
        </p:blipFill>
        <p:spPr>
          <a:xfrm>
            <a:off x="8417861" y="2086432"/>
            <a:ext cx="3614455" cy="2679139"/>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a14="http://schemas.microsoft.com/office/drawing/2010/main">
        <mc:Choice Requires="a14">
          <p:sp>
            <p:nvSpPr>
              <p:cNvPr id="28" name="内容占位符 11">
                <a:extLst>
                  <a:ext uri="{FF2B5EF4-FFF2-40B4-BE49-F238E27FC236}">
                    <a16:creationId xmlns:a16="http://schemas.microsoft.com/office/drawing/2014/main" id="{2C95F510-94DA-4A1E-B573-D9510CFB4BF5}"/>
                  </a:ext>
                </a:extLst>
              </p:cNvPr>
              <p:cNvSpPr txBox="1">
                <a:spLocks/>
              </p:cNvSpPr>
              <p:nvPr/>
            </p:nvSpPr>
            <p:spPr>
              <a:xfrm>
                <a:off x="1091767" y="4608955"/>
                <a:ext cx="8440069" cy="14043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buFont typeface="Wingdings" panose="05000000000000000000" pitchFamily="2" charset="2"/>
                  <a:buChar char="Ø"/>
                </a:pPr>
                <a:r>
                  <a:rPr lang="en-US" altLang="zh-CN" sz="20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Triaxial</a:t>
                </a:r>
                <a:r>
                  <a:rPr lang="zh-CN" altLang="en-US" sz="20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0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RHB</a:t>
                </a:r>
                <a:r>
                  <a:rPr lang="zh-CN" altLang="en-US" sz="20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0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theory with PC-PK1:</a:t>
                </a:r>
              </a:p>
              <a:p>
                <a:pPr marL="0" indent="0">
                  <a:lnSpc>
                    <a:spcPct val="125000"/>
                  </a:lnSpc>
                  <a:buNone/>
                </a:pPr>
                <a:r>
                  <a:rPr lang="en-US" altLang="zh-CN" sz="20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000"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108</a:t>
                </a:r>
                <a:r>
                  <a:rPr lang="en-US" altLang="zh-CN" sz="20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triaxially deformed even-even nuclei;</a:t>
                </a:r>
                <a:r>
                  <a:rPr lang="zh-CN" altLang="en-US" sz="20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0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Triaxial effects: </a:t>
                </a:r>
                <a14:m>
                  <m:oMath xmlns:m="http://schemas.openxmlformats.org/officeDocument/2006/math">
                    <m:r>
                      <a:rPr lang="en-US" altLang="zh-CN" sz="2000" i="1" smtClean="0">
                        <a:solidFill>
                          <a:srgbClr val="C00000"/>
                        </a:solidFill>
                        <a:latin typeface="Cambria Math" panose="02040503050406030204" pitchFamily="18" charset="0"/>
                        <a:ea typeface="华文楷体" panose="02010600040101010101" pitchFamily="2" charset="-122"/>
                        <a:cs typeface="Times New Roman" panose="02020603050405020304" pitchFamily="18" charset="0"/>
                      </a:rPr>
                      <m:t>0~1.89</m:t>
                    </m:r>
                  </m:oMath>
                </a14:m>
                <a:r>
                  <a:rPr lang="zh-CN" altLang="en-US" sz="2000"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000"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MeV</a:t>
                </a:r>
                <a:r>
                  <a:rPr lang="zh-CN" altLang="en-US" sz="20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a:t>
                </a:r>
                <a:endParaRPr lang="en-US" altLang="zh-CN" sz="20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endParaRPr>
              </a:p>
            </p:txBody>
          </p:sp>
        </mc:Choice>
        <mc:Fallback xmlns="">
          <p:sp>
            <p:nvSpPr>
              <p:cNvPr id="28" name="内容占位符 11">
                <a:extLst>
                  <a:ext uri="{FF2B5EF4-FFF2-40B4-BE49-F238E27FC236}">
                    <a16:creationId xmlns:a16="http://schemas.microsoft.com/office/drawing/2014/main" id="{2C95F510-94DA-4A1E-B573-D9510CFB4BF5}"/>
                  </a:ext>
                </a:extLst>
              </p:cNvPr>
              <p:cNvSpPr txBox="1">
                <a:spLocks noRot="1" noChangeAspect="1" noMove="1" noResize="1" noEditPoints="1" noAdjustHandles="1" noChangeArrowheads="1" noChangeShapeType="1" noTextEdit="1"/>
              </p:cNvSpPr>
              <p:nvPr/>
            </p:nvSpPr>
            <p:spPr>
              <a:xfrm>
                <a:off x="1091767" y="4608955"/>
                <a:ext cx="8440069" cy="1404378"/>
              </a:xfrm>
              <a:prstGeom prst="rect">
                <a:avLst/>
              </a:prstGeom>
              <a:blipFill>
                <a:blip r:embed="rId5"/>
                <a:stretch>
                  <a:fillRect l="-650"/>
                </a:stretch>
              </a:blipFill>
            </p:spPr>
            <p:txBody>
              <a:bodyPr/>
              <a:lstStyle/>
              <a:p>
                <a:r>
                  <a:rPr lang="zh-CN" altLang="en-US">
                    <a:noFill/>
                  </a:rPr>
                  <a:t> </a:t>
                </a:r>
              </a:p>
            </p:txBody>
          </p:sp>
        </mc:Fallback>
      </mc:AlternateContent>
      <p:sp>
        <p:nvSpPr>
          <p:cNvPr id="12" name="内容占位符 11">
            <a:extLst>
              <a:ext uri="{FF2B5EF4-FFF2-40B4-BE49-F238E27FC236}">
                <a16:creationId xmlns:a16="http://schemas.microsoft.com/office/drawing/2014/main" id="{2C95F510-94DA-4A1E-B573-D9510CFB4BF5}"/>
              </a:ext>
            </a:extLst>
          </p:cNvPr>
          <p:cNvSpPr txBox="1">
            <a:spLocks/>
          </p:cNvSpPr>
          <p:nvPr/>
        </p:nvSpPr>
        <p:spPr>
          <a:xfrm>
            <a:off x="1925741" y="5487818"/>
            <a:ext cx="8289226" cy="4748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en-US" altLang="zh-CN" sz="1800"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6" name="内容占位符 11">
            <a:extLst>
              <a:ext uri="{FF2B5EF4-FFF2-40B4-BE49-F238E27FC236}">
                <a16:creationId xmlns:a16="http://schemas.microsoft.com/office/drawing/2014/main" id="{AED70054-B6A5-47FF-B0C5-18AF39B81B80}"/>
              </a:ext>
            </a:extLst>
          </p:cNvPr>
          <p:cNvSpPr txBox="1">
            <a:spLocks/>
          </p:cNvSpPr>
          <p:nvPr/>
        </p:nvSpPr>
        <p:spPr>
          <a:xfrm>
            <a:off x="554430" y="2615009"/>
            <a:ext cx="3614455" cy="8713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pPr>
            <a:endParaRPr lang="en-US" altLang="zh-CN" sz="1500" dirty="0">
              <a:latin typeface="华文楷体" panose="02010600040101010101" pitchFamily="2" charset="-122"/>
              <a:ea typeface="华文楷体" panose="02010600040101010101" pitchFamily="2" charset="-122"/>
            </a:endParaRPr>
          </a:p>
        </p:txBody>
      </p:sp>
      <p:sp>
        <p:nvSpPr>
          <p:cNvPr id="9" name="内容占位符 11">
            <a:extLst>
              <a:ext uri="{FF2B5EF4-FFF2-40B4-BE49-F238E27FC236}">
                <a16:creationId xmlns:a16="http://schemas.microsoft.com/office/drawing/2014/main" id="{76C5F3BE-2182-4E14-91A6-CC76616EEA81}"/>
              </a:ext>
            </a:extLst>
          </p:cNvPr>
          <p:cNvSpPr txBox="1">
            <a:spLocks/>
          </p:cNvSpPr>
          <p:nvPr/>
        </p:nvSpPr>
        <p:spPr>
          <a:xfrm>
            <a:off x="1957928" y="5487818"/>
            <a:ext cx="8289226" cy="4748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en-US" altLang="zh-CN" sz="1800"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5" name="椭圆 14"/>
          <p:cNvSpPr>
            <a:spLocks noChangeAspect="1"/>
          </p:cNvSpPr>
          <p:nvPr/>
        </p:nvSpPr>
        <p:spPr>
          <a:xfrm>
            <a:off x="2841331" y="2579566"/>
            <a:ext cx="476110" cy="47638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a:spLocks noChangeAspect="1"/>
          </p:cNvSpPr>
          <p:nvPr/>
        </p:nvSpPr>
        <p:spPr>
          <a:xfrm>
            <a:off x="3229342" y="2049911"/>
            <a:ext cx="560751" cy="56107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a:spLocks noChangeAspect="1"/>
          </p:cNvSpPr>
          <p:nvPr/>
        </p:nvSpPr>
        <p:spPr>
          <a:xfrm>
            <a:off x="9937000" y="3445672"/>
            <a:ext cx="274726" cy="27488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a:spLocks noChangeAspect="1"/>
          </p:cNvSpPr>
          <p:nvPr/>
        </p:nvSpPr>
        <p:spPr>
          <a:xfrm>
            <a:off x="4068933" y="1657608"/>
            <a:ext cx="890227" cy="89073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a:spLocks noChangeAspect="1"/>
          </p:cNvSpPr>
          <p:nvPr/>
        </p:nvSpPr>
        <p:spPr>
          <a:xfrm>
            <a:off x="8090872" y="979868"/>
            <a:ext cx="473607" cy="47387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a:spLocks noChangeAspect="1"/>
          </p:cNvSpPr>
          <p:nvPr/>
        </p:nvSpPr>
        <p:spPr>
          <a:xfrm>
            <a:off x="10185146" y="3099790"/>
            <a:ext cx="347662" cy="34786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灯片编号占位符 3"/>
          <p:cNvSpPr>
            <a:spLocks noGrp="1"/>
          </p:cNvSpPr>
          <p:nvPr>
            <p:ph type="sldNum" sz="quarter" idx="12"/>
          </p:nvPr>
        </p:nvSpPr>
        <p:spPr/>
        <p:txBody>
          <a:bodyPr/>
          <a:lstStyle/>
          <a:p>
            <a:fld id="{290106EB-0E4D-4078-B2FC-C3B1C3EB3A33}" type="slidenum">
              <a:rPr lang="zh-CN" altLang="en-US" smtClean="0"/>
              <a:t>28</a:t>
            </a:fld>
            <a:endParaRPr lang="zh-CN" altLang="en-US"/>
          </a:p>
        </p:txBody>
      </p:sp>
      <p:sp>
        <p:nvSpPr>
          <p:cNvPr id="24" name="Text Box 4">
            <a:extLst>
              <a:ext uri="{FF2B5EF4-FFF2-40B4-BE49-F238E27FC236}">
                <a16:creationId xmlns:a16="http://schemas.microsoft.com/office/drawing/2014/main" id="{2D95F32B-3512-488C-8C33-C8D7679FF405}"/>
              </a:ext>
            </a:extLst>
          </p:cNvPr>
          <p:cNvSpPr txBox="1">
            <a:spLocks noChangeArrowheads="1"/>
          </p:cNvSpPr>
          <p:nvPr/>
        </p:nvSpPr>
        <p:spPr bwMode="auto">
          <a:xfrm>
            <a:off x="9786277" y="1522360"/>
            <a:ext cx="2058177" cy="43999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1pPr>
            <a:lvl2pPr marL="414338"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2pPr>
            <a:lvl3pPr marL="828675"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3pPr>
            <a:lvl4pPr marL="1244600"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4pPr>
            <a:lvl5pPr marL="1658938"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9pPr>
          </a:lstStyle>
          <a:p>
            <a:pPr algn="r">
              <a:lnSpc>
                <a:spcPct val="125000"/>
              </a:lnSpc>
            </a:pPr>
            <a:r>
              <a:rPr lang="en-US" altLang="zh-CN" sz="1200" dirty="0">
                <a:solidFill>
                  <a:srgbClr val="0E34F0"/>
                </a:solidFill>
                <a:latin typeface="Times New Roman" panose="02020603050405020304" pitchFamily="18" charset="0"/>
                <a:cs typeface="Times New Roman" panose="02020603050405020304" pitchFamily="18" charset="0"/>
              </a:rPr>
              <a:t>P. </a:t>
            </a:r>
            <a:r>
              <a:rPr lang="en-US" altLang="zh-CN" sz="1200" dirty="0" err="1">
                <a:solidFill>
                  <a:srgbClr val="0E34F0"/>
                </a:solidFill>
                <a:latin typeface="Times New Roman" panose="02020603050405020304" pitchFamily="18" charset="0"/>
                <a:cs typeface="Times New Roman" panose="02020603050405020304" pitchFamily="18" charset="0"/>
              </a:rPr>
              <a:t>Möller</a:t>
            </a:r>
            <a:r>
              <a:rPr lang="en-US" altLang="zh-CN" sz="1200" dirty="0">
                <a:solidFill>
                  <a:srgbClr val="0E34F0"/>
                </a:solidFill>
                <a:latin typeface="Times New Roman" panose="02020603050405020304" pitchFamily="18" charset="0"/>
                <a:cs typeface="Times New Roman" panose="02020603050405020304" pitchFamily="18" charset="0"/>
              </a:rPr>
              <a:t> </a:t>
            </a:r>
            <a:r>
              <a:rPr lang="en-US" altLang="zh-CN" sz="1200" i="1" dirty="0">
                <a:solidFill>
                  <a:srgbClr val="0E34F0"/>
                </a:solidFill>
                <a:latin typeface="Times New Roman" panose="02020603050405020304" pitchFamily="18" charset="0"/>
                <a:cs typeface="Times New Roman" panose="02020603050405020304" pitchFamily="18" charset="0"/>
              </a:rPr>
              <a:t>et al.</a:t>
            </a:r>
            <a:r>
              <a:rPr lang="en-US" altLang="zh-CN" sz="1200" dirty="0">
                <a:solidFill>
                  <a:srgbClr val="0E34F0"/>
                </a:solidFill>
                <a:latin typeface="Times New Roman" panose="02020603050405020304" pitchFamily="18" charset="0"/>
                <a:cs typeface="Times New Roman" panose="02020603050405020304" pitchFamily="18" charset="0"/>
              </a:rPr>
              <a:t>, </a:t>
            </a:r>
            <a:r>
              <a:rPr lang="en-US" altLang="zh-CN" sz="1200" i="1" dirty="0">
                <a:solidFill>
                  <a:srgbClr val="0E34F0"/>
                </a:solidFill>
                <a:latin typeface="Times New Roman" panose="02020603050405020304" pitchFamily="18" charset="0"/>
                <a:cs typeface="Times New Roman" panose="02020603050405020304" pitchFamily="18" charset="0"/>
              </a:rPr>
              <a:t>Phys</a:t>
            </a:r>
            <a:r>
              <a:rPr lang="en-US" altLang="zh-CN" sz="1200" dirty="0">
                <a:solidFill>
                  <a:srgbClr val="0E34F0"/>
                </a:solidFill>
                <a:latin typeface="Times New Roman" panose="02020603050405020304" pitchFamily="18" charset="0"/>
                <a:cs typeface="Times New Roman" panose="02020603050405020304" pitchFamily="18" charset="0"/>
              </a:rPr>
              <a:t>.</a:t>
            </a:r>
            <a:r>
              <a:rPr lang="en-US" altLang="zh-CN" sz="1200" i="1" dirty="0">
                <a:solidFill>
                  <a:srgbClr val="0E34F0"/>
                </a:solidFill>
                <a:latin typeface="Times New Roman" panose="02020603050405020304" pitchFamily="18" charset="0"/>
                <a:cs typeface="Times New Roman" panose="02020603050405020304" pitchFamily="18" charset="0"/>
              </a:rPr>
              <a:t> Rev. Lett. </a:t>
            </a:r>
            <a:r>
              <a:rPr lang="en-US" altLang="zh-CN" sz="1200" b="1" dirty="0">
                <a:solidFill>
                  <a:srgbClr val="0E34F0"/>
                </a:solidFill>
                <a:latin typeface="Times New Roman" panose="02020603050405020304" pitchFamily="18" charset="0"/>
                <a:cs typeface="Times New Roman" panose="02020603050405020304" pitchFamily="18" charset="0"/>
              </a:rPr>
              <a:t>97</a:t>
            </a:r>
            <a:r>
              <a:rPr lang="en-US" altLang="zh-CN" sz="1200" dirty="0">
                <a:solidFill>
                  <a:srgbClr val="0E34F0"/>
                </a:solidFill>
                <a:latin typeface="Times New Roman" panose="02020603050405020304" pitchFamily="18" charset="0"/>
                <a:cs typeface="Times New Roman" panose="02020603050405020304" pitchFamily="18" charset="0"/>
              </a:rPr>
              <a:t>, 162502 (2006) </a:t>
            </a:r>
          </a:p>
        </p:txBody>
      </p:sp>
      <p:sp>
        <p:nvSpPr>
          <p:cNvPr id="3" name="标题 2">
            <a:extLst>
              <a:ext uri="{FF2B5EF4-FFF2-40B4-BE49-F238E27FC236}">
                <a16:creationId xmlns:a16="http://schemas.microsoft.com/office/drawing/2014/main" id="{6F0C7D50-8C6B-50FE-8CC0-BAE1B45FF5BC}"/>
              </a:ext>
            </a:extLst>
          </p:cNvPr>
          <p:cNvSpPr txBox="1">
            <a:spLocks/>
          </p:cNvSpPr>
          <p:nvPr/>
        </p:nvSpPr>
        <p:spPr>
          <a:xfrm>
            <a:off x="668975" y="190955"/>
            <a:ext cx="9679880" cy="687820"/>
          </a:xfrm>
          <a:prstGeom prst="rect">
            <a:avLst/>
          </a:prstGeom>
        </p:spPr>
        <p:txBody>
          <a:bodyPr/>
          <a:lstStyle>
            <a:lvl1pPr algn="l" defTabSz="914400" rtl="0" eaLnBrk="1" latinLnBrk="0" hangingPunct="1">
              <a:lnSpc>
                <a:spcPct val="90000"/>
              </a:lnSpc>
              <a:spcBef>
                <a:spcPct val="0"/>
              </a:spcBef>
              <a:buNone/>
              <a:defRPr sz="3200" kern="1200">
                <a:solidFill>
                  <a:schemeClr val="accent1"/>
                </a:solidFill>
                <a:latin typeface="+mj-ea"/>
                <a:ea typeface="+mj-ea"/>
                <a:cs typeface="+mj-cs"/>
              </a:defRPr>
            </a:lvl1pPr>
          </a:lstStyle>
          <a:p>
            <a:r>
              <a:rPr lang="zh-CN" altLang="en-US" sz="3400" b="1" dirty="0">
                <a:latin typeface="Microsoft YaHei" charset="-122"/>
                <a:ea typeface="Microsoft YaHei" charset="-122"/>
                <a:cs typeface="Microsoft YaHei" charset="-122"/>
              </a:rPr>
              <a:t>三轴形变</a:t>
            </a:r>
            <a:r>
              <a:rPr lang="en-US" altLang="zh-CN" sz="3400" b="1" dirty="0">
                <a:latin typeface="Microsoft YaHei" charset="-122"/>
                <a:ea typeface="Microsoft YaHei" charset="-122"/>
                <a:cs typeface="Microsoft YaHei" charset="-122"/>
                <a:sym typeface="Symbol" panose="05050102010706020507" pitchFamily="18" charset="2"/>
              </a:rPr>
              <a:t></a:t>
            </a:r>
            <a:endParaRPr lang="zh-CN" altLang="en-US" dirty="0"/>
          </a:p>
        </p:txBody>
      </p:sp>
      <mc:AlternateContent xmlns:mc="http://schemas.openxmlformats.org/markup-compatibility/2006" xmlns:a14="http://schemas.microsoft.com/office/drawing/2010/main">
        <mc:Choice Requires="a14">
          <p:sp>
            <p:nvSpPr>
              <p:cNvPr id="5" name="内容占位符 11">
                <a:extLst>
                  <a:ext uri="{FF2B5EF4-FFF2-40B4-BE49-F238E27FC236}">
                    <a16:creationId xmlns:a16="http://schemas.microsoft.com/office/drawing/2014/main" id="{A8705EBE-B805-A492-04B5-7C6FD9C21457}"/>
                  </a:ext>
                </a:extLst>
              </p:cNvPr>
              <p:cNvSpPr txBox="1">
                <a:spLocks/>
              </p:cNvSpPr>
              <p:nvPr/>
            </p:nvSpPr>
            <p:spPr>
              <a:xfrm>
                <a:off x="1091767" y="5665349"/>
                <a:ext cx="7495390" cy="12479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buFont typeface="Wingdings" panose="05000000000000000000" pitchFamily="2" charset="2"/>
                  <a:buChar char="Ø"/>
                </a:pPr>
                <a:r>
                  <a:rPr lang="en-US" altLang="zh-CN" sz="20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Finite-range liquid-drop model: </a:t>
                </a:r>
              </a:p>
              <a:p>
                <a:pPr marL="0" indent="0">
                  <a:lnSpc>
                    <a:spcPct val="125000"/>
                  </a:lnSpc>
                  <a:buNone/>
                </a:pPr>
                <a:r>
                  <a:rPr lang="en-US" altLang="zh-CN" sz="20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000"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&gt;700 </a:t>
                </a:r>
                <a:r>
                  <a:rPr lang="en-US" altLang="zh-CN" sz="20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triaxially deformed nuclei; Triaxial effects: </a:t>
                </a:r>
                <a14:m>
                  <m:oMath xmlns:m="http://schemas.openxmlformats.org/officeDocument/2006/math">
                    <m:r>
                      <a:rPr lang="en-US" altLang="zh-CN" sz="2000" i="1" smtClean="0">
                        <a:solidFill>
                          <a:srgbClr val="C00000"/>
                        </a:solidFill>
                        <a:latin typeface="Cambria Math" panose="02040503050406030204" pitchFamily="18" charset="0"/>
                        <a:ea typeface="华文楷体" panose="02010600040101010101" pitchFamily="2" charset="-122"/>
                        <a:cs typeface="Times New Roman" panose="02020603050405020304" pitchFamily="18" charset="0"/>
                      </a:rPr>
                      <m:t>0~0.63</m:t>
                    </m:r>
                  </m:oMath>
                </a14:m>
                <a:r>
                  <a:rPr lang="zh-CN" altLang="en-US" sz="2000"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000"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MeV</a:t>
                </a:r>
                <a:endParaRPr lang="en-US" altLang="zh-CN" sz="20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endParaRPr>
              </a:p>
            </p:txBody>
          </p:sp>
        </mc:Choice>
        <mc:Fallback xmlns="">
          <p:sp>
            <p:nvSpPr>
              <p:cNvPr id="5" name="内容占位符 11">
                <a:extLst>
                  <a:ext uri="{FF2B5EF4-FFF2-40B4-BE49-F238E27FC236}">
                    <a16:creationId xmlns:a16="http://schemas.microsoft.com/office/drawing/2014/main" id="{A8705EBE-B805-A492-04B5-7C6FD9C21457}"/>
                  </a:ext>
                </a:extLst>
              </p:cNvPr>
              <p:cNvSpPr txBox="1">
                <a:spLocks noRot="1" noChangeAspect="1" noMove="1" noResize="1" noEditPoints="1" noAdjustHandles="1" noChangeArrowheads="1" noChangeShapeType="1" noTextEdit="1"/>
              </p:cNvSpPr>
              <p:nvPr/>
            </p:nvSpPr>
            <p:spPr>
              <a:xfrm>
                <a:off x="1091767" y="5665349"/>
                <a:ext cx="7495390" cy="1247934"/>
              </a:xfrm>
              <a:prstGeom prst="rect">
                <a:avLst/>
              </a:prstGeom>
              <a:blipFill>
                <a:blip r:embed="rId6"/>
                <a:stretch>
                  <a:fillRect l="-73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86069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20" grpId="0" animBg="1"/>
      <p:bldP spid="21" grpId="0" animBg="1"/>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0637C13-B46E-4BF4-94A1-CEC00C6595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6266"/>
          <a:stretch/>
        </p:blipFill>
        <p:spPr>
          <a:xfrm>
            <a:off x="2071157" y="4210676"/>
            <a:ext cx="7429034" cy="2563036"/>
          </a:xfrm>
          <a:prstGeom prst="rect">
            <a:avLst/>
          </a:prstGeom>
        </p:spPr>
      </p:pic>
      <p:sp>
        <p:nvSpPr>
          <p:cNvPr id="7" name="灯片编号占位符 6"/>
          <p:cNvSpPr>
            <a:spLocks noGrp="1"/>
          </p:cNvSpPr>
          <p:nvPr>
            <p:ph type="sldNum" sz="quarter" idx="12"/>
          </p:nvPr>
        </p:nvSpPr>
        <p:spPr/>
        <p:txBody>
          <a:bodyPr/>
          <a:lstStyle/>
          <a:p>
            <a:fld id="{290106EB-0E4D-4078-B2FC-C3B1C3EB3A33}" type="slidenum">
              <a:rPr lang="zh-CN" altLang="en-US" smtClean="0"/>
              <a:t>29</a:t>
            </a:fld>
            <a:endParaRPr lang="zh-CN" altLang="en-US"/>
          </a:p>
        </p:txBody>
      </p:sp>
      <p:pic>
        <p:nvPicPr>
          <p:cNvPr id="3" name="图片 2">
            <a:extLst>
              <a:ext uri="{FF2B5EF4-FFF2-40B4-BE49-F238E27FC236}">
                <a16:creationId xmlns:a16="http://schemas.microsoft.com/office/drawing/2014/main" id="{5ECEA009-490B-411B-B7CB-6ED0C40474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1157" y="911196"/>
            <a:ext cx="7429035" cy="3299480"/>
          </a:xfrm>
          <a:prstGeom prst="rect">
            <a:avLst/>
          </a:prstGeom>
        </p:spPr>
      </p:pic>
      <p:sp>
        <p:nvSpPr>
          <p:cNvPr id="8" name="Text Box 4">
            <a:extLst>
              <a:ext uri="{FF2B5EF4-FFF2-40B4-BE49-F238E27FC236}">
                <a16:creationId xmlns:a16="http://schemas.microsoft.com/office/drawing/2014/main" id="{96B539E6-5F81-4622-A7C1-53F665624303}"/>
              </a:ext>
            </a:extLst>
          </p:cNvPr>
          <p:cNvSpPr txBox="1">
            <a:spLocks noChangeArrowheads="1"/>
          </p:cNvSpPr>
          <p:nvPr/>
        </p:nvSpPr>
        <p:spPr bwMode="auto">
          <a:xfrm>
            <a:off x="5839396" y="200632"/>
            <a:ext cx="4203056" cy="522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1pPr>
            <a:lvl2pPr marL="414338"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2pPr>
            <a:lvl3pPr marL="828675"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3pPr>
            <a:lvl4pPr marL="1244600"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4pPr>
            <a:lvl5pPr marL="1658938"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9pPr>
          </a:lstStyle>
          <a:p>
            <a:pPr>
              <a:lnSpc>
                <a:spcPct val="125000"/>
              </a:lnSpc>
            </a:pPr>
            <a:r>
              <a:rPr lang="en-US" altLang="zh-CN" sz="3000" dirty="0">
                <a:solidFill>
                  <a:srgbClr val="C00000"/>
                </a:solidFill>
                <a:latin typeface="Times New Roman" panose="02020603050405020304" pitchFamily="18" charset="0"/>
                <a:cs typeface="Times New Roman" panose="02020603050405020304" pitchFamily="18" charset="0"/>
              </a:rPr>
              <a:t>http://nuclearmap.jcnp.org</a:t>
            </a:r>
          </a:p>
        </p:txBody>
      </p:sp>
      <p:sp>
        <p:nvSpPr>
          <p:cNvPr id="2" name="标题 2">
            <a:extLst>
              <a:ext uri="{FF2B5EF4-FFF2-40B4-BE49-F238E27FC236}">
                <a16:creationId xmlns:a16="http://schemas.microsoft.com/office/drawing/2014/main" id="{B1530D2E-FA77-15CA-30AE-E09D79F803E6}"/>
              </a:ext>
            </a:extLst>
          </p:cNvPr>
          <p:cNvSpPr txBox="1">
            <a:spLocks/>
          </p:cNvSpPr>
          <p:nvPr/>
        </p:nvSpPr>
        <p:spPr>
          <a:xfrm>
            <a:off x="668975" y="190955"/>
            <a:ext cx="9679880" cy="687820"/>
          </a:xfrm>
          <a:prstGeom prst="rect">
            <a:avLst/>
          </a:prstGeom>
        </p:spPr>
        <p:txBody>
          <a:bodyPr/>
          <a:lstStyle>
            <a:lvl1pPr algn="l" defTabSz="914400" rtl="0" eaLnBrk="1" latinLnBrk="0" hangingPunct="1">
              <a:lnSpc>
                <a:spcPct val="90000"/>
              </a:lnSpc>
              <a:spcBef>
                <a:spcPct val="0"/>
              </a:spcBef>
              <a:buNone/>
              <a:defRPr sz="3200" kern="1200">
                <a:solidFill>
                  <a:schemeClr val="accent1"/>
                </a:solidFill>
                <a:latin typeface="+mj-ea"/>
                <a:ea typeface="+mj-ea"/>
                <a:cs typeface="+mj-cs"/>
              </a:defRPr>
            </a:lvl1pPr>
          </a:lstStyle>
          <a:p>
            <a:r>
              <a:rPr lang="en-US" altLang="zh-CN" sz="3400" b="1" dirty="0">
                <a:solidFill>
                  <a:srgbClr val="C00000"/>
                </a:solidFill>
                <a:latin typeface="Microsoft YaHei" charset="-122"/>
                <a:ea typeface="Microsoft YaHei" charset="-122"/>
                <a:cs typeface="Microsoft YaHei" charset="-122"/>
              </a:rPr>
              <a:t>Online data base</a:t>
            </a:r>
            <a:endParaRPr lang="zh-CN" altLang="en-US" dirty="0">
              <a:solidFill>
                <a:srgbClr val="C00000"/>
              </a:solidFill>
            </a:endParaRPr>
          </a:p>
        </p:txBody>
      </p:sp>
    </p:spTree>
    <p:extLst>
      <p:ext uri="{BB962C8B-B14F-4D97-AF65-F5344CB8AC3E}">
        <p14:creationId xmlns:p14="http://schemas.microsoft.com/office/powerpoint/2010/main" val="2188811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p:cNvSpPr/>
          <p:nvPr/>
        </p:nvSpPr>
        <p:spPr>
          <a:xfrm>
            <a:off x="3336758" y="6421125"/>
            <a:ext cx="5646821" cy="2666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标题 1">
            <a:extLst>
              <a:ext uri="{FF2B5EF4-FFF2-40B4-BE49-F238E27FC236}">
                <a16:creationId xmlns:a16="http://schemas.microsoft.com/office/drawing/2014/main" id="{1BC102DD-307C-4C75-AEB1-8D2DE4BEE214}"/>
              </a:ext>
            </a:extLst>
          </p:cNvPr>
          <p:cNvSpPr>
            <a:spLocks noGrp="1"/>
          </p:cNvSpPr>
          <p:nvPr>
            <p:ph type="title"/>
          </p:nvPr>
        </p:nvSpPr>
        <p:spPr/>
        <p:txBody>
          <a:bodyPr>
            <a:normAutofit/>
          </a:bodyPr>
          <a:lstStyle/>
          <a:p>
            <a:r>
              <a:rPr lang="zh-CN" altLang="en-US" sz="3400" b="1" dirty="0">
                <a:latin typeface="Microsoft YaHei" charset="-122"/>
                <a:ea typeface="Microsoft YaHei" charset="-122"/>
                <a:cs typeface="Microsoft YaHei" charset="-122"/>
              </a:rPr>
              <a:t>原子核的形状</a:t>
            </a:r>
            <a:endParaRPr lang="zh-CN" altLang="en-US" sz="3000" b="1" dirty="0">
              <a:latin typeface="Microsoft YaHei" charset="-122"/>
              <a:ea typeface="Microsoft YaHei" charset="-122"/>
              <a:cs typeface="Microsoft YaHei" charset="-122"/>
            </a:endParaRPr>
          </a:p>
        </p:txBody>
      </p:sp>
      <p:sp>
        <p:nvSpPr>
          <p:cNvPr id="16" name="Rectangle 2"/>
          <p:cNvSpPr>
            <a:spLocks noGrp="1" noChangeArrowheads="1"/>
          </p:cNvSpPr>
          <p:nvPr/>
        </p:nvSpPr>
        <p:spPr>
          <a:xfrm>
            <a:off x="1146878" y="788614"/>
            <a:ext cx="4392930" cy="4495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spcAft>
                <a:spcPct val="0"/>
              </a:spcAft>
            </a:pPr>
            <a:r>
              <a:rPr lang="zh-CN" altLang="x-none" sz="2400" b="1">
                <a:solidFill>
                  <a:srgbClr val="FFFFFF"/>
                </a:solidFill>
                <a:latin typeface="微软雅黑" panose="020B0503020204020204" pitchFamily="34" charset="-122"/>
                <a:ea typeface="微软雅黑" panose="020B0503020204020204" pitchFamily="34" charset="-122"/>
              </a:rPr>
              <a:t>用途广泛的核</a:t>
            </a:r>
            <a:r>
              <a:rPr lang="zh-CN" altLang="en-US" sz="2400" b="1">
                <a:solidFill>
                  <a:srgbClr val="FFFFFF"/>
                </a:solidFill>
                <a:latin typeface="微软雅黑" panose="020B0503020204020204" pitchFamily="34" charset="-122"/>
                <a:ea typeface="微软雅黑" panose="020B0503020204020204" pitchFamily="34" charset="-122"/>
              </a:rPr>
              <a:t>物理</a:t>
            </a:r>
          </a:p>
        </p:txBody>
      </p:sp>
      <p:sp>
        <p:nvSpPr>
          <p:cNvPr id="13" name="矩形 32"/>
          <p:cNvSpPr/>
          <p:nvPr/>
        </p:nvSpPr>
        <p:spPr>
          <a:xfrm>
            <a:off x="696246" y="1374418"/>
            <a:ext cx="8979381" cy="55335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ts val="4000"/>
              </a:lnSpc>
              <a:buFont typeface="Wingdings" panose="05000000000000000000" pitchFamily="2" charset="2"/>
              <a:buChar char="p"/>
            </a:pPr>
            <a:r>
              <a:rPr lang="zh-CN" altLang="en-US" sz="2500" b="1" dirty="0">
                <a:latin typeface="Microsoft YaHei" charset="-122"/>
                <a:ea typeface="Microsoft YaHei" charset="-122"/>
                <a:cs typeface="Microsoft YaHei" charset="-122"/>
              </a:rPr>
              <a:t>人们对原子核形状的认知最早可追溯到液滴模型</a:t>
            </a:r>
            <a:endParaRPr lang="zh-CN" altLang="en-US" sz="2500" dirty="0">
              <a:solidFill>
                <a:srgbClr val="C00000"/>
              </a:solidFill>
              <a:effectLst/>
              <a:latin typeface="Microsoft YaHei" charset="-122"/>
              <a:ea typeface="Microsoft YaHei" charset="-122"/>
              <a:cs typeface="Microsoft YaHei" charset="-122"/>
            </a:endParaRPr>
          </a:p>
        </p:txBody>
      </p:sp>
      <p:sp>
        <p:nvSpPr>
          <p:cNvPr id="18" name="右箭头 17"/>
          <p:cNvSpPr/>
          <p:nvPr/>
        </p:nvSpPr>
        <p:spPr>
          <a:xfrm>
            <a:off x="2410326" y="3512719"/>
            <a:ext cx="926432" cy="77817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80" name="图片 7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845" y="2977124"/>
            <a:ext cx="1573502" cy="1446028"/>
          </a:xfrm>
          <a:prstGeom prst="rect">
            <a:avLst/>
          </a:prstGeom>
        </p:spPr>
      </p:pic>
      <p:sp>
        <p:nvSpPr>
          <p:cNvPr id="3" name="灯片编号占位符 2">
            <a:extLst>
              <a:ext uri="{FF2B5EF4-FFF2-40B4-BE49-F238E27FC236}">
                <a16:creationId xmlns:a16="http://schemas.microsoft.com/office/drawing/2014/main" id="{800DCB0B-1658-488D-8019-D71FC9BC1050}"/>
              </a:ext>
            </a:extLst>
          </p:cNvPr>
          <p:cNvSpPr>
            <a:spLocks noGrp="1"/>
          </p:cNvSpPr>
          <p:nvPr>
            <p:ph type="sldNum" sz="quarter" idx="12"/>
          </p:nvPr>
        </p:nvSpPr>
        <p:spPr>
          <a:xfrm>
            <a:off x="8610599" y="6120050"/>
            <a:ext cx="2906125" cy="365125"/>
          </a:xfrm>
        </p:spPr>
        <p:txBody>
          <a:bodyPr/>
          <a:lstStyle/>
          <a:p>
            <a:fld id="{62882B55-B6B2-497F-8568-5D2D4C04CE38}" type="slidenum">
              <a:rPr lang="zh-CN" altLang="en-US" smtClean="0"/>
              <a:t>3</a:t>
            </a:fld>
            <a:endParaRPr lang="zh-CN" altLang="en-US"/>
          </a:p>
        </p:txBody>
      </p:sp>
      <p:sp>
        <p:nvSpPr>
          <p:cNvPr id="41" name="矩形 40">
            <a:extLst>
              <a:ext uri="{FF2B5EF4-FFF2-40B4-BE49-F238E27FC236}">
                <a16:creationId xmlns:a16="http://schemas.microsoft.com/office/drawing/2014/main" id="{9BD3C21F-8B7A-4E6A-8EE3-FAAEDD1649E2}"/>
              </a:ext>
            </a:extLst>
          </p:cNvPr>
          <p:cNvSpPr/>
          <p:nvPr/>
        </p:nvSpPr>
        <p:spPr>
          <a:xfrm>
            <a:off x="2318221" y="2561625"/>
            <a:ext cx="1343801" cy="830997"/>
          </a:xfrm>
          <a:prstGeom prst="rect">
            <a:avLst/>
          </a:prstGeom>
        </p:spPr>
        <p:txBody>
          <a:bodyPr wrap="square">
            <a:spAutoFit/>
          </a:bodyPr>
          <a:lstStyle/>
          <a:p>
            <a:r>
              <a:rPr lang="zh-CN" altLang="en-US" sz="2400" b="1" dirty="0">
                <a:solidFill>
                  <a:srgbClr val="C00000"/>
                </a:solidFill>
                <a:latin typeface="微软雅黑" panose="020B0503020204020204" pitchFamily="34" charset="-122"/>
                <a:ea typeface="微软雅黑" panose="020B0503020204020204" pitchFamily="34" charset="-122"/>
                <a:cs typeface="Arial" pitchFamily="34" charset="0"/>
              </a:rPr>
              <a:t>核力饱和特性</a:t>
            </a:r>
            <a:endParaRPr lang="en-US" altLang="zh-CN" sz="2400" b="1" dirty="0">
              <a:solidFill>
                <a:srgbClr val="C00000"/>
              </a:solidFill>
              <a:latin typeface="微软雅黑" panose="020B0503020204020204" pitchFamily="34" charset="-122"/>
              <a:ea typeface="微软雅黑" panose="020B0503020204020204" pitchFamily="34" charset="-122"/>
              <a:cs typeface="Arial" pitchFamily="34" charset="0"/>
            </a:endParaRPr>
          </a:p>
        </p:txBody>
      </p:sp>
      <p:sp>
        <p:nvSpPr>
          <p:cNvPr id="43" name="矩形 42">
            <a:extLst>
              <a:ext uri="{FF2B5EF4-FFF2-40B4-BE49-F238E27FC236}">
                <a16:creationId xmlns:a16="http://schemas.microsoft.com/office/drawing/2014/main" id="{D44B2C87-D8B7-49A0-A363-6AE41A2C258B}"/>
              </a:ext>
            </a:extLst>
          </p:cNvPr>
          <p:cNvSpPr/>
          <p:nvPr/>
        </p:nvSpPr>
        <p:spPr>
          <a:xfrm>
            <a:off x="4138456" y="4986984"/>
            <a:ext cx="1119345" cy="523220"/>
          </a:xfrm>
          <a:prstGeom prst="rect">
            <a:avLst/>
          </a:prstGeom>
        </p:spPr>
        <p:txBody>
          <a:bodyPr wrap="square">
            <a:spAutoFit/>
          </a:bodyPr>
          <a:lstStyle/>
          <a:p>
            <a:r>
              <a:rPr lang="zh-CN" altLang="en-US" sz="2800" b="1" dirty="0">
                <a:solidFill>
                  <a:srgbClr val="002060"/>
                </a:solidFill>
                <a:latin typeface="微软雅黑" panose="020B0503020204020204" pitchFamily="34" charset="-122"/>
                <a:ea typeface="微软雅黑" panose="020B0503020204020204" pitchFamily="34" charset="-122"/>
                <a:cs typeface="Arial" pitchFamily="34" charset="0"/>
              </a:rPr>
              <a:t>液滴</a:t>
            </a:r>
            <a:endParaRPr lang="en-US" altLang="zh-CN" sz="2800" b="1" dirty="0">
              <a:solidFill>
                <a:srgbClr val="002060"/>
              </a:solidFill>
              <a:latin typeface="微软雅黑" panose="020B0503020204020204" pitchFamily="34" charset="-122"/>
              <a:ea typeface="微软雅黑" panose="020B0503020204020204" pitchFamily="34" charset="-122"/>
              <a:cs typeface="Arial" pitchFamily="34" charset="0"/>
            </a:endParaRPr>
          </a:p>
        </p:txBody>
      </p:sp>
      <p:pic>
        <p:nvPicPr>
          <p:cNvPr id="9" name="图片 8">
            <a:extLst>
              <a:ext uri="{FF2B5EF4-FFF2-40B4-BE49-F238E27FC236}">
                <a16:creationId xmlns:a16="http://schemas.microsoft.com/office/drawing/2014/main" id="{42CD76D6-C901-4D66-BAC5-C8E4C407545A}"/>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val="0"/>
              </a:ext>
            </a:extLst>
          </a:blip>
          <a:srcRect l="11577" t="12171" r="11680" b="11499"/>
          <a:stretch/>
        </p:blipFill>
        <p:spPr>
          <a:xfrm>
            <a:off x="3577345" y="2828156"/>
            <a:ext cx="1962463" cy="1951878"/>
          </a:xfrm>
          <a:prstGeom prst="rect">
            <a:avLst/>
          </a:prstGeom>
        </p:spPr>
      </p:pic>
      <p:pic>
        <p:nvPicPr>
          <p:cNvPr id="46" name="图片 45">
            <a:extLst>
              <a:ext uri="{FF2B5EF4-FFF2-40B4-BE49-F238E27FC236}">
                <a16:creationId xmlns:a16="http://schemas.microsoft.com/office/drawing/2014/main" id="{6BE9602A-6073-4252-94AD-46A15D368D7B}"/>
              </a:ext>
            </a:extLst>
          </p:cNvPr>
          <p:cNvPicPr>
            <a:picLocks noChangeAspect="1"/>
          </p:cNvPicPr>
          <p:nvPr/>
        </p:nvPicPr>
        <p:blipFill>
          <a:blip r:embed="rId6"/>
          <a:stretch>
            <a:fillRect/>
          </a:stretch>
        </p:blipFill>
        <p:spPr>
          <a:xfrm>
            <a:off x="5908036" y="2343104"/>
            <a:ext cx="2976970" cy="3099116"/>
          </a:xfrm>
          <a:prstGeom prst="rect">
            <a:avLst/>
          </a:prstGeom>
        </p:spPr>
      </p:pic>
      <p:grpSp>
        <p:nvGrpSpPr>
          <p:cNvPr id="47" name="组 4">
            <a:extLst>
              <a:ext uri="{FF2B5EF4-FFF2-40B4-BE49-F238E27FC236}">
                <a16:creationId xmlns:a16="http://schemas.microsoft.com/office/drawing/2014/main" id="{2CAE9F79-83AA-46D2-85BC-4FE47A85CC71}"/>
              </a:ext>
            </a:extLst>
          </p:cNvPr>
          <p:cNvGrpSpPr>
            <a:grpSpLocks/>
          </p:cNvGrpSpPr>
          <p:nvPr/>
        </p:nvGrpSpPr>
        <p:grpSpPr bwMode="auto">
          <a:xfrm>
            <a:off x="8808140" y="2313109"/>
            <a:ext cx="3400768" cy="3099116"/>
            <a:chOff x="250825" y="1368425"/>
            <a:chExt cx="5640519" cy="4868863"/>
          </a:xfrm>
        </p:grpSpPr>
        <p:pic>
          <p:nvPicPr>
            <p:cNvPr id="48" name="图片 3">
              <a:extLst>
                <a:ext uri="{FF2B5EF4-FFF2-40B4-BE49-F238E27FC236}">
                  <a16:creationId xmlns:a16="http://schemas.microsoft.com/office/drawing/2014/main" id="{17D59023-443A-418A-B4D1-84298B4080F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0825" y="1368425"/>
              <a:ext cx="5386388"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矩形 48">
              <a:extLst>
                <a:ext uri="{FF2B5EF4-FFF2-40B4-BE49-F238E27FC236}">
                  <a16:creationId xmlns:a16="http://schemas.microsoft.com/office/drawing/2014/main" id="{C268B676-BE70-4AB9-86F6-6DE5CD37E0CE}"/>
                </a:ext>
              </a:extLst>
            </p:cNvPr>
            <p:cNvSpPr/>
            <p:nvPr/>
          </p:nvSpPr>
          <p:spPr>
            <a:xfrm>
              <a:off x="5076825" y="3500438"/>
              <a:ext cx="142875"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sp>
          <p:nvSpPr>
            <p:cNvPr id="50" name="文本框 3">
              <a:extLst>
                <a:ext uri="{FF2B5EF4-FFF2-40B4-BE49-F238E27FC236}">
                  <a16:creationId xmlns:a16="http://schemas.microsoft.com/office/drawing/2014/main" id="{F962C9C1-F7DB-4A5C-93DF-86C0F7903E96}"/>
                </a:ext>
              </a:extLst>
            </p:cNvPr>
            <p:cNvSpPr txBox="1">
              <a:spLocks noChangeArrowheads="1"/>
            </p:cNvSpPr>
            <p:nvPr/>
          </p:nvSpPr>
          <p:spPr bwMode="auto">
            <a:xfrm>
              <a:off x="3872826" y="3650218"/>
              <a:ext cx="2018518" cy="580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kumimoji="1" lang="en-US" altLang="zh-CN" dirty="0"/>
                <a:t>elongation</a:t>
              </a:r>
              <a:endParaRPr kumimoji="1" lang="zh-CN" altLang="en-US" dirty="0"/>
            </a:p>
          </p:txBody>
        </p:sp>
      </p:grpSp>
      <p:sp>
        <p:nvSpPr>
          <p:cNvPr id="52" name="矩形 51">
            <a:extLst>
              <a:ext uri="{FF2B5EF4-FFF2-40B4-BE49-F238E27FC236}">
                <a16:creationId xmlns:a16="http://schemas.microsoft.com/office/drawing/2014/main" id="{D13D29AC-0A84-4D3E-93AD-E2C1067AA6F0}"/>
              </a:ext>
            </a:extLst>
          </p:cNvPr>
          <p:cNvSpPr/>
          <p:nvPr/>
        </p:nvSpPr>
        <p:spPr>
          <a:xfrm>
            <a:off x="9122027" y="1493151"/>
            <a:ext cx="2977824" cy="461665"/>
          </a:xfrm>
          <a:prstGeom prst="rect">
            <a:avLst/>
          </a:prstGeom>
        </p:spPr>
        <p:txBody>
          <a:bodyPr wrap="square">
            <a:spAutoFit/>
          </a:bodyPr>
          <a:lstStyle/>
          <a:p>
            <a:r>
              <a:rPr lang="en-US" altLang="zh-CN" sz="2400" b="1" dirty="0">
                <a:solidFill>
                  <a:srgbClr val="002060"/>
                </a:solidFill>
                <a:latin typeface="微软雅黑" panose="020B0503020204020204" pitchFamily="34" charset="-122"/>
                <a:ea typeface="微软雅黑" panose="020B0503020204020204" pitchFamily="34" charset="-122"/>
                <a:cs typeface="Arial" pitchFamily="34" charset="0"/>
              </a:rPr>
              <a:t>20</a:t>
            </a:r>
            <a:r>
              <a:rPr lang="zh-CN" altLang="en-US" sz="2400" b="1" dirty="0">
                <a:solidFill>
                  <a:srgbClr val="002060"/>
                </a:solidFill>
                <a:latin typeface="微软雅黑" panose="020B0503020204020204" pitchFamily="34" charset="-122"/>
                <a:ea typeface="微软雅黑" panose="020B0503020204020204" pitchFamily="34" charset="-122"/>
                <a:cs typeface="Arial" pitchFamily="34" charset="0"/>
              </a:rPr>
              <a:t>世纪</a:t>
            </a:r>
            <a:r>
              <a:rPr lang="en-US" altLang="zh-CN" sz="2400" b="1" dirty="0">
                <a:solidFill>
                  <a:srgbClr val="002060"/>
                </a:solidFill>
                <a:latin typeface="微软雅黑" panose="020B0503020204020204" pitchFamily="34" charset="-122"/>
                <a:ea typeface="微软雅黑" panose="020B0503020204020204" pitchFamily="34" charset="-122"/>
                <a:cs typeface="Arial" pitchFamily="34" charset="0"/>
              </a:rPr>
              <a:t>30,</a:t>
            </a:r>
            <a:r>
              <a:rPr lang="zh-CN" altLang="en-US" sz="2400" b="1" dirty="0">
                <a:solidFill>
                  <a:srgbClr val="002060"/>
                </a:solidFill>
                <a:latin typeface="微软雅黑" panose="020B0503020204020204" pitchFamily="34" charset="-122"/>
                <a:ea typeface="微软雅黑" panose="020B0503020204020204" pitchFamily="34" charset="-122"/>
                <a:cs typeface="Arial" pitchFamily="34" charset="0"/>
              </a:rPr>
              <a:t> </a:t>
            </a:r>
            <a:r>
              <a:rPr lang="en-US" altLang="zh-CN" sz="2400" b="1" dirty="0">
                <a:solidFill>
                  <a:srgbClr val="002060"/>
                </a:solidFill>
                <a:latin typeface="微软雅黑" panose="020B0503020204020204" pitchFamily="34" charset="-122"/>
                <a:ea typeface="微软雅黑" panose="020B0503020204020204" pitchFamily="34" charset="-122"/>
                <a:cs typeface="Arial" pitchFamily="34" charset="0"/>
              </a:rPr>
              <a:t>40</a:t>
            </a:r>
            <a:r>
              <a:rPr lang="zh-CN" altLang="en-US" sz="2400" b="1" dirty="0">
                <a:solidFill>
                  <a:srgbClr val="002060"/>
                </a:solidFill>
                <a:latin typeface="微软雅黑" panose="020B0503020204020204" pitchFamily="34" charset="-122"/>
                <a:ea typeface="微软雅黑" panose="020B0503020204020204" pitchFamily="34" charset="-122"/>
                <a:cs typeface="Arial" pitchFamily="34" charset="0"/>
              </a:rPr>
              <a:t>年代</a:t>
            </a:r>
            <a:endParaRPr lang="en-US" altLang="zh-CN" sz="2400" b="1" dirty="0">
              <a:solidFill>
                <a:srgbClr val="002060"/>
              </a:solidFill>
              <a:latin typeface="微软雅黑" panose="020B0503020204020204" pitchFamily="34" charset="-122"/>
              <a:ea typeface="微软雅黑" panose="020B0503020204020204" pitchFamily="34" charset="-122"/>
              <a:cs typeface="Arial" pitchFamily="34" charset="0"/>
            </a:endParaRPr>
          </a:p>
        </p:txBody>
      </p:sp>
      <p:sp>
        <p:nvSpPr>
          <p:cNvPr id="20" name="文本框 19">
            <a:extLst>
              <a:ext uri="{FF2B5EF4-FFF2-40B4-BE49-F238E27FC236}">
                <a16:creationId xmlns:a16="http://schemas.microsoft.com/office/drawing/2014/main" id="{54210D2F-7ABE-4B23-9D69-489AD6073561}"/>
              </a:ext>
            </a:extLst>
          </p:cNvPr>
          <p:cNvSpPr txBox="1"/>
          <p:nvPr/>
        </p:nvSpPr>
        <p:spPr>
          <a:xfrm>
            <a:off x="7038609" y="5606768"/>
            <a:ext cx="4262965" cy="1026563"/>
          </a:xfrm>
          <a:prstGeom prst="rect">
            <a:avLst/>
          </a:prstGeom>
          <a:noFill/>
        </p:spPr>
        <p:txBody>
          <a:bodyPr wrap="square">
            <a:spAutoFit/>
          </a:bodyPr>
          <a:lstStyle/>
          <a:p>
            <a:pPr eaLnBrk="1" hangingPunct="1">
              <a:lnSpc>
                <a:spcPts val="2500"/>
              </a:lnSpc>
              <a:spcBef>
                <a:spcPct val="0"/>
              </a:spcBef>
            </a:pPr>
            <a:r>
              <a:rPr lang="en-US" altLang="zh-CN" sz="1600" dirty="0">
                <a:solidFill>
                  <a:srgbClr val="0000FF"/>
                </a:solidFill>
                <a:latin typeface="Times New Roman" panose="02020603050405020304" pitchFamily="18" charset="0"/>
                <a:cs typeface="Times New Roman" panose="02020603050405020304" pitchFamily="18" charset="0"/>
              </a:rPr>
              <a:t>Meitner &amp; Frisch, Nature 143, 239 (1939).</a:t>
            </a:r>
          </a:p>
          <a:p>
            <a:pPr eaLnBrk="1" hangingPunct="1">
              <a:lnSpc>
                <a:spcPts val="2500"/>
              </a:lnSpc>
              <a:spcBef>
                <a:spcPct val="0"/>
              </a:spcBef>
            </a:pPr>
            <a:r>
              <a:rPr lang="en-US" altLang="zh-CN" sz="1600" dirty="0">
                <a:solidFill>
                  <a:srgbClr val="0000FF"/>
                </a:solidFill>
                <a:latin typeface="Times New Roman" panose="02020603050405020304" pitchFamily="18" charset="0"/>
                <a:cs typeface="Times New Roman" panose="02020603050405020304" pitchFamily="18" charset="0"/>
              </a:rPr>
              <a:t>N. Bohr &amp; Wheeler, Phys. Rev. 56, 426 (1939).</a:t>
            </a:r>
          </a:p>
          <a:p>
            <a:pPr eaLnBrk="1" hangingPunct="1">
              <a:lnSpc>
                <a:spcPts val="2500"/>
              </a:lnSpc>
              <a:spcBef>
                <a:spcPct val="0"/>
              </a:spcBef>
            </a:pPr>
            <a:r>
              <a:rPr lang="en-US" altLang="zh-CN" sz="1600"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8306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par>
                                <p:cTn id="8" presetID="22" presetClass="entr" presetSubtype="8"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left)">
                                      <p:cBhvr>
                                        <p:cTn id="10" dur="500"/>
                                        <p:tgtEl>
                                          <p:spTgt spid="4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C102DD-307C-4C75-AEB1-8D2DE4BEE214}"/>
              </a:ext>
            </a:extLst>
          </p:cNvPr>
          <p:cNvSpPr>
            <a:spLocks noGrp="1"/>
          </p:cNvSpPr>
          <p:nvPr>
            <p:ph type="title"/>
          </p:nvPr>
        </p:nvSpPr>
        <p:spPr/>
        <p:txBody>
          <a:bodyPr>
            <a:normAutofit/>
          </a:bodyPr>
          <a:lstStyle/>
          <a:p>
            <a:r>
              <a:rPr lang="zh-CN" altLang="en-US" sz="3400" b="1" dirty="0">
                <a:solidFill>
                  <a:srgbClr val="7030A0"/>
                </a:solidFill>
                <a:latin typeface="Microsoft YaHei" charset="-122"/>
                <a:ea typeface="Microsoft YaHei" charset="-122"/>
                <a:cs typeface="Microsoft YaHei" charset="-122"/>
              </a:rPr>
              <a:t>原子核形状共存</a:t>
            </a:r>
          </a:p>
        </p:txBody>
      </p:sp>
      <p:pic>
        <p:nvPicPr>
          <p:cNvPr id="18" name="图片 17"/>
          <p:cNvPicPr>
            <a:picLocks noChangeAspect="1"/>
          </p:cNvPicPr>
          <p:nvPr/>
        </p:nvPicPr>
        <p:blipFill rotWithShape="1">
          <a:blip r:embed="rId3"/>
          <a:srcRect t="4492" b="4152"/>
          <a:stretch/>
        </p:blipFill>
        <p:spPr>
          <a:xfrm>
            <a:off x="2914855" y="1347325"/>
            <a:ext cx="6032609" cy="4410887"/>
          </a:xfrm>
          <a:prstGeom prst="rect">
            <a:avLst/>
          </a:prstGeom>
        </p:spPr>
      </p:pic>
      <p:sp>
        <p:nvSpPr>
          <p:cNvPr id="19" name="文本框 18"/>
          <p:cNvSpPr txBox="1"/>
          <p:nvPr/>
        </p:nvSpPr>
        <p:spPr>
          <a:xfrm>
            <a:off x="4987024" y="5254156"/>
            <a:ext cx="646331" cy="646331"/>
          </a:xfrm>
          <a:prstGeom prst="rect">
            <a:avLst/>
          </a:prstGeom>
          <a:solidFill>
            <a:schemeClr val="bg1"/>
          </a:solidFill>
        </p:spPr>
        <p:txBody>
          <a:bodyPr wrap="none" rtlCol="0">
            <a:spAutoFit/>
          </a:bodyPr>
          <a:lstStyle/>
          <a:p>
            <a:r>
              <a:rPr kumimoji="1" lang="zh-CN" altLang="en-US" sz="3600" b="1" dirty="0">
                <a:latin typeface="Arial"/>
                <a:cs typeface="Arial"/>
              </a:rPr>
              <a:t>β</a:t>
            </a:r>
          </a:p>
        </p:txBody>
      </p:sp>
      <p:sp>
        <p:nvSpPr>
          <p:cNvPr id="20" name="文本框 19"/>
          <p:cNvSpPr txBox="1"/>
          <p:nvPr/>
        </p:nvSpPr>
        <p:spPr>
          <a:xfrm>
            <a:off x="6322200" y="1443308"/>
            <a:ext cx="430307" cy="646331"/>
          </a:xfrm>
          <a:prstGeom prst="rect">
            <a:avLst/>
          </a:prstGeom>
          <a:solidFill>
            <a:schemeClr val="bg1"/>
          </a:solidFill>
        </p:spPr>
        <p:txBody>
          <a:bodyPr wrap="square" rtlCol="0">
            <a:spAutoFit/>
          </a:bodyPr>
          <a:lstStyle/>
          <a:p>
            <a:r>
              <a:rPr kumimoji="1" lang="en-US" altLang="zh-CN" sz="3600" b="1" dirty="0">
                <a:latin typeface="Arial"/>
                <a:cs typeface="Arial"/>
              </a:rPr>
              <a:t>𝛾</a:t>
            </a:r>
            <a:endParaRPr kumimoji="1" lang="zh-CN" altLang="en-US" sz="3600" b="1" dirty="0">
              <a:latin typeface="Arial"/>
              <a:cs typeface="Arial"/>
            </a:endParaRPr>
          </a:p>
        </p:txBody>
      </p:sp>
      <p:sp>
        <p:nvSpPr>
          <p:cNvPr id="21" name="上箭头 20"/>
          <p:cNvSpPr/>
          <p:nvPr/>
        </p:nvSpPr>
        <p:spPr>
          <a:xfrm rot="19036446">
            <a:off x="6134461" y="4914560"/>
            <a:ext cx="504056" cy="679192"/>
          </a:xfrm>
          <a:prstGeom prst="up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2" name="上箭头 21"/>
          <p:cNvSpPr/>
          <p:nvPr/>
        </p:nvSpPr>
        <p:spPr>
          <a:xfrm rot="7370372">
            <a:off x="3810508" y="3429568"/>
            <a:ext cx="504056" cy="504056"/>
          </a:xfrm>
          <a:prstGeom prst="up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pic>
        <p:nvPicPr>
          <p:cNvPr id="23" name="图片 22" descr="timg.jpe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43600" y="1756828"/>
            <a:ext cx="2427400" cy="1844824"/>
          </a:xfrm>
          <a:prstGeom prst="rect">
            <a:avLst/>
          </a:prstGeom>
        </p:spPr>
      </p:pic>
      <p:pic>
        <p:nvPicPr>
          <p:cNvPr id="24" name="图片 23"/>
          <p:cNvPicPr>
            <a:picLocks noChangeAspect="1"/>
          </p:cNvPicPr>
          <p:nvPr/>
        </p:nvPicPr>
        <p:blipFill rotWithShape="1">
          <a:blip r:embed="rId5">
            <a:extLst>
              <a:ext uri="{28A0092B-C50C-407E-A947-70E740481C1C}">
                <a14:useLocalDpi xmlns:a14="http://schemas.microsoft.com/office/drawing/2010/main" val="0"/>
              </a:ext>
            </a:extLst>
          </a:blip>
          <a:srcRect l="6072" t="9051" r="4896" b="1176"/>
          <a:stretch/>
        </p:blipFill>
        <p:spPr>
          <a:xfrm>
            <a:off x="6839106" y="5162644"/>
            <a:ext cx="1944216" cy="1191136"/>
          </a:xfrm>
          <a:prstGeom prst="rect">
            <a:avLst/>
          </a:prstGeom>
        </p:spPr>
      </p:pic>
      <p:grpSp>
        <p:nvGrpSpPr>
          <p:cNvPr id="25" name="组 24"/>
          <p:cNvGrpSpPr/>
          <p:nvPr/>
        </p:nvGrpSpPr>
        <p:grpSpPr>
          <a:xfrm>
            <a:off x="820875" y="1506480"/>
            <a:ext cx="1501256" cy="1982474"/>
            <a:chOff x="167434" y="2403814"/>
            <a:chExt cx="1501256" cy="1982474"/>
          </a:xfrm>
        </p:grpSpPr>
        <p:grpSp>
          <p:nvGrpSpPr>
            <p:cNvPr id="26" name="组合 52"/>
            <p:cNvGrpSpPr/>
            <p:nvPr/>
          </p:nvGrpSpPr>
          <p:grpSpPr>
            <a:xfrm>
              <a:off x="827584" y="2723170"/>
              <a:ext cx="716425" cy="1428759"/>
              <a:chOff x="6210435" y="4786322"/>
              <a:chExt cx="716425" cy="1428759"/>
            </a:xfrm>
          </p:grpSpPr>
          <p:sp>
            <p:nvSpPr>
              <p:cNvPr id="36" name="下箭头 35"/>
              <p:cNvSpPr/>
              <p:nvPr/>
            </p:nvSpPr>
            <p:spPr>
              <a:xfrm>
                <a:off x="6426459" y="5965324"/>
                <a:ext cx="283964" cy="249757"/>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下箭头 36"/>
              <p:cNvSpPr/>
              <p:nvPr/>
            </p:nvSpPr>
            <p:spPr>
              <a:xfrm>
                <a:off x="6354451" y="5533278"/>
                <a:ext cx="482163" cy="378954"/>
              </a:xfrm>
              <a:prstGeom prst="downArrow">
                <a:avLst>
                  <a:gd name="adj1" fmla="val 50000"/>
                  <a:gd name="adj2" fmla="val 43568"/>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下箭头 37"/>
              <p:cNvSpPr/>
              <p:nvPr/>
            </p:nvSpPr>
            <p:spPr>
              <a:xfrm>
                <a:off x="6210435" y="4786322"/>
                <a:ext cx="716425" cy="686588"/>
              </a:xfrm>
              <a:prstGeom prst="downArrow">
                <a:avLst>
                  <a:gd name="adj1" fmla="val 50000"/>
                  <a:gd name="adj2" fmla="val 36333"/>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60"/>
            <p:cNvGrpSpPr/>
            <p:nvPr/>
          </p:nvGrpSpPr>
          <p:grpSpPr>
            <a:xfrm>
              <a:off x="167434" y="2403814"/>
              <a:ext cx="1501256" cy="1982474"/>
              <a:chOff x="5713951" y="4466966"/>
              <a:chExt cx="1501255" cy="1982474"/>
            </a:xfrm>
          </p:grpSpPr>
          <p:cxnSp>
            <p:nvCxnSpPr>
              <p:cNvPr id="28" name="直接连接符 15"/>
              <p:cNvCxnSpPr/>
              <p:nvPr/>
            </p:nvCxnSpPr>
            <p:spPr>
              <a:xfrm>
                <a:off x="6230083" y="5924200"/>
                <a:ext cx="98238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直接连接符 16"/>
              <p:cNvCxnSpPr/>
              <p:nvPr/>
            </p:nvCxnSpPr>
            <p:spPr>
              <a:xfrm>
                <a:off x="6230083" y="5492152"/>
                <a:ext cx="98512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直接连接符 17"/>
              <p:cNvCxnSpPr/>
              <p:nvPr/>
            </p:nvCxnSpPr>
            <p:spPr>
              <a:xfrm>
                <a:off x="6230083" y="4786322"/>
                <a:ext cx="98512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1" name="TextBox 19"/>
              <p:cNvSpPr txBox="1"/>
              <p:nvPr/>
            </p:nvSpPr>
            <p:spPr>
              <a:xfrm>
                <a:off x="5713951" y="5926220"/>
                <a:ext cx="657552" cy="523220"/>
              </a:xfrm>
              <a:prstGeom prst="rect">
                <a:avLst/>
              </a:prstGeom>
              <a:noFill/>
            </p:spPr>
            <p:txBody>
              <a:bodyPr wrap="none" rtlCol="0">
                <a:spAutoFit/>
              </a:bodyPr>
              <a:lstStyle/>
              <a:p>
                <a:r>
                  <a:rPr lang="en-US" altLang="zh-CN" sz="2800" dirty="0">
                    <a:latin typeface="Arial" panose="020B0604020202020204" pitchFamily="34" charset="0"/>
                    <a:cs typeface="Arial" panose="020B0604020202020204" pitchFamily="34" charset="0"/>
                  </a:rPr>
                  <a:t>0</a:t>
                </a:r>
                <a:r>
                  <a:rPr lang="en-US" altLang="zh-CN" sz="2800" baseline="-25000" dirty="0">
                    <a:latin typeface="Arial" panose="020B0604020202020204" pitchFamily="34" charset="0"/>
                    <a:cs typeface="Arial" panose="020B0604020202020204" pitchFamily="34" charset="0"/>
                  </a:rPr>
                  <a:t>2</a:t>
                </a:r>
                <a:r>
                  <a:rPr lang="en-US" altLang="zh-CN" sz="2800" baseline="30000" dirty="0">
                    <a:latin typeface="Arial" panose="020B0604020202020204" pitchFamily="34" charset="0"/>
                    <a:cs typeface="Arial" panose="020B0604020202020204" pitchFamily="34" charset="0"/>
                  </a:rPr>
                  <a:t>+</a:t>
                </a:r>
                <a:endParaRPr lang="zh-CN" altLang="en-US" baseline="30000" dirty="0">
                  <a:latin typeface="Arial" panose="020B0604020202020204" pitchFamily="34" charset="0"/>
                  <a:cs typeface="Arial" panose="020B0604020202020204" pitchFamily="34" charset="0"/>
                </a:endParaRPr>
              </a:p>
            </p:txBody>
          </p:sp>
          <p:sp>
            <p:nvSpPr>
              <p:cNvPr id="32" name="TextBox 20"/>
              <p:cNvSpPr txBox="1"/>
              <p:nvPr/>
            </p:nvSpPr>
            <p:spPr>
              <a:xfrm>
                <a:off x="5713951" y="5572228"/>
                <a:ext cx="657552" cy="523220"/>
              </a:xfrm>
              <a:prstGeom prst="rect">
                <a:avLst/>
              </a:prstGeom>
              <a:noFill/>
            </p:spPr>
            <p:txBody>
              <a:bodyPr wrap="none" rtlCol="0">
                <a:spAutoFit/>
              </a:bodyPr>
              <a:lstStyle/>
              <a:p>
                <a:r>
                  <a:rPr lang="en-US" altLang="zh-CN" sz="2800" dirty="0">
                    <a:latin typeface="Arial" panose="020B0604020202020204" pitchFamily="34" charset="0"/>
                    <a:cs typeface="Arial" panose="020B0604020202020204" pitchFamily="34" charset="0"/>
                  </a:rPr>
                  <a:t>2</a:t>
                </a:r>
                <a:r>
                  <a:rPr lang="en-US" altLang="zh-CN" sz="2800" baseline="-25000" dirty="0">
                    <a:latin typeface="Arial" panose="020B0604020202020204" pitchFamily="34" charset="0"/>
                    <a:cs typeface="Arial" panose="020B0604020202020204" pitchFamily="34" charset="0"/>
                  </a:rPr>
                  <a:t>2</a:t>
                </a:r>
                <a:r>
                  <a:rPr lang="en-US" altLang="zh-CN" sz="2800" baseline="30000" dirty="0">
                    <a:latin typeface="Arial" panose="020B0604020202020204" pitchFamily="34" charset="0"/>
                    <a:cs typeface="Arial" panose="020B0604020202020204" pitchFamily="34" charset="0"/>
                  </a:rPr>
                  <a:t>+</a:t>
                </a:r>
                <a:endParaRPr lang="zh-CN" altLang="en-US" baseline="30000" dirty="0">
                  <a:latin typeface="Arial" panose="020B0604020202020204" pitchFamily="34" charset="0"/>
                  <a:cs typeface="Arial" panose="020B0604020202020204" pitchFamily="34" charset="0"/>
                </a:endParaRPr>
              </a:p>
            </p:txBody>
          </p:sp>
          <p:sp>
            <p:nvSpPr>
              <p:cNvPr id="33" name="TextBox 21"/>
              <p:cNvSpPr txBox="1"/>
              <p:nvPr/>
            </p:nvSpPr>
            <p:spPr>
              <a:xfrm>
                <a:off x="5727987" y="5207698"/>
                <a:ext cx="657552" cy="523220"/>
              </a:xfrm>
              <a:prstGeom prst="rect">
                <a:avLst/>
              </a:prstGeom>
              <a:noFill/>
            </p:spPr>
            <p:txBody>
              <a:bodyPr wrap="none" rtlCol="0">
                <a:spAutoFit/>
              </a:bodyPr>
              <a:lstStyle/>
              <a:p>
                <a:r>
                  <a:rPr lang="en-US" altLang="zh-CN" sz="2800" dirty="0">
                    <a:latin typeface="Arial" panose="020B0604020202020204" pitchFamily="34" charset="0"/>
                    <a:cs typeface="Arial" panose="020B0604020202020204" pitchFamily="34" charset="0"/>
                  </a:rPr>
                  <a:t>4</a:t>
                </a:r>
                <a:r>
                  <a:rPr lang="en-US" altLang="zh-CN" sz="2800" baseline="-25000" dirty="0">
                    <a:latin typeface="Arial" panose="020B0604020202020204" pitchFamily="34" charset="0"/>
                    <a:cs typeface="Arial" panose="020B0604020202020204" pitchFamily="34" charset="0"/>
                  </a:rPr>
                  <a:t>2</a:t>
                </a:r>
                <a:r>
                  <a:rPr lang="en-US" altLang="zh-CN" sz="2800" baseline="30000" dirty="0">
                    <a:latin typeface="Arial" panose="020B0604020202020204" pitchFamily="34" charset="0"/>
                    <a:cs typeface="Arial" panose="020B0604020202020204" pitchFamily="34" charset="0"/>
                  </a:rPr>
                  <a:t>+</a:t>
                </a:r>
                <a:endParaRPr lang="zh-CN" altLang="en-US" baseline="30000" dirty="0">
                  <a:latin typeface="Arial" panose="020B0604020202020204" pitchFamily="34" charset="0"/>
                  <a:cs typeface="Arial" panose="020B0604020202020204" pitchFamily="34" charset="0"/>
                </a:endParaRPr>
              </a:p>
            </p:txBody>
          </p:sp>
          <p:sp>
            <p:nvSpPr>
              <p:cNvPr id="34" name="TextBox 22"/>
              <p:cNvSpPr txBox="1"/>
              <p:nvPr/>
            </p:nvSpPr>
            <p:spPr>
              <a:xfrm>
                <a:off x="5713951" y="4466966"/>
                <a:ext cx="657552" cy="523220"/>
              </a:xfrm>
              <a:prstGeom prst="rect">
                <a:avLst/>
              </a:prstGeom>
              <a:noFill/>
            </p:spPr>
            <p:txBody>
              <a:bodyPr wrap="none" rtlCol="0">
                <a:spAutoFit/>
              </a:bodyPr>
              <a:lstStyle/>
              <a:p>
                <a:r>
                  <a:rPr lang="en-US" altLang="zh-CN" sz="2800" dirty="0">
                    <a:latin typeface="Arial" panose="020B0604020202020204" pitchFamily="34" charset="0"/>
                    <a:cs typeface="Arial" panose="020B0604020202020204" pitchFamily="34" charset="0"/>
                  </a:rPr>
                  <a:t>6</a:t>
                </a:r>
                <a:r>
                  <a:rPr lang="en-US" altLang="zh-CN" sz="2800" baseline="-25000" dirty="0">
                    <a:latin typeface="Arial" panose="020B0604020202020204" pitchFamily="34" charset="0"/>
                    <a:cs typeface="Arial" panose="020B0604020202020204" pitchFamily="34" charset="0"/>
                  </a:rPr>
                  <a:t>2</a:t>
                </a:r>
                <a:r>
                  <a:rPr lang="en-US" altLang="zh-CN" sz="2800" baseline="30000" dirty="0">
                    <a:latin typeface="Arial" panose="020B0604020202020204" pitchFamily="34" charset="0"/>
                    <a:cs typeface="Arial" panose="020B0604020202020204" pitchFamily="34" charset="0"/>
                  </a:rPr>
                  <a:t>+</a:t>
                </a:r>
                <a:endParaRPr lang="zh-CN" altLang="en-US" baseline="30000" dirty="0">
                  <a:latin typeface="Arial" panose="020B0604020202020204" pitchFamily="34" charset="0"/>
                  <a:cs typeface="Arial" panose="020B0604020202020204" pitchFamily="34" charset="0"/>
                </a:endParaRPr>
              </a:p>
            </p:txBody>
          </p:sp>
          <p:cxnSp>
            <p:nvCxnSpPr>
              <p:cNvPr id="35" name="直接连接符 46"/>
              <p:cNvCxnSpPr/>
              <p:nvPr/>
            </p:nvCxnSpPr>
            <p:spPr>
              <a:xfrm>
                <a:off x="6230083" y="6215082"/>
                <a:ext cx="98512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grpSp>
        <p:nvGrpSpPr>
          <p:cNvPr id="39" name="组 38"/>
          <p:cNvGrpSpPr/>
          <p:nvPr/>
        </p:nvGrpSpPr>
        <p:grpSpPr>
          <a:xfrm>
            <a:off x="8947119" y="4615960"/>
            <a:ext cx="1656712" cy="2023418"/>
            <a:chOff x="683568" y="2485702"/>
            <a:chExt cx="1656712" cy="2023418"/>
          </a:xfrm>
        </p:grpSpPr>
        <p:grpSp>
          <p:nvGrpSpPr>
            <p:cNvPr id="40" name="组合 52"/>
            <p:cNvGrpSpPr/>
            <p:nvPr/>
          </p:nvGrpSpPr>
          <p:grpSpPr>
            <a:xfrm>
              <a:off x="800454" y="2723170"/>
              <a:ext cx="743410" cy="1428760"/>
              <a:chOff x="6183305" y="4786322"/>
              <a:chExt cx="743410" cy="1428760"/>
            </a:xfrm>
          </p:grpSpPr>
          <p:sp>
            <p:nvSpPr>
              <p:cNvPr id="50" name="下箭头 49"/>
              <p:cNvSpPr/>
              <p:nvPr/>
            </p:nvSpPr>
            <p:spPr>
              <a:xfrm>
                <a:off x="6286512" y="6072206"/>
                <a:ext cx="571504" cy="142876"/>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下箭头 50"/>
              <p:cNvSpPr/>
              <p:nvPr/>
            </p:nvSpPr>
            <p:spPr>
              <a:xfrm>
                <a:off x="6232328" y="5572140"/>
                <a:ext cx="679872" cy="451289"/>
              </a:xfrm>
              <a:prstGeom prst="downArrow">
                <a:avLst>
                  <a:gd name="adj1" fmla="val 50000"/>
                  <a:gd name="adj2" fmla="val 43568"/>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下箭头 51"/>
              <p:cNvSpPr/>
              <p:nvPr/>
            </p:nvSpPr>
            <p:spPr>
              <a:xfrm>
                <a:off x="6183305" y="4786322"/>
                <a:ext cx="743410" cy="785818"/>
              </a:xfrm>
              <a:prstGeom prst="downArrow">
                <a:avLst>
                  <a:gd name="adj1" fmla="val 50000"/>
                  <a:gd name="adj2" fmla="val 36333"/>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1" name="组合 60"/>
            <p:cNvGrpSpPr/>
            <p:nvPr/>
          </p:nvGrpSpPr>
          <p:grpSpPr>
            <a:xfrm>
              <a:off x="683568" y="2485702"/>
              <a:ext cx="1656712" cy="2023418"/>
              <a:chOff x="6230083" y="4548854"/>
              <a:chExt cx="1656711" cy="2023418"/>
            </a:xfrm>
          </p:grpSpPr>
          <p:cxnSp>
            <p:nvCxnSpPr>
              <p:cNvPr id="42" name="直接连接符 15"/>
              <p:cNvCxnSpPr/>
              <p:nvPr/>
            </p:nvCxnSpPr>
            <p:spPr>
              <a:xfrm>
                <a:off x="6230083" y="6039200"/>
                <a:ext cx="98238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直接连接符 16"/>
              <p:cNvCxnSpPr/>
              <p:nvPr/>
            </p:nvCxnSpPr>
            <p:spPr>
              <a:xfrm>
                <a:off x="6230083" y="5572140"/>
                <a:ext cx="98512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直接连接符 17"/>
              <p:cNvCxnSpPr/>
              <p:nvPr/>
            </p:nvCxnSpPr>
            <p:spPr>
              <a:xfrm>
                <a:off x="6230083" y="4786322"/>
                <a:ext cx="98512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5" name="TextBox 19"/>
              <p:cNvSpPr txBox="1"/>
              <p:nvPr/>
            </p:nvSpPr>
            <p:spPr>
              <a:xfrm>
                <a:off x="7215206" y="6049052"/>
                <a:ext cx="657552" cy="523220"/>
              </a:xfrm>
              <a:prstGeom prst="rect">
                <a:avLst/>
              </a:prstGeom>
              <a:noFill/>
            </p:spPr>
            <p:txBody>
              <a:bodyPr wrap="none" rtlCol="0">
                <a:spAutoFit/>
              </a:bodyPr>
              <a:lstStyle/>
              <a:p>
                <a:r>
                  <a:rPr lang="en-US" altLang="zh-CN" sz="2800" dirty="0">
                    <a:latin typeface="Arial" panose="020B0604020202020204" pitchFamily="34" charset="0"/>
                    <a:cs typeface="Arial" panose="020B0604020202020204" pitchFamily="34" charset="0"/>
                  </a:rPr>
                  <a:t>0</a:t>
                </a:r>
                <a:r>
                  <a:rPr lang="en-US" altLang="zh-CN" sz="2800" baseline="-25000" dirty="0">
                    <a:latin typeface="Arial" panose="020B0604020202020204" pitchFamily="34" charset="0"/>
                    <a:cs typeface="Arial" panose="020B0604020202020204" pitchFamily="34" charset="0"/>
                  </a:rPr>
                  <a:t>1</a:t>
                </a:r>
                <a:r>
                  <a:rPr lang="en-US" altLang="zh-CN" sz="2800" baseline="30000" dirty="0">
                    <a:latin typeface="Arial" panose="020B0604020202020204" pitchFamily="34" charset="0"/>
                    <a:cs typeface="Arial" panose="020B0604020202020204" pitchFamily="34" charset="0"/>
                  </a:rPr>
                  <a:t>+</a:t>
                </a:r>
                <a:endParaRPr lang="zh-CN" altLang="en-US" baseline="30000" dirty="0">
                  <a:latin typeface="Arial" panose="020B0604020202020204" pitchFamily="34" charset="0"/>
                  <a:cs typeface="Arial" panose="020B0604020202020204" pitchFamily="34" charset="0"/>
                </a:endParaRPr>
              </a:p>
            </p:txBody>
          </p:sp>
          <p:sp>
            <p:nvSpPr>
              <p:cNvPr id="46" name="TextBox 20"/>
              <p:cNvSpPr txBox="1"/>
              <p:nvPr/>
            </p:nvSpPr>
            <p:spPr>
              <a:xfrm>
                <a:off x="7215206" y="5763300"/>
                <a:ext cx="657552" cy="523220"/>
              </a:xfrm>
              <a:prstGeom prst="rect">
                <a:avLst/>
              </a:prstGeom>
              <a:noFill/>
            </p:spPr>
            <p:txBody>
              <a:bodyPr wrap="none" rtlCol="0">
                <a:spAutoFit/>
              </a:bodyPr>
              <a:lstStyle/>
              <a:p>
                <a:r>
                  <a:rPr lang="en-US" altLang="zh-CN" sz="2800" dirty="0">
                    <a:latin typeface="Arial" panose="020B0604020202020204" pitchFamily="34" charset="0"/>
                    <a:cs typeface="Arial" panose="020B0604020202020204" pitchFamily="34" charset="0"/>
                  </a:rPr>
                  <a:t>2</a:t>
                </a:r>
                <a:r>
                  <a:rPr lang="en-US" altLang="zh-CN" sz="2800" baseline="-25000" dirty="0">
                    <a:latin typeface="Arial" panose="020B0604020202020204" pitchFamily="34" charset="0"/>
                    <a:cs typeface="Arial" panose="020B0604020202020204" pitchFamily="34" charset="0"/>
                  </a:rPr>
                  <a:t>1</a:t>
                </a:r>
                <a:r>
                  <a:rPr lang="en-US" altLang="zh-CN" sz="2800" baseline="30000" dirty="0">
                    <a:latin typeface="Arial" panose="020B0604020202020204" pitchFamily="34" charset="0"/>
                    <a:cs typeface="Arial" panose="020B0604020202020204" pitchFamily="34" charset="0"/>
                  </a:rPr>
                  <a:t>+</a:t>
                </a:r>
                <a:endParaRPr lang="zh-CN" altLang="en-US" baseline="30000" dirty="0">
                  <a:latin typeface="Arial" panose="020B0604020202020204" pitchFamily="34" charset="0"/>
                  <a:cs typeface="Arial" panose="020B0604020202020204" pitchFamily="34" charset="0"/>
                </a:endParaRPr>
              </a:p>
            </p:txBody>
          </p:sp>
          <p:sp>
            <p:nvSpPr>
              <p:cNvPr id="47" name="TextBox 21"/>
              <p:cNvSpPr txBox="1"/>
              <p:nvPr/>
            </p:nvSpPr>
            <p:spPr>
              <a:xfrm>
                <a:off x="7229242" y="5357826"/>
                <a:ext cx="657552" cy="523220"/>
              </a:xfrm>
              <a:prstGeom prst="rect">
                <a:avLst/>
              </a:prstGeom>
              <a:noFill/>
            </p:spPr>
            <p:txBody>
              <a:bodyPr wrap="none" rtlCol="0">
                <a:spAutoFit/>
              </a:bodyPr>
              <a:lstStyle/>
              <a:p>
                <a:r>
                  <a:rPr lang="en-US" altLang="zh-CN" sz="2800" dirty="0">
                    <a:latin typeface="Arial" panose="020B0604020202020204" pitchFamily="34" charset="0"/>
                    <a:cs typeface="Arial" panose="020B0604020202020204" pitchFamily="34" charset="0"/>
                  </a:rPr>
                  <a:t>4</a:t>
                </a:r>
                <a:r>
                  <a:rPr lang="en-US" altLang="zh-CN" sz="2800" baseline="-25000" dirty="0">
                    <a:latin typeface="Arial" panose="020B0604020202020204" pitchFamily="34" charset="0"/>
                    <a:cs typeface="Arial" panose="020B0604020202020204" pitchFamily="34" charset="0"/>
                  </a:rPr>
                  <a:t>1</a:t>
                </a:r>
                <a:r>
                  <a:rPr lang="en-US" altLang="zh-CN" sz="2800" baseline="30000" dirty="0">
                    <a:latin typeface="Arial" panose="020B0604020202020204" pitchFamily="34" charset="0"/>
                    <a:cs typeface="Arial" panose="020B0604020202020204" pitchFamily="34" charset="0"/>
                  </a:rPr>
                  <a:t>+</a:t>
                </a:r>
                <a:endParaRPr lang="zh-CN" altLang="en-US" baseline="30000" dirty="0">
                  <a:latin typeface="Arial" panose="020B0604020202020204" pitchFamily="34" charset="0"/>
                  <a:cs typeface="Arial" panose="020B0604020202020204" pitchFamily="34" charset="0"/>
                </a:endParaRPr>
              </a:p>
            </p:txBody>
          </p:sp>
          <p:sp>
            <p:nvSpPr>
              <p:cNvPr id="48" name="TextBox 22"/>
              <p:cNvSpPr txBox="1"/>
              <p:nvPr/>
            </p:nvSpPr>
            <p:spPr>
              <a:xfrm>
                <a:off x="7215206" y="4548854"/>
                <a:ext cx="657552" cy="523220"/>
              </a:xfrm>
              <a:prstGeom prst="rect">
                <a:avLst/>
              </a:prstGeom>
              <a:noFill/>
            </p:spPr>
            <p:txBody>
              <a:bodyPr wrap="none" rtlCol="0">
                <a:spAutoFit/>
              </a:bodyPr>
              <a:lstStyle/>
              <a:p>
                <a:r>
                  <a:rPr lang="en-US" altLang="zh-CN" sz="2800" dirty="0">
                    <a:latin typeface="Arial" panose="020B0604020202020204" pitchFamily="34" charset="0"/>
                    <a:cs typeface="Arial" panose="020B0604020202020204" pitchFamily="34" charset="0"/>
                  </a:rPr>
                  <a:t>6</a:t>
                </a:r>
                <a:r>
                  <a:rPr lang="en-US" altLang="zh-CN" sz="2800" baseline="-25000" dirty="0">
                    <a:latin typeface="Arial" panose="020B0604020202020204" pitchFamily="34" charset="0"/>
                    <a:cs typeface="Arial" panose="020B0604020202020204" pitchFamily="34" charset="0"/>
                  </a:rPr>
                  <a:t>1</a:t>
                </a:r>
                <a:r>
                  <a:rPr lang="en-US" altLang="zh-CN" sz="2800" baseline="30000" dirty="0">
                    <a:latin typeface="Arial" panose="020B0604020202020204" pitchFamily="34" charset="0"/>
                    <a:cs typeface="Arial" panose="020B0604020202020204" pitchFamily="34" charset="0"/>
                  </a:rPr>
                  <a:t>+</a:t>
                </a:r>
                <a:endParaRPr lang="zh-CN" altLang="en-US" baseline="30000" dirty="0">
                  <a:latin typeface="Arial" panose="020B0604020202020204" pitchFamily="34" charset="0"/>
                  <a:cs typeface="Arial" panose="020B0604020202020204" pitchFamily="34" charset="0"/>
                </a:endParaRPr>
              </a:p>
            </p:txBody>
          </p:sp>
          <p:cxnSp>
            <p:nvCxnSpPr>
              <p:cNvPr id="49" name="直接连接符 46"/>
              <p:cNvCxnSpPr/>
              <p:nvPr/>
            </p:nvCxnSpPr>
            <p:spPr>
              <a:xfrm>
                <a:off x="6230083" y="6215082"/>
                <a:ext cx="98512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sp>
        <p:nvSpPr>
          <p:cNvPr id="3" name="灯片编号占位符 2">
            <a:extLst>
              <a:ext uri="{FF2B5EF4-FFF2-40B4-BE49-F238E27FC236}">
                <a16:creationId xmlns:a16="http://schemas.microsoft.com/office/drawing/2014/main" id="{4B40B94D-EE3F-4DA6-B924-AE2A9088449C}"/>
              </a:ext>
            </a:extLst>
          </p:cNvPr>
          <p:cNvSpPr>
            <a:spLocks noGrp="1"/>
          </p:cNvSpPr>
          <p:nvPr>
            <p:ph type="sldNum" sz="quarter" idx="12"/>
          </p:nvPr>
        </p:nvSpPr>
        <p:spPr/>
        <p:txBody>
          <a:bodyPr/>
          <a:lstStyle/>
          <a:p>
            <a:fld id="{62882B55-B6B2-497F-8568-5D2D4C04CE38}" type="slidenum">
              <a:rPr lang="zh-CN" altLang="en-US" smtClean="0"/>
              <a:t>30</a:t>
            </a:fld>
            <a:endParaRPr lang="zh-CN" altLang="en-US"/>
          </a:p>
        </p:txBody>
      </p:sp>
    </p:spTree>
    <p:extLst>
      <p:ext uri="{BB962C8B-B14F-4D97-AF65-F5344CB8AC3E}">
        <p14:creationId xmlns:p14="http://schemas.microsoft.com/office/powerpoint/2010/main" val="3281728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C102DD-307C-4C75-AEB1-8D2DE4BEE214}"/>
              </a:ext>
            </a:extLst>
          </p:cNvPr>
          <p:cNvSpPr>
            <a:spLocks noGrp="1"/>
          </p:cNvSpPr>
          <p:nvPr>
            <p:ph type="title"/>
          </p:nvPr>
        </p:nvSpPr>
        <p:spPr/>
        <p:txBody>
          <a:bodyPr>
            <a:normAutofit/>
          </a:bodyPr>
          <a:lstStyle/>
          <a:p>
            <a:r>
              <a:rPr lang="zh-CN" altLang="en-US" sz="3400" b="1" dirty="0">
                <a:solidFill>
                  <a:srgbClr val="7030A0"/>
                </a:solidFill>
                <a:latin typeface="Microsoft YaHei" charset="-122"/>
                <a:ea typeface="Microsoft YaHei" charset="-122"/>
                <a:cs typeface="Microsoft YaHei" charset="-122"/>
              </a:rPr>
              <a:t>原子核形状共存</a:t>
            </a:r>
          </a:p>
        </p:txBody>
      </p:sp>
      <p:sp>
        <p:nvSpPr>
          <p:cNvPr id="3" name="灯片编号占位符 2">
            <a:extLst>
              <a:ext uri="{FF2B5EF4-FFF2-40B4-BE49-F238E27FC236}">
                <a16:creationId xmlns:a16="http://schemas.microsoft.com/office/drawing/2014/main" id="{4B40B94D-EE3F-4DA6-B924-AE2A9088449C}"/>
              </a:ext>
            </a:extLst>
          </p:cNvPr>
          <p:cNvSpPr>
            <a:spLocks noGrp="1"/>
          </p:cNvSpPr>
          <p:nvPr>
            <p:ph type="sldNum" sz="quarter" idx="12"/>
          </p:nvPr>
        </p:nvSpPr>
        <p:spPr/>
        <p:txBody>
          <a:bodyPr/>
          <a:lstStyle/>
          <a:p>
            <a:fld id="{62882B55-B6B2-497F-8568-5D2D4C04CE38}" type="slidenum">
              <a:rPr lang="zh-CN" altLang="en-US" smtClean="0"/>
              <a:t>31</a:t>
            </a:fld>
            <a:endParaRPr lang="zh-CN" altLang="en-US"/>
          </a:p>
        </p:txBody>
      </p:sp>
      <p:pic>
        <p:nvPicPr>
          <p:cNvPr id="7" name="图片 6">
            <a:extLst>
              <a:ext uri="{FF2B5EF4-FFF2-40B4-BE49-F238E27FC236}">
                <a16:creationId xmlns:a16="http://schemas.microsoft.com/office/drawing/2014/main" id="{17A55B1D-166C-3405-1A62-85197C2A5E35}"/>
              </a:ext>
            </a:extLst>
          </p:cNvPr>
          <p:cNvPicPr>
            <a:picLocks noChangeAspect="1"/>
          </p:cNvPicPr>
          <p:nvPr/>
        </p:nvPicPr>
        <p:blipFill rotWithShape="1">
          <a:blip r:embed="rId3">
            <a:extLst>
              <a:ext uri="{28A0092B-C50C-407E-A947-70E740481C1C}">
                <a14:useLocalDpi xmlns:a14="http://schemas.microsoft.com/office/drawing/2010/main" val="0"/>
              </a:ext>
            </a:extLst>
          </a:blip>
          <a:srcRect t="3261"/>
          <a:stretch/>
        </p:blipFill>
        <p:spPr>
          <a:xfrm>
            <a:off x="90311" y="886486"/>
            <a:ext cx="11815789" cy="5779985"/>
          </a:xfrm>
          <a:prstGeom prst="rect">
            <a:avLst/>
          </a:prstGeom>
        </p:spPr>
      </p:pic>
      <p:sp>
        <p:nvSpPr>
          <p:cNvPr id="8" name="矩形 32">
            <a:extLst>
              <a:ext uri="{FF2B5EF4-FFF2-40B4-BE49-F238E27FC236}">
                <a16:creationId xmlns:a16="http://schemas.microsoft.com/office/drawing/2014/main" id="{EE8F3D3A-D0A7-3085-4D4A-6BBCB62D724C}"/>
              </a:ext>
            </a:extLst>
          </p:cNvPr>
          <p:cNvSpPr/>
          <p:nvPr/>
        </p:nvSpPr>
        <p:spPr>
          <a:xfrm>
            <a:off x="1240011" y="3726232"/>
            <a:ext cx="2636968" cy="1066318"/>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000"/>
              </a:lnSpc>
            </a:pPr>
            <a:r>
              <a:rPr lang="en-US" altLang="zh-CN" sz="2500" b="1" baseline="30000" dirty="0">
                <a:latin typeface="Microsoft YaHei" charset="-122"/>
                <a:ea typeface="Microsoft YaHei" charset="-122"/>
                <a:cs typeface="Microsoft YaHei" charset="-122"/>
              </a:rPr>
              <a:t>16</a:t>
            </a:r>
            <a:r>
              <a:rPr lang="en-US" altLang="zh-CN" sz="2500" b="1" dirty="0">
                <a:latin typeface="Microsoft YaHei" charset="-122"/>
                <a:ea typeface="Microsoft YaHei" charset="-122"/>
                <a:cs typeface="Microsoft YaHei" charset="-122"/>
              </a:rPr>
              <a:t>O</a:t>
            </a:r>
            <a:r>
              <a:rPr lang="zh-CN" altLang="en-US" sz="2500" b="1" dirty="0">
                <a:latin typeface="Microsoft YaHei" charset="-122"/>
                <a:ea typeface="Microsoft YaHei" charset="-122"/>
                <a:cs typeface="Microsoft YaHei" charset="-122"/>
              </a:rPr>
              <a:t>的</a:t>
            </a:r>
            <a:r>
              <a:rPr lang="en-US" altLang="zh-CN" sz="2500" b="1" dirty="0">
                <a:latin typeface="Microsoft YaHei" charset="-122"/>
                <a:ea typeface="Microsoft YaHei" charset="-122"/>
                <a:cs typeface="Microsoft YaHei" charset="-122"/>
              </a:rPr>
              <a:t>0</a:t>
            </a:r>
            <a:r>
              <a:rPr lang="en-US" altLang="zh-CN" sz="2500" b="1" baseline="30000" dirty="0">
                <a:latin typeface="Microsoft YaHei" charset="-122"/>
                <a:ea typeface="Microsoft YaHei" charset="-122"/>
                <a:cs typeface="Microsoft YaHei" charset="-122"/>
              </a:rPr>
              <a:t>+</a:t>
            </a:r>
            <a:r>
              <a:rPr lang="zh-CN" altLang="en-US" sz="2500" b="1" dirty="0">
                <a:latin typeface="Microsoft YaHei" charset="-122"/>
                <a:ea typeface="Microsoft YaHei" charset="-122"/>
                <a:cs typeface="Microsoft YaHei" charset="-122"/>
              </a:rPr>
              <a:t>激发态可能具有形变</a:t>
            </a:r>
            <a:endParaRPr lang="zh-CN" altLang="en-US" sz="2500" dirty="0">
              <a:solidFill>
                <a:srgbClr val="C00000"/>
              </a:solidFill>
              <a:effectLst/>
              <a:latin typeface="Microsoft YaHei" charset="-122"/>
              <a:ea typeface="Microsoft YaHei" charset="-122"/>
              <a:cs typeface="Microsoft YaHei" charset="-122"/>
            </a:endParaRPr>
          </a:p>
        </p:txBody>
      </p:sp>
      <p:sp>
        <p:nvSpPr>
          <p:cNvPr id="9" name="文本框 8">
            <a:extLst>
              <a:ext uri="{FF2B5EF4-FFF2-40B4-BE49-F238E27FC236}">
                <a16:creationId xmlns:a16="http://schemas.microsoft.com/office/drawing/2014/main" id="{715822BD-D579-7907-9D61-21989811FFB6}"/>
              </a:ext>
            </a:extLst>
          </p:cNvPr>
          <p:cNvSpPr txBox="1"/>
          <p:nvPr/>
        </p:nvSpPr>
        <p:spPr>
          <a:xfrm>
            <a:off x="1240011" y="4844842"/>
            <a:ext cx="3625499" cy="380873"/>
          </a:xfrm>
          <a:prstGeom prst="rect">
            <a:avLst/>
          </a:prstGeom>
          <a:noFill/>
        </p:spPr>
        <p:txBody>
          <a:bodyPr wrap="square">
            <a:spAutoFit/>
          </a:bodyPr>
          <a:lstStyle/>
          <a:p>
            <a:pPr eaLnBrk="1" hangingPunct="1">
              <a:lnSpc>
                <a:spcPts val="2500"/>
              </a:lnSpc>
              <a:spcBef>
                <a:spcPct val="0"/>
              </a:spcBef>
            </a:pPr>
            <a:r>
              <a:rPr lang="en-US" altLang="zh-CN" sz="1600" dirty="0">
                <a:solidFill>
                  <a:srgbClr val="0000FF"/>
                </a:solidFill>
                <a:latin typeface="Times New Roman" panose="02020603050405020304" pitchFamily="18" charset="0"/>
                <a:cs typeface="Times New Roman" panose="02020603050405020304" pitchFamily="18" charset="0"/>
              </a:rPr>
              <a:t>H. Morinaga, Phys. Rev. 101, 254 (1956).</a:t>
            </a:r>
          </a:p>
        </p:txBody>
      </p:sp>
      <p:sp>
        <p:nvSpPr>
          <p:cNvPr id="10" name="矩形 32">
            <a:extLst>
              <a:ext uri="{FF2B5EF4-FFF2-40B4-BE49-F238E27FC236}">
                <a16:creationId xmlns:a16="http://schemas.microsoft.com/office/drawing/2014/main" id="{36C648AA-7B70-B41A-F777-9F79C7371598}"/>
              </a:ext>
            </a:extLst>
          </p:cNvPr>
          <p:cNvSpPr/>
          <p:nvPr/>
        </p:nvSpPr>
        <p:spPr>
          <a:xfrm>
            <a:off x="5073343" y="1259609"/>
            <a:ext cx="2840168" cy="60529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000"/>
              </a:lnSpc>
            </a:pPr>
            <a:r>
              <a:rPr lang="zh-CN" altLang="en-US" sz="3600" b="1" baseline="30000" dirty="0">
                <a:latin typeface="Microsoft YaHei" charset="-122"/>
                <a:ea typeface="Microsoft YaHei" charset="-122"/>
                <a:cs typeface="Microsoft YaHei" charset="-122"/>
              </a:rPr>
              <a:t>放射性核束装置</a:t>
            </a:r>
            <a:endParaRPr lang="zh-CN" altLang="en-US" sz="3600" dirty="0">
              <a:solidFill>
                <a:srgbClr val="C00000"/>
              </a:solidFill>
              <a:effectLst/>
              <a:latin typeface="Microsoft YaHei" charset="-122"/>
              <a:ea typeface="Microsoft YaHei" charset="-122"/>
              <a:cs typeface="Microsoft YaHei" charset="-122"/>
            </a:endParaRPr>
          </a:p>
        </p:txBody>
      </p:sp>
      <p:sp>
        <p:nvSpPr>
          <p:cNvPr id="11" name="箭头: 下 10">
            <a:extLst>
              <a:ext uri="{FF2B5EF4-FFF2-40B4-BE49-F238E27FC236}">
                <a16:creationId xmlns:a16="http://schemas.microsoft.com/office/drawing/2014/main" id="{A919E21F-8ED1-5DA0-2000-C13F99F019F1}"/>
              </a:ext>
            </a:extLst>
          </p:cNvPr>
          <p:cNvSpPr/>
          <p:nvPr/>
        </p:nvSpPr>
        <p:spPr>
          <a:xfrm>
            <a:off x="6073432" y="1903088"/>
            <a:ext cx="349956" cy="3838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9109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EA51DFC9-CBC6-CF15-A383-C7875F8721C8}"/>
              </a:ext>
            </a:extLst>
          </p:cNvPr>
          <p:cNvSpPr/>
          <p:nvPr/>
        </p:nvSpPr>
        <p:spPr>
          <a:xfrm>
            <a:off x="3245005" y="6289288"/>
            <a:ext cx="5982629" cy="512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a:extLst>
              <a:ext uri="{FF2B5EF4-FFF2-40B4-BE49-F238E27FC236}">
                <a16:creationId xmlns:a16="http://schemas.microsoft.com/office/drawing/2014/main" id="{1BC102DD-307C-4C75-AEB1-8D2DE4BEE214}"/>
              </a:ext>
            </a:extLst>
          </p:cNvPr>
          <p:cNvSpPr>
            <a:spLocks noGrp="1"/>
          </p:cNvSpPr>
          <p:nvPr>
            <p:ph type="title"/>
          </p:nvPr>
        </p:nvSpPr>
        <p:spPr/>
        <p:txBody>
          <a:bodyPr>
            <a:normAutofit/>
          </a:bodyPr>
          <a:lstStyle/>
          <a:p>
            <a:r>
              <a:rPr lang="zh-CN" altLang="en-US" sz="3400" b="1" dirty="0">
                <a:solidFill>
                  <a:srgbClr val="7030A0"/>
                </a:solidFill>
                <a:latin typeface="Microsoft YaHei" charset="-122"/>
                <a:ea typeface="Microsoft YaHei" charset="-122"/>
                <a:cs typeface="Microsoft YaHei" charset="-122"/>
              </a:rPr>
              <a:t>四极集体激发与内禀形变</a:t>
            </a:r>
          </a:p>
        </p:txBody>
      </p:sp>
      <p:sp>
        <p:nvSpPr>
          <p:cNvPr id="12" name="灯片编号占位符 11">
            <a:extLst>
              <a:ext uri="{FF2B5EF4-FFF2-40B4-BE49-F238E27FC236}">
                <a16:creationId xmlns:a16="http://schemas.microsoft.com/office/drawing/2014/main" id="{B96487A8-9F21-DF2D-C512-55E88373DFB9}"/>
              </a:ext>
            </a:extLst>
          </p:cNvPr>
          <p:cNvSpPr>
            <a:spLocks noGrp="1"/>
          </p:cNvSpPr>
          <p:nvPr>
            <p:ph type="sldNum" sz="quarter" idx="12"/>
          </p:nvPr>
        </p:nvSpPr>
        <p:spPr/>
        <p:txBody>
          <a:bodyPr/>
          <a:lstStyle/>
          <a:p>
            <a:fld id="{62882B55-B6B2-497F-8568-5D2D4C04CE38}" type="slidenum">
              <a:rPr lang="zh-CN" altLang="en-US" smtClean="0"/>
              <a:t>32</a:t>
            </a:fld>
            <a:endParaRPr lang="zh-CN" altLang="en-US" dirty="0"/>
          </a:p>
        </p:txBody>
      </p:sp>
      <p:pic>
        <p:nvPicPr>
          <p:cNvPr id="4" name="图片 3">
            <a:extLst>
              <a:ext uri="{FF2B5EF4-FFF2-40B4-BE49-F238E27FC236}">
                <a16:creationId xmlns:a16="http://schemas.microsoft.com/office/drawing/2014/main" id="{FF0026AF-854E-DFFD-6EF1-D983A2B88DB1}"/>
              </a:ext>
            </a:extLst>
          </p:cNvPr>
          <p:cNvPicPr>
            <a:picLocks noChangeAspect="1"/>
          </p:cNvPicPr>
          <p:nvPr/>
        </p:nvPicPr>
        <p:blipFill>
          <a:blip r:embed="rId3"/>
          <a:stretch>
            <a:fillRect/>
          </a:stretch>
        </p:blipFill>
        <p:spPr>
          <a:xfrm>
            <a:off x="745913" y="1000837"/>
            <a:ext cx="5782683" cy="5676786"/>
          </a:xfrm>
          <a:prstGeom prst="rect">
            <a:avLst/>
          </a:prstGeom>
        </p:spPr>
      </p:pic>
      <p:grpSp>
        <p:nvGrpSpPr>
          <p:cNvPr id="43" name="组合 42">
            <a:extLst>
              <a:ext uri="{FF2B5EF4-FFF2-40B4-BE49-F238E27FC236}">
                <a16:creationId xmlns:a16="http://schemas.microsoft.com/office/drawing/2014/main" id="{BD2C6FF0-2369-510E-3ADC-88F3D46F4EFF}"/>
              </a:ext>
            </a:extLst>
          </p:cNvPr>
          <p:cNvGrpSpPr/>
          <p:nvPr/>
        </p:nvGrpSpPr>
        <p:grpSpPr>
          <a:xfrm>
            <a:off x="6439776" y="976685"/>
            <a:ext cx="5718768" cy="3251845"/>
            <a:chOff x="6439776" y="976685"/>
            <a:chExt cx="5718768" cy="3251845"/>
          </a:xfrm>
        </p:grpSpPr>
        <p:grpSp>
          <p:nvGrpSpPr>
            <p:cNvPr id="42" name="组合 41">
              <a:extLst>
                <a:ext uri="{FF2B5EF4-FFF2-40B4-BE49-F238E27FC236}">
                  <a16:creationId xmlns:a16="http://schemas.microsoft.com/office/drawing/2014/main" id="{D14E8D19-3215-CA25-8E00-EC3AC9F5DAE2}"/>
                </a:ext>
              </a:extLst>
            </p:cNvPr>
            <p:cNvGrpSpPr/>
            <p:nvPr/>
          </p:nvGrpSpPr>
          <p:grpSpPr>
            <a:xfrm>
              <a:off x="6439776" y="976685"/>
              <a:ext cx="5718768" cy="3193116"/>
              <a:chOff x="6439776" y="976685"/>
              <a:chExt cx="5718768" cy="3193116"/>
            </a:xfrm>
          </p:grpSpPr>
          <p:grpSp>
            <p:nvGrpSpPr>
              <p:cNvPr id="37" name="组合 36">
                <a:extLst>
                  <a:ext uri="{FF2B5EF4-FFF2-40B4-BE49-F238E27FC236}">
                    <a16:creationId xmlns:a16="http://schemas.microsoft.com/office/drawing/2014/main" id="{2994482C-8E17-92F7-2BF3-C5AB37685C56}"/>
                  </a:ext>
                </a:extLst>
              </p:cNvPr>
              <p:cNvGrpSpPr/>
              <p:nvPr/>
            </p:nvGrpSpPr>
            <p:grpSpPr>
              <a:xfrm>
                <a:off x="6742296" y="976685"/>
                <a:ext cx="4247573" cy="1439127"/>
                <a:chOff x="6831164" y="1062579"/>
                <a:chExt cx="4570962" cy="1512791"/>
              </a:xfrm>
            </p:grpSpPr>
            <p:grpSp>
              <p:nvGrpSpPr>
                <p:cNvPr id="24" name="组合 23">
                  <a:extLst>
                    <a:ext uri="{FF2B5EF4-FFF2-40B4-BE49-F238E27FC236}">
                      <a16:creationId xmlns:a16="http://schemas.microsoft.com/office/drawing/2014/main" id="{7F7C2487-F8D5-65A3-553D-336477CBEAEE}"/>
                    </a:ext>
                  </a:extLst>
                </p:cNvPr>
                <p:cNvGrpSpPr/>
                <p:nvPr/>
              </p:nvGrpSpPr>
              <p:grpSpPr>
                <a:xfrm>
                  <a:off x="6831164" y="1062579"/>
                  <a:ext cx="4570962" cy="1512791"/>
                  <a:chOff x="5653475" y="918141"/>
                  <a:chExt cx="6937293" cy="2281514"/>
                </a:xfrm>
              </p:grpSpPr>
              <p:pic>
                <p:nvPicPr>
                  <p:cNvPr id="9" name="图片 8">
                    <a:extLst>
                      <a:ext uri="{FF2B5EF4-FFF2-40B4-BE49-F238E27FC236}">
                        <a16:creationId xmlns:a16="http://schemas.microsoft.com/office/drawing/2014/main" id="{9977DA68-6775-5F0E-88AA-7CF5BCA03D0E}"/>
                      </a:ext>
                    </a:extLst>
                  </p:cNvPr>
                  <p:cNvPicPr>
                    <a:picLocks noChangeAspect="1"/>
                  </p:cNvPicPr>
                  <p:nvPr/>
                </p:nvPicPr>
                <p:blipFill>
                  <a:blip r:embed="rId4"/>
                  <a:stretch>
                    <a:fillRect/>
                  </a:stretch>
                </p:blipFill>
                <p:spPr>
                  <a:xfrm>
                    <a:off x="5653475" y="929293"/>
                    <a:ext cx="1759352" cy="766354"/>
                  </a:xfrm>
                  <a:prstGeom prst="rect">
                    <a:avLst/>
                  </a:prstGeom>
                </p:spPr>
              </p:pic>
              <p:pic>
                <p:nvPicPr>
                  <p:cNvPr id="11" name="图片 10">
                    <a:extLst>
                      <a:ext uri="{FF2B5EF4-FFF2-40B4-BE49-F238E27FC236}">
                        <a16:creationId xmlns:a16="http://schemas.microsoft.com/office/drawing/2014/main" id="{FCF9347A-030F-E391-7C71-6BD18718D385}"/>
                      </a:ext>
                    </a:extLst>
                  </p:cNvPr>
                  <p:cNvPicPr>
                    <a:picLocks noChangeAspect="1"/>
                  </p:cNvPicPr>
                  <p:nvPr/>
                </p:nvPicPr>
                <p:blipFill>
                  <a:blip r:embed="rId5"/>
                  <a:stretch>
                    <a:fillRect/>
                  </a:stretch>
                </p:blipFill>
                <p:spPr>
                  <a:xfrm>
                    <a:off x="7412827" y="918141"/>
                    <a:ext cx="4953965" cy="1079863"/>
                  </a:xfrm>
                  <a:prstGeom prst="rect">
                    <a:avLst/>
                  </a:prstGeom>
                </p:spPr>
              </p:pic>
              <p:pic>
                <p:nvPicPr>
                  <p:cNvPr id="17" name="图片 16">
                    <a:extLst>
                      <a:ext uri="{FF2B5EF4-FFF2-40B4-BE49-F238E27FC236}">
                        <a16:creationId xmlns:a16="http://schemas.microsoft.com/office/drawing/2014/main" id="{3A309A5A-88B9-D4EA-08DF-878192ED80EE}"/>
                      </a:ext>
                    </a:extLst>
                  </p:cNvPr>
                  <p:cNvPicPr>
                    <a:picLocks noChangeAspect="1"/>
                  </p:cNvPicPr>
                  <p:nvPr/>
                </p:nvPicPr>
                <p:blipFill>
                  <a:blip r:embed="rId6"/>
                  <a:stretch>
                    <a:fillRect/>
                  </a:stretch>
                </p:blipFill>
                <p:spPr>
                  <a:xfrm>
                    <a:off x="6988622" y="1989164"/>
                    <a:ext cx="5602146" cy="1210491"/>
                  </a:xfrm>
                  <a:prstGeom prst="rect">
                    <a:avLst/>
                  </a:prstGeom>
                </p:spPr>
              </p:pic>
            </p:grpSp>
            <p:cxnSp>
              <p:nvCxnSpPr>
                <p:cNvPr id="27" name="直接连接符 26">
                  <a:extLst>
                    <a:ext uri="{FF2B5EF4-FFF2-40B4-BE49-F238E27FC236}">
                      <a16:creationId xmlns:a16="http://schemas.microsoft.com/office/drawing/2014/main" id="{56F2DCC1-FD06-E91E-4194-2E588D730572}"/>
                    </a:ext>
                  </a:extLst>
                </p:cNvPr>
                <p:cNvCxnSpPr/>
                <p:nvPr/>
              </p:nvCxnSpPr>
              <p:spPr>
                <a:xfrm>
                  <a:off x="8474927" y="1619769"/>
                  <a:ext cx="271532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38" name="组合 37">
                <a:extLst>
                  <a:ext uri="{FF2B5EF4-FFF2-40B4-BE49-F238E27FC236}">
                    <a16:creationId xmlns:a16="http://schemas.microsoft.com/office/drawing/2014/main" id="{7BBFB0AA-D4CC-99F5-DC70-6CAD53D4D6AD}"/>
                  </a:ext>
                </a:extLst>
              </p:cNvPr>
              <p:cNvGrpSpPr/>
              <p:nvPr/>
            </p:nvGrpSpPr>
            <p:grpSpPr>
              <a:xfrm>
                <a:off x="6806456" y="2571588"/>
                <a:ext cx="5352088" cy="1598213"/>
                <a:chOff x="6048979" y="3259239"/>
                <a:chExt cx="6026312" cy="1415674"/>
              </a:xfrm>
            </p:grpSpPr>
            <p:grpSp>
              <p:nvGrpSpPr>
                <p:cNvPr id="25" name="组合 24">
                  <a:extLst>
                    <a:ext uri="{FF2B5EF4-FFF2-40B4-BE49-F238E27FC236}">
                      <a16:creationId xmlns:a16="http://schemas.microsoft.com/office/drawing/2014/main" id="{4F03B13B-AC46-E630-53F3-88B6DBCBC650}"/>
                    </a:ext>
                  </a:extLst>
                </p:cNvPr>
                <p:cNvGrpSpPr/>
                <p:nvPr/>
              </p:nvGrpSpPr>
              <p:grpSpPr>
                <a:xfrm>
                  <a:off x="6048979" y="3259239"/>
                  <a:ext cx="6026312" cy="1415674"/>
                  <a:chOff x="1788649" y="3769518"/>
                  <a:chExt cx="10036915" cy="2272271"/>
                </a:xfrm>
              </p:grpSpPr>
              <p:pic>
                <p:nvPicPr>
                  <p:cNvPr id="19" name="图片 18">
                    <a:extLst>
                      <a:ext uri="{FF2B5EF4-FFF2-40B4-BE49-F238E27FC236}">
                        <a16:creationId xmlns:a16="http://schemas.microsoft.com/office/drawing/2014/main" id="{F21FC1F4-2F23-BFA5-0A7D-039F96BD47B0}"/>
                      </a:ext>
                    </a:extLst>
                  </p:cNvPr>
                  <p:cNvPicPr>
                    <a:picLocks noChangeAspect="1"/>
                  </p:cNvPicPr>
                  <p:nvPr/>
                </p:nvPicPr>
                <p:blipFill rotWithShape="1">
                  <a:blip r:embed="rId7"/>
                  <a:srcRect t="-1490" r="22715"/>
                  <a:stretch/>
                </p:blipFill>
                <p:spPr>
                  <a:xfrm>
                    <a:off x="1788649" y="3972766"/>
                    <a:ext cx="1252364" cy="727686"/>
                  </a:xfrm>
                  <a:prstGeom prst="rect">
                    <a:avLst/>
                  </a:prstGeom>
                </p:spPr>
              </p:pic>
              <p:pic>
                <p:nvPicPr>
                  <p:cNvPr id="21" name="图片 20">
                    <a:extLst>
                      <a:ext uri="{FF2B5EF4-FFF2-40B4-BE49-F238E27FC236}">
                        <a16:creationId xmlns:a16="http://schemas.microsoft.com/office/drawing/2014/main" id="{199D8AFC-D292-FE9B-5A8C-4DB60F0127F8}"/>
                      </a:ext>
                    </a:extLst>
                  </p:cNvPr>
                  <p:cNvPicPr>
                    <a:picLocks noChangeAspect="1"/>
                  </p:cNvPicPr>
                  <p:nvPr/>
                </p:nvPicPr>
                <p:blipFill>
                  <a:blip r:embed="rId8"/>
                  <a:stretch>
                    <a:fillRect/>
                  </a:stretch>
                </p:blipFill>
                <p:spPr>
                  <a:xfrm>
                    <a:off x="3063529" y="3769518"/>
                    <a:ext cx="8762035" cy="1256937"/>
                  </a:xfrm>
                  <a:prstGeom prst="rect">
                    <a:avLst/>
                  </a:prstGeom>
                </p:spPr>
              </p:pic>
              <p:pic>
                <p:nvPicPr>
                  <p:cNvPr id="23" name="图片 22">
                    <a:extLst>
                      <a:ext uri="{FF2B5EF4-FFF2-40B4-BE49-F238E27FC236}">
                        <a16:creationId xmlns:a16="http://schemas.microsoft.com/office/drawing/2014/main" id="{44DB7629-58C6-5286-64AD-B2F53239A36A}"/>
                      </a:ext>
                    </a:extLst>
                  </p:cNvPr>
                  <p:cNvPicPr>
                    <a:picLocks noChangeAspect="1"/>
                  </p:cNvPicPr>
                  <p:nvPr/>
                </p:nvPicPr>
                <p:blipFill>
                  <a:blip r:embed="rId9"/>
                  <a:stretch>
                    <a:fillRect/>
                  </a:stretch>
                </p:blipFill>
                <p:spPr>
                  <a:xfrm>
                    <a:off x="3091036" y="4924189"/>
                    <a:ext cx="6157732" cy="1117600"/>
                  </a:xfrm>
                  <a:prstGeom prst="rect">
                    <a:avLst/>
                  </a:prstGeom>
                </p:spPr>
              </p:pic>
            </p:grpSp>
            <p:cxnSp>
              <p:nvCxnSpPr>
                <p:cNvPr id="28" name="直接连接符 27">
                  <a:extLst>
                    <a:ext uri="{FF2B5EF4-FFF2-40B4-BE49-F238E27FC236}">
                      <a16:creationId xmlns:a16="http://schemas.microsoft.com/office/drawing/2014/main" id="{F7935D7D-51FC-9822-BD4A-7B573A664CBD}"/>
                    </a:ext>
                  </a:extLst>
                </p:cNvPr>
                <p:cNvCxnSpPr>
                  <a:cxnSpLocks/>
                </p:cNvCxnSpPr>
                <p:nvPr/>
              </p:nvCxnSpPr>
              <p:spPr>
                <a:xfrm>
                  <a:off x="8198846" y="3839230"/>
                  <a:ext cx="3811017"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30" name="箭头: 右 29">
                <a:extLst>
                  <a:ext uri="{FF2B5EF4-FFF2-40B4-BE49-F238E27FC236}">
                    <a16:creationId xmlns:a16="http://schemas.microsoft.com/office/drawing/2014/main" id="{6F08B64E-B9AE-320F-EA21-CB07DBFCB5D6}"/>
                  </a:ext>
                </a:extLst>
              </p:cNvPr>
              <p:cNvSpPr/>
              <p:nvPr/>
            </p:nvSpPr>
            <p:spPr>
              <a:xfrm>
                <a:off x="6439776" y="1482898"/>
                <a:ext cx="302356" cy="1160643"/>
              </a:xfrm>
              <a:prstGeom prst="right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1" name="等腰三角形 30">
              <a:extLst>
                <a:ext uri="{FF2B5EF4-FFF2-40B4-BE49-F238E27FC236}">
                  <a16:creationId xmlns:a16="http://schemas.microsoft.com/office/drawing/2014/main" id="{78C17515-446E-8605-8F35-BF312762503E}"/>
                </a:ext>
              </a:extLst>
            </p:cNvPr>
            <p:cNvSpPr/>
            <p:nvPr/>
          </p:nvSpPr>
          <p:spPr>
            <a:xfrm>
              <a:off x="9313857" y="2240399"/>
              <a:ext cx="212904" cy="184974"/>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2" name="等腰三角形 31">
              <a:extLst>
                <a:ext uri="{FF2B5EF4-FFF2-40B4-BE49-F238E27FC236}">
                  <a16:creationId xmlns:a16="http://schemas.microsoft.com/office/drawing/2014/main" id="{BCA27D8C-D58B-5FB6-5580-F76ECA913974}"/>
                </a:ext>
              </a:extLst>
            </p:cNvPr>
            <p:cNvSpPr/>
            <p:nvPr/>
          </p:nvSpPr>
          <p:spPr>
            <a:xfrm>
              <a:off x="10469954" y="2237545"/>
              <a:ext cx="212904" cy="184974"/>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 name="等腰三角形 34">
              <a:extLst>
                <a:ext uri="{FF2B5EF4-FFF2-40B4-BE49-F238E27FC236}">
                  <a16:creationId xmlns:a16="http://schemas.microsoft.com/office/drawing/2014/main" id="{BA7022A5-B78B-FFD3-96C1-5781CF967F34}"/>
                </a:ext>
              </a:extLst>
            </p:cNvPr>
            <p:cNvSpPr/>
            <p:nvPr/>
          </p:nvSpPr>
          <p:spPr>
            <a:xfrm>
              <a:off x="9027688" y="4038509"/>
              <a:ext cx="212904" cy="184974"/>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6" name="等腰三角形 35">
              <a:extLst>
                <a:ext uri="{FF2B5EF4-FFF2-40B4-BE49-F238E27FC236}">
                  <a16:creationId xmlns:a16="http://schemas.microsoft.com/office/drawing/2014/main" id="{34E3F9A1-DAD3-7B1E-8821-D52AEC68E7D5}"/>
                </a:ext>
              </a:extLst>
            </p:cNvPr>
            <p:cNvSpPr/>
            <p:nvPr/>
          </p:nvSpPr>
          <p:spPr>
            <a:xfrm>
              <a:off x="10295251" y="4043556"/>
              <a:ext cx="212904" cy="184974"/>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49" name="组合 48">
            <a:extLst>
              <a:ext uri="{FF2B5EF4-FFF2-40B4-BE49-F238E27FC236}">
                <a16:creationId xmlns:a16="http://schemas.microsoft.com/office/drawing/2014/main" id="{042D8264-1962-8508-88D2-7A6C76CF3E97}"/>
              </a:ext>
            </a:extLst>
          </p:cNvPr>
          <p:cNvGrpSpPr/>
          <p:nvPr/>
        </p:nvGrpSpPr>
        <p:grpSpPr>
          <a:xfrm>
            <a:off x="6786829" y="4491465"/>
            <a:ext cx="5405170" cy="2246494"/>
            <a:chOff x="6786829" y="4491465"/>
            <a:chExt cx="5405170" cy="2246494"/>
          </a:xfrm>
        </p:grpSpPr>
        <p:grpSp>
          <p:nvGrpSpPr>
            <p:cNvPr id="47" name="组合 46">
              <a:extLst>
                <a:ext uri="{FF2B5EF4-FFF2-40B4-BE49-F238E27FC236}">
                  <a16:creationId xmlns:a16="http://schemas.microsoft.com/office/drawing/2014/main" id="{A6BBD49B-F37F-4475-34CF-779DA45B0484}"/>
                </a:ext>
              </a:extLst>
            </p:cNvPr>
            <p:cNvGrpSpPr/>
            <p:nvPr/>
          </p:nvGrpSpPr>
          <p:grpSpPr>
            <a:xfrm>
              <a:off x="6786829" y="4491465"/>
              <a:ext cx="3011228" cy="2246494"/>
              <a:chOff x="6786829" y="4491465"/>
              <a:chExt cx="3011228" cy="2246494"/>
            </a:xfrm>
          </p:grpSpPr>
          <p:pic>
            <p:nvPicPr>
              <p:cNvPr id="41" name="图片 40">
                <a:extLst>
                  <a:ext uri="{FF2B5EF4-FFF2-40B4-BE49-F238E27FC236}">
                    <a16:creationId xmlns:a16="http://schemas.microsoft.com/office/drawing/2014/main" id="{140FE1C2-44F1-1FA6-52BC-EB31EF1BF53C}"/>
                  </a:ext>
                </a:extLst>
              </p:cNvPr>
              <p:cNvPicPr>
                <a:picLocks noChangeAspect="1"/>
              </p:cNvPicPr>
              <p:nvPr/>
            </p:nvPicPr>
            <p:blipFill>
              <a:blip r:embed="rId10"/>
              <a:stretch>
                <a:fillRect/>
              </a:stretch>
            </p:blipFill>
            <p:spPr>
              <a:xfrm>
                <a:off x="6786829" y="4491465"/>
                <a:ext cx="3011228" cy="2246494"/>
              </a:xfrm>
              <a:prstGeom prst="rect">
                <a:avLst/>
              </a:prstGeom>
            </p:spPr>
          </p:pic>
          <p:sp>
            <p:nvSpPr>
              <p:cNvPr id="46" name="文本框 45">
                <a:extLst>
                  <a:ext uri="{FF2B5EF4-FFF2-40B4-BE49-F238E27FC236}">
                    <a16:creationId xmlns:a16="http://schemas.microsoft.com/office/drawing/2014/main" id="{3CB46BE9-8F9F-E7C7-19DB-23C7DC189345}"/>
                  </a:ext>
                </a:extLst>
              </p:cNvPr>
              <p:cNvSpPr txBox="1"/>
              <p:nvPr/>
            </p:nvSpPr>
            <p:spPr>
              <a:xfrm>
                <a:off x="7527072" y="4775647"/>
                <a:ext cx="845103" cy="400110"/>
              </a:xfrm>
              <a:prstGeom prst="rect">
                <a:avLst/>
              </a:prstGeom>
              <a:solidFill>
                <a:schemeClr val="bg1"/>
              </a:solidFill>
            </p:spPr>
            <p:txBody>
              <a:bodyPr wrap="none" rtlCol="0">
                <a:spAutoFit/>
              </a:bodyPr>
              <a:lstStyle/>
              <a:p>
                <a:pPr algn="l"/>
                <a:r>
                  <a:rPr lang="en-US" altLang="zh-CN" sz="2000" b="1" baseline="30000" dirty="0">
                    <a:latin typeface="微软雅黑" panose="020B0503020204020204" pitchFamily="34" charset="-122"/>
                    <a:ea typeface="微软雅黑" panose="020B0503020204020204" pitchFamily="34" charset="-122"/>
                  </a:rPr>
                  <a:t>112</a:t>
                </a:r>
                <a:r>
                  <a:rPr lang="en-US" altLang="zh-CN" sz="2000" b="1" dirty="0">
                    <a:latin typeface="微软雅黑" panose="020B0503020204020204" pitchFamily="34" charset="-122"/>
                    <a:ea typeface="微软雅黑" panose="020B0503020204020204" pitchFamily="34" charset="-122"/>
                  </a:rPr>
                  <a:t>Cd</a:t>
                </a:r>
                <a:endParaRPr lang="zh-CN" altLang="en-US" b="1" dirty="0">
                  <a:latin typeface="微软雅黑" panose="020B0503020204020204" pitchFamily="34" charset="-122"/>
                  <a:ea typeface="微软雅黑" panose="020B0503020204020204" pitchFamily="34" charset="-122"/>
                </a:endParaRPr>
              </a:p>
            </p:txBody>
          </p:sp>
        </p:grpSp>
        <p:sp>
          <p:nvSpPr>
            <p:cNvPr id="48" name="矩形 47">
              <a:extLst>
                <a:ext uri="{FF2B5EF4-FFF2-40B4-BE49-F238E27FC236}">
                  <a16:creationId xmlns:a16="http://schemas.microsoft.com/office/drawing/2014/main" id="{F2B5DF95-8384-2A2C-E974-0D74AB0CB1F6}"/>
                </a:ext>
              </a:extLst>
            </p:cNvPr>
            <p:cNvSpPr/>
            <p:nvPr/>
          </p:nvSpPr>
          <p:spPr>
            <a:xfrm>
              <a:off x="9680262" y="4642979"/>
              <a:ext cx="2511737" cy="1707968"/>
            </a:xfrm>
            <a:prstGeom prst="rect">
              <a:avLst/>
            </a:prstGeom>
          </p:spPr>
          <p:txBody>
            <a:bodyPr wrap="square">
              <a:spAutoFit/>
            </a:bodyPr>
            <a:lstStyle/>
            <a:p>
              <a:pPr marL="342900" indent="-342900" algn="l">
                <a:lnSpc>
                  <a:spcPct val="130000"/>
                </a:lnSpc>
                <a:buFont typeface="Wingdings" panose="05000000000000000000" pitchFamily="2" charset="2"/>
                <a:buChar char="Ø"/>
              </a:pPr>
              <a:r>
                <a:rPr lang="en-US" altLang="zh-CN" sz="2000" b="1" dirty="0">
                  <a:solidFill>
                    <a:srgbClr val="002060"/>
                  </a:solidFill>
                  <a:latin typeface="微软雅黑" panose="020B0503020204020204" pitchFamily="34" charset="-122"/>
                  <a:ea typeface="微软雅黑" panose="020B0503020204020204" pitchFamily="34" charset="-122"/>
                  <a:cs typeface="Arial" pitchFamily="34" charset="0"/>
                </a:rPr>
                <a:t>0</a:t>
              </a:r>
              <a:r>
                <a:rPr lang="en-US" altLang="zh-CN" sz="2000" b="1" baseline="30000" dirty="0">
                  <a:solidFill>
                    <a:srgbClr val="002060"/>
                  </a:solidFill>
                  <a:latin typeface="微软雅黑" panose="020B0503020204020204" pitchFamily="34" charset="-122"/>
                  <a:ea typeface="微软雅黑" panose="020B0503020204020204" pitchFamily="34" charset="-122"/>
                  <a:cs typeface="Arial" pitchFamily="34" charset="0"/>
                </a:rPr>
                <a:t>+</a:t>
              </a:r>
              <a:r>
                <a:rPr lang="en-US" altLang="zh-CN" sz="2000" b="1" dirty="0">
                  <a:solidFill>
                    <a:srgbClr val="002060"/>
                  </a:solidFill>
                  <a:latin typeface="微软雅黑" panose="020B0503020204020204" pitchFamily="34" charset="-122"/>
                  <a:ea typeface="微软雅黑" panose="020B0503020204020204" pitchFamily="34" charset="-122"/>
                  <a:cs typeface="Arial" pitchFamily="34" charset="0"/>
                </a:rPr>
                <a:t> states have different shapes</a:t>
              </a:r>
              <a:r>
                <a:rPr lang="en-US" altLang="zh-CN" sz="2000" b="1" dirty="0">
                  <a:solidFill>
                    <a:srgbClr val="C00000"/>
                  </a:solidFill>
                  <a:latin typeface="微软雅黑" panose="020B0503020204020204" pitchFamily="34" charset="-122"/>
                  <a:ea typeface="微软雅黑" panose="020B0503020204020204" pitchFamily="34" charset="-122"/>
                  <a:cs typeface="Arial" pitchFamily="34" charset="0"/>
                </a:rPr>
                <a:t>      </a:t>
              </a:r>
            </a:p>
            <a:p>
              <a:pPr algn="l">
                <a:lnSpc>
                  <a:spcPct val="130000"/>
                </a:lnSpc>
              </a:pPr>
              <a:r>
                <a:rPr lang="en-US" altLang="zh-CN" sz="2300" b="1" i="1" dirty="0">
                  <a:solidFill>
                    <a:srgbClr val="C00000"/>
                  </a:solidFill>
                  <a:latin typeface="微软雅黑" panose="020B0503020204020204" pitchFamily="34" charset="-122"/>
                  <a:ea typeface="微软雅黑" panose="020B0503020204020204" pitchFamily="34" charset="-122"/>
                  <a:cs typeface="Arial" pitchFamily="34" charset="0"/>
                </a:rPr>
                <a:t>   </a:t>
              </a:r>
              <a:r>
                <a:rPr lang="en-US" altLang="zh-CN" sz="1400" i="1" dirty="0">
                  <a:solidFill>
                    <a:schemeClr val="accent5">
                      <a:lumMod val="50000"/>
                    </a:schemeClr>
                  </a:solidFill>
                  <a:latin typeface="微软雅黑" panose="020B0503020204020204" pitchFamily="34" charset="-122"/>
                  <a:ea typeface="微软雅黑" panose="020B0503020204020204" pitchFamily="34" charset="-122"/>
                  <a:cs typeface="Arial" pitchFamily="34" charset="0"/>
                </a:rPr>
                <a:t>Garrett et al., PRL 2019</a:t>
              </a:r>
              <a:endParaRPr lang="en-US" altLang="zh-CN" sz="2300" i="1" dirty="0">
                <a:solidFill>
                  <a:schemeClr val="accent5">
                    <a:lumMod val="50000"/>
                  </a:schemeClr>
                </a:solidFill>
                <a:latin typeface="微软雅黑" panose="020B0503020204020204" pitchFamily="34" charset="-122"/>
                <a:ea typeface="微软雅黑" panose="020B0503020204020204" pitchFamily="34" charset="-122"/>
                <a:cs typeface="Arial" pitchFamily="34" charset="0"/>
              </a:endParaRPr>
            </a:p>
          </p:txBody>
        </p:sp>
      </p:grpSp>
    </p:spTree>
    <p:extLst>
      <p:ext uri="{BB962C8B-B14F-4D97-AF65-F5344CB8AC3E}">
        <p14:creationId xmlns:p14="http://schemas.microsoft.com/office/powerpoint/2010/main" val="162342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C102DD-307C-4C75-AEB1-8D2DE4BEE214}"/>
              </a:ext>
            </a:extLst>
          </p:cNvPr>
          <p:cNvSpPr>
            <a:spLocks noGrp="1"/>
          </p:cNvSpPr>
          <p:nvPr>
            <p:ph type="title"/>
          </p:nvPr>
        </p:nvSpPr>
        <p:spPr/>
        <p:txBody>
          <a:bodyPr>
            <a:normAutofit/>
          </a:bodyPr>
          <a:lstStyle/>
          <a:p>
            <a:r>
              <a:rPr lang="zh-CN" altLang="en-US" sz="3400" b="1" dirty="0">
                <a:solidFill>
                  <a:srgbClr val="7030A0"/>
                </a:solidFill>
                <a:latin typeface="Microsoft YaHei" charset="-122"/>
                <a:ea typeface="Microsoft YaHei" charset="-122"/>
                <a:cs typeface="Microsoft YaHei" charset="-122"/>
              </a:rPr>
              <a:t>原子核多重形状共存</a:t>
            </a:r>
          </a:p>
        </p:txBody>
      </p:sp>
      <p:sp>
        <p:nvSpPr>
          <p:cNvPr id="11" name="灯片编号占位符 10">
            <a:extLst>
              <a:ext uri="{FF2B5EF4-FFF2-40B4-BE49-F238E27FC236}">
                <a16:creationId xmlns:a16="http://schemas.microsoft.com/office/drawing/2014/main" id="{7522EAA0-AAF6-AAEC-C405-276525014BA7}"/>
              </a:ext>
            </a:extLst>
          </p:cNvPr>
          <p:cNvSpPr>
            <a:spLocks noGrp="1"/>
          </p:cNvSpPr>
          <p:nvPr>
            <p:ph type="sldNum" sz="quarter" idx="12"/>
          </p:nvPr>
        </p:nvSpPr>
        <p:spPr/>
        <p:txBody>
          <a:bodyPr/>
          <a:lstStyle/>
          <a:p>
            <a:fld id="{62882B55-B6B2-497F-8568-5D2D4C04CE38}" type="slidenum">
              <a:rPr lang="zh-CN" altLang="en-US" smtClean="0"/>
              <a:t>33</a:t>
            </a:fld>
            <a:endParaRPr lang="zh-CN" altLang="en-US"/>
          </a:p>
        </p:txBody>
      </p:sp>
      <p:sp>
        <p:nvSpPr>
          <p:cNvPr id="12" name="矩形 11">
            <a:extLst>
              <a:ext uri="{FF2B5EF4-FFF2-40B4-BE49-F238E27FC236}">
                <a16:creationId xmlns:a16="http://schemas.microsoft.com/office/drawing/2014/main" id="{5A04DC5F-CF86-83DB-F890-7F9012ADCD0A}"/>
              </a:ext>
            </a:extLst>
          </p:cNvPr>
          <p:cNvSpPr/>
          <p:nvPr/>
        </p:nvSpPr>
        <p:spPr>
          <a:xfrm>
            <a:off x="3245005" y="6289288"/>
            <a:ext cx="5982629" cy="512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矩形 22">
            <a:extLst>
              <a:ext uri="{FF2B5EF4-FFF2-40B4-BE49-F238E27FC236}">
                <a16:creationId xmlns:a16="http://schemas.microsoft.com/office/drawing/2014/main" id="{E92A5823-FDC7-0051-5494-9B9EA267C3AD}"/>
              </a:ext>
            </a:extLst>
          </p:cNvPr>
          <p:cNvSpPr/>
          <p:nvPr/>
        </p:nvSpPr>
        <p:spPr>
          <a:xfrm>
            <a:off x="1228373" y="5890207"/>
            <a:ext cx="9903244" cy="504562"/>
          </a:xfrm>
          <a:prstGeom prst="rect">
            <a:avLst/>
          </a:prstGeom>
        </p:spPr>
        <p:txBody>
          <a:bodyPr wrap="square">
            <a:spAutoFit/>
          </a:bodyPr>
          <a:lstStyle/>
          <a:p>
            <a:pPr marL="342900" indent="-342900" algn="l">
              <a:lnSpc>
                <a:spcPct val="130000"/>
              </a:lnSpc>
              <a:buFont typeface="Wingdings" panose="05000000000000000000" pitchFamily="2" charset="2"/>
              <a:buChar char="Ø"/>
            </a:pPr>
            <a:r>
              <a:rPr lang="en-US" altLang="zh-CN" sz="2300" b="1" dirty="0">
                <a:solidFill>
                  <a:srgbClr val="C00000"/>
                </a:solidFill>
                <a:latin typeface="Arial" pitchFamily="34" charset="0"/>
                <a:cs typeface="Arial" pitchFamily="34" charset="0"/>
              </a:rPr>
              <a:t>Z~20,</a:t>
            </a:r>
            <a:r>
              <a:rPr lang="zh-CN" altLang="en-US" sz="2300" b="1" dirty="0">
                <a:solidFill>
                  <a:srgbClr val="C00000"/>
                </a:solidFill>
                <a:latin typeface="Arial" pitchFamily="34" charset="0"/>
                <a:cs typeface="Arial" pitchFamily="34" charset="0"/>
              </a:rPr>
              <a:t> </a:t>
            </a:r>
            <a:r>
              <a:rPr lang="en-US" altLang="zh-CN" sz="2300" b="1" dirty="0">
                <a:solidFill>
                  <a:srgbClr val="C00000"/>
                </a:solidFill>
                <a:latin typeface="Arial" pitchFamily="34" charset="0"/>
                <a:cs typeface="Arial" pitchFamily="34" charset="0"/>
              </a:rPr>
              <a:t>28,</a:t>
            </a:r>
            <a:r>
              <a:rPr lang="zh-CN" altLang="en-US" sz="2300" b="1" dirty="0">
                <a:solidFill>
                  <a:srgbClr val="C00000"/>
                </a:solidFill>
                <a:latin typeface="Arial" pitchFamily="34" charset="0"/>
                <a:cs typeface="Arial" pitchFamily="34" charset="0"/>
              </a:rPr>
              <a:t> </a:t>
            </a:r>
            <a:r>
              <a:rPr lang="en-US" altLang="zh-CN" sz="2300" b="1" dirty="0">
                <a:solidFill>
                  <a:srgbClr val="C00000"/>
                </a:solidFill>
                <a:latin typeface="Arial" pitchFamily="34" charset="0"/>
                <a:cs typeface="Arial" pitchFamily="34" charset="0"/>
              </a:rPr>
              <a:t>40,</a:t>
            </a:r>
            <a:r>
              <a:rPr lang="zh-CN" altLang="en-US" sz="2300" b="1" dirty="0">
                <a:solidFill>
                  <a:srgbClr val="C00000"/>
                </a:solidFill>
                <a:latin typeface="Arial" pitchFamily="34" charset="0"/>
                <a:cs typeface="Arial" pitchFamily="34" charset="0"/>
              </a:rPr>
              <a:t> </a:t>
            </a:r>
            <a:r>
              <a:rPr lang="en-US" altLang="zh-CN" sz="2300" b="1" dirty="0">
                <a:solidFill>
                  <a:srgbClr val="C00000"/>
                </a:solidFill>
                <a:latin typeface="Arial" pitchFamily="34" charset="0"/>
                <a:cs typeface="Arial" pitchFamily="34" charset="0"/>
              </a:rPr>
              <a:t>50,</a:t>
            </a:r>
            <a:r>
              <a:rPr lang="zh-CN" altLang="en-US" sz="2300" b="1" dirty="0">
                <a:solidFill>
                  <a:srgbClr val="C00000"/>
                </a:solidFill>
                <a:latin typeface="Arial" pitchFamily="34" charset="0"/>
                <a:cs typeface="Arial" pitchFamily="34" charset="0"/>
              </a:rPr>
              <a:t> </a:t>
            </a:r>
            <a:r>
              <a:rPr lang="en-US" altLang="zh-CN" sz="2300" b="1" dirty="0">
                <a:solidFill>
                  <a:srgbClr val="C00000"/>
                </a:solidFill>
                <a:latin typeface="Arial" pitchFamily="34" charset="0"/>
                <a:cs typeface="Arial" pitchFamily="34" charset="0"/>
              </a:rPr>
              <a:t>82</a:t>
            </a:r>
            <a:r>
              <a:rPr lang="zh-CN" altLang="en-US" sz="2300" b="1" dirty="0">
                <a:solidFill>
                  <a:srgbClr val="C00000"/>
                </a:solidFill>
                <a:latin typeface="微软雅黑" panose="020B0503020204020204" pitchFamily="34" charset="-122"/>
                <a:ea typeface="微软雅黑" panose="020B0503020204020204" pitchFamily="34" charset="-122"/>
                <a:cs typeface="Arial" pitchFamily="34" charset="0"/>
              </a:rPr>
              <a:t> </a:t>
            </a:r>
            <a:r>
              <a:rPr lang="en-US" altLang="zh-CN" sz="2300" b="1" dirty="0">
                <a:solidFill>
                  <a:srgbClr val="C00000"/>
                </a:solidFill>
                <a:latin typeface="微软雅黑" panose="020B0503020204020204" pitchFamily="34" charset="-122"/>
                <a:ea typeface="微软雅黑" panose="020B0503020204020204" pitchFamily="34" charset="-122"/>
                <a:cs typeface="Arial" pitchFamily="34" charset="0"/>
              </a:rPr>
              <a:t>shell or sub-shell</a:t>
            </a:r>
            <a:r>
              <a:rPr lang="en-US" altLang="zh-CN" sz="2300" b="1" dirty="0">
                <a:solidFill>
                  <a:srgbClr val="C00000"/>
                </a:solidFill>
                <a:latin typeface="Arial" pitchFamily="34" charset="0"/>
                <a:cs typeface="Arial" pitchFamily="34" charset="0"/>
              </a:rPr>
              <a:t>; transitional regions</a:t>
            </a:r>
          </a:p>
        </p:txBody>
      </p:sp>
      <p:sp>
        <p:nvSpPr>
          <p:cNvPr id="25" name="Rectangle 48">
            <a:extLst>
              <a:ext uri="{FF2B5EF4-FFF2-40B4-BE49-F238E27FC236}">
                <a16:creationId xmlns:a16="http://schemas.microsoft.com/office/drawing/2014/main" id="{0D222AEE-2A25-8D77-0656-C99F67C2CD9C}"/>
              </a:ext>
            </a:extLst>
          </p:cNvPr>
          <p:cNvSpPr/>
          <p:nvPr/>
        </p:nvSpPr>
        <p:spPr>
          <a:xfrm>
            <a:off x="8438385" y="5380854"/>
            <a:ext cx="3632812" cy="417358"/>
          </a:xfrm>
          <a:prstGeom prst="rect">
            <a:avLst/>
          </a:prstGeom>
          <a:noFill/>
        </p:spPr>
        <p:txBody>
          <a:bodyPr wrap="square">
            <a:spAutoFit/>
          </a:bodyPr>
          <a:lstStyle/>
          <a:p>
            <a:pPr fontAlgn="base">
              <a:lnSpc>
                <a:spcPct val="130000"/>
              </a:lnSpc>
              <a:spcBef>
                <a:spcPct val="0"/>
              </a:spcBef>
              <a:spcAft>
                <a:spcPct val="0"/>
              </a:spcAft>
            </a:pPr>
            <a:r>
              <a:rPr lang="en-US" i="1" dirty="0">
                <a:solidFill>
                  <a:schemeClr val="accent5">
                    <a:lumMod val="75000"/>
                  </a:schemeClr>
                </a:solidFill>
                <a:latin typeface="微软雅黑" panose="020B0503020204020204" pitchFamily="34" charset="-122"/>
                <a:ea typeface="微软雅黑" panose="020B0503020204020204" pitchFamily="34" charset="-122"/>
                <a:sym typeface="+mn-ea"/>
              </a:rPr>
              <a:t>Y.L. Yang</a:t>
            </a:r>
            <a:r>
              <a:rPr lang="en-US" i="1" dirty="0">
                <a:solidFill>
                  <a:schemeClr val="accent5">
                    <a:lumMod val="75000"/>
                  </a:schemeClr>
                </a:solidFill>
                <a:latin typeface="微软雅黑" panose="020B0503020204020204" pitchFamily="34" charset="-122"/>
                <a:ea typeface="微软雅黑" panose="020B0503020204020204" pitchFamily="34" charset="-122"/>
              </a:rPr>
              <a:t> et al., in preparation</a:t>
            </a:r>
            <a:endParaRPr lang="en-US" altLang="zh-CN" i="1" dirty="0">
              <a:solidFill>
                <a:schemeClr val="accent5">
                  <a:lumMod val="75000"/>
                </a:schemeClr>
              </a:solidFill>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6676E953-94FE-7038-8636-8A88ABCD7C15}"/>
              </a:ext>
            </a:extLst>
          </p:cNvPr>
          <p:cNvPicPr>
            <a:picLocks noChangeAspect="1"/>
          </p:cNvPicPr>
          <p:nvPr/>
        </p:nvPicPr>
        <p:blipFill>
          <a:blip r:embed="rId3"/>
          <a:stretch>
            <a:fillRect/>
          </a:stretch>
        </p:blipFill>
        <p:spPr>
          <a:xfrm>
            <a:off x="109004" y="1216346"/>
            <a:ext cx="11917162" cy="4628188"/>
          </a:xfrm>
          <a:prstGeom prst="rect">
            <a:avLst/>
          </a:prstGeom>
        </p:spPr>
      </p:pic>
      <p:sp>
        <p:nvSpPr>
          <p:cNvPr id="14" name="椭圆 13">
            <a:extLst>
              <a:ext uri="{FF2B5EF4-FFF2-40B4-BE49-F238E27FC236}">
                <a16:creationId xmlns:a16="http://schemas.microsoft.com/office/drawing/2014/main" id="{C2AE2D4E-9414-922B-8C18-C3C383771C6A}"/>
              </a:ext>
            </a:extLst>
          </p:cNvPr>
          <p:cNvSpPr/>
          <p:nvPr/>
        </p:nvSpPr>
        <p:spPr>
          <a:xfrm>
            <a:off x="4895854" y="2057001"/>
            <a:ext cx="461338" cy="203823"/>
          </a:xfrm>
          <a:prstGeom prst="ellipse">
            <a:avLst/>
          </a:prstGeom>
          <a:solidFill>
            <a:schemeClr val="accent1">
              <a:lumMod val="60000"/>
              <a:lumOff val="40000"/>
              <a:alpha val="72000"/>
            </a:schemeClr>
          </a:solidFill>
          <a:ln w="127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6" name="椭圆 15">
            <a:extLst>
              <a:ext uri="{FF2B5EF4-FFF2-40B4-BE49-F238E27FC236}">
                <a16:creationId xmlns:a16="http://schemas.microsoft.com/office/drawing/2014/main" id="{1FB4F3C3-6D58-C68C-1ECA-C64E7FF9F7E5}"/>
              </a:ext>
            </a:extLst>
          </p:cNvPr>
          <p:cNvSpPr/>
          <p:nvPr/>
        </p:nvSpPr>
        <p:spPr>
          <a:xfrm>
            <a:off x="3211044" y="3231155"/>
            <a:ext cx="553523" cy="283685"/>
          </a:xfrm>
          <a:prstGeom prst="ellipse">
            <a:avLst/>
          </a:prstGeom>
          <a:solidFill>
            <a:schemeClr val="accent1">
              <a:lumMod val="60000"/>
              <a:lumOff val="40000"/>
              <a:alpha val="72000"/>
            </a:schemeClr>
          </a:solidFill>
          <a:ln w="127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17" name="椭圆 16">
            <a:extLst>
              <a:ext uri="{FF2B5EF4-FFF2-40B4-BE49-F238E27FC236}">
                <a16:creationId xmlns:a16="http://schemas.microsoft.com/office/drawing/2014/main" id="{133CB75D-380E-4FF6-76B7-FE228ABA50C8}"/>
              </a:ext>
            </a:extLst>
          </p:cNvPr>
          <p:cNvSpPr/>
          <p:nvPr/>
        </p:nvSpPr>
        <p:spPr>
          <a:xfrm>
            <a:off x="2390430" y="4041854"/>
            <a:ext cx="390033" cy="331336"/>
          </a:xfrm>
          <a:prstGeom prst="ellipse">
            <a:avLst/>
          </a:prstGeom>
          <a:solidFill>
            <a:schemeClr val="accent1">
              <a:lumMod val="60000"/>
              <a:lumOff val="40000"/>
              <a:alpha val="72000"/>
            </a:schemeClr>
          </a:solidFill>
          <a:ln w="127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0" name="文本框 6">
            <a:extLst>
              <a:ext uri="{FF2B5EF4-FFF2-40B4-BE49-F238E27FC236}">
                <a16:creationId xmlns:a16="http://schemas.microsoft.com/office/drawing/2014/main" id="{BFDC507F-9897-F028-7781-02106B8934F0}"/>
              </a:ext>
            </a:extLst>
          </p:cNvPr>
          <p:cNvSpPr txBox="1"/>
          <p:nvPr/>
        </p:nvSpPr>
        <p:spPr>
          <a:xfrm>
            <a:off x="1363344" y="1461633"/>
            <a:ext cx="3772181" cy="400110"/>
          </a:xfrm>
          <a:prstGeom prst="rect">
            <a:avLst/>
          </a:prstGeom>
          <a:solidFill>
            <a:schemeClr val="bg1"/>
          </a:solid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zh-CN" sz="2000" b="1" dirty="0">
                <a:solidFill>
                  <a:srgbClr val="7030A0"/>
                </a:solidFill>
                <a:latin typeface="微软雅黑" panose="020B0503020204020204" pitchFamily="34" charset="-122"/>
                <a:ea typeface="微软雅黑" panose="020B0503020204020204" pitchFamily="34" charset="-122"/>
              </a:rPr>
              <a:t>color</a:t>
            </a:r>
            <a:r>
              <a:rPr lang="zh-CN" altLang="en-US" sz="2000" b="1" dirty="0">
                <a:solidFill>
                  <a:srgbClr val="7030A0"/>
                </a:solidFill>
                <a:latin typeface="微软雅黑" panose="020B0503020204020204" pitchFamily="34" charset="-122"/>
                <a:ea typeface="微软雅黑" panose="020B0503020204020204" pitchFamily="34" charset="-122"/>
              </a:rPr>
              <a:t>：</a:t>
            </a:r>
            <a:r>
              <a:rPr lang="en-US" altLang="zh-CN" sz="2000" b="1" dirty="0">
                <a:solidFill>
                  <a:srgbClr val="7030A0"/>
                </a:solidFill>
                <a:latin typeface="微软雅黑" panose="020B0503020204020204" pitchFamily="34" charset="-122"/>
                <a:ea typeface="微软雅黑" panose="020B0503020204020204" pitchFamily="34" charset="-122"/>
              </a:rPr>
              <a:t>possible multiple SC</a:t>
            </a:r>
            <a:endParaRPr lang="zh-CN" altLang="en-US" sz="2000" b="1" dirty="0">
              <a:solidFill>
                <a:srgbClr val="7030A0"/>
              </a:solidFill>
              <a:latin typeface="微软雅黑" panose="020B0503020204020204" pitchFamily="34" charset="-122"/>
              <a:ea typeface="微软雅黑" panose="020B0503020204020204" pitchFamily="34" charset="-122"/>
            </a:endParaRPr>
          </a:p>
        </p:txBody>
      </p:sp>
      <p:sp>
        <p:nvSpPr>
          <p:cNvPr id="15" name="椭圆 14">
            <a:extLst>
              <a:ext uri="{FF2B5EF4-FFF2-40B4-BE49-F238E27FC236}">
                <a16:creationId xmlns:a16="http://schemas.microsoft.com/office/drawing/2014/main" id="{4F92CD34-70D3-B49B-BDD6-D6FA05070694}"/>
              </a:ext>
            </a:extLst>
          </p:cNvPr>
          <p:cNvSpPr/>
          <p:nvPr/>
        </p:nvSpPr>
        <p:spPr>
          <a:xfrm>
            <a:off x="1782427" y="4372323"/>
            <a:ext cx="301435" cy="271864"/>
          </a:xfrm>
          <a:prstGeom prst="ellipse">
            <a:avLst/>
          </a:prstGeom>
          <a:solidFill>
            <a:schemeClr val="accent1">
              <a:lumMod val="60000"/>
              <a:lumOff val="40000"/>
              <a:alpha val="72000"/>
            </a:schemeClr>
          </a:solidFill>
          <a:ln w="127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8" name="Rectangle 48">
            <a:extLst>
              <a:ext uri="{FF2B5EF4-FFF2-40B4-BE49-F238E27FC236}">
                <a16:creationId xmlns:a16="http://schemas.microsoft.com/office/drawing/2014/main" id="{794CC19C-C997-0220-BE3F-761B36B4E5D8}"/>
              </a:ext>
            </a:extLst>
          </p:cNvPr>
          <p:cNvSpPr/>
          <p:nvPr/>
        </p:nvSpPr>
        <p:spPr>
          <a:xfrm>
            <a:off x="1351966" y="2082894"/>
            <a:ext cx="2448455" cy="701346"/>
          </a:xfrm>
          <a:prstGeom prst="rect">
            <a:avLst/>
          </a:prstGeom>
          <a:noFill/>
        </p:spPr>
        <p:txBody>
          <a:bodyPr wrap="square">
            <a:spAutoFit/>
          </a:bodyPr>
          <a:lstStyle/>
          <a:p>
            <a:pPr fontAlgn="base">
              <a:lnSpc>
                <a:spcPct val="130000"/>
              </a:lnSpc>
              <a:spcBef>
                <a:spcPct val="0"/>
              </a:spcBef>
              <a:spcAft>
                <a:spcPct val="0"/>
              </a:spcAft>
            </a:pPr>
            <a:r>
              <a:rPr lang="en-US" altLang="zh-CN" sz="1600" i="1" dirty="0">
                <a:solidFill>
                  <a:schemeClr val="accent5">
                    <a:lumMod val="75000"/>
                  </a:schemeClr>
                </a:solidFill>
                <a:latin typeface="微软雅黑" panose="020B0503020204020204" pitchFamily="34" charset="-122"/>
                <a:ea typeface="微软雅黑" panose="020B0503020204020204" pitchFamily="34" charset="-122"/>
                <a:sym typeface="+mn-ea"/>
              </a:rPr>
              <a:t>Garret, </a:t>
            </a:r>
            <a:r>
              <a:rPr lang="en-US" altLang="zh-CN" sz="1600" i="1" dirty="0" err="1">
                <a:solidFill>
                  <a:schemeClr val="accent5">
                    <a:lumMod val="75000"/>
                  </a:schemeClr>
                </a:solidFill>
                <a:latin typeface="微软雅黑" panose="020B0503020204020204" pitchFamily="34" charset="-122"/>
                <a:ea typeface="微软雅黑" panose="020B0503020204020204" pitchFamily="34" charset="-122"/>
                <a:sym typeface="+mn-ea"/>
              </a:rPr>
              <a:t>Zielinska</a:t>
            </a:r>
            <a:r>
              <a:rPr lang="en-US" altLang="zh-CN" sz="1600" i="1" dirty="0">
                <a:solidFill>
                  <a:schemeClr val="accent5">
                    <a:lumMod val="75000"/>
                  </a:schemeClr>
                </a:solidFill>
                <a:latin typeface="微软雅黑" panose="020B0503020204020204" pitchFamily="34" charset="-122"/>
                <a:ea typeface="微软雅黑" panose="020B0503020204020204" pitchFamily="34" charset="-122"/>
                <a:sym typeface="+mn-ea"/>
              </a:rPr>
              <a:t> &amp; Clement, PPNP 2022</a:t>
            </a:r>
            <a:endParaRPr lang="en-US" altLang="zh-CN" sz="1600" i="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32" name="Rectangle 48">
            <a:extLst>
              <a:ext uri="{FF2B5EF4-FFF2-40B4-BE49-F238E27FC236}">
                <a16:creationId xmlns:a16="http://schemas.microsoft.com/office/drawing/2014/main" id="{9F69A045-C404-2ED5-7724-EE6EDDA3F2CB}"/>
              </a:ext>
            </a:extLst>
          </p:cNvPr>
          <p:cNvSpPr/>
          <p:nvPr/>
        </p:nvSpPr>
        <p:spPr>
          <a:xfrm>
            <a:off x="1508103" y="6373769"/>
            <a:ext cx="4020827" cy="417358"/>
          </a:xfrm>
          <a:prstGeom prst="rect">
            <a:avLst/>
          </a:prstGeom>
          <a:noFill/>
        </p:spPr>
        <p:txBody>
          <a:bodyPr wrap="square">
            <a:spAutoFit/>
          </a:bodyPr>
          <a:lstStyle/>
          <a:p>
            <a:pPr fontAlgn="base">
              <a:lnSpc>
                <a:spcPct val="130000"/>
              </a:lnSpc>
              <a:spcBef>
                <a:spcPct val="0"/>
              </a:spcBef>
              <a:spcAft>
                <a:spcPct val="0"/>
              </a:spcAft>
            </a:pPr>
            <a:r>
              <a:rPr lang="en-US" i="1" dirty="0">
                <a:solidFill>
                  <a:schemeClr val="accent5">
                    <a:lumMod val="75000"/>
                  </a:schemeClr>
                </a:solidFill>
                <a:latin typeface="微软雅黑" panose="020B0503020204020204" pitchFamily="34" charset="-122"/>
                <a:ea typeface="微软雅黑" panose="020B0503020204020204" pitchFamily="34" charset="-122"/>
                <a:sym typeface="+mn-ea"/>
              </a:rPr>
              <a:t>Yang, Zhao &amp; </a:t>
            </a:r>
            <a:r>
              <a:rPr lang="en-US" i="1" dirty="0" err="1">
                <a:solidFill>
                  <a:schemeClr val="accent5">
                    <a:lumMod val="75000"/>
                  </a:schemeClr>
                </a:solidFill>
                <a:latin typeface="微软雅黑" panose="020B0503020204020204" pitchFamily="34" charset="-122"/>
                <a:ea typeface="微软雅黑" panose="020B0503020204020204" pitchFamily="34" charset="-122"/>
                <a:sym typeface="+mn-ea"/>
              </a:rPr>
              <a:t>ZPLi</a:t>
            </a:r>
            <a:r>
              <a:rPr lang="en-US" i="1" dirty="0">
                <a:solidFill>
                  <a:schemeClr val="accent5">
                    <a:lumMod val="75000"/>
                  </a:schemeClr>
                </a:solidFill>
                <a:latin typeface="微软雅黑" panose="020B0503020204020204" pitchFamily="34" charset="-122"/>
                <a:ea typeface="微软雅黑" panose="020B0503020204020204" pitchFamily="34" charset="-122"/>
              </a:rPr>
              <a:t>, in preparation</a:t>
            </a:r>
            <a:endParaRPr lang="en-US" altLang="zh-CN" i="1" dirty="0">
              <a:solidFill>
                <a:schemeClr val="accent5">
                  <a:lumMod val="75000"/>
                </a:schemeClr>
              </a:solidFill>
              <a:latin typeface="微软雅黑" panose="020B0503020204020204" pitchFamily="34" charset="-122"/>
              <a:ea typeface="微软雅黑" panose="020B0503020204020204" pitchFamily="34" charset="-122"/>
            </a:endParaRPr>
          </a:p>
        </p:txBody>
      </p:sp>
      <p:grpSp>
        <p:nvGrpSpPr>
          <p:cNvPr id="4" name="组合 3">
            <a:extLst>
              <a:ext uri="{FF2B5EF4-FFF2-40B4-BE49-F238E27FC236}">
                <a16:creationId xmlns:a16="http://schemas.microsoft.com/office/drawing/2014/main" id="{6A08F0D6-5E36-E8D4-ADD5-C562FC4B005B}"/>
              </a:ext>
            </a:extLst>
          </p:cNvPr>
          <p:cNvGrpSpPr/>
          <p:nvPr/>
        </p:nvGrpSpPr>
        <p:grpSpPr>
          <a:xfrm>
            <a:off x="8535885" y="2404057"/>
            <a:ext cx="3011228" cy="2496509"/>
            <a:chOff x="6786829" y="4491465"/>
            <a:chExt cx="3011228" cy="2496509"/>
          </a:xfrm>
        </p:grpSpPr>
        <p:grpSp>
          <p:nvGrpSpPr>
            <p:cNvPr id="7" name="组合 6">
              <a:extLst>
                <a:ext uri="{FF2B5EF4-FFF2-40B4-BE49-F238E27FC236}">
                  <a16:creationId xmlns:a16="http://schemas.microsoft.com/office/drawing/2014/main" id="{4532A553-B439-29A8-2912-1D958FBFB2C3}"/>
                </a:ext>
              </a:extLst>
            </p:cNvPr>
            <p:cNvGrpSpPr/>
            <p:nvPr/>
          </p:nvGrpSpPr>
          <p:grpSpPr>
            <a:xfrm>
              <a:off x="6786829" y="4491465"/>
              <a:ext cx="3011228" cy="2250762"/>
              <a:chOff x="6786829" y="4491465"/>
              <a:chExt cx="3011228" cy="2250762"/>
            </a:xfrm>
          </p:grpSpPr>
          <p:pic>
            <p:nvPicPr>
              <p:cNvPr id="9" name="图片 8">
                <a:extLst>
                  <a:ext uri="{FF2B5EF4-FFF2-40B4-BE49-F238E27FC236}">
                    <a16:creationId xmlns:a16="http://schemas.microsoft.com/office/drawing/2014/main" id="{A337B0BC-9CF0-9CF7-389A-0BE72A3C9171}"/>
                  </a:ext>
                </a:extLst>
              </p:cNvPr>
              <p:cNvPicPr>
                <a:picLocks noChangeAspect="1"/>
              </p:cNvPicPr>
              <p:nvPr/>
            </p:nvPicPr>
            <p:blipFill rotWithShape="1">
              <a:blip r:embed="rId4"/>
              <a:srcRect b="-190"/>
              <a:stretch/>
            </p:blipFill>
            <p:spPr>
              <a:xfrm>
                <a:off x="6786829" y="4491465"/>
                <a:ext cx="3011228" cy="2250762"/>
              </a:xfrm>
              <a:prstGeom prst="rect">
                <a:avLst/>
              </a:prstGeom>
            </p:spPr>
          </p:pic>
          <p:sp>
            <p:nvSpPr>
              <p:cNvPr id="10" name="文本框 9">
                <a:extLst>
                  <a:ext uri="{FF2B5EF4-FFF2-40B4-BE49-F238E27FC236}">
                    <a16:creationId xmlns:a16="http://schemas.microsoft.com/office/drawing/2014/main" id="{F8A53270-AA62-830F-56E3-CDE635E71EE3}"/>
                  </a:ext>
                </a:extLst>
              </p:cNvPr>
              <p:cNvSpPr txBox="1"/>
              <p:nvPr/>
            </p:nvSpPr>
            <p:spPr>
              <a:xfrm>
                <a:off x="7527072" y="4775647"/>
                <a:ext cx="845103" cy="400110"/>
              </a:xfrm>
              <a:prstGeom prst="rect">
                <a:avLst/>
              </a:prstGeom>
              <a:solidFill>
                <a:schemeClr val="bg1"/>
              </a:solidFill>
            </p:spPr>
            <p:txBody>
              <a:bodyPr wrap="none" rtlCol="0">
                <a:spAutoFit/>
              </a:bodyPr>
              <a:lstStyle/>
              <a:p>
                <a:pPr algn="l"/>
                <a:r>
                  <a:rPr lang="en-US" altLang="zh-CN" sz="2000" b="1" baseline="30000" dirty="0">
                    <a:latin typeface="微软雅黑" panose="020B0503020204020204" pitchFamily="34" charset="-122"/>
                    <a:ea typeface="微软雅黑" panose="020B0503020204020204" pitchFamily="34" charset="-122"/>
                  </a:rPr>
                  <a:t>112</a:t>
                </a:r>
                <a:r>
                  <a:rPr lang="en-US" altLang="zh-CN" sz="2000" b="1" dirty="0">
                    <a:latin typeface="微软雅黑" panose="020B0503020204020204" pitchFamily="34" charset="-122"/>
                    <a:ea typeface="微软雅黑" panose="020B0503020204020204" pitchFamily="34" charset="-122"/>
                  </a:rPr>
                  <a:t>Cd</a:t>
                </a:r>
                <a:endParaRPr lang="zh-CN" altLang="en-US" b="1" dirty="0">
                  <a:latin typeface="微软雅黑" panose="020B0503020204020204" pitchFamily="34" charset="-122"/>
                  <a:ea typeface="微软雅黑" panose="020B0503020204020204" pitchFamily="34" charset="-122"/>
                </a:endParaRPr>
              </a:p>
            </p:txBody>
          </p:sp>
        </p:grpSp>
        <p:sp>
          <p:nvSpPr>
            <p:cNvPr id="8" name="矩形 7">
              <a:extLst>
                <a:ext uri="{FF2B5EF4-FFF2-40B4-BE49-F238E27FC236}">
                  <a16:creationId xmlns:a16="http://schemas.microsoft.com/office/drawing/2014/main" id="{487A3A29-A198-38D8-57D6-91B2B4F18AD2}"/>
                </a:ext>
              </a:extLst>
            </p:cNvPr>
            <p:cNvSpPr/>
            <p:nvPr/>
          </p:nvSpPr>
          <p:spPr>
            <a:xfrm>
              <a:off x="7249866" y="6642880"/>
              <a:ext cx="2511737" cy="345094"/>
            </a:xfrm>
            <a:prstGeom prst="rect">
              <a:avLst/>
            </a:prstGeom>
          </p:spPr>
          <p:txBody>
            <a:bodyPr wrap="square">
              <a:spAutoFit/>
            </a:bodyPr>
            <a:lstStyle/>
            <a:p>
              <a:pPr algn="l">
                <a:lnSpc>
                  <a:spcPct val="130000"/>
                </a:lnSpc>
              </a:pPr>
              <a:r>
                <a:rPr lang="en-US" altLang="zh-CN" sz="1400" i="1" dirty="0">
                  <a:solidFill>
                    <a:schemeClr val="accent5">
                      <a:lumMod val="50000"/>
                    </a:schemeClr>
                  </a:solidFill>
                  <a:latin typeface="微软雅黑" panose="020B0503020204020204" pitchFamily="34" charset="-122"/>
                  <a:ea typeface="微软雅黑" panose="020B0503020204020204" pitchFamily="34" charset="-122"/>
                  <a:cs typeface="Arial" pitchFamily="34" charset="0"/>
                </a:rPr>
                <a:t>Garrett et al., PRL 2019</a:t>
              </a:r>
              <a:endParaRPr lang="en-US" altLang="zh-CN" sz="2300" i="1" dirty="0">
                <a:solidFill>
                  <a:schemeClr val="accent5">
                    <a:lumMod val="50000"/>
                  </a:schemeClr>
                </a:solidFill>
                <a:latin typeface="微软雅黑" panose="020B0503020204020204" pitchFamily="34" charset="-122"/>
                <a:ea typeface="微软雅黑" panose="020B0503020204020204" pitchFamily="34" charset="-122"/>
                <a:cs typeface="Arial" pitchFamily="34" charset="0"/>
              </a:endParaRPr>
            </a:p>
          </p:txBody>
        </p:sp>
      </p:grpSp>
    </p:spTree>
    <p:extLst>
      <p:ext uri="{BB962C8B-B14F-4D97-AF65-F5344CB8AC3E}">
        <p14:creationId xmlns:p14="http://schemas.microsoft.com/office/powerpoint/2010/main" val="232299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up)">
                                      <p:cBhvr>
                                        <p:cTn id="16" dur="500"/>
                                        <p:tgtEl>
                                          <p:spTgt spid="15"/>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up)">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5" grpId="0" animBg="1"/>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C102DD-307C-4C75-AEB1-8D2DE4BEE214}"/>
              </a:ext>
            </a:extLst>
          </p:cNvPr>
          <p:cNvSpPr>
            <a:spLocks noGrp="1"/>
          </p:cNvSpPr>
          <p:nvPr>
            <p:ph type="title"/>
          </p:nvPr>
        </p:nvSpPr>
        <p:spPr/>
        <p:txBody>
          <a:bodyPr>
            <a:normAutofit/>
          </a:bodyPr>
          <a:lstStyle/>
          <a:p>
            <a:r>
              <a:rPr lang="zh-CN" altLang="en-US" sz="3400" b="1" dirty="0">
                <a:solidFill>
                  <a:srgbClr val="7030A0"/>
                </a:solidFill>
                <a:latin typeface="Microsoft YaHei" charset="-122"/>
                <a:ea typeface="Microsoft YaHei" charset="-122"/>
                <a:cs typeface="Microsoft YaHei" charset="-122"/>
              </a:rPr>
              <a:t>原子核多重形状共存</a:t>
            </a:r>
            <a:endParaRPr lang="zh-CN" altLang="en-US" sz="3400" b="1" dirty="0">
              <a:solidFill>
                <a:schemeClr val="accent1">
                  <a:lumMod val="75000"/>
                </a:schemeClr>
              </a:solidFill>
              <a:latin typeface="Microsoft YaHei" charset="-122"/>
              <a:ea typeface="Microsoft YaHei" charset="-122"/>
              <a:cs typeface="Microsoft YaHei" charset="-122"/>
            </a:endParaRPr>
          </a:p>
        </p:txBody>
      </p:sp>
      <p:sp>
        <p:nvSpPr>
          <p:cNvPr id="11" name="灯片编号占位符 10">
            <a:extLst>
              <a:ext uri="{FF2B5EF4-FFF2-40B4-BE49-F238E27FC236}">
                <a16:creationId xmlns:a16="http://schemas.microsoft.com/office/drawing/2014/main" id="{7522EAA0-AAF6-AAEC-C405-276525014BA7}"/>
              </a:ext>
            </a:extLst>
          </p:cNvPr>
          <p:cNvSpPr>
            <a:spLocks noGrp="1"/>
          </p:cNvSpPr>
          <p:nvPr>
            <p:ph type="sldNum" sz="quarter" idx="12"/>
          </p:nvPr>
        </p:nvSpPr>
        <p:spPr/>
        <p:txBody>
          <a:bodyPr/>
          <a:lstStyle/>
          <a:p>
            <a:fld id="{62882B55-B6B2-497F-8568-5D2D4C04CE38}" type="slidenum">
              <a:rPr lang="zh-CN" altLang="en-US" smtClean="0"/>
              <a:t>34</a:t>
            </a:fld>
            <a:endParaRPr lang="zh-CN" altLang="en-US"/>
          </a:p>
        </p:txBody>
      </p:sp>
      <p:sp>
        <p:nvSpPr>
          <p:cNvPr id="12" name="矩形 11">
            <a:extLst>
              <a:ext uri="{FF2B5EF4-FFF2-40B4-BE49-F238E27FC236}">
                <a16:creationId xmlns:a16="http://schemas.microsoft.com/office/drawing/2014/main" id="{5A04DC5F-CF86-83DB-F890-7F9012ADCD0A}"/>
              </a:ext>
            </a:extLst>
          </p:cNvPr>
          <p:cNvSpPr/>
          <p:nvPr/>
        </p:nvSpPr>
        <p:spPr>
          <a:xfrm>
            <a:off x="3245005" y="6289288"/>
            <a:ext cx="5982629" cy="512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Rectangle 48">
            <a:extLst>
              <a:ext uri="{FF2B5EF4-FFF2-40B4-BE49-F238E27FC236}">
                <a16:creationId xmlns:a16="http://schemas.microsoft.com/office/drawing/2014/main" id="{0D222AEE-2A25-8D77-0656-C99F67C2CD9C}"/>
              </a:ext>
            </a:extLst>
          </p:cNvPr>
          <p:cNvSpPr/>
          <p:nvPr/>
        </p:nvSpPr>
        <p:spPr>
          <a:xfrm>
            <a:off x="8438385" y="5380854"/>
            <a:ext cx="3632812" cy="417358"/>
          </a:xfrm>
          <a:prstGeom prst="rect">
            <a:avLst/>
          </a:prstGeom>
          <a:noFill/>
        </p:spPr>
        <p:txBody>
          <a:bodyPr wrap="square">
            <a:spAutoFit/>
          </a:bodyPr>
          <a:lstStyle/>
          <a:p>
            <a:pPr fontAlgn="base">
              <a:lnSpc>
                <a:spcPct val="130000"/>
              </a:lnSpc>
              <a:spcBef>
                <a:spcPct val="0"/>
              </a:spcBef>
              <a:spcAft>
                <a:spcPct val="0"/>
              </a:spcAft>
            </a:pPr>
            <a:r>
              <a:rPr lang="en-US" i="1" dirty="0">
                <a:solidFill>
                  <a:schemeClr val="accent5">
                    <a:lumMod val="75000"/>
                  </a:schemeClr>
                </a:solidFill>
                <a:latin typeface="微软雅黑" panose="020B0503020204020204" pitchFamily="34" charset="-122"/>
                <a:ea typeface="微软雅黑" panose="020B0503020204020204" pitchFamily="34" charset="-122"/>
                <a:sym typeface="+mn-ea"/>
              </a:rPr>
              <a:t>Y.L. Yang</a:t>
            </a:r>
            <a:r>
              <a:rPr lang="en-US" i="1" dirty="0">
                <a:solidFill>
                  <a:schemeClr val="accent5">
                    <a:lumMod val="75000"/>
                  </a:schemeClr>
                </a:solidFill>
                <a:latin typeface="微软雅黑" panose="020B0503020204020204" pitchFamily="34" charset="-122"/>
                <a:ea typeface="微软雅黑" panose="020B0503020204020204" pitchFamily="34" charset="-122"/>
              </a:rPr>
              <a:t> et al., in preparation</a:t>
            </a:r>
            <a:endParaRPr lang="en-US" altLang="zh-CN" i="1" dirty="0">
              <a:solidFill>
                <a:schemeClr val="accent5">
                  <a:lumMod val="75000"/>
                </a:schemeClr>
              </a:solidFill>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6676E953-94FE-7038-8636-8A88ABCD7C15}"/>
              </a:ext>
            </a:extLst>
          </p:cNvPr>
          <p:cNvPicPr>
            <a:picLocks noChangeAspect="1"/>
          </p:cNvPicPr>
          <p:nvPr/>
        </p:nvPicPr>
        <p:blipFill>
          <a:blip r:embed="rId3"/>
          <a:stretch>
            <a:fillRect/>
          </a:stretch>
        </p:blipFill>
        <p:spPr>
          <a:xfrm>
            <a:off x="109004" y="1216346"/>
            <a:ext cx="11917162" cy="4628188"/>
          </a:xfrm>
          <a:prstGeom prst="rect">
            <a:avLst/>
          </a:prstGeom>
        </p:spPr>
      </p:pic>
      <p:sp>
        <p:nvSpPr>
          <p:cNvPr id="14" name="椭圆 13">
            <a:extLst>
              <a:ext uri="{FF2B5EF4-FFF2-40B4-BE49-F238E27FC236}">
                <a16:creationId xmlns:a16="http://schemas.microsoft.com/office/drawing/2014/main" id="{C2AE2D4E-9414-922B-8C18-C3C383771C6A}"/>
              </a:ext>
            </a:extLst>
          </p:cNvPr>
          <p:cNvSpPr/>
          <p:nvPr/>
        </p:nvSpPr>
        <p:spPr>
          <a:xfrm>
            <a:off x="4895854" y="2057001"/>
            <a:ext cx="461338" cy="203823"/>
          </a:xfrm>
          <a:prstGeom prst="ellipse">
            <a:avLst/>
          </a:prstGeom>
          <a:solidFill>
            <a:schemeClr val="accent1">
              <a:lumMod val="60000"/>
              <a:lumOff val="40000"/>
              <a:alpha val="72000"/>
            </a:schemeClr>
          </a:solidFill>
          <a:ln w="127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6" name="椭圆 15">
            <a:extLst>
              <a:ext uri="{FF2B5EF4-FFF2-40B4-BE49-F238E27FC236}">
                <a16:creationId xmlns:a16="http://schemas.microsoft.com/office/drawing/2014/main" id="{1FB4F3C3-6D58-C68C-1ECA-C64E7FF9F7E5}"/>
              </a:ext>
            </a:extLst>
          </p:cNvPr>
          <p:cNvSpPr/>
          <p:nvPr/>
        </p:nvSpPr>
        <p:spPr>
          <a:xfrm>
            <a:off x="3211044" y="3231155"/>
            <a:ext cx="553523" cy="283685"/>
          </a:xfrm>
          <a:prstGeom prst="ellipse">
            <a:avLst/>
          </a:prstGeom>
          <a:solidFill>
            <a:schemeClr val="accent1">
              <a:lumMod val="60000"/>
              <a:lumOff val="40000"/>
              <a:alpha val="72000"/>
            </a:schemeClr>
          </a:solidFill>
          <a:ln w="127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17" name="椭圆 16">
            <a:extLst>
              <a:ext uri="{FF2B5EF4-FFF2-40B4-BE49-F238E27FC236}">
                <a16:creationId xmlns:a16="http://schemas.microsoft.com/office/drawing/2014/main" id="{133CB75D-380E-4FF6-76B7-FE228ABA50C8}"/>
              </a:ext>
            </a:extLst>
          </p:cNvPr>
          <p:cNvSpPr/>
          <p:nvPr/>
        </p:nvSpPr>
        <p:spPr>
          <a:xfrm>
            <a:off x="2390430" y="4041854"/>
            <a:ext cx="390033" cy="331336"/>
          </a:xfrm>
          <a:prstGeom prst="ellipse">
            <a:avLst/>
          </a:prstGeom>
          <a:solidFill>
            <a:schemeClr val="accent1">
              <a:lumMod val="60000"/>
              <a:lumOff val="40000"/>
              <a:alpha val="72000"/>
            </a:schemeClr>
          </a:solidFill>
          <a:ln w="127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5" name="椭圆 14">
            <a:extLst>
              <a:ext uri="{FF2B5EF4-FFF2-40B4-BE49-F238E27FC236}">
                <a16:creationId xmlns:a16="http://schemas.microsoft.com/office/drawing/2014/main" id="{4F92CD34-70D3-B49B-BDD6-D6FA05070694}"/>
              </a:ext>
            </a:extLst>
          </p:cNvPr>
          <p:cNvSpPr/>
          <p:nvPr/>
        </p:nvSpPr>
        <p:spPr>
          <a:xfrm>
            <a:off x="1782427" y="4372323"/>
            <a:ext cx="301435" cy="271864"/>
          </a:xfrm>
          <a:prstGeom prst="ellipse">
            <a:avLst/>
          </a:prstGeom>
          <a:solidFill>
            <a:schemeClr val="accent1">
              <a:lumMod val="60000"/>
              <a:lumOff val="40000"/>
              <a:alpha val="72000"/>
            </a:schemeClr>
          </a:solidFill>
          <a:ln w="127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8" name="Rectangle 48">
            <a:extLst>
              <a:ext uri="{FF2B5EF4-FFF2-40B4-BE49-F238E27FC236}">
                <a16:creationId xmlns:a16="http://schemas.microsoft.com/office/drawing/2014/main" id="{794CC19C-C997-0220-BE3F-761B36B4E5D8}"/>
              </a:ext>
            </a:extLst>
          </p:cNvPr>
          <p:cNvSpPr/>
          <p:nvPr/>
        </p:nvSpPr>
        <p:spPr>
          <a:xfrm>
            <a:off x="1351966" y="2082894"/>
            <a:ext cx="2448455" cy="701346"/>
          </a:xfrm>
          <a:prstGeom prst="rect">
            <a:avLst/>
          </a:prstGeom>
          <a:noFill/>
        </p:spPr>
        <p:txBody>
          <a:bodyPr wrap="square">
            <a:spAutoFit/>
          </a:bodyPr>
          <a:lstStyle/>
          <a:p>
            <a:pPr fontAlgn="base">
              <a:lnSpc>
                <a:spcPct val="130000"/>
              </a:lnSpc>
              <a:spcBef>
                <a:spcPct val="0"/>
              </a:spcBef>
              <a:spcAft>
                <a:spcPct val="0"/>
              </a:spcAft>
            </a:pPr>
            <a:r>
              <a:rPr lang="en-US" altLang="zh-CN" sz="1600" i="1" dirty="0">
                <a:solidFill>
                  <a:schemeClr val="accent5">
                    <a:lumMod val="75000"/>
                  </a:schemeClr>
                </a:solidFill>
                <a:latin typeface="微软雅黑" panose="020B0503020204020204" pitchFamily="34" charset="-122"/>
                <a:ea typeface="微软雅黑" panose="020B0503020204020204" pitchFamily="34" charset="-122"/>
                <a:sym typeface="+mn-ea"/>
              </a:rPr>
              <a:t>Garret, </a:t>
            </a:r>
            <a:r>
              <a:rPr lang="en-US" altLang="zh-CN" sz="1600" i="1" dirty="0" err="1">
                <a:solidFill>
                  <a:schemeClr val="accent5">
                    <a:lumMod val="75000"/>
                  </a:schemeClr>
                </a:solidFill>
                <a:latin typeface="微软雅黑" panose="020B0503020204020204" pitchFamily="34" charset="-122"/>
                <a:ea typeface="微软雅黑" panose="020B0503020204020204" pitchFamily="34" charset="-122"/>
                <a:sym typeface="+mn-ea"/>
              </a:rPr>
              <a:t>Zielinska</a:t>
            </a:r>
            <a:r>
              <a:rPr lang="en-US" altLang="zh-CN" sz="1600" i="1" dirty="0">
                <a:solidFill>
                  <a:schemeClr val="accent5">
                    <a:lumMod val="75000"/>
                  </a:schemeClr>
                </a:solidFill>
                <a:latin typeface="微软雅黑" panose="020B0503020204020204" pitchFamily="34" charset="-122"/>
                <a:ea typeface="微软雅黑" panose="020B0503020204020204" pitchFamily="34" charset="-122"/>
                <a:sym typeface="+mn-ea"/>
              </a:rPr>
              <a:t> &amp; Clement, PPNP 2022</a:t>
            </a:r>
            <a:endParaRPr lang="en-US" altLang="zh-CN" sz="1600" i="1" dirty="0">
              <a:solidFill>
                <a:schemeClr val="accent5">
                  <a:lumMod val="75000"/>
                </a:schemeClr>
              </a:solidFill>
              <a:latin typeface="微软雅黑" panose="020B0503020204020204" pitchFamily="34" charset="-122"/>
              <a:ea typeface="微软雅黑" panose="020B0503020204020204" pitchFamily="34" charset="-122"/>
            </a:endParaRPr>
          </a:p>
        </p:txBody>
      </p:sp>
      <p:grpSp>
        <p:nvGrpSpPr>
          <p:cNvPr id="31" name="组合 30">
            <a:extLst>
              <a:ext uri="{FF2B5EF4-FFF2-40B4-BE49-F238E27FC236}">
                <a16:creationId xmlns:a16="http://schemas.microsoft.com/office/drawing/2014/main" id="{BDAA0336-C182-4CB0-6557-30AD63EAF34A}"/>
              </a:ext>
            </a:extLst>
          </p:cNvPr>
          <p:cNvGrpSpPr/>
          <p:nvPr/>
        </p:nvGrpSpPr>
        <p:grpSpPr>
          <a:xfrm>
            <a:off x="5447004" y="2058853"/>
            <a:ext cx="6583735" cy="3454226"/>
            <a:chOff x="5451974" y="2058853"/>
            <a:chExt cx="6583735" cy="3454226"/>
          </a:xfrm>
        </p:grpSpPr>
        <p:grpSp>
          <p:nvGrpSpPr>
            <p:cNvPr id="8" name="组合 7">
              <a:extLst>
                <a:ext uri="{FF2B5EF4-FFF2-40B4-BE49-F238E27FC236}">
                  <a16:creationId xmlns:a16="http://schemas.microsoft.com/office/drawing/2014/main" id="{131A8FC3-566E-2775-135E-F0D0104D52B4}"/>
                </a:ext>
              </a:extLst>
            </p:cNvPr>
            <p:cNvGrpSpPr/>
            <p:nvPr/>
          </p:nvGrpSpPr>
          <p:grpSpPr>
            <a:xfrm>
              <a:off x="7417440" y="2058853"/>
              <a:ext cx="2581192" cy="2538290"/>
              <a:chOff x="8551416" y="2009647"/>
              <a:chExt cx="2581192" cy="2538290"/>
            </a:xfrm>
          </p:grpSpPr>
          <p:sp>
            <p:nvSpPr>
              <p:cNvPr id="7" name="矩形 6">
                <a:extLst>
                  <a:ext uri="{FF2B5EF4-FFF2-40B4-BE49-F238E27FC236}">
                    <a16:creationId xmlns:a16="http://schemas.microsoft.com/office/drawing/2014/main" id="{FB22D5A3-BA19-1B35-9872-46E1A8623BAC}"/>
                  </a:ext>
                </a:extLst>
              </p:cNvPr>
              <p:cNvSpPr/>
              <p:nvPr/>
            </p:nvSpPr>
            <p:spPr>
              <a:xfrm>
                <a:off x="8551416" y="2767263"/>
                <a:ext cx="169072" cy="178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 name="矩形 23">
                <a:extLst>
                  <a:ext uri="{FF2B5EF4-FFF2-40B4-BE49-F238E27FC236}">
                    <a16:creationId xmlns:a16="http://schemas.microsoft.com/office/drawing/2014/main" id="{A4A501EC-69ED-0595-BD39-0238F58412CB}"/>
                  </a:ext>
                </a:extLst>
              </p:cNvPr>
              <p:cNvSpPr/>
              <p:nvPr/>
            </p:nvSpPr>
            <p:spPr>
              <a:xfrm>
                <a:off x="10913799" y="2009647"/>
                <a:ext cx="218809" cy="595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cxnSp>
          <p:nvCxnSpPr>
            <p:cNvPr id="10" name="直接箭头连接符 9">
              <a:extLst>
                <a:ext uri="{FF2B5EF4-FFF2-40B4-BE49-F238E27FC236}">
                  <a16:creationId xmlns:a16="http://schemas.microsoft.com/office/drawing/2014/main" id="{2A368529-9D40-23EC-7D88-EAF8B76CE76F}"/>
                </a:ext>
              </a:extLst>
            </p:cNvPr>
            <p:cNvCxnSpPr>
              <a:cxnSpLocks/>
            </p:cNvCxnSpPr>
            <p:nvPr/>
          </p:nvCxnSpPr>
          <p:spPr>
            <a:xfrm flipH="1" flipV="1">
              <a:off x="5451974" y="2628581"/>
              <a:ext cx="1525148" cy="7013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BA786A6F-41D0-2E44-0C10-DFBC14E486A4}"/>
                </a:ext>
              </a:extLst>
            </p:cNvPr>
            <p:cNvSpPr txBox="1"/>
            <p:nvPr/>
          </p:nvSpPr>
          <p:spPr>
            <a:xfrm>
              <a:off x="7827931" y="5054171"/>
              <a:ext cx="4207778" cy="458908"/>
            </a:xfrm>
            <a:prstGeom prst="rect">
              <a:avLst/>
            </a:prstGeom>
            <a:solidFill>
              <a:schemeClr val="bg1"/>
            </a:solidFill>
          </p:spPr>
          <p:txBody>
            <a:bodyPr wrap="square" rtlCol="0">
              <a:spAutoFit/>
            </a:bodyPr>
            <a:lstStyle/>
            <a:p>
              <a:pPr algn="l">
                <a:lnSpc>
                  <a:spcPct val="150000"/>
                </a:lnSpc>
              </a:pPr>
              <a:r>
                <a:rPr lang="en-US" altLang="zh-CN" i="1" dirty="0">
                  <a:solidFill>
                    <a:schemeClr val="accent5">
                      <a:lumMod val="75000"/>
                    </a:schemeClr>
                  </a:solidFill>
                  <a:latin typeface="微软雅黑" panose="020B0503020204020204" pitchFamily="34" charset="-122"/>
                  <a:ea typeface="微软雅黑" panose="020B0503020204020204" pitchFamily="34" charset="-122"/>
                </a:rPr>
                <a:t>Yang et al., PRC(2021)</a:t>
              </a:r>
              <a:endParaRPr lang="zh-CN" altLang="en-US" i="1" dirty="0">
                <a:solidFill>
                  <a:schemeClr val="accent5">
                    <a:lumMod val="75000"/>
                  </a:schemeClr>
                </a:solidFill>
                <a:latin typeface="微软雅黑" panose="020B0503020204020204" pitchFamily="34" charset="-122"/>
                <a:ea typeface="微软雅黑" panose="020B0503020204020204" pitchFamily="34" charset="-122"/>
              </a:endParaRPr>
            </a:p>
          </p:txBody>
        </p:sp>
      </p:grpSp>
      <p:pic>
        <p:nvPicPr>
          <p:cNvPr id="4" name="图片 3">
            <a:extLst>
              <a:ext uri="{FF2B5EF4-FFF2-40B4-BE49-F238E27FC236}">
                <a16:creationId xmlns:a16="http://schemas.microsoft.com/office/drawing/2014/main" id="{BA673130-CF4E-EE82-671B-01139C6FB418}"/>
              </a:ext>
            </a:extLst>
          </p:cNvPr>
          <p:cNvPicPr>
            <a:picLocks noChangeAspect="1"/>
          </p:cNvPicPr>
          <p:nvPr/>
        </p:nvPicPr>
        <p:blipFill rotWithShape="1">
          <a:blip r:embed="rId4"/>
          <a:srcRect r="3829"/>
          <a:stretch/>
        </p:blipFill>
        <p:spPr>
          <a:xfrm>
            <a:off x="6973386" y="1092581"/>
            <a:ext cx="5040752" cy="3936740"/>
          </a:xfrm>
          <a:prstGeom prst="rect">
            <a:avLst/>
          </a:prstGeom>
          <a:effectLst>
            <a:outerShdw blurRad="50800" dist="38100" dir="2700000" algn="tl" rotWithShape="0">
              <a:prstClr val="black">
                <a:alpha val="40000"/>
              </a:prstClr>
            </a:outerShdw>
          </a:effectLst>
        </p:spPr>
      </p:pic>
      <p:sp>
        <p:nvSpPr>
          <p:cNvPr id="6" name="文本框 6">
            <a:extLst>
              <a:ext uri="{FF2B5EF4-FFF2-40B4-BE49-F238E27FC236}">
                <a16:creationId xmlns:a16="http://schemas.microsoft.com/office/drawing/2014/main" id="{725E131D-76FA-A694-86D5-CC307AF93237}"/>
              </a:ext>
            </a:extLst>
          </p:cNvPr>
          <p:cNvSpPr txBox="1"/>
          <p:nvPr/>
        </p:nvSpPr>
        <p:spPr>
          <a:xfrm>
            <a:off x="1363344" y="1461633"/>
            <a:ext cx="3772181" cy="400110"/>
          </a:xfrm>
          <a:prstGeom prst="rect">
            <a:avLst/>
          </a:prstGeom>
          <a:solidFill>
            <a:schemeClr val="bg1"/>
          </a:solid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zh-CN" sz="2000" b="1" dirty="0">
                <a:solidFill>
                  <a:srgbClr val="7030A0"/>
                </a:solidFill>
                <a:latin typeface="微软雅黑" panose="020B0503020204020204" pitchFamily="34" charset="-122"/>
                <a:ea typeface="微软雅黑" panose="020B0503020204020204" pitchFamily="34" charset="-122"/>
              </a:rPr>
              <a:t>color</a:t>
            </a:r>
            <a:r>
              <a:rPr lang="zh-CN" altLang="en-US" sz="2000" b="1" dirty="0">
                <a:solidFill>
                  <a:srgbClr val="7030A0"/>
                </a:solidFill>
                <a:latin typeface="微软雅黑" panose="020B0503020204020204" pitchFamily="34" charset="-122"/>
                <a:ea typeface="微软雅黑" panose="020B0503020204020204" pitchFamily="34" charset="-122"/>
              </a:rPr>
              <a:t>：</a:t>
            </a:r>
            <a:r>
              <a:rPr lang="en-US" altLang="zh-CN" sz="2000" b="1" dirty="0">
                <a:solidFill>
                  <a:srgbClr val="7030A0"/>
                </a:solidFill>
                <a:latin typeface="微软雅黑" panose="020B0503020204020204" pitchFamily="34" charset="-122"/>
                <a:ea typeface="微软雅黑" panose="020B0503020204020204" pitchFamily="34" charset="-122"/>
              </a:rPr>
              <a:t>possible multiple SC</a:t>
            </a:r>
            <a:endParaRPr lang="zh-CN" altLang="en-US" sz="2000" b="1" dirty="0">
              <a:solidFill>
                <a:srgbClr val="7030A0"/>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B9903FF3-8F0F-D91A-7F73-98180783F955}"/>
              </a:ext>
            </a:extLst>
          </p:cNvPr>
          <p:cNvSpPr/>
          <p:nvPr/>
        </p:nvSpPr>
        <p:spPr>
          <a:xfrm>
            <a:off x="1228373" y="5890207"/>
            <a:ext cx="9903244" cy="504562"/>
          </a:xfrm>
          <a:prstGeom prst="rect">
            <a:avLst/>
          </a:prstGeom>
        </p:spPr>
        <p:txBody>
          <a:bodyPr wrap="square">
            <a:spAutoFit/>
          </a:bodyPr>
          <a:lstStyle/>
          <a:p>
            <a:pPr marL="342900" indent="-342900" algn="l">
              <a:lnSpc>
                <a:spcPct val="130000"/>
              </a:lnSpc>
              <a:buFont typeface="Wingdings" panose="05000000000000000000" pitchFamily="2" charset="2"/>
              <a:buChar char="Ø"/>
            </a:pPr>
            <a:r>
              <a:rPr lang="en-US" altLang="zh-CN" sz="2300" b="1" dirty="0">
                <a:solidFill>
                  <a:srgbClr val="C00000"/>
                </a:solidFill>
                <a:latin typeface="Arial" pitchFamily="34" charset="0"/>
                <a:cs typeface="Arial" pitchFamily="34" charset="0"/>
              </a:rPr>
              <a:t>Z~20,</a:t>
            </a:r>
            <a:r>
              <a:rPr lang="zh-CN" altLang="en-US" sz="2300" b="1" dirty="0">
                <a:solidFill>
                  <a:srgbClr val="C00000"/>
                </a:solidFill>
                <a:latin typeface="Arial" pitchFamily="34" charset="0"/>
                <a:cs typeface="Arial" pitchFamily="34" charset="0"/>
              </a:rPr>
              <a:t> </a:t>
            </a:r>
            <a:r>
              <a:rPr lang="en-US" altLang="zh-CN" sz="2300" b="1" dirty="0">
                <a:solidFill>
                  <a:srgbClr val="C00000"/>
                </a:solidFill>
                <a:latin typeface="Arial" pitchFamily="34" charset="0"/>
                <a:cs typeface="Arial" pitchFamily="34" charset="0"/>
              </a:rPr>
              <a:t>28,</a:t>
            </a:r>
            <a:r>
              <a:rPr lang="zh-CN" altLang="en-US" sz="2300" b="1" dirty="0">
                <a:solidFill>
                  <a:srgbClr val="C00000"/>
                </a:solidFill>
                <a:latin typeface="Arial" pitchFamily="34" charset="0"/>
                <a:cs typeface="Arial" pitchFamily="34" charset="0"/>
              </a:rPr>
              <a:t> </a:t>
            </a:r>
            <a:r>
              <a:rPr lang="en-US" altLang="zh-CN" sz="2300" b="1" dirty="0">
                <a:solidFill>
                  <a:srgbClr val="C00000"/>
                </a:solidFill>
                <a:latin typeface="Arial" pitchFamily="34" charset="0"/>
                <a:cs typeface="Arial" pitchFamily="34" charset="0"/>
              </a:rPr>
              <a:t>40,</a:t>
            </a:r>
            <a:r>
              <a:rPr lang="zh-CN" altLang="en-US" sz="2300" b="1" dirty="0">
                <a:solidFill>
                  <a:srgbClr val="C00000"/>
                </a:solidFill>
                <a:latin typeface="Arial" pitchFamily="34" charset="0"/>
                <a:cs typeface="Arial" pitchFamily="34" charset="0"/>
              </a:rPr>
              <a:t> </a:t>
            </a:r>
            <a:r>
              <a:rPr lang="en-US" altLang="zh-CN" sz="2300" b="1" dirty="0">
                <a:solidFill>
                  <a:srgbClr val="C00000"/>
                </a:solidFill>
                <a:latin typeface="Arial" pitchFamily="34" charset="0"/>
                <a:cs typeface="Arial" pitchFamily="34" charset="0"/>
              </a:rPr>
              <a:t>50,</a:t>
            </a:r>
            <a:r>
              <a:rPr lang="zh-CN" altLang="en-US" sz="2300" b="1" dirty="0">
                <a:solidFill>
                  <a:srgbClr val="C00000"/>
                </a:solidFill>
                <a:latin typeface="Arial" pitchFamily="34" charset="0"/>
                <a:cs typeface="Arial" pitchFamily="34" charset="0"/>
              </a:rPr>
              <a:t> </a:t>
            </a:r>
            <a:r>
              <a:rPr lang="en-US" altLang="zh-CN" sz="2300" b="1" dirty="0">
                <a:solidFill>
                  <a:srgbClr val="C00000"/>
                </a:solidFill>
                <a:latin typeface="Arial" pitchFamily="34" charset="0"/>
                <a:cs typeface="Arial" pitchFamily="34" charset="0"/>
              </a:rPr>
              <a:t>82</a:t>
            </a:r>
            <a:r>
              <a:rPr lang="zh-CN" altLang="en-US" sz="2300" b="1" dirty="0">
                <a:solidFill>
                  <a:srgbClr val="C00000"/>
                </a:solidFill>
                <a:latin typeface="微软雅黑" panose="020B0503020204020204" pitchFamily="34" charset="-122"/>
                <a:ea typeface="微软雅黑" panose="020B0503020204020204" pitchFamily="34" charset="-122"/>
                <a:cs typeface="Arial" pitchFamily="34" charset="0"/>
              </a:rPr>
              <a:t> </a:t>
            </a:r>
            <a:r>
              <a:rPr lang="en-US" altLang="zh-CN" sz="2300" b="1" dirty="0">
                <a:solidFill>
                  <a:srgbClr val="C00000"/>
                </a:solidFill>
                <a:latin typeface="微软雅黑" panose="020B0503020204020204" pitchFamily="34" charset="-122"/>
                <a:ea typeface="微软雅黑" panose="020B0503020204020204" pitchFamily="34" charset="-122"/>
                <a:cs typeface="Arial" pitchFamily="34" charset="0"/>
              </a:rPr>
              <a:t>shell or sub-shell</a:t>
            </a:r>
            <a:r>
              <a:rPr lang="en-US" altLang="zh-CN" sz="2300" b="1" dirty="0">
                <a:solidFill>
                  <a:srgbClr val="C00000"/>
                </a:solidFill>
                <a:latin typeface="Arial" pitchFamily="34" charset="0"/>
                <a:cs typeface="Arial" pitchFamily="34" charset="0"/>
              </a:rPr>
              <a:t>; transitional regions</a:t>
            </a:r>
          </a:p>
        </p:txBody>
      </p:sp>
      <p:sp>
        <p:nvSpPr>
          <p:cNvPr id="13" name="Rectangle 48">
            <a:extLst>
              <a:ext uri="{FF2B5EF4-FFF2-40B4-BE49-F238E27FC236}">
                <a16:creationId xmlns:a16="http://schemas.microsoft.com/office/drawing/2014/main" id="{72A77B70-5F14-1F23-B3C6-FE71EBDA5907}"/>
              </a:ext>
            </a:extLst>
          </p:cNvPr>
          <p:cNvSpPr/>
          <p:nvPr/>
        </p:nvSpPr>
        <p:spPr>
          <a:xfrm>
            <a:off x="1508103" y="6373769"/>
            <a:ext cx="4020827" cy="417358"/>
          </a:xfrm>
          <a:prstGeom prst="rect">
            <a:avLst/>
          </a:prstGeom>
          <a:noFill/>
        </p:spPr>
        <p:txBody>
          <a:bodyPr wrap="square">
            <a:spAutoFit/>
          </a:bodyPr>
          <a:lstStyle/>
          <a:p>
            <a:pPr fontAlgn="base">
              <a:lnSpc>
                <a:spcPct val="130000"/>
              </a:lnSpc>
              <a:spcBef>
                <a:spcPct val="0"/>
              </a:spcBef>
              <a:spcAft>
                <a:spcPct val="0"/>
              </a:spcAft>
            </a:pPr>
            <a:r>
              <a:rPr lang="en-US" i="1" dirty="0">
                <a:solidFill>
                  <a:schemeClr val="accent5">
                    <a:lumMod val="75000"/>
                  </a:schemeClr>
                </a:solidFill>
                <a:latin typeface="微软雅黑" panose="020B0503020204020204" pitchFamily="34" charset="-122"/>
                <a:ea typeface="微软雅黑" panose="020B0503020204020204" pitchFamily="34" charset="-122"/>
                <a:sym typeface="+mn-ea"/>
              </a:rPr>
              <a:t>Yang, Zhao &amp; </a:t>
            </a:r>
            <a:r>
              <a:rPr lang="en-US" i="1" dirty="0" err="1">
                <a:solidFill>
                  <a:schemeClr val="accent5">
                    <a:lumMod val="75000"/>
                  </a:schemeClr>
                </a:solidFill>
                <a:latin typeface="微软雅黑" panose="020B0503020204020204" pitchFamily="34" charset="-122"/>
                <a:ea typeface="微软雅黑" panose="020B0503020204020204" pitchFamily="34" charset="-122"/>
                <a:sym typeface="+mn-ea"/>
              </a:rPr>
              <a:t>ZPLi</a:t>
            </a:r>
            <a:r>
              <a:rPr lang="en-US" i="1" dirty="0">
                <a:solidFill>
                  <a:schemeClr val="accent5">
                    <a:lumMod val="75000"/>
                  </a:schemeClr>
                </a:solidFill>
                <a:latin typeface="微软雅黑" panose="020B0503020204020204" pitchFamily="34" charset="-122"/>
                <a:ea typeface="微软雅黑" panose="020B0503020204020204" pitchFamily="34" charset="-122"/>
              </a:rPr>
              <a:t>, in preparation</a:t>
            </a:r>
            <a:endParaRPr lang="en-US" altLang="zh-CN" i="1" dirty="0">
              <a:solidFill>
                <a:schemeClr val="accent5">
                  <a:lumMod val="7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2917268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C102DD-307C-4C75-AEB1-8D2DE4BEE214}"/>
              </a:ext>
            </a:extLst>
          </p:cNvPr>
          <p:cNvSpPr>
            <a:spLocks noGrp="1"/>
          </p:cNvSpPr>
          <p:nvPr>
            <p:ph type="title"/>
          </p:nvPr>
        </p:nvSpPr>
        <p:spPr/>
        <p:txBody>
          <a:bodyPr>
            <a:normAutofit/>
          </a:bodyPr>
          <a:lstStyle/>
          <a:p>
            <a:r>
              <a:rPr lang="zh-CN" altLang="en-US" sz="3400" b="1" dirty="0">
                <a:solidFill>
                  <a:srgbClr val="002060"/>
                </a:solidFill>
                <a:latin typeface="Microsoft YaHei" charset="-122"/>
                <a:ea typeface="Microsoft YaHei" charset="-122"/>
                <a:cs typeface="Microsoft YaHei" charset="-122"/>
              </a:rPr>
              <a:t>八极形变</a:t>
            </a:r>
          </a:p>
        </p:txBody>
      </p:sp>
      <p:pic>
        <p:nvPicPr>
          <p:cNvPr id="10" name="图片 9"/>
          <p:cNvPicPr>
            <a:picLocks noChangeAspect="1"/>
          </p:cNvPicPr>
          <p:nvPr/>
        </p:nvPicPr>
        <p:blipFill>
          <a:blip r:embed="rId3"/>
          <a:stretch>
            <a:fillRect/>
          </a:stretch>
        </p:blipFill>
        <p:spPr>
          <a:xfrm>
            <a:off x="6158763" y="1511713"/>
            <a:ext cx="2064142" cy="2021139"/>
          </a:xfrm>
          <a:prstGeom prst="rect">
            <a:avLst/>
          </a:prstGeom>
        </p:spPr>
      </p:pic>
      <p:pic>
        <p:nvPicPr>
          <p:cNvPr id="11" name="图片 10"/>
          <p:cNvPicPr>
            <a:picLocks noChangeAspect="1"/>
          </p:cNvPicPr>
          <p:nvPr/>
        </p:nvPicPr>
        <p:blipFill>
          <a:blip r:embed="rId4"/>
          <a:stretch>
            <a:fillRect/>
          </a:stretch>
        </p:blipFill>
        <p:spPr>
          <a:xfrm>
            <a:off x="631824" y="1375195"/>
            <a:ext cx="5616614" cy="4315313"/>
          </a:xfrm>
          <a:prstGeom prst="rect">
            <a:avLst/>
          </a:prstGeom>
        </p:spPr>
      </p:pic>
      <p:sp>
        <p:nvSpPr>
          <p:cNvPr id="12" name="文本框 11"/>
          <p:cNvSpPr txBox="1"/>
          <p:nvPr/>
        </p:nvSpPr>
        <p:spPr>
          <a:xfrm>
            <a:off x="8384820" y="1615753"/>
            <a:ext cx="3910919" cy="954107"/>
          </a:xfrm>
          <a:prstGeom prst="rect">
            <a:avLst/>
          </a:prstGeom>
          <a:noFill/>
        </p:spPr>
        <p:txBody>
          <a:bodyPr wrap="square" rtlCol="0">
            <a:spAutoFit/>
          </a:bodyPr>
          <a:lstStyle/>
          <a:p>
            <a:pPr defTabSz="913630"/>
            <a:r>
              <a:rPr kumimoji="1" lang="en-US" altLang="zh-CN" sz="2800" b="1" baseline="30000" dirty="0">
                <a:solidFill>
                  <a:srgbClr val="FF0000"/>
                </a:solidFill>
                <a:latin typeface="Calibri"/>
                <a:ea typeface="宋体" charset="-122"/>
              </a:rPr>
              <a:t>224</a:t>
            </a:r>
            <a:r>
              <a:rPr kumimoji="1" lang="en-US" altLang="zh-CN" sz="2800" b="1" dirty="0">
                <a:solidFill>
                  <a:srgbClr val="FF0000"/>
                </a:solidFill>
                <a:latin typeface="Calibri"/>
                <a:ea typeface="宋体" charset="-122"/>
              </a:rPr>
              <a:t>Ra</a:t>
            </a:r>
            <a:r>
              <a:rPr kumimoji="1" lang="en-US" altLang="zh-CN" sz="2800" b="1" dirty="0">
                <a:solidFill>
                  <a:srgbClr val="002060"/>
                </a:solidFill>
                <a:latin typeface="Calibri"/>
                <a:ea typeface="宋体" charset="-122"/>
              </a:rPr>
              <a:t> is claimed to be a </a:t>
            </a:r>
            <a:r>
              <a:rPr kumimoji="1" lang="en-US" altLang="zh-CN" sz="2800" b="1" dirty="0">
                <a:solidFill>
                  <a:srgbClr val="FF0000"/>
                </a:solidFill>
                <a:latin typeface="Calibri"/>
                <a:ea typeface="宋体" charset="-122"/>
              </a:rPr>
              <a:t>pear-shaped </a:t>
            </a:r>
            <a:r>
              <a:rPr kumimoji="1" lang="en-US" altLang="zh-CN" sz="2800" b="1" dirty="0">
                <a:solidFill>
                  <a:srgbClr val="002060"/>
                </a:solidFill>
                <a:latin typeface="Calibri"/>
                <a:ea typeface="宋体" charset="-122"/>
              </a:rPr>
              <a:t>nucleus</a:t>
            </a:r>
          </a:p>
        </p:txBody>
      </p:sp>
      <p:sp>
        <p:nvSpPr>
          <p:cNvPr id="13" name="横卷形 12"/>
          <p:cNvSpPr/>
          <p:nvPr/>
        </p:nvSpPr>
        <p:spPr>
          <a:xfrm>
            <a:off x="8504530" y="2741616"/>
            <a:ext cx="3600400" cy="504056"/>
          </a:xfrm>
          <a:prstGeom prst="horizontalScroll">
            <a:avLst/>
          </a:prstGeom>
          <a:solidFill>
            <a:srgbClr val="C0504D">
              <a:lumMod val="60000"/>
              <a:lumOff val="40000"/>
            </a:srgbClr>
          </a:solidFill>
          <a:ln w="25400" cap="flat" cmpd="sng" algn="ctr">
            <a:solidFill>
              <a:srgbClr val="4F81BD">
                <a:shade val="50000"/>
              </a:srgbClr>
            </a:solidFill>
            <a:prstDash val="solid"/>
          </a:ln>
          <a:effectLst/>
        </p:spPr>
        <p:txBody>
          <a:bodyPr lIns="91363" tIns="45685" rIns="91363" bIns="45685" anchor="ctr"/>
          <a:lstStyle/>
          <a:p>
            <a:pPr marL="0" marR="0" lvl="0" indent="0" algn="ctr" defTabSz="913630" eaLnBrk="1" fontAlgn="auto" latinLnBrk="0" hangingPunct="1">
              <a:lnSpc>
                <a:spcPct val="100000"/>
              </a:lnSpc>
              <a:spcBef>
                <a:spcPts val="0"/>
              </a:spcBef>
              <a:spcAft>
                <a:spcPts val="0"/>
              </a:spcAft>
              <a:buClrTx/>
              <a:buSzTx/>
              <a:buFontTx/>
              <a:buNone/>
              <a:tabLst/>
              <a:defRPr/>
            </a:pPr>
            <a:r>
              <a:rPr kumimoji="0" lang="en-US" altLang="zh-CN" sz="1300" b="1" i="0" u="none" strike="noStrike" kern="0" cap="none" spc="0" normalizeH="0" baseline="0" noProof="0" dirty="0">
                <a:ln>
                  <a:noFill/>
                </a:ln>
                <a:solidFill>
                  <a:srgbClr val="0000CC"/>
                </a:solidFill>
                <a:effectLst/>
                <a:uLnTx/>
                <a:uFillTx/>
                <a:latin typeface="Times New Roman" pitchFamily="18" charset="0"/>
                <a:ea typeface="Arial Unicode MS" pitchFamily="34" charset="-122"/>
                <a:cs typeface="Times New Roman" pitchFamily="18" charset="0"/>
              </a:rPr>
              <a:t>L. P. Gaffney, et al., Nature 497, 199 (2013)</a:t>
            </a:r>
            <a:endParaRPr kumimoji="0" lang="zh-CN" altLang="en-US" sz="1300" b="0" i="0" u="none" strike="noStrike" kern="0" cap="none" spc="0" normalizeH="0" baseline="0" noProof="0" dirty="0">
              <a:ln>
                <a:noFill/>
              </a:ln>
              <a:solidFill>
                <a:srgbClr val="0000CC"/>
              </a:solidFill>
              <a:effectLst/>
              <a:uLnTx/>
              <a:uFillTx/>
              <a:latin typeface="Calibri"/>
              <a:ea typeface="宋体" charset="-122"/>
              <a:cs typeface=""/>
            </a:endParaRPr>
          </a:p>
        </p:txBody>
      </p:sp>
      <p:sp>
        <p:nvSpPr>
          <p:cNvPr id="16" name="文本框 15"/>
          <p:cNvSpPr txBox="1"/>
          <p:nvPr/>
        </p:nvSpPr>
        <p:spPr>
          <a:xfrm>
            <a:off x="6277014" y="3954702"/>
            <a:ext cx="5839724" cy="1052596"/>
          </a:xfrm>
          <a:prstGeom prst="rect">
            <a:avLst/>
          </a:prstGeom>
          <a:noFill/>
        </p:spPr>
        <p:txBody>
          <a:bodyPr wrap="square" rtlCol="0">
            <a:spAutoFit/>
          </a:bodyPr>
          <a:lstStyle/>
          <a:p>
            <a:pPr defTabSz="913630">
              <a:lnSpc>
                <a:spcPct val="120000"/>
              </a:lnSpc>
            </a:pPr>
            <a:r>
              <a:rPr kumimoji="1" lang="en-US" altLang="zh-CN" sz="2600" b="1" dirty="0">
                <a:solidFill>
                  <a:srgbClr val="002060"/>
                </a:solidFill>
                <a:latin typeface="Calibri"/>
                <a:ea typeface="宋体" charset="-122"/>
              </a:rPr>
              <a:t>Direct evidence of </a:t>
            </a:r>
            <a:r>
              <a:rPr kumimoji="1" lang="en-US" altLang="zh-CN" sz="2600" b="1" dirty="0" err="1">
                <a:solidFill>
                  <a:srgbClr val="FF0000"/>
                </a:solidFill>
                <a:latin typeface="Calibri"/>
                <a:ea typeface="宋体" charset="-122"/>
              </a:rPr>
              <a:t>octupole</a:t>
            </a:r>
            <a:r>
              <a:rPr kumimoji="1" lang="en-US" altLang="zh-CN" sz="2600" b="1" dirty="0">
                <a:solidFill>
                  <a:srgbClr val="FF0000"/>
                </a:solidFill>
                <a:latin typeface="Calibri"/>
                <a:ea typeface="宋体" charset="-122"/>
              </a:rPr>
              <a:t> deformation </a:t>
            </a:r>
            <a:r>
              <a:rPr kumimoji="1" lang="en-US" altLang="zh-CN" sz="2600" b="1" dirty="0">
                <a:solidFill>
                  <a:srgbClr val="002060"/>
                </a:solidFill>
                <a:latin typeface="Calibri"/>
                <a:ea typeface="宋体" charset="-122"/>
              </a:rPr>
              <a:t>in neutron-rich</a:t>
            </a:r>
            <a:r>
              <a:rPr kumimoji="1" lang="en-US" altLang="zh-CN" sz="2600" b="1" dirty="0">
                <a:solidFill>
                  <a:srgbClr val="FF0000"/>
                </a:solidFill>
                <a:latin typeface="Calibri"/>
                <a:ea typeface="宋体" charset="-122"/>
              </a:rPr>
              <a:t> </a:t>
            </a:r>
            <a:r>
              <a:rPr kumimoji="1" lang="en-US" altLang="zh-CN" sz="2600" b="1" baseline="30000" dirty="0">
                <a:solidFill>
                  <a:srgbClr val="FF0000"/>
                </a:solidFill>
                <a:latin typeface="Calibri"/>
                <a:ea typeface="宋体" charset="-122"/>
              </a:rPr>
              <a:t>144</a:t>
            </a:r>
            <a:r>
              <a:rPr kumimoji="1" lang="en-US" altLang="zh-CN" sz="2600" b="1" dirty="0">
                <a:solidFill>
                  <a:srgbClr val="FF0000"/>
                </a:solidFill>
                <a:latin typeface="Calibri"/>
                <a:ea typeface="宋体" charset="-122"/>
              </a:rPr>
              <a:t>Ba, </a:t>
            </a:r>
            <a:r>
              <a:rPr kumimoji="1" lang="en-US" altLang="zh-CN" sz="2600" b="1" baseline="30000" dirty="0">
                <a:solidFill>
                  <a:srgbClr val="FF0000"/>
                </a:solidFill>
                <a:latin typeface="Calibri"/>
                <a:ea typeface="宋体" charset="-122"/>
              </a:rPr>
              <a:t>146</a:t>
            </a:r>
            <a:r>
              <a:rPr kumimoji="1" lang="en-US" altLang="zh-CN" sz="2600" b="1" dirty="0">
                <a:solidFill>
                  <a:srgbClr val="FF0000"/>
                </a:solidFill>
                <a:latin typeface="Calibri"/>
                <a:ea typeface="宋体" charset="-122"/>
              </a:rPr>
              <a:t>Ba</a:t>
            </a:r>
          </a:p>
        </p:txBody>
      </p:sp>
      <p:sp>
        <p:nvSpPr>
          <p:cNvPr id="17" name="横卷形 16"/>
          <p:cNvSpPr/>
          <p:nvPr/>
        </p:nvSpPr>
        <p:spPr>
          <a:xfrm>
            <a:off x="6420747" y="5098973"/>
            <a:ext cx="3528392" cy="864096"/>
          </a:xfrm>
          <a:prstGeom prst="horizontalScroll">
            <a:avLst/>
          </a:prstGeom>
          <a:solidFill>
            <a:srgbClr val="C0504D">
              <a:lumMod val="60000"/>
              <a:lumOff val="40000"/>
            </a:srgbClr>
          </a:solidFill>
          <a:ln w="25400" cap="flat" cmpd="sng" algn="ctr">
            <a:solidFill>
              <a:srgbClr val="4F81BD">
                <a:shade val="50000"/>
              </a:srgbClr>
            </a:solidFill>
            <a:prstDash val="solid"/>
          </a:ln>
          <a:effectLst/>
        </p:spPr>
        <p:txBody>
          <a:bodyPr lIns="91363" tIns="45685" rIns="91363" bIns="45685" anchor="ctr"/>
          <a:lstStyle/>
          <a:p>
            <a:pPr marL="0" marR="0" lvl="0" indent="0" algn="ctr" defTabSz="913630" eaLnBrk="1" fontAlgn="auto" latinLnBrk="0" hangingPunct="1">
              <a:lnSpc>
                <a:spcPct val="150000"/>
              </a:lnSpc>
              <a:spcBef>
                <a:spcPts val="0"/>
              </a:spcBef>
              <a:spcAft>
                <a:spcPts val="0"/>
              </a:spcAft>
              <a:buClrTx/>
              <a:buSzTx/>
              <a:buFontTx/>
              <a:buNone/>
              <a:tabLst/>
              <a:defRPr/>
            </a:pPr>
            <a:r>
              <a:rPr kumimoji="0" lang="en-US" altLang="zh-CN" sz="1300" b="1" i="0" u="none" strike="noStrike" kern="0" cap="none" spc="0" normalizeH="0" baseline="0" noProof="0" dirty="0">
                <a:ln>
                  <a:noFill/>
                </a:ln>
                <a:solidFill>
                  <a:srgbClr val="0000CC"/>
                </a:solidFill>
                <a:effectLst/>
                <a:uLnTx/>
                <a:uFillTx/>
                <a:latin typeface="Times New Roman" pitchFamily="18" charset="0"/>
                <a:ea typeface="Arial Unicode MS" pitchFamily="34" charset="-122"/>
                <a:cs typeface="Times New Roman" pitchFamily="18" charset="0"/>
              </a:rPr>
              <a:t>B. Bucher, et al., PRL116, 112503 (2016)</a:t>
            </a:r>
          </a:p>
          <a:p>
            <a:pPr marL="0" marR="0" lvl="0" indent="0" algn="ctr" defTabSz="913630" eaLnBrk="1" fontAlgn="auto" latinLnBrk="0" hangingPunct="1">
              <a:lnSpc>
                <a:spcPct val="150000"/>
              </a:lnSpc>
              <a:spcBef>
                <a:spcPts val="0"/>
              </a:spcBef>
              <a:spcAft>
                <a:spcPts val="0"/>
              </a:spcAft>
              <a:buClrTx/>
              <a:buSzTx/>
              <a:buFontTx/>
              <a:buNone/>
              <a:tabLst/>
              <a:defRPr/>
            </a:pPr>
            <a:r>
              <a:rPr kumimoji="0" lang="en-US" altLang="zh-CN" sz="1300" b="1" i="0" u="none" strike="noStrike" kern="0" cap="none" spc="0" normalizeH="0" baseline="0" noProof="0" dirty="0">
                <a:ln>
                  <a:noFill/>
                </a:ln>
                <a:solidFill>
                  <a:srgbClr val="0000CC"/>
                </a:solidFill>
                <a:effectLst/>
                <a:uLnTx/>
                <a:uFillTx/>
                <a:latin typeface="Times New Roman" pitchFamily="18" charset="0"/>
                <a:ea typeface="Arial Unicode MS" pitchFamily="34" charset="-122"/>
                <a:cs typeface="Times New Roman" pitchFamily="18" charset="0"/>
              </a:rPr>
              <a:t>B. Bucher, et al., PRL118, 152504 (2017)</a:t>
            </a:r>
          </a:p>
        </p:txBody>
      </p:sp>
      <p:sp>
        <p:nvSpPr>
          <p:cNvPr id="3" name="灯片编号占位符 2">
            <a:extLst>
              <a:ext uri="{FF2B5EF4-FFF2-40B4-BE49-F238E27FC236}">
                <a16:creationId xmlns:a16="http://schemas.microsoft.com/office/drawing/2014/main" id="{07D5008B-570C-469A-ACF1-1B1889E7920C}"/>
              </a:ext>
            </a:extLst>
          </p:cNvPr>
          <p:cNvSpPr>
            <a:spLocks noGrp="1"/>
          </p:cNvSpPr>
          <p:nvPr>
            <p:ph type="sldNum" sz="quarter" idx="12"/>
          </p:nvPr>
        </p:nvSpPr>
        <p:spPr/>
        <p:txBody>
          <a:bodyPr/>
          <a:lstStyle/>
          <a:p>
            <a:fld id="{62882B55-B6B2-497F-8568-5D2D4C04CE38}" type="slidenum">
              <a:rPr lang="zh-CN" altLang="en-US" smtClean="0"/>
              <a:t>35</a:t>
            </a:fld>
            <a:endParaRPr lang="zh-CN" altLang="en-US"/>
          </a:p>
        </p:txBody>
      </p:sp>
    </p:spTree>
    <p:extLst>
      <p:ext uri="{BB962C8B-B14F-4D97-AF65-F5344CB8AC3E}">
        <p14:creationId xmlns:p14="http://schemas.microsoft.com/office/powerpoint/2010/main" val="2545609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75CC67C8-B7BC-4256-9FB4-EB46C02C86A9}"/>
              </a:ext>
            </a:extLst>
          </p:cNvPr>
          <p:cNvSpPr>
            <a:spLocks noGrp="1"/>
          </p:cNvSpPr>
          <p:nvPr>
            <p:ph type="title"/>
          </p:nvPr>
        </p:nvSpPr>
        <p:spPr/>
        <p:txBody>
          <a:bodyPr/>
          <a:lstStyle/>
          <a:p>
            <a:r>
              <a:rPr lang="zh-CN" altLang="en-US" sz="3400" b="1" dirty="0">
                <a:solidFill>
                  <a:srgbClr val="002060"/>
                </a:solidFill>
                <a:latin typeface="Microsoft YaHei" charset="-122"/>
                <a:ea typeface="Microsoft YaHei" charset="-122"/>
              </a:rPr>
              <a:t>四极八极集体哈密顿量</a:t>
            </a:r>
          </a:p>
        </p:txBody>
      </p:sp>
      <p:pic>
        <p:nvPicPr>
          <p:cNvPr id="38" name="图片 37"/>
          <p:cNvPicPr>
            <a:picLocks noChangeAspect="1"/>
          </p:cNvPicPr>
          <p:nvPr/>
        </p:nvPicPr>
        <p:blipFill>
          <a:blip r:embed="rId3"/>
          <a:stretch>
            <a:fillRect/>
          </a:stretch>
        </p:blipFill>
        <p:spPr>
          <a:xfrm>
            <a:off x="734387" y="1935307"/>
            <a:ext cx="8038195" cy="3185582"/>
          </a:xfrm>
          <a:prstGeom prst="rect">
            <a:avLst/>
          </a:prstGeom>
        </p:spPr>
      </p:pic>
      <p:sp>
        <p:nvSpPr>
          <p:cNvPr id="39" name="椭圆 38"/>
          <p:cNvSpPr/>
          <p:nvPr/>
        </p:nvSpPr>
        <p:spPr>
          <a:xfrm>
            <a:off x="7431131" y="2223339"/>
            <a:ext cx="576064" cy="576064"/>
          </a:xfrm>
          <a:prstGeom prst="ellipse">
            <a:avLst/>
          </a:prstGeom>
          <a:noFill/>
          <a:ln w="57150" cap="flat" cmpd="sng" algn="ctr">
            <a:solidFill>
              <a:srgbClr val="FF0000"/>
            </a:solidFill>
            <a:prstDash val="solid"/>
          </a:ln>
          <a:effectLst/>
        </p:spPr>
        <p:txBody>
          <a:bodyPr lIns="91429" tIns="45715" rIns="91429" bIns="45715" anchor="ctr"/>
          <a:lstStyle/>
          <a:p>
            <a:pPr marL="0" marR="0" lvl="0" indent="0" algn="ctr" defTabSz="91363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charset="-122"/>
              <a:cs typeface=""/>
            </a:endParaRPr>
          </a:p>
        </p:txBody>
      </p:sp>
      <p:sp>
        <p:nvSpPr>
          <p:cNvPr id="40" name="椭圆 39"/>
          <p:cNvSpPr/>
          <p:nvPr/>
        </p:nvSpPr>
        <p:spPr>
          <a:xfrm>
            <a:off x="4766835" y="2223339"/>
            <a:ext cx="576064" cy="576064"/>
          </a:xfrm>
          <a:prstGeom prst="ellipse">
            <a:avLst/>
          </a:prstGeom>
          <a:noFill/>
          <a:ln w="57150" cap="flat" cmpd="sng" algn="ctr">
            <a:solidFill>
              <a:srgbClr val="FF0000"/>
            </a:solidFill>
            <a:prstDash val="solid"/>
          </a:ln>
          <a:effectLst/>
        </p:spPr>
        <p:txBody>
          <a:bodyPr lIns="91429" tIns="45715" rIns="91429" bIns="45715" anchor="ctr"/>
          <a:lstStyle/>
          <a:p>
            <a:pPr marL="0" marR="0" lvl="0" indent="0" algn="ctr" defTabSz="91363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charset="-122"/>
              <a:cs typeface=""/>
            </a:endParaRPr>
          </a:p>
        </p:txBody>
      </p:sp>
      <p:sp>
        <p:nvSpPr>
          <p:cNvPr id="41" name="椭圆 40"/>
          <p:cNvSpPr/>
          <p:nvPr/>
        </p:nvSpPr>
        <p:spPr>
          <a:xfrm>
            <a:off x="6279003" y="3303459"/>
            <a:ext cx="576064" cy="576064"/>
          </a:xfrm>
          <a:prstGeom prst="ellipse">
            <a:avLst/>
          </a:prstGeom>
          <a:noFill/>
          <a:ln w="57150" cap="flat" cmpd="sng" algn="ctr">
            <a:solidFill>
              <a:srgbClr val="FF0000"/>
            </a:solidFill>
            <a:prstDash val="solid"/>
          </a:ln>
          <a:effectLst/>
        </p:spPr>
        <p:txBody>
          <a:bodyPr lIns="91429" tIns="45715" rIns="91429" bIns="45715" anchor="ctr"/>
          <a:lstStyle/>
          <a:p>
            <a:pPr marL="0" marR="0" lvl="0" indent="0" algn="ctr" defTabSz="91363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charset="-122"/>
              <a:cs typeface=""/>
            </a:endParaRPr>
          </a:p>
        </p:txBody>
      </p:sp>
      <p:sp>
        <p:nvSpPr>
          <p:cNvPr id="42" name="椭圆 41"/>
          <p:cNvSpPr/>
          <p:nvPr/>
        </p:nvSpPr>
        <p:spPr>
          <a:xfrm>
            <a:off x="2462579" y="4671611"/>
            <a:ext cx="500062" cy="500062"/>
          </a:xfrm>
          <a:prstGeom prst="ellipse">
            <a:avLst/>
          </a:prstGeom>
          <a:noFill/>
          <a:ln w="57150" cap="flat" cmpd="sng" algn="ctr">
            <a:solidFill>
              <a:srgbClr val="FF0000"/>
            </a:solidFill>
            <a:prstDash val="solid"/>
          </a:ln>
          <a:effectLst/>
        </p:spPr>
        <p:txBody>
          <a:bodyPr lIns="91429" tIns="45715" rIns="91429" bIns="45715" anchor="ctr"/>
          <a:lstStyle/>
          <a:p>
            <a:pPr marL="0" marR="0" lvl="0" indent="0" algn="ctr" defTabSz="91363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charset="-122"/>
              <a:cs typeface=""/>
            </a:endParaRPr>
          </a:p>
        </p:txBody>
      </p:sp>
      <p:sp>
        <p:nvSpPr>
          <p:cNvPr id="43" name="椭圆 42"/>
          <p:cNvSpPr/>
          <p:nvPr/>
        </p:nvSpPr>
        <p:spPr>
          <a:xfrm>
            <a:off x="3182659" y="4383579"/>
            <a:ext cx="648072" cy="576064"/>
          </a:xfrm>
          <a:prstGeom prst="ellipse">
            <a:avLst/>
          </a:prstGeom>
          <a:noFill/>
          <a:ln w="57150" cap="flat" cmpd="sng" algn="ctr">
            <a:solidFill>
              <a:srgbClr val="FF0000"/>
            </a:solidFill>
            <a:prstDash val="solid"/>
          </a:ln>
          <a:effectLst/>
        </p:spPr>
        <p:txBody>
          <a:bodyPr lIns="91429" tIns="45715" rIns="91429" bIns="45715" anchor="ctr"/>
          <a:lstStyle/>
          <a:p>
            <a:pPr marL="0" marR="0" lvl="0" indent="0" algn="ctr" defTabSz="91363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charset="-122"/>
              <a:cs typeface=""/>
            </a:endParaRPr>
          </a:p>
        </p:txBody>
      </p:sp>
      <p:grpSp>
        <p:nvGrpSpPr>
          <p:cNvPr id="44" name="组 43"/>
          <p:cNvGrpSpPr/>
          <p:nvPr/>
        </p:nvGrpSpPr>
        <p:grpSpPr>
          <a:xfrm>
            <a:off x="823816" y="5599326"/>
            <a:ext cx="9966798" cy="472477"/>
            <a:chOff x="611560" y="4869675"/>
            <a:chExt cx="9966798" cy="472477"/>
          </a:xfrm>
        </p:grpSpPr>
        <p:sp>
          <p:nvSpPr>
            <p:cNvPr id="45" name="矩形 44"/>
            <p:cNvSpPr/>
            <p:nvPr/>
          </p:nvSpPr>
          <p:spPr>
            <a:xfrm>
              <a:off x="611560" y="4870321"/>
              <a:ext cx="7920880" cy="461665"/>
            </a:xfrm>
            <a:prstGeom prst="rect">
              <a:avLst/>
            </a:prstGeom>
          </p:spPr>
          <p:txBody>
            <a:bodyPr wrap="square">
              <a:spAutoFit/>
            </a:bodyPr>
            <a:lstStyle/>
            <a:p>
              <a:pPr defTabSz="913630">
                <a:buFont typeface="Wingdings" pitchFamily="2" charset="2"/>
                <a:buChar char="Ø"/>
                <a:defRPr/>
              </a:pPr>
              <a:r>
                <a:rPr lang="en-US" altLang="zh-CN" sz="2400" b="1" dirty="0">
                  <a:solidFill>
                    <a:srgbClr val="0070C0"/>
                  </a:solidFill>
                  <a:latin typeface="Arial" pitchFamily="34" charset="0"/>
                  <a:ea typeface="宋体" charset="-122"/>
                  <a:cs typeface="Arial" pitchFamily="34" charset="0"/>
                </a:rPr>
                <a:t> 5 collective parameters (</a:t>
              </a:r>
              <a:r>
                <a:rPr lang="el-GR" altLang="zh-CN" sz="2400" b="1" dirty="0">
                  <a:solidFill>
                    <a:srgbClr val="0070C0"/>
                  </a:solidFill>
                  <a:latin typeface="Arial" pitchFamily="34" charset="0"/>
                  <a:ea typeface="宋体" charset="-122"/>
                  <a:cs typeface="Arial" pitchFamily="34" charset="0"/>
                </a:rPr>
                <a:t>β</a:t>
              </a:r>
              <a:r>
                <a:rPr lang="en-US" altLang="zh-CN" sz="2400" b="1" baseline="-25000" dirty="0">
                  <a:solidFill>
                    <a:srgbClr val="0070C0"/>
                  </a:solidFill>
                  <a:latin typeface="Arial" pitchFamily="34" charset="0"/>
                  <a:ea typeface="宋体" charset="-122"/>
                  <a:cs typeface="Arial" pitchFamily="34" charset="0"/>
                </a:rPr>
                <a:t>2</a:t>
              </a:r>
              <a:r>
                <a:rPr lang="en-US" altLang="zh-CN" sz="2400" b="1" dirty="0">
                  <a:solidFill>
                    <a:srgbClr val="0070C0"/>
                  </a:solidFill>
                  <a:latin typeface="Arial" pitchFamily="34" charset="0"/>
                  <a:ea typeface="宋体" charset="-122"/>
                  <a:cs typeface="Arial" pitchFamily="34" charset="0"/>
                </a:rPr>
                <a:t>,</a:t>
              </a:r>
              <a:r>
                <a:rPr lang="zh-CN" altLang="en-US" sz="2400" b="1" dirty="0">
                  <a:solidFill>
                    <a:srgbClr val="0070C0"/>
                  </a:solidFill>
                  <a:latin typeface="Arial" pitchFamily="34" charset="0"/>
                  <a:ea typeface="宋体" charset="-122"/>
                  <a:cs typeface="Arial" pitchFamily="34" charset="0"/>
                </a:rPr>
                <a:t> </a:t>
              </a:r>
              <a:r>
                <a:rPr lang="el-GR" altLang="zh-CN" sz="2400" b="1" dirty="0">
                  <a:solidFill>
                    <a:srgbClr val="0070C0"/>
                  </a:solidFill>
                  <a:latin typeface="Arial" pitchFamily="34" charset="0"/>
                  <a:ea typeface="宋体" charset="-122"/>
                  <a:cs typeface="Arial" pitchFamily="34" charset="0"/>
                </a:rPr>
                <a:t>β</a:t>
              </a:r>
              <a:r>
                <a:rPr lang="en-US" altLang="zh-CN" sz="2400" b="1" baseline="-25000" dirty="0">
                  <a:solidFill>
                    <a:srgbClr val="0070C0"/>
                  </a:solidFill>
                  <a:latin typeface="Arial" pitchFamily="34" charset="0"/>
                  <a:ea typeface="宋体" charset="-122"/>
                  <a:cs typeface="Arial" pitchFamily="34" charset="0"/>
                </a:rPr>
                <a:t>3</a:t>
              </a:r>
              <a:r>
                <a:rPr lang="en-US" altLang="zh-CN" sz="2400" b="1" dirty="0">
                  <a:solidFill>
                    <a:srgbClr val="0070C0"/>
                  </a:solidFill>
                  <a:latin typeface="Arial" pitchFamily="34" charset="0"/>
                  <a:ea typeface="宋体" charset="-122"/>
                  <a:cs typeface="Arial" pitchFamily="34" charset="0"/>
                </a:rPr>
                <a:t>): </a:t>
              </a:r>
            </a:p>
          </p:txBody>
        </p:sp>
        <p:pic>
          <p:nvPicPr>
            <p:cNvPr id="48" name="图片 47"/>
            <p:cNvPicPr>
              <a:picLocks noChangeAspect="1"/>
            </p:cNvPicPr>
            <p:nvPr/>
          </p:nvPicPr>
          <p:blipFill>
            <a:blip r:embed="rId4"/>
            <a:stretch>
              <a:fillRect/>
            </a:stretch>
          </p:blipFill>
          <p:spPr>
            <a:xfrm>
              <a:off x="5823188" y="4896971"/>
              <a:ext cx="339100" cy="392293"/>
            </a:xfrm>
            <a:prstGeom prst="rect">
              <a:avLst/>
            </a:prstGeom>
          </p:spPr>
        </p:pic>
        <p:pic>
          <p:nvPicPr>
            <p:cNvPr id="49" name="图片 48"/>
            <p:cNvPicPr>
              <a:picLocks noChangeAspect="1"/>
            </p:cNvPicPr>
            <p:nvPr/>
          </p:nvPicPr>
          <p:blipFill>
            <a:blip r:embed="rId5"/>
            <a:stretch>
              <a:fillRect/>
            </a:stretch>
          </p:blipFill>
          <p:spPr>
            <a:xfrm>
              <a:off x="8794360" y="4896971"/>
              <a:ext cx="662588" cy="441725"/>
            </a:xfrm>
            <a:prstGeom prst="rect">
              <a:avLst/>
            </a:prstGeom>
          </p:spPr>
        </p:pic>
        <p:pic>
          <p:nvPicPr>
            <p:cNvPr id="50" name="图片 49"/>
            <p:cNvPicPr>
              <a:picLocks noChangeAspect="1"/>
            </p:cNvPicPr>
            <p:nvPr/>
          </p:nvPicPr>
          <p:blipFill>
            <a:blip r:embed="rId6"/>
            <a:stretch>
              <a:fillRect/>
            </a:stretch>
          </p:blipFill>
          <p:spPr>
            <a:xfrm>
              <a:off x="6564451" y="4883323"/>
              <a:ext cx="669489" cy="441725"/>
            </a:xfrm>
            <a:prstGeom prst="rect">
              <a:avLst/>
            </a:prstGeom>
          </p:spPr>
        </p:pic>
        <p:pic>
          <p:nvPicPr>
            <p:cNvPr id="51" name="图片 50"/>
            <p:cNvPicPr>
              <a:picLocks noChangeAspect="1"/>
            </p:cNvPicPr>
            <p:nvPr/>
          </p:nvPicPr>
          <p:blipFill>
            <a:blip r:embed="rId7"/>
            <a:stretch>
              <a:fillRect/>
            </a:stretch>
          </p:blipFill>
          <p:spPr>
            <a:xfrm>
              <a:off x="7665759" y="4869675"/>
              <a:ext cx="669930" cy="472477"/>
            </a:xfrm>
            <a:prstGeom prst="rect">
              <a:avLst/>
            </a:prstGeom>
          </p:spPr>
        </p:pic>
        <p:pic>
          <p:nvPicPr>
            <p:cNvPr id="52" name="图片 51"/>
            <p:cNvPicPr>
              <a:picLocks noChangeAspect="1"/>
            </p:cNvPicPr>
            <p:nvPr/>
          </p:nvPicPr>
          <p:blipFill>
            <a:blip r:embed="rId8"/>
            <a:stretch>
              <a:fillRect/>
            </a:stretch>
          </p:blipFill>
          <p:spPr>
            <a:xfrm>
              <a:off x="9854953" y="4883323"/>
              <a:ext cx="723405" cy="441725"/>
            </a:xfrm>
            <a:prstGeom prst="rect">
              <a:avLst/>
            </a:prstGeom>
          </p:spPr>
        </p:pic>
      </p:grpSp>
      <p:sp>
        <p:nvSpPr>
          <p:cNvPr id="53" name="横卷形 52"/>
          <p:cNvSpPr/>
          <p:nvPr/>
        </p:nvSpPr>
        <p:spPr>
          <a:xfrm>
            <a:off x="8036854" y="4637661"/>
            <a:ext cx="3640698" cy="823881"/>
          </a:xfrm>
          <a:prstGeom prst="horizontalScroll">
            <a:avLst/>
          </a:prstGeom>
          <a:solidFill>
            <a:srgbClr val="8064A2"/>
          </a:solidFill>
          <a:ln w="25400" cap="flat" cmpd="sng" algn="ctr">
            <a:noFill/>
            <a:prstDash val="solid"/>
          </a:ln>
          <a:effectLst>
            <a:outerShdw blurRad="50800" dist="38100" dir="2700000" algn="tl" rotWithShape="0">
              <a:prstClr val="black">
                <a:alpha val="40000"/>
              </a:prstClr>
            </a:outerShdw>
          </a:effectLst>
        </p:spPr>
        <p:txBody>
          <a:bodyPr lIns="91363" tIns="45685" rIns="91363" bIns="45685" anchor="ctr"/>
          <a:lstStyle/>
          <a:p>
            <a:pPr marL="0" marR="0" lvl="0" indent="0" algn="ctr" defTabSz="913630" eaLnBrk="1" fontAlgn="auto" latinLnBrk="0" hangingPunct="1">
              <a:lnSpc>
                <a:spcPct val="100000"/>
              </a:lnSpc>
              <a:spcBef>
                <a:spcPts val="0"/>
              </a:spcBef>
              <a:spcAft>
                <a:spcPts val="0"/>
              </a:spcAft>
              <a:buClrTx/>
              <a:buSzTx/>
              <a:buFontTx/>
              <a:buNone/>
              <a:tabLst/>
              <a:defRPr/>
            </a:pPr>
            <a:r>
              <a:rPr kumimoji="0" lang="hr-HR" altLang="zh-CN" sz="1800" b="0" i="0" u="none" strike="noStrike" kern="0" cap="none" spc="0" normalizeH="0" baseline="0" noProof="0" dirty="0">
                <a:ln>
                  <a:noFill/>
                </a:ln>
                <a:solidFill>
                  <a:prstClr val="white"/>
                </a:solidFill>
                <a:effectLst/>
                <a:uLnTx/>
                <a:uFillTx/>
                <a:latin typeface="Calibri"/>
                <a:ea typeface="宋体" charset="-122"/>
                <a:cs typeface=""/>
              </a:rPr>
              <a:t>Xia, Tao, Lu, </a:t>
            </a:r>
            <a:r>
              <a:rPr kumimoji="0" lang="hr-HR" altLang="zh-CN" sz="1800" b="1" i="0" u="none" strike="noStrike" kern="0" cap="none" spc="0" normalizeH="0" baseline="0" noProof="0" dirty="0">
                <a:ln>
                  <a:noFill/>
                </a:ln>
                <a:solidFill>
                  <a:prstClr val="white"/>
                </a:solidFill>
                <a:effectLst/>
                <a:uLnTx/>
                <a:uFillTx/>
                <a:latin typeface="Calibri"/>
                <a:ea typeface="宋体" charset="-122"/>
                <a:cs typeface=""/>
              </a:rPr>
              <a:t>ZPL</a:t>
            </a:r>
            <a:r>
              <a:rPr kumimoji="0" lang="en-US" altLang="zh-CN" sz="1800" b="1" i="0" u="none" strike="noStrike" kern="0" cap="none" spc="0" normalizeH="0" baseline="0" noProof="0" dirty="0" err="1">
                <a:ln>
                  <a:noFill/>
                </a:ln>
                <a:solidFill>
                  <a:prstClr val="white"/>
                </a:solidFill>
                <a:effectLst/>
                <a:uLnTx/>
                <a:uFillTx/>
                <a:latin typeface="Calibri"/>
                <a:ea typeface="宋体" charset="-122"/>
                <a:cs typeface=""/>
              </a:rPr>
              <a:t>i</a:t>
            </a:r>
            <a:r>
              <a:rPr kumimoji="0" lang="hr-HR" altLang="zh-CN" sz="1800" b="0" i="0" u="none" strike="noStrike" kern="0" cap="none" spc="0" normalizeH="0" baseline="0" noProof="0" dirty="0">
                <a:ln>
                  <a:noFill/>
                </a:ln>
                <a:solidFill>
                  <a:prstClr val="white"/>
                </a:solidFill>
                <a:effectLst/>
                <a:uLnTx/>
                <a:uFillTx/>
                <a:latin typeface="Calibri"/>
                <a:ea typeface="宋体" charset="-122"/>
                <a:cs typeface=""/>
              </a:rPr>
              <a:t>, Nikšić &amp; Vretenar, </a:t>
            </a:r>
            <a:r>
              <a:rPr kumimoji="0" lang="en-US" altLang="zh-CN" sz="1800" b="0" i="0" u="none" strike="noStrike" kern="0" cap="none" spc="0" normalizeH="0" baseline="0" noProof="0" dirty="0">
                <a:ln>
                  <a:noFill/>
                </a:ln>
                <a:solidFill>
                  <a:prstClr val="white"/>
                </a:solidFill>
                <a:effectLst/>
                <a:uLnTx/>
                <a:uFillTx/>
                <a:latin typeface="Calibri"/>
                <a:ea typeface="宋体" charset="-122"/>
                <a:cs typeface=""/>
              </a:rPr>
              <a:t>PRC</a:t>
            </a:r>
            <a:r>
              <a:rPr kumimoji="0" lang="hr-HR" altLang="zh-CN" sz="1800" b="0" i="0" u="none" strike="noStrike" kern="0" cap="none" spc="0" normalizeH="0" baseline="0" noProof="0" dirty="0">
                <a:ln>
                  <a:noFill/>
                </a:ln>
                <a:solidFill>
                  <a:prstClr val="white"/>
                </a:solidFill>
                <a:effectLst/>
                <a:uLnTx/>
                <a:uFillTx/>
                <a:latin typeface="Calibri"/>
                <a:ea typeface="宋体" charset="-122"/>
                <a:cs typeface=""/>
              </a:rPr>
              <a:t> 96, 054303 (2017)</a:t>
            </a:r>
          </a:p>
        </p:txBody>
      </p:sp>
      <p:sp>
        <p:nvSpPr>
          <p:cNvPr id="17" name="矩形 16"/>
          <p:cNvSpPr/>
          <p:nvPr/>
        </p:nvSpPr>
        <p:spPr>
          <a:xfrm>
            <a:off x="666002" y="1172546"/>
            <a:ext cx="10492536" cy="523220"/>
          </a:xfrm>
          <a:prstGeom prst="rect">
            <a:avLst/>
          </a:prstGeom>
        </p:spPr>
        <p:txBody>
          <a:bodyPr wrap="square">
            <a:spAutoFit/>
          </a:bodyPr>
          <a:lstStyle/>
          <a:p>
            <a:pPr marL="457200" indent="-457200">
              <a:buFont typeface="Wingdings" charset="2"/>
              <a:buChar char="Ø"/>
            </a:pPr>
            <a:r>
              <a:rPr lang="en-US" altLang="zh-CN" sz="2800" b="1" dirty="0">
                <a:solidFill>
                  <a:srgbClr val="C00000"/>
                </a:solidFill>
                <a:latin typeface="Arial" pitchFamily="34" charset="0"/>
                <a:cs typeface="Arial" pitchFamily="34" charset="0"/>
              </a:rPr>
              <a:t>The quadrupole-</a:t>
            </a:r>
            <a:r>
              <a:rPr lang="en-US" altLang="zh-CN" sz="2800" b="1" dirty="0" err="1">
                <a:solidFill>
                  <a:srgbClr val="C00000"/>
                </a:solidFill>
                <a:latin typeface="Arial" pitchFamily="34" charset="0"/>
                <a:cs typeface="Arial" pitchFamily="34" charset="0"/>
              </a:rPr>
              <a:t>octupole</a:t>
            </a:r>
            <a:r>
              <a:rPr lang="en-US" altLang="zh-CN" sz="2800" b="1" dirty="0">
                <a:solidFill>
                  <a:srgbClr val="C00000"/>
                </a:solidFill>
                <a:latin typeface="Arial" pitchFamily="34" charset="0"/>
                <a:cs typeface="Arial" pitchFamily="34" charset="0"/>
              </a:rPr>
              <a:t> collective Hamiltonian (QOCH)</a:t>
            </a:r>
          </a:p>
        </p:txBody>
      </p:sp>
      <p:sp>
        <p:nvSpPr>
          <p:cNvPr id="2" name="灯片编号占位符 1">
            <a:extLst>
              <a:ext uri="{FF2B5EF4-FFF2-40B4-BE49-F238E27FC236}">
                <a16:creationId xmlns:a16="http://schemas.microsoft.com/office/drawing/2014/main" id="{82408B7D-E7F4-439C-931F-A71767963DA2}"/>
              </a:ext>
            </a:extLst>
          </p:cNvPr>
          <p:cNvSpPr>
            <a:spLocks noGrp="1"/>
          </p:cNvSpPr>
          <p:nvPr>
            <p:ph type="sldNum" sz="quarter" idx="12"/>
          </p:nvPr>
        </p:nvSpPr>
        <p:spPr/>
        <p:txBody>
          <a:bodyPr/>
          <a:lstStyle/>
          <a:p>
            <a:fld id="{62882B55-B6B2-497F-8568-5D2D4C04CE38}" type="slidenum">
              <a:rPr lang="zh-CN" altLang="en-US" smtClean="0"/>
              <a:t>36</a:t>
            </a:fld>
            <a:endParaRPr lang="zh-CN" altLang="en-US"/>
          </a:p>
        </p:txBody>
      </p:sp>
      <p:grpSp>
        <p:nvGrpSpPr>
          <p:cNvPr id="4" name="组合 3">
            <a:extLst>
              <a:ext uri="{FF2B5EF4-FFF2-40B4-BE49-F238E27FC236}">
                <a16:creationId xmlns:a16="http://schemas.microsoft.com/office/drawing/2014/main" id="{0701C285-15A2-4ED1-86AB-59B40A2FE0DD}"/>
              </a:ext>
            </a:extLst>
          </p:cNvPr>
          <p:cNvGrpSpPr/>
          <p:nvPr/>
        </p:nvGrpSpPr>
        <p:grpSpPr>
          <a:xfrm>
            <a:off x="8992164" y="2189214"/>
            <a:ext cx="3170608" cy="1847530"/>
            <a:chOff x="8737382" y="2166909"/>
            <a:chExt cx="4046288" cy="2160240"/>
          </a:xfrm>
        </p:grpSpPr>
        <p:pic>
          <p:nvPicPr>
            <p:cNvPr id="19" name="图片 17" descr="beta2=0.4,beta3=0.4.png">
              <a:extLst>
                <a:ext uri="{FF2B5EF4-FFF2-40B4-BE49-F238E27FC236}">
                  <a16:creationId xmlns:a16="http://schemas.microsoft.com/office/drawing/2014/main" id="{544860F6-55D4-4FA0-B9C5-1D699F1E8BAE}"/>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25000" t="7500" r="27499" b="30000"/>
            <a:stretch>
              <a:fillRect/>
            </a:stretch>
          </p:blipFill>
          <p:spPr bwMode="auto">
            <a:xfrm>
              <a:off x="9794452" y="2166909"/>
              <a:ext cx="1622827" cy="2160240"/>
            </a:xfrm>
            <a:prstGeom prst="rect">
              <a:avLst/>
            </a:prstGeom>
            <a:noFill/>
            <a:ln>
              <a:noFill/>
            </a:ln>
            <a:effectLst>
              <a:outerShdw sy="23000" kx="-1199993" algn="bl" rotWithShape="0">
                <a:srgbClr val="80808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上下箭头 4">
              <a:extLst>
                <a:ext uri="{FF2B5EF4-FFF2-40B4-BE49-F238E27FC236}">
                  <a16:creationId xmlns:a16="http://schemas.microsoft.com/office/drawing/2014/main" id="{5D94601F-ED69-454E-BF44-15D5C896D941}"/>
                </a:ext>
              </a:extLst>
            </p:cNvPr>
            <p:cNvSpPr/>
            <p:nvPr/>
          </p:nvSpPr>
          <p:spPr>
            <a:xfrm>
              <a:off x="9434412" y="2327040"/>
              <a:ext cx="249683" cy="191198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21" name="直线连接符 6">
              <a:extLst>
                <a:ext uri="{FF2B5EF4-FFF2-40B4-BE49-F238E27FC236}">
                  <a16:creationId xmlns:a16="http://schemas.microsoft.com/office/drawing/2014/main" id="{0E14C3FC-5A3A-41B2-9DBC-68488B64E9CF}"/>
                </a:ext>
              </a:extLst>
            </p:cNvPr>
            <p:cNvCxnSpPr/>
            <p:nvPr/>
          </p:nvCxnSpPr>
          <p:spPr>
            <a:xfrm flipH="1">
              <a:off x="9074372" y="2327040"/>
              <a:ext cx="16561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线连接符 19">
              <a:extLst>
                <a:ext uri="{FF2B5EF4-FFF2-40B4-BE49-F238E27FC236}">
                  <a16:creationId xmlns:a16="http://schemas.microsoft.com/office/drawing/2014/main" id="{9CD354A7-B057-475C-B406-B5A804C1866A}"/>
                </a:ext>
              </a:extLst>
            </p:cNvPr>
            <p:cNvCxnSpPr/>
            <p:nvPr/>
          </p:nvCxnSpPr>
          <p:spPr>
            <a:xfrm flipH="1">
              <a:off x="9074372" y="4255141"/>
              <a:ext cx="1656184"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930C0EEF-D26A-4340-B85D-EFB0F6998424}"/>
                </a:ext>
              </a:extLst>
            </p:cNvPr>
            <p:cNvSpPr txBox="1"/>
            <p:nvPr/>
          </p:nvSpPr>
          <p:spPr>
            <a:xfrm>
              <a:off x="8737382" y="2886989"/>
              <a:ext cx="769604" cy="683753"/>
            </a:xfrm>
            <a:prstGeom prst="rect">
              <a:avLst/>
            </a:prstGeom>
            <a:noFill/>
          </p:spPr>
          <p:txBody>
            <a:bodyPr wrap="none" rtlCol="0">
              <a:spAutoFit/>
            </a:bodyPr>
            <a:lstStyle/>
            <a:p>
              <a:r>
                <a:rPr kumimoji="1" lang="en-US" altLang="zh-CN" sz="3200" dirty="0">
                  <a:solidFill>
                    <a:srgbClr val="C00000"/>
                  </a:solidFill>
                </a:rPr>
                <a:t>𝜷</a:t>
              </a:r>
              <a:r>
                <a:rPr kumimoji="1" lang="en-US" altLang="zh-CN" sz="3200" baseline="-25000" dirty="0">
                  <a:solidFill>
                    <a:srgbClr val="C00000"/>
                  </a:solidFill>
                </a:rPr>
                <a:t>2</a:t>
              </a:r>
              <a:endParaRPr kumimoji="1" lang="zh-CN" altLang="en-US" sz="1600" baseline="-25000" dirty="0">
                <a:solidFill>
                  <a:srgbClr val="C00000"/>
                </a:solidFill>
              </a:endParaRPr>
            </a:p>
          </p:txBody>
        </p:sp>
        <p:cxnSp>
          <p:nvCxnSpPr>
            <p:cNvPr id="24" name="直线连接符 21">
              <a:extLst>
                <a:ext uri="{FF2B5EF4-FFF2-40B4-BE49-F238E27FC236}">
                  <a16:creationId xmlns:a16="http://schemas.microsoft.com/office/drawing/2014/main" id="{6AF2ABD4-DFF2-4060-A41D-D7B4B4CD1D08}"/>
                </a:ext>
              </a:extLst>
            </p:cNvPr>
            <p:cNvCxnSpPr/>
            <p:nvPr/>
          </p:nvCxnSpPr>
          <p:spPr>
            <a:xfrm flipH="1">
              <a:off x="10514532" y="2310925"/>
              <a:ext cx="16561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线连接符 22">
              <a:extLst>
                <a:ext uri="{FF2B5EF4-FFF2-40B4-BE49-F238E27FC236}">
                  <a16:creationId xmlns:a16="http://schemas.microsoft.com/office/drawing/2014/main" id="{716D9076-1284-4A56-B034-A74F70288BFA}"/>
                </a:ext>
              </a:extLst>
            </p:cNvPr>
            <p:cNvCxnSpPr/>
            <p:nvPr/>
          </p:nvCxnSpPr>
          <p:spPr>
            <a:xfrm flipH="1">
              <a:off x="10586540" y="4255141"/>
              <a:ext cx="16561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线连接符 23">
              <a:extLst>
                <a:ext uri="{FF2B5EF4-FFF2-40B4-BE49-F238E27FC236}">
                  <a16:creationId xmlns:a16="http://schemas.microsoft.com/office/drawing/2014/main" id="{0A34F119-D349-4B1D-9C38-6A9A35274903}"/>
                </a:ext>
              </a:extLst>
            </p:cNvPr>
            <p:cNvCxnSpPr/>
            <p:nvPr/>
          </p:nvCxnSpPr>
          <p:spPr>
            <a:xfrm flipH="1">
              <a:off x="11090596" y="3247029"/>
              <a:ext cx="792088"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上下箭头 11">
              <a:extLst>
                <a:ext uri="{FF2B5EF4-FFF2-40B4-BE49-F238E27FC236}">
                  <a16:creationId xmlns:a16="http://schemas.microsoft.com/office/drawing/2014/main" id="{82CE35BD-0369-4863-818A-D83583642E2E}"/>
                </a:ext>
              </a:extLst>
            </p:cNvPr>
            <p:cNvSpPr/>
            <p:nvPr/>
          </p:nvSpPr>
          <p:spPr>
            <a:xfrm>
              <a:off x="11417279" y="2327040"/>
              <a:ext cx="249381" cy="919989"/>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8" name="上下箭头 12">
              <a:extLst>
                <a:ext uri="{FF2B5EF4-FFF2-40B4-BE49-F238E27FC236}">
                  <a16:creationId xmlns:a16="http://schemas.microsoft.com/office/drawing/2014/main" id="{85FD5267-26C2-4B08-8D82-A675306B75D2}"/>
                </a:ext>
              </a:extLst>
            </p:cNvPr>
            <p:cNvSpPr/>
            <p:nvPr/>
          </p:nvSpPr>
          <p:spPr>
            <a:xfrm>
              <a:off x="11371662" y="3263143"/>
              <a:ext cx="367006" cy="96015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9" name="文本框 28">
              <a:extLst>
                <a:ext uri="{FF2B5EF4-FFF2-40B4-BE49-F238E27FC236}">
                  <a16:creationId xmlns:a16="http://schemas.microsoft.com/office/drawing/2014/main" id="{7A59E100-3E13-4BC5-BF98-7CE1938F2664}"/>
                </a:ext>
              </a:extLst>
            </p:cNvPr>
            <p:cNvSpPr txBox="1"/>
            <p:nvPr/>
          </p:nvSpPr>
          <p:spPr>
            <a:xfrm>
              <a:off x="11594652" y="2598957"/>
              <a:ext cx="492443" cy="461665"/>
            </a:xfrm>
            <a:prstGeom prst="rect">
              <a:avLst/>
            </a:prstGeom>
            <a:noFill/>
          </p:spPr>
          <p:txBody>
            <a:bodyPr wrap="none" rtlCol="0">
              <a:spAutoFit/>
            </a:bodyPr>
            <a:lstStyle/>
            <a:p>
              <a:r>
                <a:rPr kumimoji="1" lang="zh-CN" altLang="en-US" sz="2400" dirty="0">
                  <a:solidFill>
                    <a:srgbClr val="C00000"/>
                  </a:solidFill>
                  <a:latin typeface="SimHei" charset="-122"/>
                  <a:ea typeface="SimHei" charset="-122"/>
                  <a:cs typeface="SimHei" charset="-122"/>
                </a:rPr>
                <a:t>小</a:t>
              </a:r>
              <a:endParaRPr kumimoji="1" lang="zh-CN" altLang="en-US" dirty="0">
                <a:solidFill>
                  <a:srgbClr val="C00000"/>
                </a:solidFill>
                <a:latin typeface="SimHei" charset="-122"/>
                <a:ea typeface="SimHei" charset="-122"/>
                <a:cs typeface="SimHei" charset="-122"/>
              </a:endParaRPr>
            </a:p>
          </p:txBody>
        </p:sp>
        <p:sp>
          <p:nvSpPr>
            <p:cNvPr id="30" name="文本框 29">
              <a:extLst>
                <a:ext uri="{FF2B5EF4-FFF2-40B4-BE49-F238E27FC236}">
                  <a16:creationId xmlns:a16="http://schemas.microsoft.com/office/drawing/2014/main" id="{BD693DA1-F106-4157-BB2B-15E5B74A668C}"/>
                </a:ext>
              </a:extLst>
            </p:cNvPr>
            <p:cNvSpPr txBox="1"/>
            <p:nvPr/>
          </p:nvSpPr>
          <p:spPr>
            <a:xfrm>
              <a:off x="11666660" y="3505444"/>
              <a:ext cx="492443" cy="461665"/>
            </a:xfrm>
            <a:prstGeom prst="rect">
              <a:avLst/>
            </a:prstGeom>
            <a:noFill/>
          </p:spPr>
          <p:txBody>
            <a:bodyPr wrap="none" rtlCol="0">
              <a:spAutoFit/>
            </a:bodyPr>
            <a:lstStyle/>
            <a:p>
              <a:r>
                <a:rPr kumimoji="1" lang="zh-CN" altLang="en-US" sz="2400" dirty="0">
                  <a:solidFill>
                    <a:srgbClr val="C00000"/>
                  </a:solidFill>
                  <a:latin typeface="SimHei" charset="-122"/>
                  <a:ea typeface="SimHei" charset="-122"/>
                  <a:cs typeface="SimHei" charset="-122"/>
                </a:rPr>
                <a:t>大</a:t>
              </a:r>
              <a:endParaRPr kumimoji="1" lang="zh-CN" altLang="en-US" dirty="0">
                <a:solidFill>
                  <a:srgbClr val="C00000"/>
                </a:solidFill>
                <a:latin typeface="SimHei" charset="-122"/>
                <a:ea typeface="SimHei" charset="-122"/>
                <a:cs typeface="SimHei" charset="-122"/>
              </a:endParaRPr>
            </a:p>
          </p:txBody>
        </p:sp>
        <p:sp>
          <p:nvSpPr>
            <p:cNvPr id="31" name="文本框 30">
              <a:extLst>
                <a:ext uri="{FF2B5EF4-FFF2-40B4-BE49-F238E27FC236}">
                  <a16:creationId xmlns:a16="http://schemas.microsoft.com/office/drawing/2014/main" id="{B2739DAA-0982-41D4-B70C-A430912D7837}"/>
                </a:ext>
              </a:extLst>
            </p:cNvPr>
            <p:cNvSpPr txBox="1"/>
            <p:nvPr/>
          </p:nvSpPr>
          <p:spPr>
            <a:xfrm>
              <a:off x="12014066" y="2873949"/>
              <a:ext cx="769604" cy="683753"/>
            </a:xfrm>
            <a:prstGeom prst="rect">
              <a:avLst/>
            </a:prstGeom>
            <a:noFill/>
          </p:spPr>
          <p:txBody>
            <a:bodyPr wrap="none" rtlCol="0">
              <a:spAutoFit/>
            </a:bodyPr>
            <a:lstStyle/>
            <a:p>
              <a:r>
                <a:rPr kumimoji="1" lang="en-US" altLang="zh-CN" sz="3200" dirty="0">
                  <a:solidFill>
                    <a:srgbClr val="C00000"/>
                  </a:solidFill>
                </a:rPr>
                <a:t>𝜷</a:t>
              </a:r>
              <a:r>
                <a:rPr kumimoji="1" lang="en-US" altLang="zh-CN" sz="3200" baseline="-25000" dirty="0">
                  <a:solidFill>
                    <a:srgbClr val="C00000"/>
                  </a:solidFill>
                </a:rPr>
                <a:t>3</a:t>
              </a:r>
              <a:endParaRPr kumimoji="1" lang="zh-CN" altLang="en-US" sz="1600" baseline="-25000" dirty="0">
                <a:solidFill>
                  <a:srgbClr val="C00000"/>
                </a:solidFill>
              </a:endParaRPr>
            </a:p>
          </p:txBody>
        </p:sp>
      </p:grpSp>
    </p:spTree>
    <p:extLst>
      <p:ext uri="{BB962C8B-B14F-4D97-AF65-F5344CB8AC3E}">
        <p14:creationId xmlns:p14="http://schemas.microsoft.com/office/powerpoint/2010/main" val="31931218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F1948A54-EB21-4064-BA3D-B5827B903B61}"/>
              </a:ext>
            </a:extLst>
          </p:cNvPr>
          <p:cNvSpPr/>
          <p:nvPr/>
        </p:nvSpPr>
        <p:spPr>
          <a:xfrm>
            <a:off x="3338622" y="6315740"/>
            <a:ext cx="5922335" cy="420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a:extLst>
              <a:ext uri="{FF2B5EF4-FFF2-40B4-BE49-F238E27FC236}">
                <a16:creationId xmlns:a16="http://schemas.microsoft.com/office/drawing/2014/main" id="{1BC102DD-307C-4C75-AEB1-8D2DE4BEE214}"/>
              </a:ext>
            </a:extLst>
          </p:cNvPr>
          <p:cNvSpPr>
            <a:spLocks noGrp="1"/>
          </p:cNvSpPr>
          <p:nvPr>
            <p:ph type="title"/>
          </p:nvPr>
        </p:nvSpPr>
        <p:spPr/>
        <p:txBody>
          <a:bodyPr>
            <a:normAutofit/>
          </a:bodyPr>
          <a:lstStyle/>
          <a:p>
            <a:r>
              <a:rPr lang="zh-CN" altLang="en-US" sz="3400" b="1" dirty="0">
                <a:solidFill>
                  <a:srgbClr val="002060"/>
                </a:solidFill>
                <a:latin typeface="Microsoft YaHei" charset="-122"/>
                <a:ea typeface="Microsoft YaHei" charset="-122"/>
                <a:cs typeface="Microsoft YaHei" charset="-122"/>
              </a:rPr>
              <a:t>八极形变</a:t>
            </a:r>
            <a:endParaRPr lang="zh-CN" altLang="en-US" sz="3400" b="1" dirty="0">
              <a:solidFill>
                <a:schemeClr val="accent1">
                  <a:lumMod val="50000"/>
                </a:schemeClr>
              </a:solidFill>
              <a:latin typeface="Microsoft YaHei" charset="-122"/>
              <a:ea typeface="Microsoft YaHei" charset="-122"/>
              <a:cs typeface="Microsoft YaHei" charset="-122"/>
            </a:endParaRPr>
          </a:p>
        </p:txBody>
      </p:sp>
      <p:sp>
        <p:nvSpPr>
          <p:cNvPr id="9" name="矩形 8"/>
          <p:cNvSpPr/>
          <p:nvPr/>
        </p:nvSpPr>
        <p:spPr>
          <a:xfrm>
            <a:off x="660400" y="1124173"/>
            <a:ext cx="7053208" cy="430887"/>
          </a:xfrm>
          <a:prstGeom prst="rect">
            <a:avLst/>
          </a:prstGeom>
        </p:spPr>
        <p:txBody>
          <a:bodyPr wrap="square">
            <a:spAutoFit/>
          </a:bodyPr>
          <a:lstStyle/>
          <a:p>
            <a:pPr>
              <a:buFont typeface="Wingdings" pitchFamily="2" charset="2"/>
              <a:buChar char="Ø"/>
              <a:defRPr/>
            </a:pPr>
            <a:r>
              <a:rPr lang="en-US" altLang="zh-CN" sz="2200" b="1" dirty="0">
                <a:solidFill>
                  <a:srgbClr val="800080"/>
                </a:solidFill>
                <a:latin typeface="Arial" pitchFamily="34" charset="0"/>
                <a:cs typeface="Arial" pitchFamily="34" charset="0"/>
              </a:rPr>
              <a:t> PES of </a:t>
            </a:r>
            <a:r>
              <a:rPr lang="en-US" altLang="zh-CN" sz="2200" b="1" baseline="30000" dirty="0">
                <a:solidFill>
                  <a:srgbClr val="800080"/>
                </a:solidFill>
                <a:latin typeface="Arial" pitchFamily="34" charset="0"/>
                <a:cs typeface="Arial" pitchFamily="34" charset="0"/>
              </a:rPr>
              <a:t>224</a:t>
            </a:r>
            <a:r>
              <a:rPr lang="en-US" altLang="zh-CN" sz="2200" b="1" dirty="0">
                <a:solidFill>
                  <a:srgbClr val="800080"/>
                </a:solidFill>
                <a:latin typeface="Arial" pitchFamily="34" charset="0"/>
                <a:cs typeface="Arial" pitchFamily="34" charset="0"/>
              </a:rPr>
              <a:t>Ra</a:t>
            </a:r>
          </a:p>
        </p:txBody>
      </p:sp>
      <p:pic>
        <p:nvPicPr>
          <p:cNvPr id="15" name="图片 14"/>
          <p:cNvPicPr>
            <a:picLocks noChangeAspect="1"/>
          </p:cNvPicPr>
          <p:nvPr/>
        </p:nvPicPr>
        <p:blipFill rotWithShape="1">
          <a:blip r:embed="rId3"/>
          <a:srcRect b="1509"/>
          <a:stretch/>
        </p:blipFill>
        <p:spPr>
          <a:xfrm>
            <a:off x="5473869" y="1527345"/>
            <a:ext cx="6299034" cy="5098345"/>
          </a:xfrm>
          <a:prstGeom prst="rect">
            <a:avLst/>
          </a:prstGeom>
        </p:spPr>
      </p:pic>
      <p:grpSp>
        <p:nvGrpSpPr>
          <p:cNvPr id="18" name="组 17"/>
          <p:cNvGrpSpPr/>
          <p:nvPr/>
        </p:nvGrpSpPr>
        <p:grpSpPr>
          <a:xfrm>
            <a:off x="6409973" y="2015717"/>
            <a:ext cx="5329952" cy="3677762"/>
            <a:chOff x="1835696" y="1916832"/>
            <a:chExt cx="5544616" cy="3888432"/>
          </a:xfrm>
        </p:grpSpPr>
        <p:sp>
          <p:nvSpPr>
            <p:cNvPr id="19" name="矩形 18"/>
            <p:cNvSpPr/>
            <p:nvPr/>
          </p:nvSpPr>
          <p:spPr>
            <a:xfrm>
              <a:off x="1835696" y="3068960"/>
              <a:ext cx="2520280" cy="2736304"/>
            </a:xfrm>
            <a:prstGeom prst="rect">
              <a:avLst/>
            </a:prstGeom>
            <a:noFill/>
            <a:ln w="5715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0" name="矩形 19"/>
            <p:cNvSpPr/>
            <p:nvPr/>
          </p:nvSpPr>
          <p:spPr>
            <a:xfrm>
              <a:off x="4860032" y="1916832"/>
              <a:ext cx="2520280" cy="3600400"/>
            </a:xfrm>
            <a:prstGeom prst="rect">
              <a:avLst/>
            </a:prstGeom>
            <a:noFill/>
            <a:ln w="5715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sp>
        <p:nvSpPr>
          <p:cNvPr id="21" name="矩形 20"/>
          <p:cNvSpPr/>
          <p:nvPr/>
        </p:nvSpPr>
        <p:spPr>
          <a:xfrm>
            <a:off x="6558728" y="1109296"/>
            <a:ext cx="4814122" cy="430887"/>
          </a:xfrm>
          <a:prstGeom prst="rect">
            <a:avLst/>
          </a:prstGeom>
        </p:spPr>
        <p:txBody>
          <a:bodyPr wrap="square">
            <a:spAutoFit/>
          </a:bodyPr>
          <a:lstStyle/>
          <a:p>
            <a:pPr>
              <a:buFont typeface="Wingdings" pitchFamily="2" charset="2"/>
              <a:buChar char="Ø"/>
              <a:defRPr/>
            </a:pPr>
            <a:r>
              <a:rPr lang="en-US" altLang="zh-CN" sz="2200" b="1" dirty="0">
                <a:solidFill>
                  <a:srgbClr val="800080"/>
                </a:solidFill>
                <a:latin typeface="Arial" pitchFamily="34" charset="0"/>
                <a:cs typeface="Arial" pitchFamily="34" charset="0"/>
              </a:rPr>
              <a:t> Low-lying spectrum of </a:t>
            </a:r>
            <a:r>
              <a:rPr lang="en-US" altLang="zh-CN" sz="2200" b="1" baseline="30000" dirty="0">
                <a:solidFill>
                  <a:srgbClr val="800080"/>
                </a:solidFill>
                <a:latin typeface="Arial" pitchFamily="34" charset="0"/>
                <a:cs typeface="Arial" pitchFamily="34" charset="0"/>
              </a:rPr>
              <a:t>224</a:t>
            </a:r>
            <a:r>
              <a:rPr lang="en-US" altLang="zh-CN" sz="2200" b="1" dirty="0">
                <a:solidFill>
                  <a:srgbClr val="800080"/>
                </a:solidFill>
                <a:latin typeface="Arial" pitchFamily="34" charset="0"/>
                <a:cs typeface="Arial" pitchFamily="34" charset="0"/>
              </a:rPr>
              <a:t>Ra</a:t>
            </a:r>
          </a:p>
        </p:txBody>
      </p:sp>
      <p:grpSp>
        <p:nvGrpSpPr>
          <p:cNvPr id="3" name="组 2"/>
          <p:cNvGrpSpPr/>
          <p:nvPr/>
        </p:nvGrpSpPr>
        <p:grpSpPr>
          <a:xfrm>
            <a:off x="553113" y="2132301"/>
            <a:ext cx="4604675" cy="3811299"/>
            <a:chOff x="483207" y="1799886"/>
            <a:chExt cx="3517293" cy="2621807"/>
          </a:xfrm>
        </p:grpSpPr>
        <p:pic>
          <p:nvPicPr>
            <p:cNvPr id="14" name="图片 13"/>
            <p:cNvPicPr>
              <a:picLocks noChangeAspect="1"/>
            </p:cNvPicPr>
            <p:nvPr/>
          </p:nvPicPr>
          <p:blipFill rotWithShape="1">
            <a:blip r:embed="rId4"/>
            <a:srcRect r="45664" b="55091"/>
            <a:stretch/>
          </p:blipFill>
          <p:spPr>
            <a:xfrm>
              <a:off x="483207" y="1799886"/>
              <a:ext cx="3517293" cy="2014878"/>
            </a:xfrm>
            <a:prstGeom prst="rect">
              <a:avLst/>
            </a:prstGeom>
          </p:spPr>
        </p:pic>
        <p:pic>
          <p:nvPicPr>
            <p:cNvPr id="22" name="图片 21"/>
            <p:cNvPicPr>
              <a:picLocks noChangeAspect="1"/>
            </p:cNvPicPr>
            <p:nvPr/>
          </p:nvPicPr>
          <p:blipFill rotWithShape="1">
            <a:blip r:embed="rId4"/>
            <a:srcRect l="6735" t="87687" r="50225" b="212"/>
            <a:stretch/>
          </p:blipFill>
          <p:spPr>
            <a:xfrm>
              <a:off x="913054" y="3878768"/>
              <a:ext cx="2786062" cy="542925"/>
            </a:xfrm>
            <a:prstGeom prst="rect">
              <a:avLst/>
            </a:prstGeom>
          </p:spPr>
        </p:pic>
      </p:grpSp>
      <p:sp>
        <p:nvSpPr>
          <p:cNvPr id="4" name="灯片编号占位符 3">
            <a:extLst>
              <a:ext uri="{FF2B5EF4-FFF2-40B4-BE49-F238E27FC236}">
                <a16:creationId xmlns:a16="http://schemas.microsoft.com/office/drawing/2014/main" id="{0B444C3A-F7B8-4144-8C60-9878B0C3BE63}"/>
              </a:ext>
            </a:extLst>
          </p:cNvPr>
          <p:cNvSpPr>
            <a:spLocks noGrp="1"/>
          </p:cNvSpPr>
          <p:nvPr>
            <p:ph type="sldNum" sz="quarter" idx="12"/>
          </p:nvPr>
        </p:nvSpPr>
        <p:spPr>
          <a:xfrm>
            <a:off x="9248554" y="6454974"/>
            <a:ext cx="2906125" cy="365125"/>
          </a:xfrm>
        </p:spPr>
        <p:txBody>
          <a:bodyPr/>
          <a:lstStyle/>
          <a:p>
            <a:fld id="{62882B55-B6B2-497F-8568-5D2D4C04CE38}" type="slidenum">
              <a:rPr lang="zh-CN" altLang="en-US" smtClean="0"/>
              <a:t>37</a:t>
            </a:fld>
            <a:endParaRPr lang="zh-CN" altLang="en-US" dirty="0"/>
          </a:p>
        </p:txBody>
      </p:sp>
    </p:spTree>
    <p:extLst>
      <p:ext uri="{BB962C8B-B14F-4D97-AF65-F5344CB8AC3E}">
        <p14:creationId xmlns:p14="http://schemas.microsoft.com/office/powerpoint/2010/main" val="67827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灯片编号占位符 10">
            <a:extLst>
              <a:ext uri="{FF2B5EF4-FFF2-40B4-BE49-F238E27FC236}">
                <a16:creationId xmlns:a16="http://schemas.microsoft.com/office/drawing/2014/main" id="{7522EAA0-AAF6-AAEC-C405-276525014BA7}"/>
              </a:ext>
            </a:extLst>
          </p:cNvPr>
          <p:cNvSpPr>
            <a:spLocks noGrp="1"/>
          </p:cNvSpPr>
          <p:nvPr>
            <p:ph type="sldNum" sz="quarter" idx="12"/>
          </p:nvPr>
        </p:nvSpPr>
        <p:spPr/>
        <p:txBody>
          <a:bodyPr/>
          <a:lstStyle/>
          <a:p>
            <a:fld id="{62882B55-B6B2-497F-8568-5D2D4C04CE38}" type="slidenum">
              <a:rPr lang="zh-CN" altLang="en-US" smtClean="0"/>
              <a:t>38</a:t>
            </a:fld>
            <a:endParaRPr lang="zh-CN" altLang="en-US" dirty="0"/>
          </a:p>
        </p:txBody>
      </p:sp>
      <p:sp>
        <p:nvSpPr>
          <p:cNvPr id="12" name="矩形 11">
            <a:extLst>
              <a:ext uri="{FF2B5EF4-FFF2-40B4-BE49-F238E27FC236}">
                <a16:creationId xmlns:a16="http://schemas.microsoft.com/office/drawing/2014/main" id="{5A04DC5F-CF86-83DB-F890-7F9012ADCD0A}"/>
              </a:ext>
            </a:extLst>
          </p:cNvPr>
          <p:cNvSpPr/>
          <p:nvPr/>
        </p:nvSpPr>
        <p:spPr>
          <a:xfrm>
            <a:off x="3245005" y="6289288"/>
            <a:ext cx="5982629" cy="512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矩形 22">
            <a:extLst>
              <a:ext uri="{FF2B5EF4-FFF2-40B4-BE49-F238E27FC236}">
                <a16:creationId xmlns:a16="http://schemas.microsoft.com/office/drawing/2014/main" id="{E92A5823-FDC7-0051-5494-9B9EA267C3AD}"/>
              </a:ext>
            </a:extLst>
          </p:cNvPr>
          <p:cNvSpPr/>
          <p:nvPr/>
        </p:nvSpPr>
        <p:spPr>
          <a:xfrm>
            <a:off x="7264538" y="4970538"/>
            <a:ext cx="4669948" cy="1589859"/>
          </a:xfrm>
          <a:prstGeom prst="rect">
            <a:avLst/>
          </a:prstGeom>
        </p:spPr>
        <p:txBody>
          <a:bodyPr wrap="square">
            <a:spAutoFit/>
          </a:bodyPr>
          <a:lstStyle/>
          <a:p>
            <a:pPr marL="342900" indent="-342900" algn="l">
              <a:lnSpc>
                <a:spcPct val="130000"/>
              </a:lnSpc>
              <a:buFont typeface="Wingdings" panose="05000000000000000000" pitchFamily="2" charset="2"/>
              <a:buChar char="Ø"/>
            </a:pPr>
            <a:r>
              <a:rPr lang="en-US" altLang="zh-CN" sz="2200" b="1" dirty="0">
                <a:solidFill>
                  <a:srgbClr val="C00000"/>
                </a:solidFill>
                <a:latin typeface="微软雅黑" panose="020B0503020204020204" pitchFamily="34" charset="-122"/>
                <a:ea typeface="微软雅黑" panose="020B0503020204020204" pitchFamily="34" charset="-122"/>
                <a:cs typeface="Arial" pitchFamily="34" charset="0"/>
              </a:rPr>
              <a:t>Ra, Th, U, Pu (N=130~152)</a:t>
            </a:r>
          </a:p>
          <a:p>
            <a:pPr>
              <a:lnSpc>
                <a:spcPct val="130000"/>
              </a:lnSpc>
            </a:pPr>
            <a:r>
              <a:rPr lang="zh-CN" altLang="en-US" sz="2200" b="1" dirty="0">
                <a:solidFill>
                  <a:srgbClr val="C00000"/>
                </a:solidFill>
                <a:latin typeface="微软雅黑" panose="020B0503020204020204" pitchFamily="34" charset="-122"/>
                <a:ea typeface="微软雅黑" panose="020B0503020204020204" pitchFamily="34" charset="-122"/>
                <a:cs typeface="Arial" pitchFamily="34" charset="0"/>
              </a:rPr>
              <a:t>    近球形</a:t>
            </a:r>
            <a:r>
              <a:rPr lang="en-US" altLang="zh-CN" sz="2200" b="1" dirty="0">
                <a:solidFill>
                  <a:srgbClr val="C00000"/>
                </a:solidFill>
                <a:latin typeface="微软雅黑" panose="020B0503020204020204" pitchFamily="34" charset="-122"/>
                <a:ea typeface="微软雅黑" panose="020B0503020204020204" pitchFamily="34" charset="-122"/>
                <a:cs typeface="Arial" pitchFamily="34" charset="0"/>
                <a:sym typeface="Wingdings" panose="05000000000000000000" pitchFamily="2" charset="2"/>
              </a:rPr>
              <a:t></a:t>
            </a:r>
            <a:r>
              <a:rPr lang="zh-CN" altLang="en-US" sz="2200" b="1" dirty="0">
                <a:solidFill>
                  <a:srgbClr val="C00000"/>
                </a:solidFill>
                <a:latin typeface="微软雅黑" panose="020B0503020204020204" pitchFamily="34" charset="-122"/>
                <a:ea typeface="微软雅黑" panose="020B0503020204020204" pitchFamily="34" charset="-122"/>
                <a:cs typeface="Arial" pitchFamily="34" charset="0"/>
                <a:sym typeface="Wingdings" panose="05000000000000000000" pitchFamily="2" charset="2"/>
              </a:rPr>
              <a:t>八极</a:t>
            </a:r>
            <a:r>
              <a:rPr lang="en-US" altLang="zh-CN" sz="2200" b="1" dirty="0">
                <a:solidFill>
                  <a:srgbClr val="C00000"/>
                </a:solidFill>
                <a:latin typeface="微软雅黑" panose="020B0503020204020204" pitchFamily="34" charset="-122"/>
                <a:ea typeface="微软雅黑" panose="020B0503020204020204" pitchFamily="34" charset="-122"/>
                <a:cs typeface="Arial" pitchFamily="34" charset="0"/>
                <a:sym typeface="Wingdings" panose="05000000000000000000" pitchFamily="2" charset="2"/>
              </a:rPr>
              <a:t></a:t>
            </a:r>
            <a:r>
              <a:rPr lang="zh-CN" altLang="en-US" sz="2200" b="1" dirty="0">
                <a:solidFill>
                  <a:srgbClr val="C00000"/>
                </a:solidFill>
                <a:latin typeface="微软雅黑" panose="020B0503020204020204" pitchFamily="34" charset="-122"/>
                <a:ea typeface="微软雅黑" panose="020B0503020204020204" pitchFamily="34" charset="-122"/>
                <a:cs typeface="Arial" pitchFamily="34" charset="0"/>
                <a:sym typeface="Wingdings" panose="05000000000000000000" pitchFamily="2" charset="2"/>
              </a:rPr>
              <a:t>八极软</a:t>
            </a:r>
            <a:r>
              <a:rPr lang="en-US" altLang="zh-CN" sz="2200" b="1" dirty="0">
                <a:solidFill>
                  <a:srgbClr val="C00000"/>
                </a:solidFill>
                <a:latin typeface="微软雅黑" panose="020B0503020204020204" pitchFamily="34" charset="-122"/>
                <a:ea typeface="微软雅黑" panose="020B0503020204020204" pitchFamily="34" charset="-122"/>
                <a:cs typeface="Arial" pitchFamily="34" charset="0"/>
                <a:sym typeface="Wingdings" panose="05000000000000000000" pitchFamily="2" charset="2"/>
              </a:rPr>
              <a:t></a:t>
            </a:r>
            <a:r>
              <a:rPr lang="zh-CN" altLang="en-US" sz="2200" b="1" dirty="0">
                <a:solidFill>
                  <a:srgbClr val="C00000"/>
                </a:solidFill>
                <a:latin typeface="微软雅黑" panose="020B0503020204020204" pitchFamily="34" charset="-122"/>
                <a:ea typeface="微软雅黑" panose="020B0503020204020204" pitchFamily="34" charset="-122"/>
                <a:cs typeface="Arial" pitchFamily="34" charset="0"/>
                <a:sym typeface="Wingdings" panose="05000000000000000000" pitchFamily="2" charset="2"/>
              </a:rPr>
              <a:t>四极</a:t>
            </a:r>
            <a:endParaRPr lang="en-US" altLang="zh-CN" sz="2200" b="1" dirty="0">
              <a:solidFill>
                <a:srgbClr val="C00000"/>
              </a:solidFill>
              <a:latin typeface="微软雅黑" panose="020B0503020204020204" pitchFamily="34" charset="-122"/>
              <a:ea typeface="微软雅黑" panose="020B0503020204020204" pitchFamily="34" charset="-122"/>
              <a:cs typeface="Arial" pitchFamily="34" charset="0"/>
              <a:sym typeface="Wingdings" panose="05000000000000000000" pitchFamily="2" charset="2"/>
            </a:endParaRPr>
          </a:p>
          <a:p>
            <a:pPr>
              <a:lnSpc>
                <a:spcPct val="130000"/>
              </a:lnSpc>
            </a:pPr>
            <a:endParaRPr lang="en-US" altLang="zh-CN" sz="1100" b="1" dirty="0">
              <a:solidFill>
                <a:srgbClr val="C00000"/>
              </a:solidFill>
              <a:latin typeface="微软雅黑" panose="020B0503020204020204" pitchFamily="34" charset="-122"/>
              <a:ea typeface="微软雅黑" panose="020B0503020204020204" pitchFamily="34" charset="-122"/>
              <a:cs typeface="Arial" pitchFamily="34" charset="0"/>
            </a:endParaRPr>
          </a:p>
          <a:p>
            <a:pPr marL="342900" indent="-342900" algn="l">
              <a:lnSpc>
                <a:spcPct val="130000"/>
              </a:lnSpc>
              <a:buFont typeface="Wingdings" panose="05000000000000000000" pitchFamily="2" charset="2"/>
              <a:buChar char="Ø"/>
            </a:pPr>
            <a:r>
              <a:rPr lang="zh-CN" altLang="en-US" sz="2200" b="1" dirty="0">
                <a:solidFill>
                  <a:srgbClr val="C00000"/>
                </a:solidFill>
                <a:latin typeface="微软雅黑" panose="020B0503020204020204" pitchFamily="34" charset="-122"/>
                <a:ea typeface="微软雅黑" panose="020B0503020204020204" pitchFamily="34" charset="-122"/>
                <a:cs typeface="Arial" pitchFamily="34" charset="0"/>
              </a:rPr>
              <a:t>最大</a:t>
            </a:r>
            <a:r>
              <a:rPr lang="en-US" altLang="zh-CN" sz="2200" b="1" dirty="0">
                <a:solidFill>
                  <a:srgbClr val="C00000"/>
                </a:solidFill>
                <a:latin typeface="微软雅黑" panose="020B0503020204020204" pitchFamily="34" charset="-122"/>
                <a:ea typeface="微软雅黑" panose="020B0503020204020204" pitchFamily="34" charset="-122"/>
                <a:cs typeface="Arial" pitchFamily="34" charset="0"/>
              </a:rPr>
              <a:t>B(E3)</a:t>
            </a:r>
            <a:r>
              <a:rPr lang="zh-CN" altLang="en-US" sz="2200" b="1" dirty="0">
                <a:solidFill>
                  <a:srgbClr val="C00000"/>
                </a:solidFill>
                <a:latin typeface="微软雅黑" panose="020B0503020204020204" pitchFamily="34" charset="-122"/>
                <a:ea typeface="微软雅黑" panose="020B0503020204020204" pitchFamily="34" charset="-122"/>
                <a:cs typeface="Arial" pitchFamily="34" charset="0"/>
              </a:rPr>
              <a:t>在</a:t>
            </a:r>
            <a:r>
              <a:rPr lang="en-US" altLang="zh-CN" sz="2200" b="1" dirty="0">
                <a:solidFill>
                  <a:srgbClr val="C00000"/>
                </a:solidFill>
                <a:latin typeface="微软雅黑" panose="020B0503020204020204" pitchFamily="34" charset="-122"/>
                <a:ea typeface="微软雅黑" panose="020B0503020204020204" pitchFamily="34" charset="-122"/>
                <a:cs typeface="Arial" pitchFamily="34" charset="0"/>
              </a:rPr>
              <a:t>N~136</a:t>
            </a:r>
          </a:p>
        </p:txBody>
      </p:sp>
      <p:pic>
        <p:nvPicPr>
          <p:cNvPr id="17" name="图片 16">
            <a:extLst>
              <a:ext uri="{FF2B5EF4-FFF2-40B4-BE49-F238E27FC236}">
                <a16:creationId xmlns:a16="http://schemas.microsoft.com/office/drawing/2014/main" id="{51752AD4-7DC9-4085-AA51-BCDB15744C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689" y="1164572"/>
            <a:ext cx="6371087" cy="5381194"/>
          </a:xfrm>
          <a:prstGeom prst="rect">
            <a:avLst/>
          </a:prstGeom>
        </p:spPr>
      </p:pic>
      <p:pic>
        <p:nvPicPr>
          <p:cNvPr id="18" name="图片 17">
            <a:extLst>
              <a:ext uri="{FF2B5EF4-FFF2-40B4-BE49-F238E27FC236}">
                <a16:creationId xmlns:a16="http://schemas.microsoft.com/office/drawing/2014/main" id="{AA7A61E3-2490-3C23-B233-0E22B20430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9222" y="1211443"/>
            <a:ext cx="4871859" cy="3672707"/>
          </a:xfrm>
          <a:prstGeom prst="rect">
            <a:avLst/>
          </a:prstGeom>
        </p:spPr>
      </p:pic>
      <p:sp>
        <p:nvSpPr>
          <p:cNvPr id="5" name="标题 1">
            <a:extLst>
              <a:ext uri="{FF2B5EF4-FFF2-40B4-BE49-F238E27FC236}">
                <a16:creationId xmlns:a16="http://schemas.microsoft.com/office/drawing/2014/main" id="{AA4648A7-3A88-CEC0-F7D5-FA1504166B4B}"/>
              </a:ext>
            </a:extLst>
          </p:cNvPr>
          <p:cNvSpPr>
            <a:spLocks noGrp="1"/>
          </p:cNvSpPr>
          <p:nvPr>
            <p:ph type="title"/>
          </p:nvPr>
        </p:nvSpPr>
        <p:spPr>
          <a:xfrm>
            <a:off x="660400" y="191529"/>
            <a:ext cx="9679880" cy="687820"/>
          </a:xfrm>
        </p:spPr>
        <p:txBody>
          <a:bodyPr>
            <a:normAutofit/>
          </a:bodyPr>
          <a:lstStyle/>
          <a:p>
            <a:r>
              <a:rPr lang="zh-CN" altLang="en-US" sz="3400" b="1" dirty="0">
                <a:solidFill>
                  <a:srgbClr val="002060"/>
                </a:solidFill>
                <a:latin typeface="Microsoft YaHei" charset="-122"/>
                <a:ea typeface="Microsoft YaHei" charset="-122"/>
                <a:cs typeface="Microsoft YaHei" charset="-122"/>
              </a:rPr>
              <a:t>八极形变</a:t>
            </a:r>
            <a:endParaRPr lang="zh-CN" altLang="en-US" sz="3400" b="1" dirty="0">
              <a:solidFill>
                <a:schemeClr val="accent1">
                  <a:lumMod val="50000"/>
                </a:schemeClr>
              </a:solidFill>
              <a:latin typeface="Microsoft YaHei" charset="-122"/>
              <a:ea typeface="Microsoft YaHei" charset="-122"/>
              <a:cs typeface="Microsoft YaHei" charset="-122"/>
            </a:endParaRPr>
          </a:p>
        </p:txBody>
      </p:sp>
    </p:spTree>
    <p:extLst>
      <p:ext uri="{BB962C8B-B14F-4D97-AF65-F5344CB8AC3E}">
        <p14:creationId xmlns:p14="http://schemas.microsoft.com/office/powerpoint/2010/main" val="29294277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C102DD-307C-4C75-AEB1-8D2DE4BEE214}"/>
              </a:ext>
            </a:extLst>
          </p:cNvPr>
          <p:cNvSpPr>
            <a:spLocks noGrp="1"/>
          </p:cNvSpPr>
          <p:nvPr>
            <p:ph type="title"/>
          </p:nvPr>
        </p:nvSpPr>
        <p:spPr/>
        <p:txBody>
          <a:bodyPr>
            <a:normAutofit/>
          </a:bodyPr>
          <a:lstStyle/>
          <a:p>
            <a:r>
              <a:rPr lang="zh-CN" altLang="en-US" sz="3400" b="1" dirty="0">
                <a:solidFill>
                  <a:srgbClr val="002060"/>
                </a:solidFill>
                <a:latin typeface="Microsoft YaHei" charset="-122"/>
                <a:ea typeface="Microsoft YaHei" charset="-122"/>
                <a:cs typeface="Microsoft YaHei" charset="-122"/>
              </a:rPr>
              <a:t>八极形变</a:t>
            </a:r>
            <a:endParaRPr lang="zh-CN" altLang="en-US" sz="3400" b="1" dirty="0">
              <a:solidFill>
                <a:schemeClr val="accent1">
                  <a:lumMod val="50000"/>
                </a:schemeClr>
              </a:solidFill>
              <a:latin typeface="Microsoft YaHei" charset="-122"/>
              <a:ea typeface="Microsoft YaHei" charset="-122"/>
              <a:cs typeface="Microsoft YaHei" charset="-122"/>
            </a:endParaRPr>
          </a:p>
        </p:txBody>
      </p:sp>
      <p:sp>
        <p:nvSpPr>
          <p:cNvPr id="3" name="灯片编号占位符 2">
            <a:extLst>
              <a:ext uri="{FF2B5EF4-FFF2-40B4-BE49-F238E27FC236}">
                <a16:creationId xmlns:a16="http://schemas.microsoft.com/office/drawing/2014/main" id="{A2BFE4D1-7EB3-414F-9C4A-479FB097150A}"/>
              </a:ext>
            </a:extLst>
          </p:cNvPr>
          <p:cNvSpPr>
            <a:spLocks noGrp="1"/>
          </p:cNvSpPr>
          <p:nvPr>
            <p:ph type="sldNum" sz="quarter" idx="12"/>
          </p:nvPr>
        </p:nvSpPr>
        <p:spPr/>
        <p:txBody>
          <a:bodyPr/>
          <a:lstStyle/>
          <a:p>
            <a:fld id="{62882B55-B6B2-497F-8568-5D2D4C04CE38}" type="slidenum">
              <a:rPr lang="zh-CN" altLang="en-US" smtClean="0"/>
              <a:t>39</a:t>
            </a:fld>
            <a:endParaRPr lang="zh-CN" altLang="en-US"/>
          </a:p>
        </p:txBody>
      </p:sp>
      <p:pic>
        <p:nvPicPr>
          <p:cNvPr id="4" name="图片 3">
            <a:extLst>
              <a:ext uri="{FF2B5EF4-FFF2-40B4-BE49-F238E27FC236}">
                <a16:creationId xmlns:a16="http://schemas.microsoft.com/office/drawing/2014/main" id="{8C76716C-863C-4753-8B4F-C163E956A688}"/>
              </a:ext>
            </a:extLst>
          </p:cNvPr>
          <p:cNvPicPr>
            <a:picLocks noChangeAspect="1"/>
          </p:cNvPicPr>
          <p:nvPr/>
        </p:nvPicPr>
        <p:blipFill rotWithShape="1">
          <a:blip r:embed="rId3"/>
          <a:srcRect t="9360"/>
          <a:stretch/>
        </p:blipFill>
        <p:spPr>
          <a:xfrm>
            <a:off x="984036" y="2040253"/>
            <a:ext cx="4923604" cy="3652704"/>
          </a:xfrm>
          <a:prstGeom prst="rect">
            <a:avLst/>
          </a:prstGeom>
        </p:spPr>
      </p:pic>
      <p:pic>
        <p:nvPicPr>
          <p:cNvPr id="5" name="图片 4">
            <a:extLst>
              <a:ext uri="{FF2B5EF4-FFF2-40B4-BE49-F238E27FC236}">
                <a16:creationId xmlns:a16="http://schemas.microsoft.com/office/drawing/2014/main" id="{39EF792D-021F-4AB7-BC62-5C812EA3D5A0}"/>
              </a:ext>
            </a:extLst>
          </p:cNvPr>
          <p:cNvPicPr>
            <a:picLocks noChangeAspect="1"/>
          </p:cNvPicPr>
          <p:nvPr/>
        </p:nvPicPr>
        <p:blipFill rotWithShape="1">
          <a:blip r:embed="rId4"/>
          <a:srcRect t="8680"/>
          <a:stretch/>
        </p:blipFill>
        <p:spPr>
          <a:xfrm>
            <a:off x="6230864" y="2040253"/>
            <a:ext cx="5589553" cy="4144197"/>
          </a:xfrm>
          <a:prstGeom prst="rect">
            <a:avLst/>
          </a:prstGeom>
        </p:spPr>
      </p:pic>
      <p:sp>
        <p:nvSpPr>
          <p:cNvPr id="8" name="矩形 7">
            <a:extLst>
              <a:ext uri="{FF2B5EF4-FFF2-40B4-BE49-F238E27FC236}">
                <a16:creationId xmlns:a16="http://schemas.microsoft.com/office/drawing/2014/main" id="{5A53D03C-D241-4A06-A00A-6CCB9F3EAB99}"/>
              </a:ext>
            </a:extLst>
          </p:cNvPr>
          <p:cNvSpPr/>
          <p:nvPr/>
        </p:nvSpPr>
        <p:spPr>
          <a:xfrm>
            <a:off x="665537" y="1273146"/>
            <a:ext cx="7053208" cy="430887"/>
          </a:xfrm>
          <a:prstGeom prst="rect">
            <a:avLst/>
          </a:prstGeom>
        </p:spPr>
        <p:txBody>
          <a:bodyPr wrap="square">
            <a:spAutoFit/>
          </a:bodyPr>
          <a:lstStyle/>
          <a:p>
            <a:pPr>
              <a:buFont typeface="Wingdings" pitchFamily="2" charset="2"/>
              <a:buChar char="Ø"/>
              <a:defRPr/>
            </a:pPr>
            <a:r>
              <a:rPr lang="en-US" altLang="zh-CN" sz="2200" b="1" dirty="0">
                <a:solidFill>
                  <a:srgbClr val="800080"/>
                </a:solidFill>
                <a:latin typeface="Arial" pitchFamily="34" charset="0"/>
                <a:cs typeface="Arial" pitchFamily="34" charset="0"/>
              </a:rPr>
              <a:t> B(E3;3</a:t>
            </a:r>
            <a:r>
              <a:rPr lang="en-US" altLang="zh-CN" sz="2200" b="1" baseline="30000" dirty="0">
                <a:solidFill>
                  <a:srgbClr val="800080"/>
                </a:solidFill>
                <a:latin typeface="Arial" pitchFamily="34" charset="0"/>
                <a:cs typeface="Arial" pitchFamily="34" charset="0"/>
              </a:rPr>
              <a:t>-</a:t>
            </a:r>
            <a:r>
              <a:rPr lang="en-US" altLang="zh-CN" sz="2200" b="1" dirty="0">
                <a:solidFill>
                  <a:srgbClr val="800080"/>
                </a:solidFill>
                <a:latin typeface="Arial" pitchFamily="34" charset="0"/>
                <a:cs typeface="Arial" pitchFamily="34" charset="0"/>
              </a:rPr>
              <a:t> </a:t>
            </a:r>
            <a:r>
              <a:rPr lang="en-US" altLang="zh-CN" sz="2200" b="1" dirty="0">
                <a:solidFill>
                  <a:srgbClr val="800080"/>
                </a:solidFill>
                <a:latin typeface="Arial" pitchFamily="34" charset="0"/>
                <a:cs typeface="Arial" pitchFamily="34" charset="0"/>
                <a:sym typeface="Wingdings" panose="05000000000000000000" pitchFamily="2" charset="2"/>
              </a:rPr>
              <a:t> 0</a:t>
            </a:r>
            <a:r>
              <a:rPr lang="en-US" altLang="zh-CN" sz="2200" b="1" baseline="30000" dirty="0">
                <a:solidFill>
                  <a:srgbClr val="800080"/>
                </a:solidFill>
                <a:latin typeface="Arial" pitchFamily="34" charset="0"/>
                <a:cs typeface="Arial" pitchFamily="34" charset="0"/>
                <a:sym typeface="Wingdings" panose="05000000000000000000" pitchFamily="2" charset="2"/>
              </a:rPr>
              <a:t>+</a:t>
            </a:r>
            <a:r>
              <a:rPr lang="en-US" altLang="zh-CN" sz="2200" b="1" dirty="0">
                <a:solidFill>
                  <a:srgbClr val="800080"/>
                </a:solidFill>
                <a:latin typeface="Arial" pitchFamily="34" charset="0"/>
                <a:cs typeface="Arial" pitchFamily="34" charset="0"/>
              </a:rPr>
              <a:t>)</a:t>
            </a:r>
          </a:p>
        </p:txBody>
      </p:sp>
    </p:spTree>
    <p:extLst>
      <p:ext uri="{BB962C8B-B14F-4D97-AF65-F5344CB8AC3E}">
        <p14:creationId xmlns:p14="http://schemas.microsoft.com/office/powerpoint/2010/main" val="2702522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p:cNvSpPr/>
          <p:nvPr/>
        </p:nvSpPr>
        <p:spPr>
          <a:xfrm>
            <a:off x="3336758" y="6367958"/>
            <a:ext cx="5646821" cy="2666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标题 1">
            <a:extLst>
              <a:ext uri="{FF2B5EF4-FFF2-40B4-BE49-F238E27FC236}">
                <a16:creationId xmlns:a16="http://schemas.microsoft.com/office/drawing/2014/main" id="{1BC102DD-307C-4C75-AEB1-8D2DE4BEE214}"/>
              </a:ext>
            </a:extLst>
          </p:cNvPr>
          <p:cNvSpPr>
            <a:spLocks noGrp="1"/>
          </p:cNvSpPr>
          <p:nvPr>
            <p:ph type="title"/>
          </p:nvPr>
        </p:nvSpPr>
        <p:spPr/>
        <p:txBody>
          <a:bodyPr>
            <a:normAutofit/>
          </a:bodyPr>
          <a:lstStyle/>
          <a:p>
            <a:r>
              <a:rPr lang="zh-CN" altLang="en-US" sz="3400" b="1" dirty="0">
                <a:latin typeface="Microsoft YaHei" charset="-122"/>
                <a:ea typeface="Microsoft YaHei" charset="-122"/>
                <a:cs typeface="Microsoft YaHei" charset="-122"/>
              </a:rPr>
              <a:t>原子核的形状</a:t>
            </a:r>
            <a:endParaRPr lang="zh-CN" altLang="en-US" sz="3000" b="1" dirty="0">
              <a:latin typeface="Microsoft YaHei" charset="-122"/>
              <a:ea typeface="Microsoft YaHei" charset="-122"/>
              <a:cs typeface="Microsoft YaHei" charset="-122"/>
            </a:endParaRPr>
          </a:p>
        </p:txBody>
      </p:sp>
      <p:sp>
        <p:nvSpPr>
          <p:cNvPr id="16" name="Rectangle 2"/>
          <p:cNvSpPr>
            <a:spLocks noGrp="1" noChangeArrowheads="1"/>
          </p:cNvSpPr>
          <p:nvPr/>
        </p:nvSpPr>
        <p:spPr>
          <a:xfrm>
            <a:off x="1146878" y="788614"/>
            <a:ext cx="4392930" cy="4495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spcAft>
                <a:spcPct val="0"/>
              </a:spcAft>
            </a:pPr>
            <a:r>
              <a:rPr lang="zh-CN" altLang="x-none" sz="2400" b="1">
                <a:solidFill>
                  <a:srgbClr val="FFFFFF"/>
                </a:solidFill>
                <a:latin typeface="微软雅黑" panose="020B0503020204020204" pitchFamily="34" charset="-122"/>
                <a:ea typeface="微软雅黑" panose="020B0503020204020204" pitchFamily="34" charset="-122"/>
              </a:rPr>
              <a:t>用途广泛的核</a:t>
            </a:r>
            <a:r>
              <a:rPr lang="zh-CN" altLang="en-US" sz="2400" b="1">
                <a:solidFill>
                  <a:srgbClr val="FFFFFF"/>
                </a:solidFill>
                <a:latin typeface="微软雅黑" panose="020B0503020204020204" pitchFamily="34" charset="-122"/>
                <a:ea typeface="微软雅黑" panose="020B0503020204020204" pitchFamily="34" charset="-122"/>
              </a:rPr>
              <a:t>物理</a:t>
            </a:r>
          </a:p>
        </p:txBody>
      </p:sp>
      <p:sp>
        <p:nvSpPr>
          <p:cNvPr id="13" name="矩形 32"/>
          <p:cNvSpPr/>
          <p:nvPr/>
        </p:nvSpPr>
        <p:spPr>
          <a:xfrm>
            <a:off x="696246" y="1374418"/>
            <a:ext cx="8417781" cy="55335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ts val="4000"/>
              </a:lnSpc>
              <a:buFont typeface="Wingdings" panose="05000000000000000000" pitchFamily="2" charset="2"/>
              <a:buChar char="p"/>
            </a:pPr>
            <a:r>
              <a:rPr lang="en-US" altLang="zh-CN" sz="2500" b="1" dirty="0">
                <a:latin typeface="Microsoft YaHei" charset="-122"/>
                <a:ea typeface="Microsoft YaHei" charset="-122"/>
                <a:cs typeface="Microsoft YaHei" charset="-122"/>
              </a:rPr>
              <a:t>20</a:t>
            </a:r>
            <a:r>
              <a:rPr lang="zh-CN" altLang="en-US" sz="2500" b="1" dirty="0">
                <a:latin typeface="Microsoft YaHei" charset="-122"/>
                <a:ea typeface="Microsoft YaHei" charset="-122"/>
                <a:cs typeface="Microsoft YaHei" charset="-122"/>
              </a:rPr>
              <a:t>世纪</a:t>
            </a:r>
            <a:r>
              <a:rPr lang="en-US" altLang="zh-CN" sz="2500" b="1" dirty="0">
                <a:latin typeface="Microsoft YaHei" charset="-122"/>
                <a:ea typeface="Microsoft YaHei" charset="-122"/>
                <a:cs typeface="Microsoft YaHei" charset="-122"/>
              </a:rPr>
              <a:t>50</a:t>
            </a:r>
            <a:r>
              <a:rPr lang="zh-CN" altLang="en-US" sz="2500" b="1" dirty="0">
                <a:latin typeface="Microsoft YaHei" charset="-122"/>
                <a:ea typeface="Microsoft YaHei" charset="-122"/>
                <a:cs typeface="Microsoft YaHei" charset="-122"/>
              </a:rPr>
              <a:t>年代，四极集体振动与转动，</a:t>
            </a:r>
            <a:r>
              <a:rPr lang="en-US" altLang="zh-CN" sz="2500" b="1" dirty="0">
                <a:latin typeface="Microsoft YaHei" charset="-122"/>
                <a:ea typeface="Microsoft YaHei" charset="-122"/>
                <a:cs typeface="Microsoft YaHei" charset="-122"/>
              </a:rPr>
              <a:t>Bohr</a:t>
            </a:r>
            <a:r>
              <a:rPr lang="zh-CN" altLang="en-US" sz="2500" b="1" dirty="0">
                <a:latin typeface="Microsoft YaHei" charset="-122"/>
                <a:ea typeface="Microsoft YaHei" charset="-122"/>
                <a:cs typeface="Microsoft YaHei" charset="-122"/>
              </a:rPr>
              <a:t>集体模型</a:t>
            </a:r>
            <a:endParaRPr lang="zh-CN" altLang="en-US" sz="2500" dirty="0">
              <a:solidFill>
                <a:srgbClr val="C00000"/>
              </a:solidFill>
              <a:effectLst/>
              <a:latin typeface="Microsoft YaHei" charset="-122"/>
              <a:ea typeface="Microsoft YaHei" charset="-122"/>
              <a:cs typeface="Microsoft YaHei" charset="-122"/>
            </a:endParaRPr>
          </a:p>
        </p:txBody>
      </p:sp>
      <p:sp>
        <p:nvSpPr>
          <p:cNvPr id="3" name="灯片编号占位符 2">
            <a:extLst>
              <a:ext uri="{FF2B5EF4-FFF2-40B4-BE49-F238E27FC236}">
                <a16:creationId xmlns:a16="http://schemas.microsoft.com/office/drawing/2014/main" id="{800DCB0B-1658-488D-8019-D71FC9BC1050}"/>
              </a:ext>
            </a:extLst>
          </p:cNvPr>
          <p:cNvSpPr>
            <a:spLocks noGrp="1"/>
          </p:cNvSpPr>
          <p:nvPr>
            <p:ph type="sldNum" sz="quarter" idx="12"/>
          </p:nvPr>
        </p:nvSpPr>
        <p:spPr>
          <a:xfrm>
            <a:off x="9114027" y="6432566"/>
            <a:ext cx="2834812" cy="358649"/>
          </a:xfrm>
        </p:spPr>
        <p:txBody>
          <a:bodyPr/>
          <a:lstStyle/>
          <a:p>
            <a:fld id="{62882B55-B6B2-497F-8568-5D2D4C04CE38}" type="slidenum">
              <a:rPr lang="zh-CN" altLang="en-US" smtClean="0"/>
              <a:t>4</a:t>
            </a:fld>
            <a:endParaRPr lang="zh-CN" altLang="en-US"/>
          </a:p>
        </p:txBody>
      </p:sp>
      <p:pic>
        <p:nvPicPr>
          <p:cNvPr id="14" name="图片 13">
            <a:extLst>
              <a:ext uri="{FF2B5EF4-FFF2-40B4-BE49-F238E27FC236}">
                <a16:creationId xmlns:a16="http://schemas.microsoft.com/office/drawing/2014/main" id="{52013C61-AFEA-42AC-824C-08A596724B28}"/>
              </a:ext>
            </a:extLst>
          </p:cNvPr>
          <p:cNvPicPr>
            <a:picLocks noChangeAspect="1"/>
          </p:cNvPicPr>
          <p:nvPr/>
        </p:nvPicPr>
        <p:blipFill>
          <a:blip r:embed="rId3">
            <a:duotone>
              <a:prstClr val="black"/>
              <a:srgbClr val="D9C3A5">
                <a:tint val="50000"/>
                <a:satMod val="180000"/>
              </a:srgbClr>
            </a:duotone>
          </a:blip>
          <a:stretch>
            <a:fillRect/>
          </a:stretch>
        </p:blipFill>
        <p:spPr>
          <a:xfrm>
            <a:off x="3318353" y="2302693"/>
            <a:ext cx="4726546" cy="1259847"/>
          </a:xfrm>
          <a:prstGeom prst="rect">
            <a:avLst/>
          </a:prstGeom>
        </p:spPr>
      </p:pic>
      <p:pic>
        <p:nvPicPr>
          <p:cNvPr id="15" name="Picture 7" descr="3">
            <a:extLst>
              <a:ext uri="{FF2B5EF4-FFF2-40B4-BE49-F238E27FC236}">
                <a16:creationId xmlns:a16="http://schemas.microsoft.com/office/drawing/2014/main" id="{382871C1-FBE3-4059-A658-8DA9AFC6537E}"/>
              </a:ext>
            </a:extLst>
          </p:cNvPr>
          <p:cNvPicPr>
            <a:picLocks noChangeAspect="1" noChangeArrowheads="1" noCrop="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2089" y="1950484"/>
            <a:ext cx="2490068" cy="2490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8" descr="Untitled-2">
            <a:extLst>
              <a:ext uri="{FF2B5EF4-FFF2-40B4-BE49-F238E27FC236}">
                <a16:creationId xmlns:a16="http://schemas.microsoft.com/office/drawing/2014/main" id="{170F68F9-C4C8-4EDA-8DD4-533A8DDA7172}"/>
              </a:ext>
            </a:extLst>
          </p:cNvPr>
          <p:cNvPicPr>
            <a:picLocks noChangeAspect="1" noChangeArrowheads="1" noCrop="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0731" y="4208380"/>
            <a:ext cx="1974428" cy="19746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2">
            <a:extLst>
              <a:ext uri="{FF2B5EF4-FFF2-40B4-BE49-F238E27FC236}">
                <a16:creationId xmlns:a16="http://schemas.microsoft.com/office/drawing/2014/main" id="{A801B79C-1EA7-4B4E-B4AC-3C178F83AB1E}"/>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82643" y="3789598"/>
            <a:ext cx="4930747" cy="23106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直接箭头连接符 5">
            <a:extLst>
              <a:ext uri="{FF2B5EF4-FFF2-40B4-BE49-F238E27FC236}">
                <a16:creationId xmlns:a16="http://schemas.microsoft.com/office/drawing/2014/main" id="{B94124C6-8846-4DC0-9866-C5494A94D9DB}"/>
              </a:ext>
            </a:extLst>
          </p:cNvPr>
          <p:cNvCxnSpPr>
            <a:cxnSpLocks/>
          </p:cNvCxnSpPr>
          <p:nvPr/>
        </p:nvCxnSpPr>
        <p:spPr>
          <a:xfrm flipV="1">
            <a:off x="2507812" y="2773508"/>
            <a:ext cx="1319312" cy="3637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a:extLst>
              <a:ext uri="{FF2B5EF4-FFF2-40B4-BE49-F238E27FC236}">
                <a16:creationId xmlns:a16="http://schemas.microsoft.com/office/drawing/2014/main" id="{4E897277-C553-419D-B514-EF986479423D}"/>
              </a:ext>
            </a:extLst>
          </p:cNvPr>
          <p:cNvCxnSpPr>
            <a:cxnSpLocks/>
          </p:cNvCxnSpPr>
          <p:nvPr/>
        </p:nvCxnSpPr>
        <p:spPr>
          <a:xfrm flipV="1">
            <a:off x="2493930" y="3380588"/>
            <a:ext cx="1374290" cy="151572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28" name="组 21">
            <a:extLst>
              <a:ext uri="{FF2B5EF4-FFF2-40B4-BE49-F238E27FC236}">
                <a16:creationId xmlns:a16="http://schemas.microsoft.com/office/drawing/2014/main" id="{18CD4AEC-D5CA-4C6F-A97B-F0071AECB56C}"/>
              </a:ext>
            </a:extLst>
          </p:cNvPr>
          <p:cNvGrpSpPr/>
          <p:nvPr/>
        </p:nvGrpSpPr>
        <p:grpSpPr>
          <a:xfrm>
            <a:off x="8312717" y="2086462"/>
            <a:ext cx="3686612" cy="4442757"/>
            <a:chOff x="5842528" y="1709214"/>
            <a:chExt cx="3686612" cy="4442757"/>
          </a:xfrm>
        </p:grpSpPr>
        <p:grpSp>
          <p:nvGrpSpPr>
            <p:cNvPr id="29" name="组 24">
              <a:extLst>
                <a:ext uri="{FF2B5EF4-FFF2-40B4-BE49-F238E27FC236}">
                  <a16:creationId xmlns:a16="http://schemas.microsoft.com/office/drawing/2014/main" id="{A817E872-D947-415C-B21F-8B87FCF354E3}"/>
                </a:ext>
              </a:extLst>
            </p:cNvPr>
            <p:cNvGrpSpPr/>
            <p:nvPr/>
          </p:nvGrpSpPr>
          <p:grpSpPr>
            <a:xfrm>
              <a:off x="5842528" y="1709214"/>
              <a:ext cx="3686612" cy="2218167"/>
              <a:chOff x="9058973" y="1701192"/>
              <a:chExt cx="3686612" cy="2218167"/>
            </a:xfrm>
          </p:grpSpPr>
          <p:sp>
            <p:nvSpPr>
              <p:cNvPr id="31" name="右箭头 26">
                <a:extLst>
                  <a:ext uri="{FF2B5EF4-FFF2-40B4-BE49-F238E27FC236}">
                    <a16:creationId xmlns:a16="http://schemas.microsoft.com/office/drawing/2014/main" id="{565E2C28-98C5-491C-9D99-8C0DE9D31601}"/>
                  </a:ext>
                </a:extLst>
              </p:cNvPr>
              <p:cNvSpPr/>
              <p:nvPr/>
            </p:nvSpPr>
            <p:spPr>
              <a:xfrm>
                <a:off x="9058973" y="2872224"/>
                <a:ext cx="341258" cy="1047135"/>
              </a:xfrm>
              <a:prstGeom prst="rightArrow">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2" name="矩形 32">
                <a:extLst>
                  <a:ext uri="{FF2B5EF4-FFF2-40B4-BE49-F238E27FC236}">
                    <a16:creationId xmlns:a16="http://schemas.microsoft.com/office/drawing/2014/main" id="{1829B027-A39E-42D8-9517-5633C68E6A13}"/>
                  </a:ext>
                </a:extLst>
              </p:cNvPr>
              <p:cNvSpPr/>
              <p:nvPr/>
            </p:nvSpPr>
            <p:spPr>
              <a:xfrm>
                <a:off x="9484430" y="1701192"/>
                <a:ext cx="3261155" cy="175894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ts val="3200"/>
                  </a:lnSpc>
                </a:pPr>
                <a:r>
                  <a:rPr lang="zh-CN" altLang="en-US" sz="2200" b="1" dirty="0">
                    <a:latin typeface="微软雅黑" panose="020B0503020204020204" pitchFamily="34" charset="-122"/>
                    <a:ea typeface="微软雅黑" panose="020B0503020204020204" pitchFamily="34" charset="-122"/>
                  </a:rPr>
                  <a:t>模型取得巨大成功，因此他们荣获了</a:t>
                </a:r>
                <a:r>
                  <a:rPr lang="en-US" altLang="zh-CN" sz="2200" b="1" dirty="0">
                    <a:latin typeface="微软雅黑" panose="020B0503020204020204" pitchFamily="34" charset="-122"/>
                    <a:ea typeface="微软雅黑" panose="020B0503020204020204" pitchFamily="34" charset="-122"/>
                  </a:rPr>
                  <a:t>1975</a:t>
                </a:r>
                <a:r>
                  <a:rPr lang="zh-CN" altLang="en-US" sz="2200" b="1" dirty="0">
                    <a:latin typeface="微软雅黑" panose="020B0503020204020204" pitchFamily="34" charset="-122"/>
                    <a:ea typeface="微软雅黑" panose="020B0503020204020204" pitchFamily="34" charset="-122"/>
                  </a:rPr>
                  <a:t>年诺贝尔物理学奖</a:t>
                </a:r>
              </a:p>
              <a:p>
                <a:pPr algn="just">
                  <a:lnSpc>
                    <a:spcPts val="3800"/>
                  </a:lnSpc>
                </a:pPr>
                <a:endParaRPr lang="zh-CN" altLang="en-US" sz="2400" dirty="0">
                  <a:solidFill>
                    <a:srgbClr val="7030A0"/>
                  </a:solidFill>
                  <a:effectLst/>
                  <a:latin typeface="Helvetica" charset="0"/>
                </a:endParaRPr>
              </a:p>
            </p:txBody>
          </p:sp>
        </p:grpSp>
        <p:pic>
          <p:nvPicPr>
            <p:cNvPr id="30" name="图片 29">
              <a:extLst>
                <a:ext uri="{FF2B5EF4-FFF2-40B4-BE49-F238E27FC236}">
                  <a16:creationId xmlns:a16="http://schemas.microsoft.com/office/drawing/2014/main" id="{F417F757-5BA6-44D5-A62B-63F92FD20037}"/>
                </a:ext>
              </a:extLst>
            </p:cNvPr>
            <p:cNvPicPr>
              <a:picLocks noChangeAspect="1"/>
            </p:cNvPicPr>
            <p:nvPr/>
          </p:nvPicPr>
          <p:blipFill rotWithShape="1">
            <a:blip r:embed="rId7"/>
            <a:srcRect r="772" b="35822"/>
            <a:stretch/>
          </p:blipFill>
          <p:spPr>
            <a:xfrm>
              <a:off x="6318714" y="3132422"/>
              <a:ext cx="3196828" cy="3019549"/>
            </a:xfrm>
            <a:prstGeom prst="rect">
              <a:avLst/>
            </a:prstGeom>
          </p:spPr>
        </p:pic>
      </p:grpSp>
      <p:pic>
        <p:nvPicPr>
          <p:cNvPr id="23" name="图片 22">
            <a:extLst>
              <a:ext uri="{FF2B5EF4-FFF2-40B4-BE49-F238E27FC236}">
                <a16:creationId xmlns:a16="http://schemas.microsoft.com/office/drawing/2014/main" id="{5590B941-EA4D-4030-998D-BB2125D51EE6}"/>
              </a:ext>
            </a:extLst>
          </p:cNvPr>
          <p:cNvPicPr>
            <a:picLocks noChangeAspect="1"/>
          </p:cNvPicPr>
          <p:nvPr/>
        </p:nvPicPr>
        <p:blipFill>
          <a:blip r:embed="rId8"/>
          <a:stretch>
            <a:fillRect/>
          </a:stretch>
        </p:blipFill>
        <p:spPr>
          <a:xfrm>
            <a:off x="293008" y="3239097"/>
            <a:ext cx="429283" cy="1048603"/>
          </a:xfrm>
          <a:prstGeom prst="rect">
            <a:avLst/>
          </a:prstGeom>
        </p:spPr>
      </p:pic>
      <p:sp>
        <p:nvSpPr>
          <p:cNvPr id="19" name="文本框 18">
            <a:extLst>
              <a:ext uri="{FF2B5EF4-FFF2-40B4-BE49-F238E27FC236}">
                <a16:creationId xmlns:a16="http://schemas.microsoft.com/office/drawing/2014/main" id="{A828E95A-84C8-4359-A440-BBDBB5425C51}"/>
              </a:ext>
            </a:extLst>
          </p:cNvPr>
          <p:cNvSpPr txBox="1"/>
          <p:nvPr/>
        </p:nvSpPr>
        <p:spPr>
          <a:xfrm>
            <a:off x="1442523" y="6126572"/>
            <a:ext cx="6925777" cy="701474"/>
          </a:xfrm>
          <a:prstGeom prst="rect">
            <a:avLst/>
          </a:prstGeom>
          <a:noFill/>
        </p:spPr>
        <p:txBody>
          <a:bodyPr wrap="square">
            <a:spAutoFit/>
          </a:bodyPr>
          <a:lstStyle/>
          <a:p>
            <a:pPr eaLnBrk="1" hangingPunct="1">
              <a:lnSpc>
                <a:spcPts val="2500"/>
              </a:lnSpc>
              <a:spcBef>
                <a:spcPct val="0"/>
              </a:spcBef>
            </a:pPr>
            <a:r>
              <a:rPr lang="en-US" altLang="zh-CN" sz="1600" dirty="0">
                <a:solidFill>
                  <a:srgbClr val="0000FF"/>
                </a:solidFill>
                <a:latin typeface="Times New Roman" panose="02020603050405020304" pitchFamily="18" charset="0"/>
                <a:cs typeface="Times New Roman" panose="02020603050405020304" pitchFamily="18" charset="0"/>
              </a:rPr>
              <a:t>A. Bohr, Mat. </a:t>
            </a:r>
            <a:r>
              <a:rPr lang="en-US" altLang="zh-CN" sz="1600" dirty="0" err="1">
                <a:solidFill>
                  <a:srgbClr val="0000FF"/>
                </a:solidFill>
                <a:latin typeface="Times New Roman" panose="02020603050405020304" pitchFamily="18" charset="0"/>
                <a:cs typeface="Times New Roman" panose="02020603050405020304" pitchFamily="18" charset="0"/>
              </a:rPr>
              <a:t>Fys</a:t>
            </a:r>
            <a:r>
              <a:rPr lang="en-US" altLang="zh-CN" sz="1600" dirty="0">
                <a:solidFill>
                  <a:srgbClr val="0000FF"/>
                </a:solidFill>
                <a:latin typeface="Times New Roman" panose="02020603050405020304" pitchFamily="18" charset="0"/>
                <a:cs typeface="Times New Roman" panose="02020603050405020304" pitchFamily="18" charset="0"/>
              </a:rPr>
              <a:t>. </a:t>
            </a:r>
            <a:r>
              <a:rPr lang="en-US" altLang="zh-CN" sz="1600" dirty="0" err="1">
                <a:solidFill>
                  <a:srgbClr val="0000FF"/>
                </a:solidFill>
                <a:latin typeface="Times New Roman" panose="02020603050405020304" pitchFamily="18" charset="0"/>
                <a:cs typeface="Times New Roman" panose="02020603050405020304" pitchFamily="18" charset="0"/>
              </a:rPr>
              <a:t>Medd</a:t>
            </a:r>
            <a:r>
              <a:rPr lang="en-US" altLang="zh-CN" sz="1600" dirty="0">
                <a:solidFill>
                  <a:srgbClr val="0000FF"/>
                </a:solidFill>
                <a:latin typeface="Times New Roman" panose="02020603050405020304" pitchFamily="18" charset="0"/>
                <a:cs typeface="Times New Roman" panose="02020603050405020304" pitchFamily="18" charset="0"/>
              </a:rPr>
              <a:t>. K. Dan. </a:t>
            </a:r>
            <a:r>
              <a:rPr lang="en-US" altLang="zh-CN" sz="1600" dirty="0" err="1">
                <a:solidFill>
                  <a:srgbClr val="0000FF"/>
                </a:solidFill>
                <a:latin typeface="Times New Roman" panose="02020603050405020304" pitchFamily="18" charset="0"/>
                <a:cs typeface="Times New Roman" panose="02020603050405020304" pitchFamily="18" charset="0"/>
              </a:rPr>
              <a:t>Vidensk</a:t>
            </a:r>
            <a:r>
              <a:rPr lang="en-US" altLang="zh-CN" sz="1600" dirty="0">
                <a:solidFill>
                  <a:srgbClr val="0000FF"/>
                </a:solidFill>
                <a:latin typeface="Times New Roman" panose="02020603050405020304" pitchFamily="18" charset="0"/>
                <a:cs typeface="Times New Roman" panose="02020603050405020304" pitchFamily="18" charset="0"/>
              </a:rPr>
              <a:t> </a:t>
            </a:r>
            <a:r>
              <a:rPr lang="en-US" altLang="zh-CN" sz="1600" dirty="0" err="1">
                <a:solidFill>
                  <a:srgbClr val="0000FF"/>
                </a:solidFill>
                <a:latin typeface="Times New Roman" panose="02020603050405020304" pitchFamily="18" charset="0"/>
                <a:cs typeface="Times New Roman" panose="02020603050405020304" pitchFamily="18" charset="0"/>
              </a:rPr>
              <a:t>Selsk</a:t>
            </a:r>
            <a:r>
              <a:rPr lang="en-US" altLang="zh-CN" sz="1600" dirty="0">
                <a:solidFill>
                  <a:srgbClr val="0000FF"/>
                </a:solidFill>
                <a:latin typeface="Times New Roman" panose="02020603050405020304" pitchFamily="18" charset="0"/>
                <a:cs typeface="Times New Roman" panose="02020603050405020304" pitchFamily="18" charset="0"/>
              </a:rPr>
              <a:t>. 26, 14 (1952).</a:t>
            </a:r>
          </a:p>
          <a:p>
            <a:pPr eaLnBrk="1" hangingPunct="1">
              <a:lnSpc>
                <a:spcPts val="2500"/>
              </a:lnSpc>
              <a:spcBef>
                <a:spcPct val="0"/>
              </a:spcBef>
            </a:pPr>
            <a:r>
              <a:rPr lang="en-US" altLang="zh-CN" sz="1600" dirty="0">
                <a:solidFill>
                  <a:srgbClr val="0000FF"/>
                </a:solidFill>
                <a:latin typeface="Times New Roman" panose="02020603050405020304" pitchFamily="18" charset="0"/>
                <a:cs typeface="Times New Roman" panose="02020603050405020304" pitchFamily="18" charset="0"/>
              </a:rPr>
              <a:t>A. Bohr &amp; Mottelson, Mat. </a:t>
            </a:r>
            <a:r>
              <a:rPr lang="en-US" altLang="zh-CN" sz="1600" dirty="0" err="1">
                <a:solidFill>
                  <a:srgbClr val="0000FF"/>
                </a:solidFill>
                <a:latin typeface="Times New Roman" panose="02020603050405020304" pitchFamily="18" charset="0"/>
                <a:cs typeface="Times New Roman" panose="02020603050405020304" pitchFamily="18" charset="0"/>
              </a:rPr>
              <a:t>Fys</a:t>
            </a:r>
            <a:r>
              <a:rPr lang="en-US" altLang="zh-CN" sz="1600" dirty="0">
                <a:solidFill>
                  <a:srgbClr val="0000FF"/>
                </a:solidFill>
                <a:latin typeface="Times New Roman" panose="02020603050405020304" pitchFamily="18" charset="0"/>
                <a:cs typeface="Times New Roman" panose="02020603050405020304" pitchFamily="18" charset="0"/>
              </a:rPr>
              <a:t>. </a:t>
            </a:r>
            <a:r>
              <a:rPr lang="en-US" altLang="zh-CN" sz="1600" dirty="0" err="1">
                <a:solidFill>
                  <a:srgbClr val="0000FF"/>
                </a:solidFill>
                <a:latin typeface="Times New Roman" panose="02020603050405020304" pitchFamily="18" charset="0"/>
                <a:cs typeface="Times New Roman" panose="02020603050405020304" pitchFamily="18" charset="0"/>
              </a:rPr>
              <a:t>Medd</a:t>
            </a:r>
            <a:r>
              <a:rPr lang="en-US" altLang="zh-CN" sz="1600" dirty="0">
                <a:solidFill>
                  <a:srgbClr val="0000FF"/>
                </a:solidFill>
                <a:latin typeface="Times New Roman" panose="02020603050405020304" pitchFamily="18" charset="0"/>
                <a:cs typeface="Times New Roman" panose="02020603050405020304" pitchFamily="18" charset="0"/>
              </a:rPr>
              <a:t>. K. Dan. </a:t>
            </a:r>
            <a:r>
              <a:rPr lang="en-US" altLang="zh-CN" sz="1600" dirty="0" err="1">
                <a:solidFill>
                  <a:srgbClr val="0000FF"/>
                </a:solidFill>
                <a:latin typeface="Times New Roman" panose="02020603050405020304" pitchFamily="18" charset="0"/>
                <a:cs typeface="Times New Roman" panose="02020603050405020304" pitchFamily="18" charset="0"/>
              </a:rPr>
              <a:t>Vidensk</a:t>
            </a:r>
            <a:r>
              <a:rPr lang="en-US" altLang="zh-CN" sz="1600" dirty="0">
                <a:solidFill>
                  <a:srgbClr val="0000FF"/>
                </a:solidFill>
                <a:latin typeface="Times New Roman" panose="02020603050405020304" pitchFamily="18" charset="0"/>
                <a:cs typeface="Times New Roman" panose="02020603050405020304" pitchFamily="18" charset="0"/>
              </a:rPr>
              <a:t> </a:t>
            </a:r>
            <a:r>
              <a:rPr lang="en-US" altLang="zh-CN" sz="1600" dirty="0" err="1">
                <a:solidFill>
                  <a:srgbClr val="0000FF"/>
                </a:solidFill>
                <a:latin typeface="Times New Roman" panose="02020603050405020304" pitchFamily="18" charset="0"/>
                <a:cs typeface="Times New Roman" panose="02020603050405020304" pitchFamily="18" charset="0"/>
              </a:rPr>
              <a:t>Selsk</a:t>
            </a:r>
            <a:r>
              <a:rPr lang="en-US" altLang="zh-CN" sz="1600" dirty="0">
                <a:solidFill>
                  <a:srgbClr val="0000FF"/>
                </a:solidFill>
                <a:latin typeface="Times New Roman" panose="02020603050405020304" pitchFamily="18" charset="0"/>
                <a:cs typeface="Times New Roman" panose="02020603050405020304" pitchFamily="18" charset="0"/>
              </a:rPr>
              <a:t>. 27, 16 (1953).</a:t>
            </a:r>
          </a:p>
        </p:txBody>
      </p:sp>
    </p:spTree>
    <p:extLst>
      <p:ext uri="{BB962C8B-B14F-4D97-AF65-F5344CB8AC3E}">
        <p14:creationId xmlns:p14="http://schemas.microsoft.com/office/powerpoint/2010/main" val="337812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a:extLst>
              <a:ext uri="{FF2B5EF4-FFF2-40B4-BE49-F238E27FC236}">
                <a16:creationId xmlns:a16="http://schemas.microsoft.com/office/drawing/2014/main" id="{E37CCB25-261E-59B0-A290-1870BBB627B4}"/>
              </a:ext>
            </a:extLst>
          </p:cNvPr>
          <p:cNvSpPr/>
          <p:nvPr/>
        </p:nvSpPr>
        <p:spPr>
          <a:xfrm>
            <a:off x="3245005" y="6289288"/>
            <a:ext cx="5982629" cy="512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a:extLst>
              <a:ext uri="{FF2B5EF4-FFF2-40B4-BE49-F238E27FC236}">
                <a16:creationId xmlns:a16="http://schemas.microsoft.com/office/drawing/2014/main" id="{1BC102DD-307C-4C75-AEB1-8D2DE4BEE214}"/>
              </a:ext>
            </a:extLst>
          </p:cNvPr>
          <p:cNvSpPr>
            <a:spLocks noGrp="1"/>
          </p:cNvSpPr>
          <p:nvPr>
            <p:ph type="title"/>
          </p:nvPr>
        </p:nvSpPr>
        <p:spPr/>
        <p:txBody>
          <a:bodyPr>
            <a:normAutofit/>
          </a:bodyPr>
          <a:lstStyle/>
          <a:p>
            <a:r>
              <a:rPr lang="zh-CN" altLang="en-US" sz="3400" b="1" dirty="0">
                <a:latin typeface="Microsoft YaHei" charset="-122"/>
                <a:ea typeface="Microsoft YaHei" charset="-122"/>
                <a:cs typeface="Microsoft YaHei" charset="-122"/>
              </a:rPr>
              <a:t>核裂变：</a:t>
            </a:r>
            <a:r>
              <a:rPr lang="en-US" altLang="zh-CN" sz="3400" b="1" baseline="30000" dirty="0">
                <a:latin typeface="Microsoft YaHei" charset="-122"/>
                <a:ea typeface="Microsoft YaHei" charset="-122"/>
                <a:cs typeface="Microsoft YaHei" charset="-122"/>
              </a:rPr>
              <a:t>180</a:t>
            </a:r>
            <a:r>
              <a:rPr lang="en-US" altLang="zh-CN" sz="3400" b="1" dirty="0">
                <a:latin typeface="Microsoft YaHei" charset="-122"/>
                <a:ea typeface="Microsoft YaHei" charset="-122"/>
                <a:cs typeface="Microsoft YaHei" charset="-122"/>
              </a:rPr>
              <a:t>Hg</a:t>
            </a:r>
            <a:r>
              <a:rPr lang="zh-CN" altLang="en-US" sz="3400" b="1" dirty="0">
                <a:latin typeface="Microsoft YaHei" charset="-122"/>
                <a:ea typeface="Microsoft YaHei" charset="-122"/>
                <a:cs typeface="Microsoft YaHei" charset="-122"/>
              </a:rPr>
              <a:t>新型不对称裂变</a:t>
            </a:r>
          </a:p>
        </p:txBody>
      </p:sp>
      <p:sp>
        <p:nvSpPr>
          <p:cNvPr id="5" name="灯片编号占位符 4">
            <a:extLst>
              <a:ext uri="{FF2B5EF4-FFF2-40B4-BE49-F238E27FC236}">
                <a16:creationId xmlns:a16="http://schemas.microsoft.com/office/drawing/2014/main" id="{A8377AE8-D850-9729-EE2F-4C58B89E2356}"/>
              </a:ext>
            </a:extLst>
          </p:cNvPr>
          <p:cNvSpPr>
            <a:spLocks noGrp="1"/>
          </p:cNvSpPr>
          <p:nvPr>
            <p:ph type="sldNum" sz="quarter" idx="12"/>
          </p:nvPr>
        </p:nvSpPr>
        <p:spPr/>
        <p:txBody>
          <a:bodyPr/>
          <a:lstStyle/>
          <a:p>
            <a:fld id="{62882B55-B6B2-497F-8568-5D2D4C04CE38}" type="slidenum">
              <a:rPr lang="zh-CN" altLang="en-US" smtClean="0"/>
              <a:t>40</a:t>
            </a:fld>
            <a:endParaRPr lang="zh-CN" altLang="en-US"/>
          </a:p>
        </p:txBody>
      </p:sp>
      <p:sp>
        <p:nvSpPr>
          <p:cNvPr id="32" name="Rectangle 48">
            <a:extLst>
              <a:ext uri="{FF2B5EF4-FFF2-40B4-BE49-F238E27FC236}">
                <a16:creationId xmlns:a16="http://schemas.microsoft.com/office/drawing/2014/main" id="{D8A1E326-A398-9D44-7D2C-08536F4AB1CF}"/>
              </a:ext>
            </a:extLst>
          </p:cNvPr>
          <p:cNvSpPr/>
          <p:nvPr/>
        </p:nvSpPr>
        <p:spPr>
          <a:xfrm>
            <a:off x="1359276" y="6330942"/>
            <a:ext cx="6321835" cy="381258"/>
          </a:xfrm>
          <a:prstGeom prst="rect">
            <a:avLst/>
          </a:prstGeom>
          <a:noFill/>
        </p:spPr>
        <p:txBody>
          <a:bodyPr wrap="square">
            <a:spAutoFit/>
          </a:bodyPr>
          <a:lstStyle/>
          <a:p>
            <a:pPr fontAlgn="base">
              <a:lnSpc>
                <a:spcPct val="130000"/>
              </a:lnSpc>
              <a:spcBef>
                <a:spcPct val="0"/>
              </a:spcBef>
              <a:spcAft>
                <a:spcPct val="0"/>
              </a:spcAft>
            </a:pPr>
            <a:r>
              <a:rPr lang="en-US" altLang="zh-CN" sz="1600" i="1" dirty="0">
                <a:solidFill>
                  <a:schemeClr val="accent5">
                    <a:lumMod val="75000"/>
                  </a:schemeClr>
                </a:solidFill>
                <a:latin typeface="微软雅黑" panose="020B0503020204020204" pitchFamily="34" charset="-122"/>
                <a:ea typeface="微软雅黑" panose="020B0503020204020204" pitchFamily="34" charset="-122"/>
                <a:sym typeface="+mn-ea"/>
              </a:rPr>
              <a:t>Andreyev, </a:t>
            </a:r>
            <a:r>
              <a:rPr lang="en-US" altLang="zh-CN" sz="1600" i="1" dirty="0" err="1">
                <a:solidFill>
                  <a:schemeClr val="accent5">
                    <a:lumMod val="75000"/>
                  </a:schemeClr>
                </a:solidFill>
                <a:latin typeface="微软雅黑" panose="020B0503020204020204" pitchFamily="34" charset="-122"/>
                <a:ea typeface="微软雅黑" panose="020B0503020204020204" pitchFamily="34" charset="-122"/>
                <a:sym typeface="+mn-ea"/>
              </a:rPr>
              <a:t>Nishio</a:t>
            </a:r>
            <a:r>
              <a:rPr lang="en-US" altLang="zh-CN" sz="1600" i="1" dirty="0">
                <a:solidFill>
                  <a:schemeClr val="accent5">
                    <a:lumMod val="75000"/>
                  </a:schemeClr>
                </a:solidFill>
                <a:latin typeface="微软雅黑" panose="020B0503020204020204" pitchFamily="34" charset="-122"/>
                <a:ea typeface="微软雅黑" panose="020B0503020204020204" pitchFamily="34" charset="-122"/>
                <a:sym typeface="+mn-ea"/>
              </a:rPr>
              <a:t> &amp; Schmidt</a:t>
            </a:r>
            <a:r>
              <a:rPr lang="en-US" sz="1600" i="1" dirty="0">
                <a:solidFill>
                  <a:schemeClr val="accent5">
                    <a:lumMod val="75000"/>
                  </a:schemeClr>
                </a:solidFill>
                <a:latin typeface="微软雅黑" panose="020B0503020204020204" pitchFamily="34" charset="-122"/>
                <a:ea typeface="微软雅黑" panose="020B0503020204020204" pitchFamily="34" charset="-122"/>
              </a:rPr>
              <a:t>, Rep. Prog. Phys. (2018)</a:t>
            </a:r>
            <a:endParaRPr lang="en-US" altLang="zh-CN" sz="1600" i="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7" name="矩形 6">
            <a:extLst>
              <a:ext uri="{FF2B5EF4-FFF2-40B4-BE49-F238E27FC236}">
                <a16:creationId xmlns:a16="http://schemas.microsoft.com/office/drawing/2014/main" id="{327C332F-C745-4E9D-419C-200C088EEF96}"/>
              </a:ext>
            </a:extLst>
          </p:cNvPr>
          <p:cNvSpPr/>
          <p:nvPr/>
        </p:nvSpPr>
        <p:spPr>
          <a:xfrm>
            <a:off x="710100" y="1154929"/>
            <a:ext cx="6321835" cy="492443"/>
          </a:xfrm>
          <a:prstGeom prst="rect">
            <a:avLst/>
          </a:prstGeom>
        </p:spPr>
        <p:txBody>
          <a:bodyPr wrap="square">
            <a:spAutoFit/>
          </a:bodyPr>
          <a:lstStyle/>
          <a:p>
            <a:pPr marL="342900" indent="-342900" algn="just">
              <a:buFont typeface="Wingdings" charset="2"/>
              <a:buChar char="Ø"/>
            </a:pPr>
            <a:r>
              <a:rPr lang="zh-CN" altLang="en-US" sz="2600" b="1" dirty="0">
                <a:solidFill>
                  <a:srgbClr val="C00000"/>
                </a:solidFill>
                <a:latin typeface="微软雅黑" panose="020B0503020204020204" pitchFamily="34" charset="-122"/>
                <a:ea typeface="微软雅黑" panose="020B0503020204020204" pitchFamily="34" charset="-122"/>
                <a:cs typeface="Arial" pitchFamily="34" charset="0"/>
              </a:rPr>
              <a:t>低能裂变实验测量，截至</a:t>
            </a:r>
            <a:r>
              <a:rPr lang="en-US" altLang="zh-CN" sz="2600" b="1" dirty="0">
                <a:solidFill>
                  <a:srgbClr val="C00000"/>
                </a:solidFill>
                <a:latin typeface="微软雅黑" panose="020B0503020204020204" pitchFamily="34" charset="-122"/>
                <a:ea typeface="微软雅黑" panose="020B0503020204020204" pitchFamily="34" charset="-122"/>
                <a:cs typeface="Arial" pitchFamily="34" charset="0"/>
              </a:rPr>
              <a:t>2016</a:t>
            </a:r>
            <a:endParaRPr lang="zh-CN" altLang="en-US" sz="2600" b="1" dirty="0">
              <a:solidFill>
                <a:srgbClr val="C00000"/>
              </a:solidFill>
              <a:latin typeface="微软雅黑" panose="020B0503020204020204" pitchFamily="34" charset="-122"/>
              <a:ea typeface="微软雅黑" panose="020B0503020204020204" pitchFamily="34" charset="-122"/>
              <a:cs typeface="Arial" pitchFamily="34" charset="0"/>
            </a:endParaRPr>
          </a:p>
        </p:txBody>
      </p:sp>
      <p:pic>
        <p:nvPicPr>
          <p:cNvPr id="4" name="图片 3">
            <a:extLst>
              <a:ext uri="{FF2B5EF4-FFF2-40B4-BE49-F238E27FC236}">
                <a16:creationId xmlns:a16="http://schemas.microsoft.com/office/drawing/2014/main" id="{6B1713FA-3F32-E836-36AC-510E298E615F}"/>
              </a:ext>
            </a:extLst>
          </p:cNvPr>
          <p:cNvPicPr>
            <a:picLocks noChangeAspect="1"/>
          </p:cNvPicPr>
          <p:nvPr/>
        </p:nvPicPr>
        <p:blipFill>
          <a:blip r:embed="rId3"/>
          <a:stretch>
            <a:fillRect/>
          </a:stretch>
        </p:blipFill>
        <p:spPr>
          <a:xfrm>
            <a:off x="780580" y="1836135"/>
            <a:ext cx="8126950" cy="4468564"/>
          </a:xfrm>
          <a:prstGeom prst="rect">
            <a:avLst/>
          </a:prstGeom>
        </p:spPr>
      </p:pic>
      <p:grpSp>
        <p:nvGrpSpPr>
          <p:cNvPr id="31" name="组合 30">
            <a:extLst>
              <a:ext uri="{FF2B5EF4-FFF2-40B4-BE49-F238E27FC236}">
                <a16:creationId xmlns:a16="http://schemas.microsoft.com/office/drawing/2014/main" id="{4D74430A-10E6-9924-4E52-986C864E3F07}"/>
              </a:ext>
            </a:extLst>
          </p:cNvPr>
          <p:cNvGrpSpPr/>
          <p:nvPr/>
        </p:nvGrpSpPr>
        <p:grpSpPr>
          <a:xfrm>
            <a:off x="8658270" y="913692"/>
            <a:ext cx="3486473" cy="5860003"/>
            <a:chOff x="8658270" y="913692"/>
            <a:chExt cx="3486473" cy="5860003"/>
          </a:xfrm>
        </p:grpSpPr>
        <p:grpSp>
          <p:nvGrpSpPr>
            <p:cNvPr id="28" name="组合 27">
              <a:extLst>
                <a:ext uri="{FF2B5EF4-FFF2-40B4-BE49-F238E27FC236}">
                  <a16:creationId xmlns:a16="http://schemas.microsoft.com/office/drawing/2014/main" id="{D7036FF8-30AA-68C3-9F9E-98EC3DBB7CD6}"/>
                </a:ext>
              </a:extLst>
            </p:cNvPr>
            <p:cNvGrpSpPr/>
            <p:nvPr/>
          </p:nvGrpSpPr>
          <p:grpSpPr>
            <a:xfrm>
              <a:off x="8658270" y="913692"/>
              <a:ext cx="3471780" cy="5552554"/>
              <a:chOff x="8658270" y="913692"/>
              <a:chExt cx="3471780" cy="5552554"/>
            </a:xfrm>
          </p:grpSpPr>
          <p:grpSp>
            <p:nvGrpSpPr>
              <p:cNvPr id="16" name="组合 15">
                <a:extLst>
                  <a:ext uri="{FF2B5EF4-FFF2-40B4-BE49-F238E27FC236}">
                    <a16:creationId xmlns:a16="http://schemas.microsoft.com/office/drawing/2014/main" id="{ED7F383B-89B9-8B84-0353-767381EA6DFD}"/>
                  </a:ext>
                </a:extLst>
              </p:cNvPr>
              <p:cNvGrpSpPr/>
              <p:nvPr/>
            </p:nvGrpSpPr>
            <p:grpSpPr>
              <a:xfrm>
                <a:off x="9670536" y="1154929"/>
                <a:ext cx="2290497" cy="1144347"/>
                <a:chOff x="9471752" y="1871481"/>
                <a:chExt cx="2124088" cy="923939"/>
              </a:xfrm>
            </p:grpSpPr>
            <p:pic>
              <p:nvPicPr>
                <p:cNvPr id="12" name="图片 11">
                  <a:extLst>
                    <a:ext uri="{FF2B5EF4-FFF2-40B4-BE49-F238E27FC236}">
                      <a16:creationId xmlns:a16="http://schemas.microsoft.com/office/drawing/2014/main" id="{3BB337C1-434E-C911-D9D7-CACF6FE611B8}"/>
                    </a:ext>
                  </a:extLst>
                </p:cNvPr>
                <p:cNvPicPr>
                  <a:picLocks noChangeAspect="1"/>
                </p:cNvPicPr>
                <p:nvPr/>
              </p:nvPicPr>
              <p:blipFill>
                <a:blip r:embed="rId4"/>
                <a:stretch>
                  <a:fillRect/>
                </a:stretch>
              </p:blipFill>
              <p:spPr>
                <a:xfrm>
                  <a:off x="9471752" y="1871481"/>
                  <a:ext cx="2124088" cy="923939"/>
                </a:xfrm>
                <a:prstGeom prst="rect">
                  <a:avLst/>
                </a:prstGeom>
              </p:spPr>
            </p:pic>
            <p:sp>
              <p:nvSpPr>
                <p:cNvPr id="13" name="文本框 12">
                  <a:extLst>
                    <a:ext uri="{FF2B5EF4-FFF2-40B4-BE49-F238E27FC236}">
                      <a16:creationId xmlns:a16="http://schemas.microsoft.com/office/drawing/2014/main" id="{C97CFFCF-BD5F-5556-F956-736D0C078EDE}"/>
                    </a:ext>
                  </a:extLst>
                </p:cNvPr>
                <p:cNvSpPr txBox="1"/>
                <p:nvPr/>
              </p:nvSpPr>
              <p:spPr>
                <a:xfrm>
                  <a:off x="9651131" y="2153063"/>
                  <a:ext cx="768159" cy="461665"/>
                </a:xfrm>
                <a:prstGeom prst="rect">
                  <a:avLst/>
                </a:prstGeom>
                <a:noFill/>
              </p:spPr>
              <p:txBody>
                <a:bodyPr wrap="square" rtlCol="0">
                  <a:spAutoFit/>
                </a:bodyPr>
                <a:lstStyle/>
                <a:p>
                  <a:pPr algn="l"/>
                  <a:r>
                    <a:rPr lang="en-US" altLang="zh-CN" sz="2400" b="1" baseline="30000" dirty="0">
                      <a:latin typeface="微软雅黑" panose="020B0503020204020204" pitchFamily="34" charset="-122"/>
                      <a:ea typeface="微软雅黑" panose="020B0503020204020204" pitchFamily="34" charset="-122"/>
                    </a:rPr>
                    <a:t>90</a:t>
                  </a:r>
                  <a:r>
                    <a:rPr lang="en-US" altLang="zh-CN" sz="2400" b="1" dirty="0">
                      <a:latin typeface="微软雅黑" panose="020B0503020204020204" pitchFamily="34" charset="-122"/>
                      <a:ea typeface="微软雅黑" panose="020B0503020204020204" pitchFamily="34" charset="-122"/>
                    </a:rPr>
                    <a:t>Zr</a:t>
                  </a:r>
                  <a:endParaRPr lang="zh-CN" altLang="en-US" b="1" dirty="0">
                    <a:latin typeface="微软雅黑" panose="020B0503020204020204" pitchFamily="34" charset="-122"/>
                    <a:ea typeface="微软雅黑" panose="020B0503020204020204" pitchFamily="34" charset="-122"/>
                  </a:endParaRPr>
                </a:p>
              </p:txBody>
            </p:sp>
            <p:sp>
              <p:nvSpPr>
                <p:cNvPr id="17" name="文本框 16">
                  <a:extLst>
                    <a:ext uri="{FF2B5EF4-FFF2-40B4-BE49-F238E27FC236}">
                      <a16:creationId xmlns:a16="http://schemas.microsoft.com/office/drawing/2014/main" id="{DDEBD6FA-FA6C-EE16-4847-7E6E889758AC}"/>
                    </a:ext>
                  </a:extLst>
                </p:cNvPr>
                <p:cNvSpPr txBox="1"/>
                <p:nvPr/>
              </p:nvSpPr>
              <p:spPr>
                <a:xfrm>
                  <a:off x="10666762" y="2169461"/>
                  <a:ext cx="807943" cy="372746"/>
                </a:xfrm>
                <a:prstGeom prst="rect">
                  <a:avLst/>
                </a:prstGeom>
                <a:noFill/>
              </p:spPr>
              <p:txBody>
                <a:bodyPr wrap="square" rtlCol="0">
                  <a:spAutoFit/>
                </a:bodyPr>
                <a:lstStyle/>
                <a:p>
                  <a:r>
                    <a:rPr lang="en-US" altLang="zh-CN" sz="2400" b="1" baseline="30000" dirty="0">
                      <a:latin typeface="微软雅黑" panose="020B0503020204020204" pitchFamily="34" charset="-122"/>
                      <a:ea typeface="微软雅黑" panose="020B0503020204020204" pitchFamily="34" charset="-122"/>
                    </a:rPr>
                    <a:t>90</a:t>
                  </a:r>
                  <a:r>
                    <a:rPr lang="en-US" altLang="zh-CN" sz="2400" b="1" dirty="0">
                      <a:latin typeface="微软雅黑" panose="020B0503020204020204" pitchFamily="34" charset="-122"/>
                      <a:ea typeface="微软雅黑" panose="020B0503020204020204" pitchFamily="34" charset="-122"/>
                    </a:rPr>
                    <a:t>Zr</a:t>
                  </a:r>
                  <a:endParaRPr lang="zh-CN" altLang="en-US" b="1" dirty="0">
                    <a:latin typeface="微软雅黑" panose="020B0503020204020204" pitchFamily="34" charset="-122"/>
                    <a:ea typeface="微软雅黑" panose="020B0503020204020204" pitchFamily="34" charset="-122"/>
                  </a:endParaRPr>
                </a:p>
              </p:txBody>
            </p:sp>
          </p:grpSp>
          <p:pic>
            <p:nvPicPr>
              <p:cNvPr id="20" name="图片 19">
                <a:extLst>
                  <a:ext uri="{FF2B5EF4-FFF2-40B4-BE49-F238E27FC236}">
                    <a16:creationId xmlns:a16="http://schemas.microsoft.com/office/drawing/2014/main" id="{6F112AD4-E03A-DB1C-43CF-03D0715E74A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075670" y="4264981"/>
                <a:ext cx="3029851" cy="2201265"/>
              </a:xfrm>
              <a:prstGeom prst="rect">
                <a:avLst/>
              </a:prstGeom>
            </p:spPr>
          </p:pic>
          <p:sp>
            <p:nvSpPr>
              <p:cNvPr id="22" name="文本框 21">
                <a:extLst>
                  <a:ext uri="{FF2B5EF4-FFF2-40B4-BE49-F238E27FC236}">
                    <a16:creationId xmlns:a16="http://schemas.microsoft.com/office/drawing/2014/main" id="{F7E38AD8-EE7C-7CD6-7C0D-F14AF5331085}"/>
                  </a:ext>
                </a:extLst>
              </p:cNvPr>
              <p:cNvSpPr txBox="1"/>
              <p:nvPr/>
            </p:nvSpPr>
            <p:spPr>
              <a:xfrm>
                <a:off x="10965830" y="2481956"/>
                <a:ext cx="954107" cy="400110"/>
              </a:xfrm>
              <a:prstGeom prst="rect">
                <a:avLst/>
              </a:prstGeom>
              <a:noFill/>
            </p:spPr>
            <p:txBody>
              <a:bodyPr wrap="none" rtlCol="0">
                <a:spAutoFit/>
              </a:bodyPr>
              <a:lstStyle/>
              <a:p>
                <a:pPr algn="l"/>
                <a:r>
                  <a:rPr lang="zh-CN" altLang="en-US" sz="2000" b="1" dirty="0">
                    <a:latin typeface="微软雅黑" panose="020B0503020204020204" pitchFamily="34" charset="-122"/>
                    <a:ea typeface="微软雅黑" panose="020B0503020204020204" pitchFamily="34" charset="-122"/>
                  </a:rPr>
                  <a:t>理论上</a:t>
                </a:r>
                <a:endParaRPr lang="zh-CN" altLang="en-US" b="1" dirty="0">
                  <a:latin typeface="微软雅黑" panose="020B0503020204020204" pitchFamily="34" charset="-122"/>
                  <a:ea typeface="微软雅黑" panose="020B0503020204020204" pitchFamily="34" charset="-122"/>
                </a:endParaRPr>
              </a:p>
            </p:txBody>
          </p:sp>
          <p:sp>
            <p:nvSpPr>
              <p:cNvPr id="18" name="文本框 17">
                <a:extLst>
                  <a:ext uri="{FF2B5EF4-FFF2-40B4-BE49-F238E27FC236}">
                    <a16:creationId xmlns:a16="http://schemas.microsoft.com/office/drawing/2014/main" id="{3C465A87-0093-3379-601B-B2AAD22C2875}"/>
                  </a:ext>
                </a:extLst>
              </p:cNvPr>
              <p:cNvSpPr txBox="1"/>
              <p:nvPr/>
            </p:nvSpPr>
            <p:spPr>
              <a:xfrm>
                <a:off x="8658270" y="913692"/>
                <a:ext cx="1415772" cy="461665"/>
              </a:xfrm>
              <a:prstGeom prst="rect">
                <a:avLst/>
              </a:prstGeom>
              <a:noFill/>
            </p:spPr>
            <p:txBody>
              <a:bodyPr wrap="none" rtlCol="0">
                <a:spAutoFit/>
              </a:bodyPr>
              <a:lstStyle/>
              <a:p>
                <a:pPr algn="l"/>
                <a:r>
                  <a:rPr lang="zh-CN" altLang="en-US" sz="2400" b="1" dirty="0">
                    <a:solidFill>
                      <a:srgbClr val="C00000"/>
                    </a:solidFill>
                    <a:latin typeface="微软雅黑" panose="020B0503020204020204" pitchFamily="34" charset="-122"/>
                    <a:ea typeface="微软雅黑" panose="020B0503020204020204" pitchFamily="34" charset="-122"/>
                  </a:rPr>
                  <a:t>“双幻”</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cxnSp>
            <p:nvCxnSpPr>
              <p:cNvPr id="23" name="直接箭头连接符 22">
                <a:extLst>
                  <a:ext uri="{FF2B5EF4-FFF2-40B4-BE49-F238E27FC236}">
                    <a16:creationId xmlns:a16="http://schemas.microsoft.com/office/drawing/2014/main" id="{00ADEB8B-E651-C348-8C52-C4293DE3E7D5}"/>
                  </a:ext>
                </a:extLst>
              </p:cNvPr>
              <p:cNvCxnSpPr>
                <a:cxnSpLocks/>
              </p:cNvCxnSpPr>
              <p:nvPr/>
            </p:nvCxnSpPr>
            <p:spPr>
              <a:xfrm>
                <a:off x="9354536" y="1334015"/>
                <a:ext cx="293354" cy="21437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D2551201-A83F-E09F-5ECB-0E9F3E86BC6A}"/>
                  </a:ext>
                </a:extLst>
              </p:cNvPr>
              <p:cNvSpPr txBox="1"/>
              <p:nvPr/>
            </p:nvSpPr>
            <p:spPr>
              <a:xfrm>
                <a:off x="10166407" y="3062997"/>
                <a:ext cx="1298753" cy="584775"/>
              </a:xfrm>
              <a:prstGeom prst="rect">
                <a:avLst/>
              </a:prstGeom>
              <a:noFill/>
            </p:spPr>
            <p:txBody>
              <a:bodyPr wrap="none" rtlCol="0">
                <a:spAutoFit/>
              </a:bodyPr>
              <a:lstStyle/>
              <a:p>
                <a:pPr algn="l"/>
                <a:r>
                  <a:rPr lang="en-US" altLang="zh-CN" sz="3200" b="1" baseline="30000" dirty="0">
                    <a:latin typeface="微软雅黑" panose="020B0503020204020204" pitchFamily="34" charset="-122"/>
                    <a:ea typeface="微软雅黑" panose="020B0503020204020204" pitchFamily="34" charset="-122"/>
                  </a:rPr>
                  <a:t>180</a:t>
                </a:r>
                <a:r>
                  <a:rPr lang="en-US" altLang="zh-CN" sz="3200" b="1" dirty="0">
                    <a:latin typeface="微软雅黑" panose="020B0503020204020204" pitchFamily="34" charset="-122"/>
                    <a:ea typeface="微软雅黑" panose="020B0503020204020204" pitchFamily="34" charset="-122"/>
                  </a:rPr>
                  <a:t>Hg</a:t>
                </a:r>
                <a:endParaRPr lang="zh-CN" altLang="en-US" b="1" dirty="0">
                  <a:latin typeface="微软雅黑" panose="020B0503020204020204" pitchFamily="34" charset="-122"/>
                  <a:ea typeface="微软雅黑" panose="020B0503020204020204" pitchFamily="34" charset="-122"/>
                </a:endParaRPr>
              </a:p>
            </p:txBody>
          </p:sp>
          <p:sp>
            <p:nvSpPr>
              <p:cNvPr id="25" name="箭头: 上 24">
                <a:extLst>
                  <a:ext uri="{FF2B5EF4-FFF2-40B4-BE49-F238E27FC236}">
                    <a16:creationId xmlns:a16="http://schemas.microsoft.com/office/drawing/2014/main" id="{B161E139-566D-B9B3-5D9A-4A2814B486E8}"/>
                  </a:ext>
                </a:extLst>
              </p:cNvPr>
              <p:cNvSpPr/>
              <p:nvPr/>
            </p:nvSpPr>
            <p:spPr>
              <a:xfrm>
                <a:off x="10533796" y="2420290"/>
                <a:ext cx="416613" cy="44866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箭头: 下 26">
                <a:extLst>
                  <a:ext uri="{FF2B5EF4-FFF2-40B4-BE49-F238E27FC236}">
                    <a16:creationId xmlns:a16="http://schemas.microsoft.com/office/drawing/2014/main" id="{5D8A4AEE-7F87-E825-CF08-9A94A2EA69C0}"/>
                  </a:ext>
                </a:extLst>
              </p:cNvPr>
              <p:cNvSpPr/>
              <p:nvPr/>
            </p:nvSpPr>
            <p:spPr>
              <a:xfrm>
                <a:off x="10513957" y="3793906"/>
                <a:ext cx="388411" cy="4438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a:extLst>
                  <a:ext uri="{FF2B5EF4-FFF2-40B4-BE49-F238E27FC236}">
                    <a16:creationId xmlns:a16="http://schemas.microsoft.com/office/drawing/2014/main" id="{78A1B433-D1D2-5C4A-CD3C-270C81811190}"/>
                  </a:ext>
                </a:extLst>
              </p:cNvPr>
              <p:cNvSpPr txBox="1"/>
              <p:nvPr/>
            </p:nvSpPr>
            <p:spPr>
              <a:xfrm>
                <a:off x="10919462" y="3780950"/>
                <a:ext cx="1210588" cy="400110"/>
              </a:xfrm>
              <a:prstGeom prst="rect">
                <a:avLst/>
              </a:prstGeom>
              <a:noFill/>
            </p:spPr>
            <p:txBody>
              <a:bodyPr wrap="none" rtlCol="0">
                <a:spAutoFit/>
              </a:bodyPr>
              <a:lstStyle/>
              <a:p>
                <a:pPr algn="l"/>
                <a:r>
                  <a:rPr lang="zh-CN" altLang="en-US" sz="2000" b="1" dirty="0">
                    <a:latin typeface="微软雅黑" panose="020B0503020204020204" pitchFamily="34" charset="-122"/>
                    <a:ea typeface="微软雅黑" panose="020B0503020204020204" pitchFamily="34" charset="-122"/>
                  </a:rPr>
                  <a:t>实验观测</a:t>
                </a:r>
                <a:endParaRPr lang="zh-CN" altLang="en-US" b="1" dirty="0">
                  <a:latin typeface="微软雅黑" panose="020B0503020204020204" pitchFamily="34" charset="-122"/>
                  <a:ea typeface="微软雅黑" panose="020B0503020204020204" pitchFamily="34" charset="-122"/>
                </a:endParaRPr>
              </a:p>
            </p:txBody>
          </p:sp>
        </p:grpSp>
        <p:sp>
          <p:nvSpPr>
            <p:cNvPr id="33" name="Rectangle 48">
              <a:extLst>
                <a:ext uri="{FF2B5EF4-FFF2-40B4-BE49-F238E27FC236}">
                  <a16:creationId xmlns:a16="http://schemas.microsoft.com/office/drawing/2014/main" id="{0D4BB100-5717-1FB8-1464-EC889E1C9B15}"/>
                </a:ext>
              </a:extLst>
            </p:cNvPr>
            <p:cNvSpPr/>
            <p:nvPr/>
          </p:nvSpPr>
          <p:spPr>
            <a:xfrm>
              <a:off x="9269899" y="6392437"/>
              <a:ext cx="2874844" cy="381258"/>
            </a:xfrm>
            <a:prstGeom prst="rect">
              <a:avLst/>
            </a:prstGeom>
            <a:noFill/>
          </p:spPr>
          <p:txBody>
            <a:bodyPr wrap="square">
              <a:spAutoFit/>
            </a:bodyPr>
            <a:lstStyle/>
            <a:p>
              <a:pPr fontAlgn="base">
                <a:lnSpc>
                  <a:spcPct val="130000"/>
                </a:lnSpc>
                <a:spcBef>
                  <a:spcPct val="0"/>
                </a:spcBef>
                <a:spcAft>
                  <a:spcPct val="0"/>
                </a:spcAft>
              </a:pPr>
              <a:r>
                <a:rPr lang="en-US" altLang="zh-CN" sz="1600" i="1" dirty="0">
                  <a:solidFill>
                    <a:schemeClr val="accent5">
                      <a:lumMod val="75000"/>
                    </a:schemeClr>
                  </a:solidFill>
                  <a:latin typeface="微软雅黑" panose="020B0503020204020204" pitchFamily="34" charset="-122"/>
                  <a:ea typeface="微软雅黑" panose="020B0503020204020204" pitchFamily="34" charset="-122"/>
                  <a:sym typeface="+mn-ea"/>
                </a:rPr>
                <a:t>Andreyev et al., </a:t>
              </a:r>
              <a:r>
                <a:rPr lang="en-US" sz="1600" i="1" dirty="0">
                  <a:solidFill>
                    <a:schemeClr val="accent5">
                      <a:lumMod val="75000"/>
                    </a:schemeClr>
                  </a:solidFill>
                  <a:latin typeface="微软雅黑" panose="020B0503020204020204" pitchFamily="34" charset="-122"/>
                  <a:ea typeface="微软雅黑" panose="020B0503020204020204" pitchFamily="34" charset="-122"/>
                </a:rPr>
                <a:t>PRL (2010)</a:t>
              </a:r>
              <a:endParaRPr lang="en-US" altLang="zh-CN" sz="1600" i="1" dirty="0">
                <a:solidFill>
                  <a:schemeClr val="accent5">
                    <a:lumMod val="75000"/>
                  </a:schemeClr>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48173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p:cNvSpPr/>
          <p:nvPr/>
        </p:nvSpPr>
        <p:spPr>
          <a:xfrm>
            <a:off x="3336758" y="6367958"/>
            <a:ext cx="5646821" cy="2666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 name="标题 1"/>
          <p:cNvSpPr>
            <a:spLocks noGrp="1"/>
          </p:cNvSpPr>
          <p:nvPr>
            <p:ph type="title"/>
          </p:nvPr>
        </p:nvSpPr>
        <p:spPr>
          <a:xfrm>
            <a:off x="660400" y="191529"/>
            <a:ext cx="1901825" cy="687820"/>
          </a:xfrm>
        </p:spPr>
        <p:txBody>
          <a:bodyPr>
            <a:normAutofit/>
          </a:bodyPr>
          <a:lstStyle/>
          <a:p>
            <a:r>
              <a:rPr lang="zh-CN" altLang="en-US" sz="3400" b="1" dirty="0">
                <a:latin typeface="Microsoft YaHei" charset="-122"/>
                <a:ea typeface="Microsoft YaHei" charset="-122"/>
              </a:rPr>
              <a:t>实验进展</a:t>
            </a:r>
          </a:p>
        </p:txBody>
      </p:sp>
      <p:sp>
        <p:nvSpPr>
          <p:cNvPr id="16" name="Rectangle 2"/>
          <p:cNvSpPr>
            <a:spLocks noGrp="1" noChangeArrowheads="1"/>
          </p:cNvSpPr>
          <p:nvPr/>
        </p:nvSpPr>
        <p:spPr>
          <a:xfrm>
            <a:off x="1146878" y="788614"/>
            <a:ext cx="4392930" cy="4495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spcAft>
                <a:spcPct val="0"/>
              </a:spcAft>
            </a:pPr>
            <a:r>
              <a:rPr lang="zh-CN" altLang="x-none" sz="2400" b="1">
                <a:solidFill>
                  <a:srgbClr val="FFFFFF"/>
                </a:solidFill>
                <a:latin typeface="微软雅黑" panose="020B0503020204020204" charset="-122"/>
                <a:ea typeface="微软雅黑" panose="020B0503020204020204" charset="-122"/>
              </a:rPr>
              <a:t>用途广泛的核</a:t>
            </a:r>
            <a:r>
              <a:rPr lang="zh-CN" altLang="en-US" sz="2400" b="1">
                <a:solidFill>
                  <a:srgbClr val="FFFFFF"/>
                </a:solidFill>
                <a:latin typeface="微软雅黑" panose="020B0503020204020204" charset="-122"/>
                <a:ea typeface="微软雅黑" panose="020B0503020204020204" charset="-122"/>
              </a:rPr>
              <a:t>物理</a:t>
            </a:r>
          </a:p>
        </p:txBody>
      </p:sp>
      <p:sp>
        <p:nvSpPr>
          <p:cNvPr id="3" name="灯片编号占位符 2"/>
          <p:cNvSpPr>
            <a:spLocks noGrp="1"/>
          </p:cNvSpPr>
          <p:nvPr>
            <p:ph type="sldNum" sz="quarter" idx="12"/>
          </p:nvPr>
        </p:nvSpPr>
        <p:spPr>
          <a:xfrm>
            <a:off x="9114027" y="6432566"/>
            <a:ext cx="2834812" cy="358649"/>
          </a:xfrm>
        </p:spPr>
        <p:txBody>
          <a:bodyPr/>
          <a:lstStyle/>
          <a:p>
            <a:fld id="{62882B55-B6B2-497F-8568-5D2D4C04CE38}" type="slidenum">
              <a:rPr lang="zh-CN" altLang="en-US" smtClean="0"/>
              <a:t>41</a:t>
            </a:fld>
            <a:endParaRPr lang="zh-CN" altLang="en-US"/>
          </a:p>
        </p:txBody>
      </p:sp>
      <p:sp>
        <p:nvSpPr>
          <p:cNvPr id="21" name="TextBox 1">
            <a:extLst>
              <a:ext uri="{FF2B5EF4-FFF2-40B4-BE49-F238E27FC236}">
                <a16:creationId xmlns:a16="http://schemas.microsoft.com/office/drawing/2014/main" id="{E2137C96-5DBC-541A-88D7-A476C893791B}"/>
              </a:ext>
            </a:extLst>
          </p:cNvPr>
          <p:cNvSpPr txBox="1">
            <a:spLocks noChangeArrowheads="1"/>
          </p:cNvSpPr>
          <p:nvPr/>
        </p:nvSpPr>
        <p:spPr bwMode="auto">
          <a:xfrm>
            <a:off x="5406563" y="1126372"/>
            <a:ext cx="7035520" cy="1166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0"/>
              </a:spcBef>
              <a:buFont typeface="Wingdings" panose="05000000000000000000" pitchFamily="2" charset="2"/>
              <a:buChar char="Ø"/>
            </a:pPr>
            <a:r>
              <a:rPr lang="en-US" altLang="zh-CN" sz="2000" dirty="0">
                <a:latin typeface="Arial" panose="020B0604020202020204" pitchFamily="34" charset="0"/>
              </a:rPr>
              <a:t>Excitation energy dependence of </a:t>
            </a:r>
            <a:r>
              <a:rPr lang="en-US" altLang="zh-CN" sz="2000" dirty="0" err="1">
                <a:latin typeface="Arial" panose="020B0604020202020204" pitchFamily="34" charset="0"/>
              </a:rPr>
              <a:t>fragmentmass</a:t>
            </a:r>
            <a:r>
              <a:rPr lang="en-US" altLang="zh-CN" sz="2000" dirty="0">
                <a:latin typeface="Arial" panose="020B0604020202020204" pitchFamily="34" charset="0"/>
              </a:rPr>
              <a:t> distributions from fission of </a:t>
            </a:r>
            <a:r>
              <a:rPr lang="en-US" altLang="zh-CN" sz="2000" baseline="30000" dirty="0">
                <a:latin typeface="Arial" panose="020B0604020202020204" pitchFamily="34" charset="0"/>
              </a:rPr>
              <a:t>180,190</a:t>
            </a:r>
            <a:r>
              <a:rPr lang="en-US" altLang="zh-CN" sz="2000" dirty="0">
                <a:latin typeface="Arial" panose="020B0604020202020204" pitchFamily="34" charset="0"/>
              </a:rPr>
              <a:t>Hg formed in fusion reactions of </a:t>
            </a:r>
            <a:r>
              <a:rPr lang="en-US" altLang="zh-CN" sz="2000" baseline="30000" dirty="0">
                <a:latin typeface="Arial" panose="020B0604020202020204" pitchFamily="34" charset="0"/>
              </a:rPr>
              <a:t>36</a:t>
            </a:r>
            <a:r>
              <a:rPr lang="en-US" altLang="zh-CN" sz="2000" dirty="0">
                <a:latin typeface="Arial" panose="020B0604020202020204" pitchFamily="34" charset="0"/>
              </a:rPr>
              <a:t>Ar + </a:t>
            </a:r>
            <a:r>
              <a:rPr lang="en-US" altLang="zh-CN" sz="2000" baseline="30000" dirty="0">
                <a:latin typeface="Arial" panose="020B0604020202020204" pitchFamily="34" charset="0"/>
              </a:rPr>
              <a:t>144,154</a:t>
            </a:r>
            <a:r>
              <a:rPr lang="en-US" altLang="zh-CN" sz="2000" dirty="0">
                <a:latin typeface="Arial" panose="020B0604020202020204" pitchFamily="34" charset="0"/>
              </a:rPr>
              <a:t>Sm</a:t>
            </a:r>
            <a:endParaRPr lang="en-US" altLang="zh-CN" sz="1800" dirty="0">
              <a:latin typeface="Arial" panose="020B0604020202020204" pitchFamily="34" charset="0"/>
            </a:endParaRPr>
          </a:p>
        </p:txBody>
      </p:sp>
      <p:sp>
        <p:nvSpPr>
          <p:cNvPr id="22" name="TextBox 1">
            <a:extLst>
              <a:ext uri="{FF2B5EF4-FFF2-40B4-BE49-F238E27FC236}">
                <a16:creationId xmlns:a16="http://schemas.microsoft.com/office/drawing/2014/main" id="{209B0538-3971-A1F7-9A11-EA91ED9764FF}"/>
              </a:ext>
            </a:extLst>
          </p:cNvPr>
          <p:cNvSpPr txBox="1">
            <a:spLocks noChangeArrowheads="1"/>
          </p:cNvSpPr>
          <p:nvPr/>
        </p:nvSpPr>
        <p:spPr bwMode="auto">
          <a:xfrm>
            <a:off x="5406563" y="2772850"/>
            <a:ext cx="6779785" cy="797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0"/>
              </a:spcBef>
              <a:buFont typeface="Wingdings" panose="05000000000000000000" pitchFamily="2" charset="2"/>
              <a:buChar char="Ø"/>
            </a:pPr>
            <a:r>
              <a:rPr lang="en-US" altLang="zh-CN" sz="2000" dirty="0">
                <a:latin typeface="Arial" panose="020B0604020202020204" pitchFamily="34" charset="0"/>
              </a:rPr>
              <a:t>Observation of mass-asymmetric fission of mercury nuclei in heavy ion fusion, </a:t>
            </a:r>
            <a:endParaRPr lang="en-US" altLang="zh-CN" sz="1800" dirty="0">
              <a:latin typeface="Arial" panose="020B0604020202020204" pitchFamily="34" charset="0"/>
            </a:endParaRPr>
          </a:p>
        </p:txBody>
      </p:sp>
      <p:sp>
        <p:nvSpPr>
          <p:cNvPr id="23" name="TextBox 1">
            <a:extLst>
              <a:ext uri="{FF2B5EF4-FFF2-40B4-BE49-F238E27FC236}">
                <a16:creationId xmlns:a16="http://schemas.microsoft.com/office/drawing/2014/main" id="{BE230EDA-EC04-7B52-4152-EECD0A22180A}"/>
              </a:ext>
            </a:extLst>
          </p:cNvPr>
          <p:cNvSpPr txBox="1">
            <a:spLocks noChangeArrowheads="1"/>
          </p:cNvSpPr>
          <p:nvPr/>
        </p:nvSpPr>
        <p:spPr bwMode="auto">
          <a:xfrm>
            <a:off x="5406563" y="4129021"/>
            <a:ext cx="7035520" cy="797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0"/>
              </a:spcBef>
              <a:buFont typeface="Wingdings" panose="05000000000000000000" pitchFamily="2" charset="2"/>
              <a:buChar char="Ø"/>
            </a:pPr>
            <a:r>
              <a:rPr lang="en-US" altLang="zh-CN" sz="2000" dirty="0">
                <a:latin typeface="Arial" panose="020B0604020202020204" pitchFamily="34" charset="0"/>
              </a:rPr>
              <a:t>Fission fragment mass distribution in the </a:t>
            </a:r>
            <a:r>
              <a:rPr lang="en-US" altLang="zh-CN" sz="2000" baseline="30000" dirty="0">
                <a:latin typeface="Arial" panose="020B0604020202020204" pitchFamily="34" charset="0"/>
              </a:rPr>
              <a:t>32</a:t>
            </a:r>
            <a:r>
              <a:rPr lang="en-US" altLang="zh-CN" sz="2000" dirty="0">
                <a:latin typeface="Arial" panose="020B0604020202020204" pitchFamily="34" charset="0"/>
              </a:rPr>
              <a:t>S+</a:t>
            </a:r>
            <a:r>
              <a:rPr lang="en-US" altLang="zh-CN" sz="2000" baseline="30000" dirty="0">
                <a:latin typeface="Arial" panose="020B0604020202020204" pitchFamily="34" charset="0"/>
              </a:rPr>
              <a:t>144</a:t>
            </a:r>
            <a:r>
              <a:rPr lang="en-US" altLang="zh-CN" sz="2000" dirty="0">
                <a:latin typeface="Arial" panose="020B0604020202020204" pitchFamily="34" charset="0"/>
              </a:rPr>
              <a:t>Sm reaction</a:t>
            </a:r>
            <a:endParaRPr lang="en-US" altLang="zh-CN" sz="1800" dirty="0">
              <a:latin typeface="Arial" panose="020B0604020202020204" pitchFamily="34" charset="0"/>
            </a:endParaRPr>
          </a:p>
        </p:txBody>
      </p:sp>
      <p:sp>
        <p:nvSpPr>
          <p:cNvPr id="4" name="TextBox 1">
            <a:extLst>
              <a:ext uri="{FF2B5EF4-FFF2-40B4-BE49-F238E27FC236}">
                <a16:creationId xmlns:a16="http://schemas.microsoft.com/office/drawing/2014/main" id="{7AE26796-2502-13B5-8405-02BD14EF1897}"/>
              </a:ext>
            </a:extLst>
          </p:cNvPr>
          <p:cNvSpPr txBox="1">
            <a:spLocks noChangeArrowheads="1"/>
          </p:cNvSpPr>
          <p:nvPr/>
        </p:nvSpPr>
        <p:spPr bwMode="auto">
          <a:xfrm>
            <a:off x="5406563" y="6275426"/>
            <a:ext cx="5792007" cy="427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0"/>
              </a:spcBef>
              <a:buFont typeface="Wingdings" panose="05000000000000000000" pitchFamily="2" charset="2"/>
              <a:buChar char="Ø"/>
            </a:pPr>
            <a:r>
              <a:rPr lang="en-US" altLang="zh-CN" sz="2000" dirty="0">
                <a:latin typeface="Arial" panose="020B0604020202020204" pitchFamily="34" charset="0"/>
              </a:rPr>
              <a:t>……</a:t>
            </a:r>
            <a:endParaRPr lang="en-US" altLang="zh-CN" sz="1800" dirty="0">
              <a:latin typeface="Arial" panose="020B0604020202020204" pitchFamily="34" charset="0"/>
            </a:endParaRPr>
          </a:p>
        </p:txBody>
      </p:sp>
      <p:sp>
        <p:nvSpPr>
          <p:cNvPr id="5" name="TextBox 1">
            <a:extLst>
              <a:ext uri="{FF2B5EF4-FFF2-40B4-BE49-F238E27FC236}">
                <a16:creationId xmlns:a16="http://schemas.microsoft.com/office/drawing/2014/main" id="{80649EE2-93D0-E74B-583F-AFEA1BB4CB45}"/>
              </a:ext>
            </a:extLst>
          </p:cNvPr>
          <p:cNvSpPr txBox="1">
            <a:spLocks noChangeArrowheads="1"/>
          </p:cNvSpPr>
          <p:nvPr/>
        </p:nvSpPr>
        <p:spPr bwMode="auto">
          <a:xfrm>
            <a:off x="5736366" y="2309211"/>
            <a:ext cx="5303059" cy="394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indent="0" eaLnBrk="1" hangingPunct="1">
              <a:lnSpc>
                <a:spcPct val="120000"/>
              </a:lnSpc>
              <a:spcBef>
                <a:spcPct val="0"/>
              </a:spcBef>
              <a:buNone/>
            </a:pPr>
            <a:r>
              <a:rPr lang="en-US" altLang="zh-CN" sz="1800" b="1" dirty="0">
                <a:solidFill>
                  <a:srgbClr val="034C9C"/>
                </a:solidFill>
                <a:latin typeface="Arial" panose="020B0604020202020204" pitchFamily="34" charset="0"/>
                <a:ea typeface="+mn-ea"/>
              </a:rPr>
              <a:t>K. </a:t>
            </a:r>
            <a:r>
              <a:rPr lang="en-US" altLang="zh-CN" sz="1800" b="1" dirty="0" err="1">
                <a:solidFill>
                  <a:srgbClr val="034C9C"/>
                </a:solidFill>
                <a:latin typeface="Arial" panose="020B0604020202020204" pitchFamily="34" charset="0"/>
                <a:ea typeface="+mn-ea"/>
              </a:rPr>
              <a:t>Nishio</a:t>
            </a:r>
            <a:r>
              <a:rPr lang="en-US" altLang="zh-CN" sz="1800" b="1" dirty="0">
                <a:solidFill>
                  <a:srgbClr val="034C9C"/>
                </a:solidFill>
                <a:latin typeface="Arial" panose="020B0604020202020204" pitchFamily="34" charset="0"/>
                <a:ea typeface="+mn-ea"/>
              </a:rPr>
              <a:t> </a:t>
            </a:r>
            <a:r>
              <a:rPr lang="en-US" altLang="zh-CN" sz="1800" b="1" i="1" dirty="0">
                <a:solidFill>
                  <a:srgbClr val="034C9C"/>
                </a:solidFill>
                <a:latin typeface="Arial" panose="020B0604020202020204" pitchFamily="34" charset="0"/>
                <a:ea typeface="+mn-ea"/>
              </a:rPr>
              <a:t>et al</a:t>
            </a:r>
            <a:r>
              <a:rPr lang="en-US" altLang="zh-CN" sz="1800" b="1" dirty="0">
                <a:solidFill>
                  <a:srgbClr val="034C9C"/>
                </a:solidFill>
                <a:latin typeface="Arial" panose="020B0604020202020204" pitchFamily="34" charset="0"/>
                <a:ea typeface="+mn-ea"/>
              </a:rPr>
              <a:t>. PLB 748, 89 (2015).</a:t>
            </a:r>
          </a:p>
        </p:txBody>
      </p:sp>
      <p:sp>
        <p:nvSpPr>
          <p:cNvPr id="6" name="TextBox 1">
            <a:extLst>
              <a:ext uri="{FF2B5EF4-FFF2-40B4-BE49-F238E27FC236}">
                <a16:creationId xmlns:a16="http://schemas.microsoft.com/office/drawing/2014/main" id="{7F6B3BEC-BC8C-465D-3FAD-89CCFD654DFD}"/>
              </a:ext>
            </a:extLst>
          </p:cNvPr>
          <p:cNvSpPr txBox="1">
            <a:spLocks noChangeArrowheads="1"/>
          </p:cNvSpPr>
          <p:nvPr/>
        </p:nvSpPr>
        <p:spPr bwMode="auto">
          <a:xfrm>
            <a:off x="5736366" y="3622189"/>
            <a:ext cx="5303059" cy="394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indent="0" eaLnBrk="1" hangingPunct="1">
              <a:lnSpc>
                <a:spcPct val="120000"/>
              </a:lnSpc>
              <a:spcBef>
                <a:spcPct val="0"/>
              </a:spcBef>
              <a:buNone/>
            </a:pPr>
            <a:r>
              <a:rPr lang="en-US" altLang="zh-CN" sz="1800" b="1" dirty="0">
                <a:solidFill>
                  <a:srgbClr val="034C9C"/>
                </a:solidFill>
                <a:latin typeface="Arial" panose="020B0604020202020204" pitchFamily="34" charset="0"/>
                <a:ea typeface="+mn-ea"/>
              </a:rPr>
              <a:t>E. Prasad </a:t>
            </a:r>
            <a:r>
              <a:rPr lang="en-US" altLang="zh-CN" sz="1800" b="1" i="1" dirty="0">
                <a:solidFill>
                  <a:srgbClr val="034C9C"/>
                </a:solidFill>
                <a:latin typeface="Arial" panose="020B0604020202020204" pitchFamily="34" charset="0"/>
                <a:ea typeface="+mn-ea"/>
              </a:rPr>
              <a:t>et al</a:t>
            </a:r>
            <a:r>
              <a:rPr lang="en-US" altLang="zh-CN" sz="1800" b="1" dirty="0">
                <a:solidFill>
                  <a:srgbClr val="034C9C"/>
                </a:solidFill>
                <a:latin typeface="Arial" panose="020B0604020202020204" pitchFamily="34" charset="0"/>
                <a:ea typeface="+mn-ea"/>
              </a:rPr>
              <a:t>. PRC 91, 064605 (2015).</a:t>
            </a:r>
          </a:p>
        </p:txBody>
      </p:sp>
      <p:sp>
        <p:nvSpPr>
          <p:cNvPr id="7" name="TextBox 1">
            <a:extLst>
              <a:ext uri="{FF2B5EF4-FFF2-40B4-BE49-F238E27FC236}">
                <a16:creationId xmlns:a16="http://schemas.microsoft.com/office/drawing/2014/main" id="{297279B8-BAFE-B43F-8324-CB20D8386AC1}"/>
              </a:ext>
            </a:extLst>
          </p:cNvPr>
          <p:cNvSpPr txBox="1">
            <a:spLocks noChangeArrowheads="1"/>
          </p:cNvSpPr>
          <p:nvPr/>
        </p:nvSpPr>
        <p:spPr bwMode="auto">
          <a:xfrm>
            <a:off x="5736365" y="4926099"/>
            <a:ext cx="5303059" cy="394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indent="0" eaLnBrk="1" hangingPunct="1">
              <a:lnSpc>
                <a:spcPct val="120000"/>
              </a:lnSpc>
              <a:spcBef>
                <a:spcPct val="0"/>
              </a:spcBef>
              <a:buNone/>
            </a:pPr>
            <a:r>
              <a:rPr lang="en-US" altLang="zh-CN" sz="1800" b="1" dirty="0">
                <a:solidFill>
                  <a:srgbClr val="034C9C"/>
                </a:solidFill>
                <a:latin typeface="Arial" panose="020B0604020202020204" pitchFamily="34" charset="0"/>
                <a:ea typeface="+mn-ea"/>
              </a:rPr>
              <a:t>T. N. Nag </a:t>
            </a:r>
            <a:r>
              <a:rPr lang="en-US" altLang="zh-CN" sz="1800" b="1" i="1" dirty="0">
                <a:solidFill>
                  <a:srgbClr val="034C9C"/>
                </a:solidFill>
                <a:latin typeface="Arial" panose="020B0604020202020204" pitchFamily="34" charset="0"/>
                <a:ea typeface="+mn-ea"/>
              </a:rPr>
              <a:t>et al</a:t>
            </a:r>
            <a:r>
              <a:rPr lang="en-US" altLang="zh-CN" sz="1800" b="1" dirty="0">
                <a:solidFill>
                  <a:srgbClr val="034C9C"/>
                </a:solidFill>
                <a:latin typeface="Arial" panose="020B0604020202020204" pitchFamily="34" charset="0"/>
                <a:ea typeface="+mn-ea"/>
              </a:rPr>
              <a:t>. PRC 103, 034612 (2021).</a:t>
            </a:r>
          </a:p>
        </p:txBody>
      </p:sp>
      <p:grpSp>
        <p:nvGrpSpPr>
          <p:cNvPr id="10" name="组合 9">
            <a:extLst>
              <a:ext uri="{FF2B5EF4-FFF2-40B4-BE49-F238E27FC236}">
                <a16:creationId xmlns:a16="http://schemas.microsoft.com/office/drawing/2014/main" id="{9AF2C67D-25D4-68F1-4CD0-A366ED514E4B}"/>
              </a:ext>
            </a:extLst>
          </p:cNvPr>
          <p:cNvGrpSpPr/>
          <p:nvPr/>
        </p:nvGrpSpPr>
        <p:grpSpPr>
          <a:xfrm>
            <a:off x="379729" y="1117305"/>
            <a:ext cx="4903471" cy="5040784"/>
            <a:chOff x="379729" y="1117305"/>
            <a:chExt cx="4811815" cy="4883083"/>
          </a:xfrm>
        </p:grpSpPr>
        <p:pic>
          <p:nvPicPr>
            <p:cNvPr id="8" name="图片 7">
              <a:extLst>
                <a:ext uri="{FF2B5EF4-FFF2-40B4-BE49-F238E27FC236}">
                  <a16:creationId xmlns:a16="http://schemas.microsoft.com/office/drawing/2014/main" id="{39C46E37-63C1-9360-F31B-441A6408B319}"/>
                </a:ext>
              </a:extLst>
            </p:cNvPr>
            <p:cNvPicPr>
              <a:picLocks noChangeAspect="1"/>
            </p:cNvPicPr>
            <p:nvPr/>
          </p:nvPicPr>
          <p:blipFill rotWithShape="1">
            <a:blip r:embed="rId3"/>
            <a:srcRect r="32198"/>
            <a:stretch/>
          </p:blipFill>
          <p:spPr>
            <a:xfrm>
              <a:off x="379729" y="1117305"/>
              <a:ext cx="4811815" cy="4883083"/>
            </a:xfrm>
            <a:prstGeom prst="rect">
              <a:avLst/>
            </a:prstGeom>
          </p:spPr>
        </p:pic>
        <p:sp>
          <p:nvSpPr>
            <p:cNvPr id="9" name="矩形 8">
              <a:extLst>
                <a:ext uri="{FF2B5EF4-FFF2-40B4-BE49-F238E27FC236}">
                  <a16:creationId xmlns:a16="http://schemas.microsoft.com/office/drawing/2014/main" id="{ADED58C6-FA1A-0320-9FE7-D2EF62A577FB}"/>
                </a:ext>
              </a:extLst>
            </p:cNvPr>
            <p:cNvSpPr/>
            <p:nvPr/>
          </p:nvSpPr>
          <p:spPr>
            <a:xfrm>
              <a:off x="4963655" y="4526844"/>
              <a:ext cx="223589" cy="8410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3" name="TextBox 1">
            <a:extLst>
              <a:ext uri="{FF2B5EF4-FFF2-40B4-BE49-F238E27FC236}">
                <a16:creationId xmlns:a16="http://schemas.microsoft.com/office/drawing/2014/main" id="{E9A34436-F497-6728-8384-6EB402F08EDE}"/>
              </a:ext>
            </a:extLst>
          </p:cNvPr>
          <p:cNvSpPr txBox="1">
            <a:spLocks noChangeArrowheads="1"/>
          </p:cNvSpPr>
          <p:nvPr/>
        </p:nvSpPr>
        <p:spPr bwMode="auto">
          <a:xfrm>
            <a:off x="5696853" y="5953176"/>
            <a:ext cx="5303059" cy="395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indent="0" eaLnBrk="1" hangingPunct="1">
              <a:lnSpc>
                <a:spcPct val="120000"/>
              </a:lnSpc>
              <a:spcBef>
                <a:spcPct val="0"/>
              </a:spcBef>
              <a:buNone/>
            </a:pPr>
            <a:r>
              <a:rPr lang="en-US" altLang="zh-CN" sz="1800" b="1" dirty="0">
                <a:solidFill>
                  <a:srgbClr val="034C9C"/>
                </a:solidFill>
                <a:latin typeface="Arial" panose="020B0604020202020204" pitchFamily="34" charset="0"/>
                <a:ea typeface="+mn-ea"/>
              </a:rPr>
              <a:t>A. A. Bogachev </a:t>
            </a:r>
            <a:r>
              <a:rPr lang="en-US" altLang="zh-CN" sz="1800" b="1" i="1" dirty="0">
                <a:solidFill>
                  <a:srgbClr val="034C9C"/>
                </a:solidFill>
                <a:latin typeface="Arial" panose="020B0604020202020204" pitchFamily="34" charset="0"/>
                <a:ea typeface="+mn-ea"/>
              </a:rPr>
              <a:t>et al</a:t>
            </a:r>
            <a:r>
              <a:rPr lang="en-US" altLang="zh-CN" sz="1800" b="1" dirty="0">
                <a:solidFill>
                  <a:srgbClr val="034C9C"/>
                </a:solidFill>
                <a:latin typeface="Arial" panose="020B0604020202020204" pitchFamily="34" charset="0"/>
                <a:ea typeface="+mn-ea"/>
              </a:rPr>
              <a:t>. PRC 104, 024623 (2021).</a:t>
            </a:r>
          </a:p>
        </p:txBody>
      </p:sp>
      <p:sp>
        <p:nvSpPr>
          <p:cNvPr id="14" name="TextBox 1">
            <a:extLst>
              <a:ext uri="{FF2B5EF4-FFF2-40B4-BE49-F238E27FC236}">
                <a16:creationId xmlns:a16="http://schemas.microsoft.com/office/drawing/2014/main" id="{333597F0-C87F-8CCE-920E-B54A676C869F}"/>
              </a:ext>
            </a:extLst>
          </p:cNvPr>
          <p:cNvSpPr txBox="1">
            <a:spLocks noChangeArrowheads="1"/>
          </p:cNvSpPr>
          <p:nvPr/>
        </p:nvSpPr>
        <p:spPr bwMode="auto">
          <a:xfrm>
            <a:off x="5406563" y="5403862"/>
            <a:ext cx="7035520" cy="427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0"/>
              </a:spcBef>
              <a:buFont typeface="Wingdings" panose="05000000000000000000" pitchFamily="2" charset="2"/>
              <a:buChar char="Ø"/>
            </a:pPr>
            <a:r>
              <a:rPr lang="en-US" altLang="zh-CN" sz="2000" i="0" u="none" strike="noStrike" baseline="0" dirty="0">
                <a:latin typeface="Arial" panose="020B0604020202020204" pitchFamily="34" charset="0"/>
                <a:cs typeface="Arial" panose="020B0604020202020204" pitchFamily="34" charset="0"/>
              </a:rPr>
              <a:t>Asymmetric and symmetric fission of excited nuclei …</a:t>
            </a:r>
            <a:endParaRPr lang="en-US" altLang="zh-CN" sz="2000" dirty="0">
              <a:latin typeface="Arial" panose="020B0604020202020204" pitchFamily="34" charset="0"/>
              <a:cs typeface="Arial" panose="020B0604020202020204" pitchFamily="34" charset="0"/>
            </a:endParaRPr>
          </a:p>
        </p:txBody>
      </p:sp>
      <p:sp>
        <p:nvSpPr>
          <p:cNvPr id="17" name="TextBox 1">
            <a:extLst>
              <a:ext uri="{FF2B5EF4-FFF2-40B4-BE49-F238E27FC236}">
                <a16:creationId xmlns:a16="http://schemas.microsoft.com/office/drawing/2014/main" id="{1CEE35F7-A426-7408-8DC9-6FA215B4C98A}"/>
              </a:ext>
            </a:extLst>
          </p:cNvPr>
          <p:cNvSpPr txBox="1">
            <a:spLocks noChangeArrowheads="1"/>
          </p:cNvSpPr>
          <p:nvPr/>
        </p:nvSpPr>
        <p:spPr bwMode="auto">
          <a:xfrm>
            <a:off x="590177" y="6138770"/>
            <a:ext cx="4671241" cy="36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indent="0" eaLnBrk="1" hangingPunct="1">
              <a:lnSpc>
                <a:spcPct val="120000"/>
              </a:lnSpc>
              <a:spcBef>
                <a:spcPct val="0"/>
              </a:spcBef>
              <a:buNone/>
            </a:pPr>
            <a:r>
              <a:rPr lang="en-US" altLang="zh-CN" sz="1600" b="1" dirty="0">
                <a:solidFill>
                  <a:srgbClr val="034C9C"/>
                </a:solidFill>
                <a:latin typeface="Arial" panose="020B0604020202020204" pitchFamily="34" charset="0"/>
                <a:ea typeface="+mn-ea"/>
              </a:rPr>
              <a:t>A. A. Bogachev </a:t>
            </a:r>
            <a:r>
              <a:rPr lang="en-US" altLang="zh-CN" sz="1600" b="1" i="1" dirty="0">
                <a:solidFill>
                  <a:srgbClr val="034C9C"/>
                </a:solidFill>
                <a:latin typeface="Arial" panose="020B0604020202020204" pitchFamily="34" charset="0"/>
                <a:ea typeface="+mn-ea"/>
              </a:rPr>
              <a:t>et al</a:t>
            </a:r>
            <a:r>
              <a:rPr lang="en-US" altLang="zh-CN" sz="1600" b="1" dirty="0">
                <a:solidFill>
                  <a:srgbClr val="034C9C"/>
                </a:solidFill>
                <a:latin typeface="Arial" panose="020B0604020202020204" pitchFamily="34" charset="0"/>
                <a:ea typeface="+mn-ea"/>
              </a:rPr>
              <a:t>. PRC 104, 024623 (2021).</a:t>
            </a:r>
          </a:p>
        </p:txBody>
      </p:sp>
    </p:spTree>
    <p:extLst>
      <p:ext uri="{BB962C8B-B14F-4D97-AF65-F5344CB8AC3E}">
        <p14:creationId xmlns:p14="http://schemas.microsoft.com/office/powerpoint/2010/main" val="361779090"/>
      </p:ext>
    </p:extLst>
  </p:cSld>
  <p:clrMapOvr>
    <a:masterClrMapping/>
  </p:clrMapOvr>
  <mc:AlternateContent xmlns:mc="http://schemas.openxmlformats.org/markup-compatibility/2006" xmlns:p14="http://schemas.microsoft.com/office/powerpoint/2010/main">
    <mc:Choice Requires="p14">
      <p:transition spd="slow" p14:dur="2000" advTm="65810"/>
    </mc:Choice>
    <mc:Fallback xmlns="">
      <p:transition spd="slow" advTm="6581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8D87F706-A483-424E-4ED2-2FD7B59D98CA}"/>
              </a:ext>
            </a:extLst>
          </p:cNvPr>
          <p:cNvSpPr/>
          <p:nvPr/>
        </p:nvSpPr>
        <p:spPr>
          <a:xfrm>
            <a:off x="3336758" y="6367958"/>
            <a:ext cx="5646821" cy="359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 name="标题 2">
            <a:extLst>
              <a:ext uri="{FF2B5EF4-FFF2-40B4-BE49-F238E27FC236}">
                <a16:creationId xmlns:a16="http://schemas.microsoft.com/office/drawing/2014/main" id="{75CC67C8-B7BC-4256-9FB4-EB46C02C86A9}"/>
              </a:ext>
            </a:extLst>
          </p:cNvPr>
          <p:cNvSpPr>
            <a:spLocks noGrp="1"/>
          </p:cNvSpPr>
          <p:nvPr>
            <p:ph type="title"/>
          </p:nvPr>
        </p:nvSpPr>
        <p:spPr/>
        <p:txBody>
          <a:bodyPr>
            <a:normAutofit/>
          </a:bodyPr>
          <a:lstStyle/>
          <a:p>
            <a:r>
              <a:rPr lang="zh-CN" altLang="en-US" sz="3400" b="1" dirty="0">
                <a:latin typeface="Microsoft YaHei" charset="-122"/>
                <a:ea typeface="Microsoft YaHei" charset="-122"/>
                <a:cs typeface="Microsoft YaHei" charset="-122"/>
              </a:rPr>
              <a:t>含时动力学方程</a:t>
            </a:r>
          </a:p>
        </p:txBody>
      </p:sp>
      <p:sp>
        <p:nvSpPr>
          <p:cNvPr id="53" name="横卷形 52"/>
          <p:cNvSpPr/>
          <p:nvPr/>
        </p:nvSpPr>
        <p:spPr>
          <a:xfrm>
            <a:off x="675276" y="6139468"/>
            <a:ext cx="5920679" cy="473291"/>
          </a:xfrm>
          <a:prstGeom prst="horizontalScroll">
            <a:avLst/>
          </a:prstGeom>
          <a:solidFill>
            <a:srgbClr val="8064A2"/>
          </a:solidFill>
          <a:ln w="25400" cap="flat" cmpd="sng" algn="ctr">
            <a:noFill/>
            <a:prstDash val="solid"/>
          </a:ln>
          <a:effectLst>
            <a:outerShdw blurRad="50800" dist="38100" dir="2700000" algn="tl" rotWithShape="0">
              <a:prstClr val="black">
                <a:alpha val="40000"/>
              </a:prstClr>
            </a:outerShdw>
          </a:effectLst>
        </p:spPr>
        <p:txBody>
          <a:bodyPr lIns="91363" tIns="45685" rIns="91363" bIns="45685" anchor="ctr"/>
          <a:lstStyle/>
          <a:p>
            <a:pPr marL="0" marR="0" lvl="0" indent="0" algn="ctr" defTabSz="913630" eaLnBrk="1" fontAlgn="auto" latinLnBrk="0" hangingPunct="1">
              <a:lnSpc>
                <a:spcPct val="100000"/>
              </a:lnSpc>
              <a:spcBef>
                <a:spcPts val="0"/>
              </a:spcBef>
              <a:spcAft>
                <a:spcPts val="0"/>
              </a:spcAft>
              <a:buClrTx/>
              <a:buSzTx/>
              <a:buFontTx/>
              <a:buNone/>
              <a:tabLst/>
              <a:defRPr/>
            </a:pPr>
            <a:r>
              <a:rPr kumimoji="0" lang="hr-HR" altLang="zh-CN" sz="1800" b="0" i="0" u="none" strike="noStrike" kern="0" cap="none" spc="0" normalizeH="0" baseline="0" noProof="0" dirty="0">
                <a:ln>
                  <a:noFill/>
                </a:ln>
                <a:solidFill>
                  <a:prstClr val="white"/>
                </a:solidFill>
                <a:effectLst/>
                <a:uLnTx/>
                <a:uFillTx/>
                <a:latin typeface="Calibri"/>
                <a:ea typeface="宋体" charset="-122"/>
                <a:cs typeface=""/>
              </a:rPr>
              <a:t>Tao, Zhao, </a:t>
            </a:r>
            <a:r>
              <a:rPr kumimoji="0" lang="hr-HR" altLang="zh-CN" sz="1800" b="1" i="0" u="none" strike="noStrike" kern="0" cap="none" spc="0" normalizeH="0" baseline="0" noProof="0" dirty="0">
                <a:ln>
                  <a:noFill/>
                </a:ln>
                <a:solidFill>
                  <a:prstClr val="white"/>
                </a:solidFill>
                <a:effectLst/>
                <a:uLnTx/>
                <a:uFillTx/>
                <a:latin typeface="Calibri"/>
                <a:ea typeface="宋体" charset="-122"/>
                <a:cs typeface=""/>
              </a:rPr>
              <a:t>ZPL</a:t>
            </a:r>
            <a:r>
              <a:rPr kumimoji="0" lang="en-US" altLang="zh-CN" sz="1800" b="1" i="0" u="none" strike="noStrike" kern="0" cap="none" spc="0" normalizeH="0" baseline="0" noProof="0" dirty="0" err="1">
                <a:ln>
                  <a:noFill/>
                </a:ln>
                <a:solidFill>
                  <a:prstClr val="white"/>
                </a:solidFill>
                <a:effectLst/>
                <a:uLnTx/>
                <a:uFillTx/>
                <a:latin typeface="Calibri"/>
                <a:ea typeface="宋体" charset="-122"/>
                <a:cs typeface=""/>
              </a:rPr>
              <a:t>i</a:t>
            </a:r>
            <a:r>
              <a:rPr kumimoji="0" lang="hr-HR" altLang="zh-CN" sz="1800" b="0" i="0" u="none" strike="noStrike" kern="0" cap="none" spc="0" normalizeH="0" baseline="0" noProof="0" dirty="0">
                <a:ln>
                  <a:noFill/>
                </a:ln>
                <a:solidFill>
                  <a:prstClr val="white"/>
                </a:solidFill>
                <a:effectLst/>
                <a:uLnTx/>
                <a:uFillTx/>
                <a:latin typeface="Calibri"/>
                <a:ea typeface="宋体" charset="-122"/>
                <a:cs typeface=""/>
              </a:rPr>
              <a:t>, Nikšić,</a:t>
            </a:r>
            <a:r>
              <a:rPr kumimoji="0" lang="hr-HR" altLang="zh-CN" sz="1800" b="0" i="0" u="none" strike="noStrike" kern="0" cap="none" spc="0" normalizeH="0" noProof="0" dirty="0">
                <a:ln>
                  <a:noFill/>
                </a:ln>
                <a:solidFill>
                  <a:prstClr val="white"/>
                </a:solidFill>
                <a:effectLst/>
                <a:uLnTx/>
                <a:uFillTx/>
                <a:latin typeface="Calibri"/>
                <a:ea typeface="宋体" charset="-122"/>
                <a:cs typeface=""/>
              </a:rPr>
              <a:t> </a:t>
            </a:r>
            <a:r>
              <a:rPr kumimoji="0" lang="hr-HR" altLang="zh-CN" sz="1800" b="0" i="0" u="none" strike="noStrike" kern="0" cap="none" spc="0" normalizeH="0" baseline="0" noProof="0" dirty="0">
                <a:ln>
                  <a:noFill/>
                </a:ln>
                <a:solidFill>
                  <a:prstClr val="white"/>
                </a:solidFill>
                <a:effectLst/>
                <a:uLnTx/>
                <a:uFillTx/>
                <a:latin typeface="Calibri"/>
                <a:ea typeface="宋体" charset="-122"/>
                <a:cs typeface=""/>
              </a:rPr>
              <a:t>Vretenar, </a:t>
            </a:r>
            <a:r>
              <a:rPr kumimoji="0" lang="en-US" altLang="zh-CN" sz="1800" b="0" i="0" u="none" strike="noStrike" kern="0" cap="none" spc="0" normalizeH="0" baseline="0" noProof="0" dirty="0">
                <a:ln>
                  <a:noFill/>
                </a:ln>
                <a:solidFill>
                  <a:prstClr val="white"/>
                </a:solidFill>
                <a:effectLst/>
                <a:uLnTx/>
                <a:uFillTx/>
                <a:latin typeface="Calibri"/>
                <a:ea typeface="宋体" charset="-122"/>
                <a:cs typeface=""/>
              </a:rPr>
              <a:t>PRC</a:t>
            </a:r>
            <a:r>
              <a:rPr kumimoji="0" lang="hr-HR" altLang="zh-CN" sz="1800" b="0" i="0" u="none" strike="noStrike" kern="0" cap="none" spc="0" normalizeH="0" baseline="0" noProof="0" dirty="0">
                <a:ln>
                  <a:noFill/>
                </a:ln>
                <a:solidFill>
                  <a:prstClr val="white"/>
                </a:solidFill>
                <a:effectLst/>
                <a:uLnTx/>
                <a:uFillTx/>
                <a:latin typeface="Calibri"/>
                <a:ea typeface="宋体" charset="-122"/>
                <a:cs typeface=""/>
              </a:rPr>
              <a:t> 96, 024319 (2017)</a:t>
            </a:r>
          </a:p>
        </p:txBody>
      </p:sp>
      <p:sp>
        <p:nvSpPr>
          <p:cNvPr id="2" name="灯片编号占位符 1">
            <a:extLst>
              <a:ext uri="{FF2B5EF4-FFF2-40B4-BE49-F238E27FC236}">
                <a16:creationId xmlns:a16="http://schemas.microsoft.com/office/drawing/2014/main" id="{D2E17548-1A9E-45EE-BDF6-691652ADFB5E}"/>
              </a:ext>
            </a:extLst>
          </p:cNvPr>
          <p:cNvSpPr>
            <a:spLocks noGrp="1"/>
          </p:cNvSpPr>
          <p:nvPr>
            <p:ph type="sldNum" sz="quarter" idx="12"/>
          </p:nvPr>
        </p:nvSpPr>
        <p:spPr/>
        <p:txBody>
          <a:bodyPr/>
          <a:lstStyle/>
          <a:p>
            <a:fld id="{62882B55-B6B2-497F-8568-5D2D4C04CE38}" type="slidenum">
              <a:rPr lang="zh-CN" altLang="en-US" smtClean="0"/>
              <a:t>42</a:t>
            </a:fld>
            <a:endParaRPr lang="zh-CN" altLang="en-US"/>
          </a:p>
        </p:txBody>
      </p:sp>
      <p:grpSp>
        <p:nvGrpSpPr>
          <p:cNvPr id="4" name="组合 3">
            <a:extLst>
              <a:ext uri="{FF2B5EF4-FFF2-40B4-BE49-F238E27FC236}">
                <a16:creationId xmlns:a16="http://schemas.microsoft.com/office/drawing/2014/main" id="{3F5F43F1-A624-EC6B-2281-F2D027CA6435}"/>
              </a:ext>
            </a:extLst>
          </p:cNvPr>
          <p:cNvGrpSpPr/>
          <p:nvPr/>
        </p:nvGrpSpPr>
        <p:grpSpPr>
          <a:xfrm>
            <a:off x="1849530" y="1588117"/>
            <a:ext cx="8715376" cy="1120636"/>
            <a:chOff x="609600" y="1936750"/>
            <a:chExt cx="8210550" cy="987425"/>
          </a:xfrm>
        </p:grpSpPr>
        <p:pic>
          <p:nvPicPr>
            <p:cNvPr id="5" name="图片 6">
              <a:extLst>
                <a:ext uri="{FF2B5EF4-FFF2-40B4-BE49-F238E27FC236}">
                  <a16:creationId xmlns:a16="http://schemas.microsoft.com/office/drawing/2014/main" id="{8B7CCD7C-2917-038F-7047-7165A666BB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36750"/>
              <a:ext cx="6986588"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21">
              <a:extLst>
                <a:ext uri="{FF2B5EF4-FFF2-40B4-BE49-F238E27FC236}">
                  <a16:creationId xmlns:a16="http://schemas.microsoft.com/office/drawing/2014/main" id="{EFE510C5-7A9C-146C-F937-D59D07B9865E}"/>
                </a:ext>
              </a:extLst>
            </p:cNvPr>
            <p:cNvPicPr>
              <a:picLocks noChangeAspect="1"/>
            </p:cNvPicPr>
            <p:nvPr/>
          </p:nvPicPr>
          <p:blipFill>
            <a:blip r:embed="rId3">
              <a:extLst>
                <a:ext uri="{28A0092B-C50C-407E-A947-70E740481C1C}">
                  <a14:useLocalDpi xmlns:a14="http://schemas.microsoft.com/office/drawing/2010/main" val="0"/>
                </a:ext>
              </a:extLst>
            </a:blip>
            <a:srcRect l="9184" r="73296"/>
            <a:stretch>
              <a:fillRect/>
            </a:stretch>
          </p:blipFill>
          <p:spPr bwMode="auto">
            <a:xfrm>
              <a:off x="7596188" y="1936750"/>
              <a:ext cx="1223962"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组合 6">
            <a:extLst>
              <a:ext uri="{FF2B5EF4-FFF2-40B4-BE49-F238E27FC236}">
                <a16:creationId xmlns:a16="http://schemas.microsoft.com/office/drawing/2014/main" id="{2C5CE7DC-B43C-DA42-0285-A3EDA5C37AFA}"/>
              </a:ext>
            </a:extLst>
          </p:cNvPr>
          <p:cNvGrpSpPr/>
          <p:nvPr/>
        </p:nvGrpSpPr>
        <p:grpSpPr>
          <a:xfrm>
            <a:off x="734860" y="2679010"/>
            <a:ext cx="10605476" cy="1380672"/>
            <a:chOff x="11724" y="2349480"/>
            <a:chExt cx="10605476" cy="1380672"/>
          </a:xfrm>
        </p:grpSpPr>
        <p:grpSp>
          <p:nvGrpSpPr>
            <p:cNvPr id="8" name="组 9">
              <a:extLst>
                <a:ext uri="{FF2B5EF4-FFF2-40B4-BE49-F238E27FC236}">
                  <a16:creationId xmlns:a16="http://schemas.microsoft.com/office/drawing/2014/main" id="{E7BBE465-B84A-BAB6-E45A-6F1C096D995A}"/>
                </a:ext>
              </a:extLst>
            </p:cNvPr>
            <p:cNvGrpSpPr>
              <a:grpSpLocks/>
            </p:cNvGrpSpPr>
            <p:nvPr/>
          </p:nvGrpSpPr>
          <p:grpSpPr bwMode="auto">
            <a:xfrm>
              <a:off x="1429945" y="2630686"/>
              <a:ext cx="9187255" cy="1099466"/>
              <a:chOff x="1944216" y="3356992"/>
              <a:chExt cx="9519467" cy="981523"/>
            </a:xfrm>
          </p:grpSpPr>
          <p:pic>
            <p:nvPicPr>
              <p:cNvPr id="10" name="图片 7">
                <a:extLst>
                  <a:ext uri="{FF2B5EF4-FFF2-40B4-BE49-F238E27FC236}">
                    <a16:creationId xmlns:a16="http://schemas.microsoft.com/office/drawing/2014/main" id="{695F7837-A8D0-997D-63C7-EB798005DA2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44216" y="3356992"/>
                <a:ext cx="6444208" cy="981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8">
                <a:extLst>
                  <a:ext uri="{FF2B5EF4-FFF2-40B4-BE49-F238E27FC236}">
                    <a16:creationId xmlns:a16="http://schemas.microsoft.com/office/drawing/2014/main" id="{3AFC4F86-FFBC-3563-AB8C-DEC0BAA6958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27688" y="3422977"/>
                <a:ext cx="3035995" cy="849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矩形 8">
              <a:extLst>
                <a:ext uri="{FF2B5EF4-FFF2-40B4-BE49-F238E27FC236}">
                  <a16:creationId xmlns:a16="http://schemas.microsoft.com/office/drawing/2014/main" id="{DA4E9480-16C7-B220-6893-89C4A33471FD}"/>
                </a:ext>
              </a:extLst>
            </p:cNvPr>
            <p:cNvSpPr/>
            <p:nvPr/>
          </p:nvSpPr>
          <p:spPr>
            <a:xfrm>
              <a:off x="11724" y="2349480"/>
              <a:ext cx="1737666" cy="497957"/>
            </a:xfrm>
            <a:prstGeom prst="rect">
              <a:avLst/>
            </a:prstGeom>
          </p:spPr>
          <p:txBody>
            <a:bodyPr wrap="square" anchor="ctr" anchorCtr="0">
              <a:spAutoFit/>
            </a:bodyPr>
            <a:lstStyle/>
            <a:p>
              <a:pPr marL="342900" indent="-342900">
                <a:lnSpc>
                  <a:spcPct val="120000"/>
                </a:lnSpc>
                <a:spcBef>
                  <a:spcPct val="0"/>
                </a:spcBef>
                <a:buFont typeface="Wingdings" panose="05000000000000000000" pitchFamily="2" charset="2"/>
                <a:buChar char="Ø"/>
              </a:pPr>
              <a:r>
                <a:rPr lang="zh-CN" altLang="en-US" sz="2400" b="1" dirty="0">
                  <a:latin typeface="微软雅黑" panose="020B0503020204020204" pitchFamily="34" charset="-122"/>
                  <a:ea typeface="微软雅黑" panose="020B0503020204020204" pitchFamily="34" charset="-122"/>
                </a:rPr>
                <a:t>集体流</a:t>
              </a:r>
              <a:endParaRPr lang="en-US" altLang="zh-CN" sz="2400" b="1" dirty="0">
                <a:latin typeface="微软雅黑" panose="020B0503020204020204" pitchFamily="34" charset="-122"/>
                <a:ea typeface="微软雅黑" panose="020B0503020204020204" pitchFamily="34" charset="-122"/>
              </a:endParaRPr>
            </a:p>
          </p:txBody>
        </p:sp>
      </p:grpSp>
      <p:grpSp>
        <p:nvGrpSpPr>
          <p:cNvPr id="12" name="组合 11">
            <a:extLst>
              <a:ext uri="{FF2B5EF4-FFF2-40B4-BE49-F238E27FC236}">
                <a16:creationId xmlns:a16="http://schemas.microsoft.com/office/drawing/2014/main" id="{B2F1C463-A951-7E46-6861-0E66F194FBAC}"/>
              </a:ext>
            </a:extLst>
          </p:cNvPr>
          <p:cNvGrpSpPr/>
          <p:nvPr/>
        </p:nvGrpSpPr>
        <p:grpSpPr>
          <a:xfrm>
            <a:off x="740192" y="4224828"/>
            <a:ext cx="5238183" cy="1528201"/>
            <a:chOff x="11724" y="3467740"/>
            <a:chExt cx="5238183" cy="1528201"/>
          </a:xfrm>
        </p:grpSpPr>
        <p:pic>
          <p:nvPicPr>
            <p:cNvPr id="13" name="图片 19">
              <a:extLst>
                <a:ext uri="{FF2B5EF4-FFF2-40B4-BE49-F238E27FC236}">
                  <a16:creationId xmlns:a16="http://schemas.microsoft.com/office/drawing/2014/main" id="{EFE4EF1E-DBA7-B096-0EF3-FDE3AFDE723D}"/>
                </a:ext>
              </a:extLst>
            </p:cNvPr>
            <p:cNvPicPr>
              <a:picLocks noChangeAspect="1"/>
            </p:cNvPicPr>
            <p:nvPr/>
          </p:nvPicPr>
          <p:blipFill>
            <a:blip r:embed="rId6">
              <a:biLevel thresh="75000"/>
              <a:extLst>
                <a:ext uri="{28A0092B-C50C-407E-A947-70E740481C1C}">
                  <a14:useLocalDpi xmlns:a14="http://schemas.microsoft.com/office/drawing/2010/main" val="0"/>
                </a:ext>
              </a:extLst>
            </a:blip>
            <a:srcRect/>
            <a:stretch>
              <a:fillRect/>
            </a:stretch>
          </p:blipFill>
          <p:spPr bwMode="auto">
            <a:xfrm>
              <a:off x="1517109" y="4145648"/>
              <a:ext cx="3732798" cy="850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矩形 13">
              <a:extLst>
                <a:ext uri="{FF2B5EF4-FFF2-40B4-BE49-F238E27FC236}">
                  <a16:creationId xmlns:a16="http://schemas.microsoft.com/office/drawing/2014/main" id="{DBEAA1BC-54E4-08AB-7F02-0CB117D23E6F}"/>
                </a:ext>
              </a:extLst>
            </p:cNvPr>
            <p:cNvSpPr/>
            <p:nvPr/>
          </p:nvSpPr>
          <p:spPr>
            <a:xfrm>
              <a:off x="11724" y="3467740"/>
              <a:ext cx="2377574" cy="497957"/>
            </a:xfrm>
            <a:prstGeom prst="rect">
              <a:avLst/>
            </a:prstGeom>
          </p:spPr>
          <p:txBody>
            <a:bodyPr wrap="none" anchor="ctr" anchorCtr="0">
              <a:spAutoFit/>
            </a:bodyPr>
            <a:lstStyle/>
            <a:p>
              <a:pPr marL="342900" indent="-342900">
                <a:lnSpc>
                  <a:spcPct val="120000"/>
                </a:lnSpc>
                <a:spcBef>
                  <a:spcPct val="0"/>
                </a:spcBef>
                <a:buFont typeface="Wingdings" panose="05000000000000000000" pitchFamily="2" charset="2"/>
                <a:buChar char="Ø"/>
              </a:pPr>
              <a:r>
                <a:rPr lang="zh-CN" altLang="en-US" sz="2400" b="1" dirty="0">
                  <a:latin typeface="微软雅黑" panose="020B0503020204020204" pitchFamily="34" charset="-122"/>
                  <a:ea typeface="微软雅黑" panose="020B0503020204020204" pitchFamily="34" charset="-122"/>
                </a:rPr>
                <a:t>裂变产物分布</a:t>
              </a:r>
              <a:endParaRPr lang="en-US" altLang="zh-CN" sz="2400" b="1" dirty="0">
                <a:latin typeface="微软雅黑" panose="020B0503020204020204" pitchFamily="34" charset="-122"/>
                <a:ea typeface="微软雅黑" panose="020B0503020204020204" pitchFamily="34" charset="-122"/>
              </a:endParaRPr>
            </a:p>
          </p:txBody>
        </p:sp>
      </p:grpSp>
      <p:sp>
        <p:nvSpPr>
          <p:cNvPr id="15" name="矩形 14">
            <a:extLst>
              <a:ext uri="{FF2B5EF4-FFF2-40B4-BE49-F238E27FC236}">
                <a16:creationId xmlns:a16="http://schemas.microsoft.com/office/drawing/2014/main" id="{E7890AB7-A1DF-B79B-1F5D-6D412D3E33B9}"/>
              </a:ext>
            </a:extLst>
          </p:cNvPr>
          <p:cNvSpPr/>
          <p:nvPr/>
        </p:nvSpPr>
        <p:spPr>
          <a:xfrm>
            <a:off x="734860" y="1006309"/>
            <a:ext cx="5243515" cy="497957"/>
          </a:xfrm>
          <a:prstGeom prst="rect">
            <a:avLst/>
          </a:prstGeom>
        </p:spPr>
        <p:txBody>
          <a:bodyPr wrap="square" anchor="ctr" anchorCtr="0">
            <a:spAutoFit/>
          </a:bodyPr>
          <a:lstStyle/>
          <a:p>
            <a:pPr marL="342900" indent="-342900">
              <a:lnSpc>
                <a:spcPct val="120000"/>
              </a:lnSpc>
              <a:spcBef>
                <a:spcPct val="0"/>
              </a:spcBef>
              <a:buFont typeface="Wingdings" panose="05000000000000000000" pitchFamily="2" charset="2"/>
              <a:buChar char="Ø"/>
            </a:pPr>
            <a:r>
              <a:rPr lang="zh-CN" altLang="en-US" sz="2400" b="1" dirty="0">
                <a:latin typeface="微软雅黑" panose="020B0503020204020204" pitchFamily="34" charset="-122"/>
                <a:ea typeface="微软雅黑" panose="020B0503020204020204" pitchFamily="34" charset="-122"/>
              </a:rPr>
              <a:t>含时类薛定谔方程</a:t>
            </a:r>
            <a:endParaRPr lang="en-US" altLang="zh-CN" sz="2400" b="1" dirty="0">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a16="http://schemas.microsoft.com/office/drawing/2014/main" id="{623D62B3-34C4-759D-D0BF-B34B7A1DB7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09630" y="3985767"/>
            <a:ext cx="3660453" cy="2839098"/>
          </a:xfrm>
          <a:prstGeom prst="rect">
            <a:avLst/>
          </a:prstGeom>
        </p:spPr>
      </p:pic>
    </p:spTree>
    <p:extLst>
      <p:ext uri="{BB962C8B-B14F-4D97-AF65-F5344CB8AC3E}">
        <p14:creationId xmlns:p14="http://schemas.microsoft.com/office/powerpoint/2010/main" val="242106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up)">
                                      <p:cBhvr>
                                        <p:cTn id="1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0400" y="191529"/>
            <a:ext cx="9679880" cy="687820"/>
          </a:xfrm>
        </p:spPr>
        <p:txBody>
          <a:bodyPr>
            <a:normAutofit/>
          </a:bodyPr>
          <a:lstStyle/>
          <a:p>
            <a:pPr>
              <a:defRPr/>
            </a:pPr>
            <a:r>
              <a:rPr lang="en-US" altLang="zh-CN" sz="3600" b="1" baseline="30000" dirty="0">
                <a:solidFill>
                  <a:schemeClr val="accent1"/>
                </a:solidFill>
                <a:latin typeface="微软雅黑" panose="020B0503020204020204" charset="-122"/>
                <a:ea typeface="微软雅黑" panose="020B0503020204020204" charset="-122"/>
              </a:rPr>
              <a:t>180</a:t>
            </a:r>
            <a:r>
              <a:rPr lang="en-US" altLang="zh-CN" sz="3600" b="1" dirty="0">
                <a:solidFill>
                  <a:schemeClr val="accent1"/>
                </a:solidFill>
                <a:latin typeface="微软雅黑" panose="020B0503020204020204" charset="-122"/>
                <a:ea typeface="微软雅黑" panose="020B0503020204020204" charset="-122"/>
              </a:rPr>
              <a:t>Hg</a:t>
            </a:r>
            <a:r>
              <a:rPr lang="zh-CN" altLang="en-US" sz="3600" b="1" dirty="0">
                <a:solidFill>
                  <a:schemeClr val="accent1"/>
                </a:solidFill>
                <a:latin typeface="微软雅黑" panose="020B0503020204020204" charset="-122"/>
                <a:ea typeface="微软雅黑" panose="020B0503020204020204" charset="-122"/>
              </a:rPr>
              <a:t>裂变研究 </a:t>
            </a:r>
            <a:r>
              <a:rPr lang="en-US" altLang="zh-CN" sz="3600" b="1" dirty="0">
                <a:latin typeface="微软雅黑" panose="020B0503020204020204" charset="-122"/>
                <a:ea typeface="微软雅黑" panose="020B0503020204020204" charset="-122"/>
              </a:rPr>
              <a:t>— </a:t>
            </a:r>
            <a:r>
              <a:rPr lang="en-US" altLang="zh-CN" b="1" i="1" dirty="0">
                <a:solidFill>
                  <a:srgbClr val="7030A0"/>
                </a:solidFill>
                <a:latin typeface="微软雅黑" panose="020B0503020204020204" charset="-122"/>
                <a:ea typeface="微软雅黑" panose="020B0503020204020204" charset="-122"/>
              </a:rPr>
              <a:t>PES</a:t>
            </a:r>
            <a:endParaRPr lang="zh-CN" altLang="en-US" sz="3600" b="1" i="1" dirty="0">
              <a:solidFill>
                <a:srgbClr val="7030A0"/>
              </a:solidFill>
              <a:latin typeface="微软雅黑" panose="020B0503020204020204" charset="-122"/>
              <a:ea typeface="微软雅黑" panose="020B0503020204020204" charset="-122"/>
            </a:endParaRPr>
          </a:p>
        </p:txBody>
      </p:sp>
      <p:sp>
        <p:nvSpPr>
          <p:cNvPr id="3" name="灯片编号占位符 2"/>
          <p:cNvSpPr>
            <a:spLocks noGrp="1"/>
          </p:cNvSpPr>
          <p:nvPr>
            <p:ph type="sldNum" sz="quarter" idx="12"/>
          </p:nvPr>
        </p:nvSpPr>
        <p:spPr/>
        <p:txBody>
          <a:bodyPr/>
          <a:lstStyle/>
          <a:p>
            <a:fld id="{62882B55-B6B2-497F-8568-5D2D4C04CE38}" type="slidenum">
              <a:rPr lang="zh-CN" altLang="en-US" smtClean="0"/>
              <a:t>43</a:t>
            </a:fld>
            <a:endParaRPr lang="zh-CN" altLang="en-US" dirty="0"/>
          </a:p>
        </p:txBody>
      </p:sp>
      <p:sp>
        <p:nvSpPr>
          <p:cNvPr id="25" name="矩形 24"/>
          <p:cNvSpPr/>
          <p:nvPr/>
        </p:nvSpPr>
        <p:spPr>
          <a:xfrm>
            <a:off x="3376541" y="6358080"/>
            <a:ext cx="5829146" cy="420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mc:AlternateContent xmlns:mc="http://schemas.openxmlformats.org/markup-compatibility/2006" xmlns:a14="http://schemas.microsoft.com/office/drawing/2010/main">
        <mc:Choice Requires="a14">
          <p:sp>
            <p:nvSpPr>
              <p:cNvPr id="13" name="矩形 12">
                <a:extLst>
                  <a:ext uri="{FF2B5EF4-FFF2-40B4-BE49-F238E27FC236}">
                    <a16:creationId xmlns:a16="http://schemas.microsoft.com/office/drawing/2014/main" id="{92F7FC18-12B5-4842-B261-FC3E3FB4E6F8}"/>
                  </a:ext>
                </a:extLst>
              </p:cNvPr>
              <p:cNvSpPr/>
              <p:nvPr/>
            </p:nvSpPr>
            <p:spPr>
              <a:xfrm>
                <a:off x="7727040" y="5539453"/>
                <a:ext cx="4304504" cy="799706"/>
              </a:xfrm>
              <a:prstGeom prst="rect">
                <a:avLst/>
              </a:prstGeom>
            </p:spPr>
            <p:txBody>
              <a:bodyPr wrap="square">
                <a:spAutoFit/>
              </a:bodyPr>
              <a:lstStyle/>
              <a:p>
                <a:pPr algn="just">
                  <a:lnSpc>
                    <a:spcPct val="120000"/>
                  </a:lnSpc>
                  <a:spcBef>
                    <a:spcPct val="0"/>
                  </a:spcBef>
                </a:pPr>
                <a:r>
                  <a:rPr lang="zh-CN" altLang="en-US" sz="2000" dirty="0">
                    <a:solidFill>
                      <a:schemeClr val="tx1"/>
                    </a:solidFill>
                    <a:latin typeface="微软雅黑" panose="020B0503020204020204" pitchFamily="34" charset="-122"/>
                    <a:ea typeface="微软雅黑" panose="020B0503020204020204" pitchFamily="34" charset="-122"/>
                  </a:rPr>
                  <a:t>在剪裂线附近对</a:t>
                </a:r>
                <a14:m>
                  <m:oMath xmlns:m="http://schemas.openxmlformats.org/officeDocument/2006/math">
                    <m:sSub>
                      <m:sSubPr>
                        <m:ctrlPr>
                          <a:rPr lang="en-US" altLang="zh-CN" sz="2000" i="1" smtClean="0">
                            <a:solidFill>
                              <a:schemeClr val="tx1"/>
                            </a:solidFill>
                            <a:latin typeface="Cambria Math" panose="02040503050406030204" pitchFamily="18" charset="0"/>
                          </a:rPr>
                        </m:ctrlPr>
                      </m:sSubPr>
                      <m:e>
                        <m:r>
                          <a:rPr lang="en-US" altLang="zh-CN" sz="2000" b="0" i="1">
                            <a:solidFill>
                              <a:schemeClr val="tx1"/>
                            </a:solidFill>
                            <a:latin typeface="Cambria Math" panose="02040503050406030204" pitchFamily="18" charset="0"/>
                          </a:rPr>
                          <m:t>𝑞</m:t>
                        </m:r>
                      </m:e>
                      <m:sub>
                        <m:r>
                          <a:rPr lang="en-US" altLang="zh-CN" sz="2000" b="0" i="1">
                            <a:solidFill>
                              <a:schemeClr val="tx1"/>
                            </a:solidFill>
                            <a:latin typeface="Cambria Math" panose="02040503050406030204" pitchFamily="18" charset="0"/>
                          </a:rPr>
                          <m:t>𝑁</m:t>
                        </m:r>
                        <m:r>
                          <a:rPr lang="en-US" altLang="zh-CN" sz="2000" b="0" i="1">
                            <a:solidFill>
                              <a:schemeClr val="tx1"/>
                            </a:solidFill>
                            <a:latin typeface="Cambria Math" panose="02040503050406030204" pitchFamily="18" charset="0"/>
                          </a:rPr>
                          <m:t> </m:t>
                        </m:r>
                      </m:sub>
                    </m:sSub>
                  </m:oMath>
                </a14:m>
                <a:r>
                  <a:rPr lang="zh-CN" altLang="en-US" sz="2000" dirty="0">
                    <a:solidFill>
                      <a:schemeClr val="tx1"/>
                    </a:solidFill>
                    <a:latin typeface="微软雅黑" panose="020B0503020204020204" pitchFamily="34" charset="-122"/>
                    <a:ea typeface="微软雅黑" panose="020B0503020204020204" pitchFamily="34" charset="-122"/>
                  </a:rPr>
                  <a:t>进行约束计算，断点定义为裂变谷与聚变谷间的鞍点</a:t>
                </a:r>
                <a:endParaRPr lang="en-US" altLang="zh-CN" sz="2000" dirty="0">
                  <a:solidFill>
                    <a:schemeClr val="tx1"/>
                  </a:solidFill>
                  <a:latin typeface="微软雅黑" panose="020B0503020204020204" pitchFamily="34" charset="-122"/>
                  <a:ea typeface="微软雅黑" panose="020B0503020204020204" pitchFamily="34" charset="-122"/>
                </a:endParaRPr>
              </a:p>
            </p:txBody>
          </p:sp>
        </mc:Choice>
        <mc:Fallback xmlns="">
          <p:sp>
            <p:nvSpPr>
              <p:cNvPr id="13" name="矩形 12">
                <a:extLst>
                  <a:ext uri="{FF2B5EF4-FFF2-40B4-BE49-F238E27FC236}">
                    <a16:creationId xmlns:a16="http://schemas.microsoft.com/office/drawing/2014/main" id="{92F7FC18-12B5-4842-B261-FC3E3FB4E6F8}"/>
                  </a:ext>
                </a:extLst>
              </p:cNvPr>
              <p:cNvSpPr>
                <a:spLocks noRot="1" noChangeAspect="1" noMove="1" noResize="1" noEditPoints="1" noAdjustHandles="1" noChangeArrowheads="1" noChangeShapeType="1" noTextEdit="1"/>
              </p:cNvSpPr>
              <p:nvPr/>
            </p:nvSpPr>
            <p:spPr>
              <a:xfrm>
                <a:off x="7727040" y="5539453"/>
                <a:ext cx="4304504" cy="799706"/>
              </a:xfrm>
              <a:prstGeom prst="rect">
                <a:avLst/>
              </a:prstGeom>
              <a:blipFill>
                <a:blip r:embed="rId3"/>
                <a:stretch>
                  <a:fillRect l="-1558" t="-763" r="-1416" b="-12977"/>
                </a:stretch>
              </a:blipFill>
            </p:spPr>
            <p:txBody>
              <a:bodyPr/>
              <a:lstStyle/>
              <a:p>
                <a:r>
                  <a:rPr lang="zh-CN" altLang="en-US">
                    <a:noFill/>
                  </a:rPr>
                  <a:t> </a:t>
                </a:r>
              </a:p>
            </p:txBody>
          </p:sp>
        </mc:Fallback>
      </mc:AlternateContent>
      <p:grpSp>
        <p:nvGrpSpPr>
          <p:cNvPr id="6" name="组合 5">
            <a:extLst>
              <a:ext uri="{FF2B5EF4-FFF2-40B4-BE49-F238E27FC236}">
                <a16:creationId xmlns:a16="http://schemas.microsoft.com/office/drawing/2014/main" id="{80054DAB-E4EB-41FD-A181-7B1AADE1B91E}"/>
              </a:ext>
            </a:extLst>
          </p:cNvPr>
          <p:cNvGrpSpPr/>
          <p:nvPr/>
        </p:nvGrpSpPr>
        <p:grpSpPr>
          <a:xfrm>
            <a:off x="82428" y="1330414"/>
            <a:ext cx="7129792" cy="4873371"/>
            <a:chOff x="82428" y="1330414"/>
            <a:chExt cx="7129792" cy="4873371"/>
          </a:xfrm>
        </p:grpSpPr>
        <p:grpSp>
          <p:nvGrpSpPr>
            <p:cNvPr id="15" name="组合 14">
              <a:extLst>
                <a:ext uri="{FF2B5EF4-FFF2-40B4-BE49-F238E27FC236}">
                  <a16:creationId xmlns:a16="http://schemas.microsoft.com/office/drawing/2014/main" id="{01515D82-0F8C-4986-BC47-C14ADE1130B9}"/>
                </a:ext>
              </a:extLst>
            </p:cNvPr>
            <p:cNvGrpSpPr/>
            <p:nvPr/>
          </p:nvGrpSpPr>
          <p:grpSpPr>
            <a:xfrm>
              <a:off x="82428" y="1330414"/>
              <a:ext cx="7129792" cy="4384586"/>
              <a:chOff x="82428" y="1330414"/>
              <a:chExt cx="7129792" cy="4384586"/>
            </a:xfrm>
          </p:grpSpPr>
          <p:pic>
            <p:nvPicPr>
              <p:cNvPr id="19" name="图片 18">
                <a:extLst>
                  <a:ext uri="{FF2B5EF4-FFF2-40B4-BE49-F238E27FC236}">
                    <a16:creationId xmlns:a16="http://schemas.microsoft.com/office/drawing/2014/main" id="{069A743D-D3AF-408B-8DDD-4753252AA15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428" y="1330414"/>
                <a:ext cx="7129792" cy="4384586"/>
              </a:xfrm>
              <a:prstGeom prst="rect">
                <a:avLst/>
              </a:prstGeom>
              <a:noFill/>
              <a:ln>
                <a:noFill/>
              </a:ln>
            </p:spPr>
          </p:pic>
          <p:pic>
            <p:nvPicPr>
              <p:cNvPr id="27" name="图片 26">
                <a:extLst>
                  <a:ext uri="{FF2B5EF4-FFF2-40B4-BE49-F238E27FC236}">
                    <a16:creationId xmlns:a16="http://schemas.microsoft.com/office/drawing/2014/main" id="{831BC040-A14C-4F0B-AE4C-B58A9AF167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4440" t="12117" r="18661" b="78412"/>
              <a:stretch/>
            </p:blipFill>
            <p:spPr bwMode="auto">
              <a:xfrm>
                <a:off x="1266825" y="1750189"/>
                <a:ext cx="1204913" cy="415260"/>
              </a:xfrm>
              <a:prstGeom prst="rect">
                <a:avLst/>
              </a:prstGeom>
              <a:noFill/>
              <a:ln>
                <a:noFill/>
              </a:ln>
            </p:spPr>
          </p:pic>
          <p:sp>
            <p:nvSpPr>
              <p:cNvPr id="14" name="矩形 13">
                <a:extLst>
                  <a:ext uri="{FF2B5EF4-FFF2-40B4-BE49-F238E27FC236}">
                    <a16:creationId xmlns:a16="http://schemas.microsoft.com/office/drawing/2014/main" id="{CE264D0D-805A-4945-A3AD-D231BC439BAA}"/>
                  </a:ext>
                </a:extLst>
              </p:cNvPr>
              <p:cNvSpPr/>
              <p:nvPr/>
            </p:nvSpPr>
            <p:spPr>
              <a:xfrm>
                <a:off x="4663440" y="1844046"/>
                <a:ext cx="1303020" cy="472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mc:AlternateContent xmlns:mc="http://schemas.openxmlformats.org/markup-compatibility/2006" xmlns:a14="http://schemas.microsoft.com/office/drawing/2010/main">
          <mc:Choice Requires="a14">
            <p:sp>
              <p:nvSpPr>
                <p:cNvPr id="26" name="矩形 25">
                  <a:extLst>
                    <a:ext uri="{FF2B5EF4-FFF2-40B4-BE49-F238E27FC236}">
                      <a16:creationId xmlns:a16="http://schemas.microsoft.com/office/drawing/2014/main" id="{ACF30606-B579-4E84-8F9E-F8ED3F9AEA2E}"/>
                    </a:ext>
                  </a:extLst>
                </p:cNvPr>
                <p:cNvSpPr/>
                <p:nvPr/>
              </p:nvSpPr>
              <p:spPr>
                <a:xfrm>
                  <a:off x="4340746" y="1381902"/>
                  <a:ext cx="1560142" cy="1042721"/>
                </a:xfrm>
                <a:prstGeom prst="rect">
                  <a:avLst/>
                </a:prstGeom>
              </p:spPr>
              <p:txBody>
                <a:bodyPr wrap="square">
                  <a:spAutoFit/>
                </a:bodyPr>
                <a:lstStyle/>
                <a:p>
                  <a:pPr algn="just">
                    <a:lnSpc>
                      <a:spcPct val="120000"/>
                    </a:lnSpc>
                    <a:spcBef>
                      <a:spcPct val="0"/>
                    </a:spcBef>
                  </a:pPr>
                  <a14:m>
                    <m:oMathPara xmlns:m="http://schemas.openxmlformats.org/officeDocument/2006/math">
                      <m:oMathParaPr>
                        <m:jc m:val="centerGroup"/>
                      </m:oMathParaPr>
                      <m:oMath xmlns:m="http://schemas.openxmlformats.org/officeDocument/2006/math">
                        <m:r>
                          <a:rPr lang="en-US" altLang="zh-CN" sz="1600" smtClean="0">
                            <a:solidFill>
                              <a:srgbClr val="C00000"/>
                            </a:solidFill>
                            <a:latin typeface="Cambria Math" panose="02040503050406030204" pitchFamily="18" charset="0"/>
                            <a:ea typeface="宋体" panose="02010600030101010101" pitchFamily="2" charset="-122"/>
                          </a:rPr>
                          <m:t>(</m:t>
                        </m:r>
                        <m:r>
                          <a:rPr lang="en-US" altLang="zh-CN" sz="1600" b="0" i="0" smtClean="0">
                            <a:solidFill>
                              <a:srgbClr val="C00000"/>
                            </a:solidFill>
                            <a:latin typeface="Cambria Math" panose="02040503050406030204" pitchFamily="18" charset="0"/>
                            <a:ea typeface="宋体" panose="02010600030101010101" pitchFamily="2" charset="-122"/>
                          </a:rPr>
                          <m:t>4.06, 2.08</m:t>
                        </m:r>
                        <m:r>
                          <a:rPr lang="en-US" altLang="zh-CN" sz="1600">
                            <a:solidFill>
                              <a:srgbClr val="C00000"/>
                            </a:solidFill>
                            <a:latin typeface="Cambria Math" panose="02040503050406030204" pitchFamily="18" charset="0"/>
                            <a:ea typeface="宋体" panose="02010600030101010101" pitchFamily="2" charset="-122"/>
                          </a:rPr>
                          <m:t>)</m:t>
                        </m:r>
                      </m:oMath>
                    </m:oMathPara>
                  </a14:m>
                  <a:endParaRPr lang="en-US" altLang="zh-CN" sz="1600" i="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20000"/>
                    </a:lnSpc>
                    <a:spcBef>
                      <a:spcPct val="0"/>
                    </a:spcBef>
                  </a:pPr>
                  <a14:m>
                    <m:oMathPara xmlns:m="http://schemas.openxmlformats.org/officeDocument/2006/math">
                      <m:oMathParaPr>
                        <m:jc m:val="centerGroup"/>
                      </m:oMathParaPr>
                      <m:oMath xmlns:m="http://schemas.openxmlformats.org/officeDocument/2006/math">
                        <m:r>
                          <a:rPr lang="en-US" altLang="zh-CN" sz="1600" i="1" smtClean="0">
                            <a:solidFill>
                              <a:srgbClr val="C00000"/>
                            </a:solidFill>
                            <a:latin typeface="Cambria Math" panose="02040503050406030204" pitchFamily="18" charset="0"/>
                            <a:ea typeface="宋体" panose="02010600030101010101" pitchFamily="2" charset="-122"/>
                          </a:rPr>
                          <m:t>−1399.2696 </m:t>
                        </m:r>
                        <m:r>
                          <m:rPr>
                            <m:sty m:val="p"/>
                          </m:rPr>
                          <a:rPr lang="en-US" altLang="zh-CN" sz="1600" i="0">
                            <a:solidFill>
                              <a:srgbClr val="C00000"/>
                            </a:solidFill>
                            <a:latin typeface="Cambria Math" panose="02040503050406030204" pitchFamily="18" charset="0"/>
                            <a:ea typeface="宋体" panose="02010600030101010101" pitchFamily="2" charset="-122"/>
                          </a:rPr>
                          <m:t>MeV</m:t>
                        </m:r>
                        <m:r>
                          <a:rPr lang="en-US" altLang="zh-CN" sz="1600" b="0" i="0" smtClean="0">
                            <a:solidFill>
                              <a:srgbClr val="C00000"/>
                            </a:solidFill>
                            <a:latin typeface="Cambria Math" panose="02040503050406030204" pitchFamily="18" charset="0"/>
                            <a:ea typeface="宋体" panose="02010600030101010101" pitchFamily="2" charset="-122"/>
                          </a:rPr>
                          <m:t>  </m:t>
                        </m:r>
                      </m:oMath>
                    </m:oMathPara>
                  </a14:m>
                  <a:endParaRPr lang="en-US" altLang="zh-CN" sz="1600" b="0" i="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20000"/>
                    </a:lnSpc>
                    <a:spcBef>
                      <a:spcPct val="0"/>
                    </a:spcBef>
                  </a:pPr>
                  <a14:m>
                    <m:oMathPara xmlns:m="http://schemas.openxmlformats.org/officeDocument/2006/math">
                      <m:oMathParaPr>
                        <m:jc m:val="centerGroup"/>
                      </m:oMathParaPr>
                      <m:oMath xmlns:m="http://schemas.openxmlformats.org/officeDocument/2006/math">
                        <m:r>
                          <a:rPr lang="en-US" altLang="zh-CN" sz="1600" b="0" i="0" smtClean="0">
                            <a:solidFill>
                              <a:srgbClr val="C00000"/>
                            </a:solidFill>
                            <a:latin typeface="Cambria Math" panose="02040503050406030204" pitchFamily="18" charset="0"/>
                            <a:ea typeface="宋体" panose="02010600030101010101" pitchFamily="2" charset="-122"/>
                          </a:rPr>
                          <m:t>(</m:t>
                        </m:r>
                        <m:sPre>
                          <m:sPrePr>
                            <m:ctrlPr>
                              <a:rPr lang="en-US" altLang="zh-CN" sz="1600" b="0" i="1" smtClean="0">
                                <a:solidFill>
                                  <a:srgbClr val="C00000"/>
                                </a:solidFill>
                                <a:latin typeface="Cambria Math" panose="02040503050406030204" pitchFamily="18" charset="0"/>
                                <a:ea typeface="宋体" panose="02010600030101010101" pitchFamily="2" charset="-122"/>
                              </a:rPr>
                            </m:ctrlPr>
                          </m:sPrePr>
                          <m:sub/>
                          <m:sup>
                            <m:r>
                              <a:rPr lang="en-US" altLang="zh-CN" sz="1600" b="0" i="1" smtClean="0">
                                <a:solidFill>
                                  <a:srgbClr val="C00000"/>
                                </a:solidFill>
                                <a:latin typeface="Cambria Math" panose="02040503050406030204" pitchFamily="18" charset="0"/>
                              </a:rPr>
                              <m:t>101</m:t>
                            </m:r>
                          </m:sup>
                          <m:e>
                            <m:r>
                              <m:rPr>
                                <m:sty m:val="p"/>
                              </m:rPr>
                              <a:rPr lang="en-US" altLang="zh-CN" sz="1600" b="0" i="0" smtClean="0">
                                <a:solidFill>
                                  <a:srgbClr val="C00000"/>
                                </a:solidFill>
                                <a:latin typeface="Cambria Math" panose="02040503050406030204" pitchFamily="18" charset="0"/>
                              </a:rPr>
                              <m:t>Rh</m:t>
                            </m:r>
                          </m:e>
                        </m:sPre>
                        <m:r>
                          <a:rPr lang="en-US" altLang="zh-CN" sz="1600" i="1">
                            <a:solidFill>
                              <a:srgbClr val="C00000"/>
                            </a:solidFill>
                            <a:latin typeface="Cambria Math" panose="02040503050406030204" pitchFamily="18" charset="0"/>
                          </a:rPr>
                          <m:t>/</m:t>
                        </m:r>
                        <m:sPre>
                          <m:sPrePr>
                            <m:ctrlPr>
                              <a:rPr lang="en-US" altLang="zh-CN" sz="1600" i="1">
                                <a:solidFill>
                                  <a:srgbClr val="C00000"/>
                                </a:solidFill>
                                <a:latin typeface="Cambria Math" panose="02040503050406030204" pitchFamily="18" charset="0"/>
                                <a:ea typeface="宋体" panose="02010600030101010101" pitchFamily="2" charset="-122"/>
                              </a:rPr>
                            </m:ctrlPr>
                          </m:sPrePr>
                          <m:sub/>
                          <m:sup>
                            <m:r>
                              <a:rPr lang="en-US" altLang="zh-CN" sz="1600" b="0" i="1" smtClean="0">
                                <a:solidFill>
                                  <a:srgbClr val="C00000"/>
                                </a:solidFill>
                                <a:latin typeface="Cambria Math" panose="02040503050406030204" pitchFamily="18" charset="0"/>
                                <a:ea typeface="宋体" panose="02010600030101010101" pitchFamily="2" charset="-122"/>
                              </a:rPr>
                              <m:t>79</m:t>
                            </m:r>
                          </m:sup>
                          <m:e>
                            <m:r>
                              <m:rPr>
                                <m:sty m:val="p"/>
                              </m:rPr>
                              <a:rPr lang="en-US" altLang="zh-CN" sz="1600" b="0" i="0" smtClean="0">
                                <a:solidFill>
                                  <a:srgbClr val="C00000"/>
                                </a:solidFill>
                                <a:latin typeface="Cambria Math" panose="02040503050406030204" pitchFamily="18" charset="0"/>
                              </a:rPr>
                              <m:t>Br</m:t>
                            </m:r>
                          </m:e>
                        </m:sPre>
                        <m:r>
                          <a:rPr lang="en-US" altLang="zh-CN" sz="1600" b="0" i="0" smtClean="0">
                            <a:solidFill>
                              <a:srgbClr val="C00000"/>
                            </a:solidFill>
                            <a:latin typeface="Cambria Math" panose="02040503050406030204" pitchFamily="18" charset="0"/>
                            <a:ea typeface="宋体" panose="02010600030101010101" pitchFamily="2" charset="-122"/>
                          </a:rPr>
                          <m:t>)</m:t>
                        </m:r>
                      </m:oMath>
                    </m:oMathPara>
                  </a14:m>
                  <a:endParaRPr lang="en-US" altLang="zh-CN" sz="1600" b="0" i="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26" name="矩形 25">
                  <a:extLst>
                    <a:ext uri="{FF2B5EF4-FFF2-40B4-BE49-F238E27FC236}">
                      <a16:creationId xmlns:a16="http://schemas.microsoft.com/office/drawing/2014/main" id="{ACF30606-B579-4E84-8F9E-F8ED3F9AEA2E}"/>
                    </a:ext>
                  </a:extLst>
                </p:cNvPr>
                <p:cNvSpPr>
                  <a:spLocks noRot="1" noChangeAspect="1" noMove="1" noResize="1" noEditPoints="1" noAdjustHandles="1" noChangeArrowheads="1" noChangeShapeType="1" noTextEdit="1"/>
                </p:cNvSpPr>
                <p:nvPr/>
              </p:nvSpPr>
              <p:spPr>
                <a:xfrm>
                  <a:off x="4340746" y="1381902"/>
                  <a:ext cx="1560142" cy="1042721"/>
                </a:xfrm>
                <a:prstGeom prst="rect">
                  <a:avLst/>
                </a:prstGeom>
                <a:blipFill>
                  <a:blip r:embed="rId5"/>
                  <a:stretch>
                    <a:fillRect r="-9766"/>
                  </a:stretch>
                </a:blipFill>
              </p:spPr>
              <p:txBody>
                <a:bodyPr/>
                <a:lstStyle/>
                <a:p>
                  <a:r>
                    <a:rPr lang="zh-CN" altLang="en-US">
                      <a:noFill/>
                    </a:rPr>
                    <a:t> </a:t>
                  </a:r>
                </a:p>
              </p:txBody>
            </p:sp>
          </mc:Fallback>
        </mc:AlternateContent>
        <p:cxnSp>
          <p:nvCxnSpPr>
            <p:cNvPr id="17" name="直接箭头连接符 16">
              <a:extLst>
                <a:ext uri="{FF2B5EF4-FFF2-40B4-BE49-F238E27FC236}">
                  <a16:creationId xmlns:a16="http://schemas.microsoft.com/office/drawing/2014/main" id="{2E0AE1B1-681F-4F7A-9650-B23B1C0DF91B}"/>
                </a:ext>
              </a:extLst>
            </p:cNvPr>
            <p:cNvCxnSpPr>
              <a:cxnSpLocks/>
              <a:endCxn id="26" idx="2"/>
            </p:cNvCxnSpPr>
            <p:nvPr/>
          </p:nvCxnSpPr>
          <p:spPr>
            <a:xfrm flipV="1">
              <a:off x="5048157" y="2424623"/>
              <a:ext cx="72660" cy="562933"/>
            </a:xfrm>
            <a:prstGeom prst="straightConnector1">
              <a:avLst/>
            </a:prstGeom>
            <a:ln w="19050">
              <a:solidFill>
                <a:srgbClr val="98372D"/>
              </a:solidFill>
              <a:headEnd w="lg" len="lg"/>
              <a:tailEnd type="stealth"/>
            </a:ln>
          </p:spPr>
          <p:style>
            <a:lnRef idx="1">
              <a:schemeClr val="accent1"/>
            </a:lnRef>
            <a:fillRef idx="0">
              <a:schemeClr val="accent1"/>
            </a:fillRef>
            <a:effectRef idx="0">
              <a:schemeClr val="accent1"/>
            </a:effectRef>
            <a:fontRef idx="minor">
              <a:schemeClr val="tx1"/>
            </a:fontRef>
          </p:style>
        </p:cxnSp>
        <p:cxnSp>
          <p:nvCxnSpPr>
            <p:cNvPr id="35" name="直接箭头连接符 34">
              <a:extLst>
                <a:ext uri="{FF2B5EF4-FFF2-40B4-BE49-F238E27FC236}">
                  <a16:creationId xmlns:a16="http://schemas.microsoft.com/office/drawing/2014/main" id="{B46D695B-343D-4702-BECD-42A2B906ABE7}"/>
                </a:ext>
              </a:extLst>
            </p:cNvPr>
            <p:cNvCxnSpPr>
              <a:cxnSpLocks/>
            </p:cNvCxnSpPr>
            <p:nvPr/>
          </p:nvCxnSpPr>
          <p:spPr>
            <a:xfrm flipV="1">
              <a:off x="6046689" y="3125175"/>
              <a:ext cx="117872" cy="223167"/>
            </a:xfrm>
            <a:prstGeom prst="straightConnector1">
              <a:avLst/>
            </a:prstGeom>
            <a:ln w="19050">
              <a:solidFill>
                <a:srgbClr val="98372D"/>
              </a:solidFill>
              <a:headEnd w="lg" len="lg"/>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矩形 35">
                  <a:extLst>
                    <a:ext uri="{FF2B5EF4-FFF2-40B4-BE49-F238E27FC236}">
                      <a16:creationId xmlns:a16="http://schemas.microsoft.com/office/drawing/2014/main" id="{9C8C81B1-9145-41CD-995F-01422918547B}"/>
                    </a:ext>
                  </a:extLst>
                </p:cNvPr>
                <p:cNvSpPr/>
                <p:nvPr/>
              </p:nvSpPr>
              <p:spPr>
                <a:xfrm>
                  <a:off x="5511043" y="2184598"/>
                  <a:ext cx="1560142" cy="1035796"/>
                </a:xfrm>
                <a:prstGeom prst="rect">
                  <a:avLst/>
                </a:prstGeom>
              </p:spPr>
              <p:txBody>
                <a:bodyPr wrap="square">
                  <a:spAutoFit/>
                </a:bodyPr>
                <a:lstStyle/>
                <a:p>
                  <a:pPr algn="just">
                    <a:lnSpc>
                      <a:spcPct val="120000"/>
                    </a:lnSpc>
                    <a:spcBef>
                      <a:spcPct val="0"/>
                    </a:spcBef>
                  </a:pPr>
                  <a14:m>
                    <m:oMathPara xmlns:m="http://schemas.openxmlformats.org/officeDocument/2006/math">
                      <m:oMathParaPr>
                        <m:jc m:val="centerGroup"/>
                      </m:oMathParaPr>
                      <m:oMath xmlns:m="http://schemas.openxmlformats.org/officeDocument/2006/math">
                        <m:r>
                          <a:rPr lang="en-US" altLang="zh-CN" sz="1600" smtClean="0">
                            <a:solidFill>
                              <a:srgbClr val="C00000"/>
                            </a:solidFill>
                            <a:latin typeface="Cambria Math" panose="02040503050406030204" pitchFamily="18" charset="0"/>
                            <a:ea typeface="宋体" panose="02010600030101010101" pitchFamily="2" charset="-122"/>
                          </a:rPr>
                          <m:t>(4.</m:t>
                        </m:r>
                        <m:r>
                          <a:rPr lang="en-US" altLang="zh-CN" sz="1600" b="0" i="0" smtClean="0">
                            <a:solidFill>
                              <a:srgbClr val="C00000"/>
                            </a:solidFill>
                            <a:latin typeface="Cambria Math" panose="02040503050406030204" pitchFamily="18" charset="0"/>
                            <a:ea typeface="宋体" panose="02010600030101010101" pitchFamily="2" charset="-122"/>
                          </a:rPr>
                          <m:t>54</m:t>
                        </m:r>
                        <m:r>
                          <a:rPr lang="en-US" altLang="zh-CN" sz="1600">
                            <a:solidFill>
                              <a:srgbClr val="C00000"/>
                            </a:solidFill>
                            <a:latin typeface="Cambria Math" panose="02040503050406030204" pitchFamily="18" charset="0"/>
                            <a:ea typeface="宋体" panose="02010600030101010101" pitchFamily="2" charset="-122"/>
                          </a:rPr>
                          <m:t>, </m:t>
                        </m:r>
                        <m:r>
                          <a:rPr lang="en-US" altLang="zh-CN" sz="1600" b="0" i="0" smtClean="0">
                            <a:solidFill>
                              <a:srgbClr val="C00000"/>
                            </a:solidFill>
                            <a:latin typeface="Cambria Math" panose="02040503050406030204" pitchFamily="18" charset="0"/>
                            <a:ea typeface="宋体" panose="02010600030101010101" pitchFamily="2" charset="-122"/>
                          </a:rPr>
                          <m:t>0</m:t>
                        </m:r>
                        <m:r>
                          <a:rPr lang="en-US" altLang="zh-CN" sz="1600">
                            <a:solidFill>
                              <a:srgbClr val="C00000"/>
                            </a:solidFill>
                            <a:latin typeface="Cambria Math" panose="02040503050406030204" pitchFamily="18" charset="0"/>
                            <a:ea typeface="宋体" panose="02010600030101010101" pitchFamily="2" charset="-122"/>
                          </a:rPr>
                          <m:t>.0</m:t>
                        </m:r>
                        <m:r>
                          <a:rPr lang="en-US" altLang="zh-CN" sz="1600" b="0" i="0" smtClean="0">
                            <a:solidFill>
                              <a:srgbClr val="C00000"/>
                            </a:solidFill>
                            <a:latin typeface="Cambria Math" panose="02040503050406030204" pitchFamily="18" charset="0"/>
                            <a:ea typeface="宋体" panose="02010600030101010101" pitchFamily="2" charset="-122"/>
                          </a:rPr>
                          <m:t>0</m:t>
                        </m:r>
                        <m:r>
                          <a:rPr lang="en-US" altLang="zh-CN" sz="1600">
                            <a:solidFill>
                              <a:srgbClr val="C00000"/>
                            </a:solidFill>
                            <a:latin typeface="Cambria Math" panose="02040503050406030204" pitchFamily="18" charset="0"/>
                            <a:ea typeface="宋体" panose="02010600030101010101" pitchFamily="2" charset="-122"/>
                          </a:rPr>
                          <m:t>)</m:t>
                        </m:r>
                      </m:oMath>
                    </m:oMathPara>
                  </a14:m>
                  <a:endParaRPr lang="en-US" altLang="zh-CN" sz="1600" dirty="0">
                    <a:solidFill>
                      <a:srgbClr val="C00000"/>
                    </a:solidFill>
                    <a:latin typeface="Cambria Math" panose="02040503050406030204" pitchFamily="18" charset="0"/>
                    <a:ea typeface="宋体" panose="02010600030101010101" pitchFamily="2" charset="-122"/>
                  </a:endParaRPr>
                </a:p>
                <a:p>
                  <a:pPr algn="just">
                    <a:lnSpc>
                      <a:spcPct val="120000"/>
                    </a:lnSpc>
                    <a:spcBef>
                      <a:spcPct val="0"/>
                    </a:spcBef>
                  </a:pPr>
                  <a14:m>
                    <m:oMathPara xmlns:m="http://schemas.openxmlformats.org/officeDocument/2006/math">
                      <m:oMathParaPr>
                        <m:jc m:val="centerGroup"/>
                      </m:oMathParaPr>
                      <m:oMath xmlns:m="http://schemas.openxmlformats.org/officeDocument/2006/math">
                        <m:r>
                          <a:rPr lang="en-US" altLang="zh-CN" sz="1600" smtClean="0">
                            <a:solidFill>
                              <a:srgbClr val="C00000"/>
                            </a:solidFill>
                            <a:latin typeface="Cambria Math" panose="02040503050406030204" pitchFamily="18" charset="0"/>
                            <a:ea typeface="宋体" panose="02010600030101010101" pitchFamily="2" charset="-122"/>
                          </a:rPr>
                          <m:t>−1396.933</m:t>
                        </m:r>
                        <m:r>
                          <a:rPr lang="en-US" altLang="zh-CN" sz="1600" b="0" i="0" smtClean="0">
                            <a:solidFill>
                              <a:srgbClr val="C00000"/>
                            </a:solidFill>
                            <a:latin typeface="Cambria Math" panose="02040503050406030204" pitchFamily="18" charset="0"/>
                            <a:ea typeface="宋体" panose="02010600030101010101" pitchFamily="2" charset="-122"/>
                          </a:rPr>
                          <m:t>3 </m:t>
                        </m:r>
                        <m:r>
                          <m:rPr>
                            <m:sty m:val="p"/>
                          </m:rPr>
                          <a:rPr lang="en-US" altLang="zh-CN" sz="1600" i="0">
                            <a:solidFill>
                              <a:srgbClr val="C00000"/>
                            </a:solidFill>
                            <a:latin typeface="Cambria Math" panose="02040503050406030204" pitchFamily="18" charset="0"/>
                            <a:ea typeface="宋体" panose="02010600030101010101" pitchFamily="2" charset="-122"/>
                          </a:rPr>
                          <m:t>MeV</m:t>
                        </m:r>
                        <m:r>
                          <a:rPr lang="en-US" altLang="zh-CN" sz="1600" b="0" i="0" smtClean="0">
                            <a:solidFill>
                              <a:srgbClr val="C00000"/>
                            </a:solidFill>
                            <a:latin typeface="Cambria Math" panose="02040503050406030204" pitchFamily="18" charset="0"/>
                            <a:ea typeface="宋体" panose="02010600030101010101" pitchFamily="2" charset="-122"/>
                          </a:rPr>
                          <m:t>  </m:t>
                        </m:r>
                      </m:oMath>
                    </m:oMathPara>
                  </a14:m>
                  <a:endParaRPr lang="en-US" altLang="zh-CN" sz="1600" b="0" i="0" dirty="0">
                    <a:solidFill>
                      <a:srgbClr val="C00000"/>
                    </a:solidFill>
                    <a:latin typeface="Cambria Math" panose="02040503050406030204" pitchFamily="18" charset="0"/>
                    <a:ea typeface="宋体" panose="02010600030101010101" pitchFamily="2" charset="-122"/>
                  </a:endParaRPr>
                </a:p>
                <a:p>
                  <a:pPr algn="just">
                    <a:lnSpc>
                      <a:spcPct val="120000"/>
                    </a:lnSpc>
                    <a:spcBef>
                      <a:spcPct val="0"/>
                    </a:spcBef>
                  </a:pPr>
                  <a14:m>
                    <m:oMathPara xmlns:m="http://schemas.openxmlformats.org/officeDocument/2006/math">
                      <m:oMathParaPr>
                        <m:jc m:val="centerGroup"/>
                      </m:oMathParaPr>
                      <m:oMath xmlns:m="http://schemas.openxmlformats.org/officeDocument/2006/math">
                        <m:r>
                          <a:rPr lang="en-US" altLang="zh-CN" sz="1600" b="0" i="0" smtClean="0">
                            <a:solidFill>
                              <a:srgbClr val="C00000"/>
                            </a:solidFill>
                            <a:latin typeface="Cambria Math" panose="02040503050406030204" pitchFamily="18" charset="0"/>
                            <a:ea typeface="宋体" panose="02010600030101010101" pitchFamily="2" charset="-122"/>
                          </a:rPr>
                          <m:t>(</m:t>
                        </m:r>
                        <m:sPre>
                          <m:sPrePr>
                            <m:ctrlPr>
                              <a:rPr lang="en-US" altLang="zh-CN" sz="1600" b="0" i="1" smtClean="0">
                                <a:solidFill>
                                  <a:srgbClr val="C00000"/>
                                </a:solidFill>
                                <a:latin typeface="Cambria Math" panose="02040503050406030204" pitchFamily="18" charset="0"/>
                                <a:ea typeface="宋体" panose="02010600030101010101" pitchFamily="2" charset="-122"/>
                              </a:rPr>
                            </m:ctrlPr>
                          </m:sPrePr>
                          <m:sub/>
                          <m:sup>
                            <m:r>
                              <a:rPr lang="en-US" altLang="zh-CN" sz="1600" b="0" i="1" smtClean="0">
                                <a:solidFill>
                                  <a:srgbClr val="C00000"/>
                                </a:solidFill>
                                <a:latin typeface="Cambria Math" panose="02040503050406030204" pitchFamily="18" charset="0"/>
                                <a:ea typeface="宋体" panose="02010600030101010101" pitchFamily="2" charset="-122"/>
                              </a:rPr>
                              <m:t>90</m:t>
                            </m:r>
                          </m:sup>
                          <m:e>
                            <m:r>
                              <m:rPr>
                                <m:sty m:val="p"/>
                              </m:rPr>
                              <a:rPr lang="en-US" altLang="zh-CN" sz="1600" i="1" smtClean="0">
                                <a:solidFill>
                                  <a:srgbClr val="C00000"/>
                                </a:solidFill>
                                <a:latin typeface="Cambria Math" panose="02040503050406030204" pitchFamily="18" charset="0"/>
                              </a:rPr>
                              <m:t>Z</m:t>
                            </m:r>
                            <m:r>
                              <m:rPr>
                                <m:sty m:val="p"/>
                              </m:rPr>
                              <a:rPr lang="en-US" altLang="zh-CN" sz="1600">
                                <a:solidFill>
                                  <a:srgbClr val="C00000"/>
                                </a:solidFill>
                                <a:latin typeface="Cambria Math" panose="02040503050406030204" pitchFamily="18" charset="0"/>
                              </a:rPr>
                              <m:t>r</m:t>
                            </m:r>
                          </m:e>
                        </m:sPre>
                        <m:r>
                          <a:rPr lang="en-US" altLang="zh-CN" sz="1600" i="1">
                            <a:solidFill>
                              <a:srgbClr val="C00000"/>
                            </a:solidFill>
                            <a:latin typeface="Cambria Math" panose="02040503050406030204" pitchFamily="18" charset="0"/>
                          </a:rPr>
                          <m:t>/</m:t>
                        </m:r>
                        <m:sPre>
                          <m:sPrePr>
                            <m:ctrlPr>
                              <a:rPr lang="en-US" altLang="zh-CN" sz="1600" i="1">
                                <a:solidFill>
                                  <a:srgbClr val="C00000"/>
                                </a:solidFill>
                                <a:latin typeface="Cambria Math" panose="02040503050406030204" pitchFamily="18" charset="0"/>
                                <a:ea typeface="宋体" panose="02010600030101010101" pitchFamily="2" charset="-122"/>
                              </a:rPr>
                            </m:ctrlPr>
                          </m:sPrePr>
                          <m:sub/>
                          <m:sup>
                            <m:r>
                              <a:rPr lang="en-US" altLang="zh-CN" sz="1600" b="0" i="1" smtClean="0">
                                <a:solidFill>
                                  <a:srgbClr val="C00000"/>
                                </a:solidFill>
                                <a:latin typeface="Cambria Math" panose="02040503050406030204" pitchFamily="18" charset="0"/>
                                <a:ea typeface="宋体" panose="02010600030101010101" pitchFamily="2" charset="-122"/>
                              </a:rPr>
                              <m:t>90</m:t>
                            </m:r>
                          </m:sup>
                          <m:e>
                            <m:r>
                              <m:rPr>
                                <m:sty m:val="p"/>
                              </m:rPr>
                              <a:rPr lang="en-US" altLang="zh-CN" sz="1600" b="0" i="0" smtClean="0">
                                <a:solidFill>
                                  <a:srgbClr val="C00000"/>
                                </a:solidFill>
                                <a:latin typeface="Cambria Math" panose="02040503050406030204" pitchFamily="18" charset="0"/>
                              </a:rPr>
                              <m:t>Zr</m:t>
                            </m:r>
                          </m:e>
                        </m:sPre>
                        <m:r>
                          <a:rPr lang="en-US" altLang="zh-CN" sz="1600" b="0" i="0" smtClean="0">
                            <a:solidFill>
                              <a:srgbClr val="C00000"/>
                            </a:solidFill>
                            <a:latin typeface="Cambria Math" panose="02040503050406030204" pitchFamily="18" charset="0"/>
                            <a:ea typeface="宋体" panose="02010600030101010101" pitchFamily="2" charset="-122"/>
                          </a:rPr>
                          <m:t>)</m:t>
                        </m:r>
                      </m:oMath>
                    </m:oMathPara>
                  </a14:m>
                  <a:endParaRPr lang="en-US" altLang="zh-CN" sz="1600" b="0" i="0" dirty="0">
                    <a:solidFill>
                      <a:srgbClr val="C00000"/>
                    </a:solidFill>
                    <a:latin typeface="Cambria Math" panose="02040503050406030204" pitchFamily="18" charset="0"/>
                    <a:ea typeface="宋体" panose="02010600030101010101" pitchFamily="2" charset="-122"/>
                  </a:endParaRPr>
                </a:p>
              </p:txBody>
            </p:sp>
          </mc:Choice>
          <mc:Fallback xmlns="">
            <p:sp>
              <p:nvSpPr>
                <p:cNvPr id="36" name="矩形 35">
                  <a:extLst>
                    <a:ext uri="{FF2B5EF4-FFF2-40B4-BE49-F238E27FC236}">
                      <a16:creationId xmlns:a16="http://schemas.microsoft.com/office/drawing/2014/main" id="{9C8C81B1-9145-41CD-995F-01422918547B}"/>
                    </a:ext>
                  </a:extLst>
                </p:cNvPr>
                <p:cNvSpPr>
                  <a:spLocks noRot="1" noChangeAspect="1" noMove="1" noResize="1" noEditPoints="1" noAdjustHandles="1" noChangeArrowheads="1" noChangeShapeType="1" noTextEdit="1"/>
                </p:cNvSpPr>
                <p:nvPr/>
              </p:nvSpPr>
              <p:spPr>
                <a:xfrm>
                  <a:off x="5511043" y="2184598"/>
                  <a:ext cx="1560142" cy="1035796"/>
                </a:xfrm>
                <a:prstGeom prst="rect">
                  <a:avLst/>
                </a:prstGeom>
                <a:blipFill>
                  <a:blip r:embed="rId6"/>
                  <a:stretch>
                    <a:fillRect r="-9766"/>
                  </a:stretch>
                </a:blipFill>
              </p:spPr>
              <p:txBody>
                <a:bodyPr/>
                <a:lstStyle/>
                <a:p>
                  <a:r>
                    <a:rPr lang="zh-CN" altLang="en-US">
                      <a:noFill/>
                    </a:rPr>
                    <a:t> </a:t>
                  </a:r>
                </a:p>
              </p:txBody>
            </p:sp>
          </mc:Fallback>
        </mc:AlternateContent>
        <p:cxnSp>
          <p:nvCxnSpPr>
            <p:cNvPr id="37" name="直接箭头连接符 36">
              <a:extLst>
                <a:ext uri="{FF2B5EF4-FFF2-40B4-BE49-F238E27FC236}">
                  <a16:creationId xmlns:a16="http://schemas.microsoft.com/office/drawing/2014/main" id="{9B2263A5-FF02-4220-A573-AA82315A533D}"/>
                </a:ext>
              </a:extLst>
            </p:cNvPr>
            <p:cNvCxnSpPr>
              <a:cxnSpLocks/>
            </p:cNvCxnSpPr>
            <p:nvPr/>
          </p:nvCxnSpPr>
          <p:spPr>
            <a:xfrm flipH="1">
              <a:off x="2892426" y="5099050"/>
              <a:ext cx="92074" cy="581025"/>
            </a:xfrm>
            <a:prstGeom prst="straightConnector1">
              <a:avLst/>
            </a:prstGeom>
            <a:ln w="19050">
              <a:solidFill>
                <a:srgbClr val="98372D"/>
              </a:solidFill>
              <a:headEnd w="lg" len="lg"/>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矩形 39">
                  <a:extLst>
                    <a:ext uri="{FF2B5EF4-FFF2-40B4-BE49-F238E27FC236}">
                      <a16:creationId xmlns:a16="http://schemas.microsoft.com/office/drawing/2014/main" id="{CA0BC425-5670-490B-A6A1-B684CC43F4F5}"/>
                    </a:ext>
                  </a:extLst>
                </p:cNvPr>
                <p:cNvSpPr/>
                <p:nvPr/>
              </p:nvSpPr>
              <p:spPr>
                <a:xfrm>
                  <a:off x="1996488" y="5520521"/>
                  <a:ext cx="1791874" cy="683264"/>
                </a:xfrm>
                <a:prstGeom prst="rect">
                  <a:avLst/>
                </a:prstGeom>
              </p:spPr>
              <p:txBody>
                <a:bodyPr wrap="square">
                  <a:spAutoFit/>
                </a:bodyPr>
                <a:lstStyle/>
                <a:p>
                  <a:pPr algn="just">
                    <a:lnSpc>
                      <a:spcPct val="120000"/>
                    </a:lnSpc>
                    <a:spcBef>
                      <a:spcPct val="0"/>
                    </a:spcBef>
                  </a:pPr>
                  <a14:m>
                    <m:oMathPara xmlns:m="http://schemas.openxmlformats.org/officeDocument/2006/math">
                      <m:oMathParaPr>
                        <m:jc m:val="centerGroup"/>
                      </m:oMathParaPr>
                      <m:oMath xmlns:m="http://schemas.openxmlformats.org/officeDocument/2006/math">
                        <m:r>
                          <a:rPr lang="en-US" altLang="zh-CN" sz="1600" smtClean="0">
                            <a:solidFill>
                              <a:srgbClr val="C00000"/>
                            </a:solidFill>
                            <a:latin typeface="Cambria Math" panose="02040503050406030204" pitchFamily="18" charset="0"/>
                            <a:ea typeface="宋体" panose="02010600030101010101" pitchFamily="2" charset="-122"/>
                          </a:rPr>
                          <m:t>(</m:t>
                        </m:r>
                        <m:r>
                          <a:rPr lang="en-US" altLang="zh-CN" sz="1600" b="0" i="0" smtClean="0">
                            <a:solidFill>
                              <a:srgbClr val="C00000"/>
                            </a:solidFill>
                            <a:latin typeface="Cambria Math" panose="02040503050406030204" pitchFamily="18" charset="0"/>
                            <a:ea typeface="宋体" panose="02010600030101010101" pitchFamily="2" charset="-122"/>
                          </a:rPr>
                          <m:t>0</m:t>
                        </m:r>
                        <m:r>
                          <a:rPr lang="en-US" altLang="zh-CN" sz="1600">
                            <a:solidFill>
                              <a:srgbClr val="C00000"/>
                            </a:solidFill>
                            <a:latin typeface="Cambria Math" panose="02040503050406030204" pitchFamily="18" charset="0"/>
                            <a:ea typeface="宋体" panose="02010600030101010101" pitchFamily="2" charset="-122"/>
                          </a:rPr>
                          <m:t>.0</m:t>
                        </m:r>
                        <m:r>
                          <a:rPr lang="en-US" altLang="zh-CN" sz="1600" b="0" i="0" smtClean="0">
                            <a:solidFill>
                              <a:srgbClr val="C00000"/>
                            </a:solidFill>
                            <a:latin typeface="Cambria Math" panose="02040503050406030204" pitchFamily="18" charset="0"/>
                            <a:ea typeface="宋体" panose="02010600030101010101" pitchFamily="2" charset="-122"/>
                          </a:rPr>
                          <m:t>2</m:t>
                        </m:r>
                        <m:r>
                          <a:rPr lang="en-US" altLang="zh-CN" sz="1600">
                            <a:solidFill>
                              <a:srgbClr val="C00000"/>
                            </a:solidFill>
                            <a:latin typeface="Cambria Math" panose="02040503050406030204" pitchFamily="18" charset="0"/>
                            <a:ea typeface="宋体" panose="02010600030101010101" pitchFamily="2" charset="-122"/>
                          </a:rPr>
                          <m:t>, </m:t>
                        </m:r>
                        <m:r>
                          <a:rPr lang="en-US" altLang="zh-CN" sz="1600" b="0" i="0" smtClean="0">
                            <a:solidFill>
                              <a:srgbClr val="C00000"/>
                            </a:solidFill>
                            <a:latin typeface="Cambria Math" panose="02040503050406030204" pitchFamily="18" charset="0"/>
                            <a:ea typeface="宋体" panose="02010600030101010101" pitchFamily="2" charset="-122"/>
                          </a:rPr>
                          <m:t>0</m:t>
                        </m:r>
                        <m:r>
                          <a:rPr lang="en-US" altLang="zh-CN" sz="1600">
                            <a:solidFill>
                              <a:srgbClr val="C00000"/>
                            </a:solidFill>
                            <a:latin typeface="Cambria Math" panose="02040503050406030204" pitchFamily="18" charset="0"/>
                            <a:ea typeface="宋体" panose="02010600030101010101" pitchFamily="2" charset="-122"/>
                          </a:rPr>
                          <m:t>.08)</m:t>
                        </m:r>
                      </m:oMath>
                    </m:oMathPara>
                  </a14:m>
                  <a:endParaRPr lang="en-US" altLang="zh-CN" sz="1600" i="1" dirty="0">
                    <a:solidFill>
                      <a:srgbClr val="C00000"/>
                    </a:solidFill>
                    <a:latin typeface="Cambria Math" panose="02040503050406030204" pitchFamily="18" charset="0"/>
                    <a:ea typeface="宋体" panose="02010600030101010101" pitchFamily="2" charset="-122"/>
                  </a:endParaRPr>
                </a:p>
                <a:p>
                  <a:pPr algn="just">
                    <a:lnSpc>
                      <a:spcPct val="120000"/>
                    </a:lnSpc>
                    <a:spcBef>
                      <a:spcPct val="0"/>
                    </a:spcBef>
                  </a:pPr>
                  <a14:m>
                    <m:oMathPara xmlns:m="http://schemas.openxmlformats.org/officeDocument/2006/math">
                      <m:oMathParaPr>
                        <m:jc m:val="centerGroup"/>
                      </m:oMathParaPr>
                      <m:oMath xmlns:m="http://schemas.openxmlformats.org/officeDocument/2006/math">
                        <m:r>
                          <a:rPr lang="en-US" altLang="zh-CN" sz="1600" i="1" smtClean="0">
                            <a:solidFill>
                              <a:srgbClr val="C00000"/>
                            </a:solidFill>
                            <a:latin typeface="Cambria Math" panose="02040503050406030204" pitchFamily="18" charset="0"/>
                            <a:ea typeface="宋体" panose="02010600030101010101" pitchFamily="2" charset="-122"/>
                          </a:rPr>
                          <m:t>−1</m:t>
                        </m:r>
                        <m:r>
                          <a:rPr lang="en-US" altLang="zh-CN" sz="1600" b="0" i="1" smtClean="0">
                            <a:solidFill>
                              <a:srgbClr val="C00000"/>
                            </a:solidFill>
                            <a:latin typeface="Cambria Math" panose="02040503050406030204" pitchFamily="18" charset="0"/>
                            <a:ea typeface="宋体" panose="02010600030101010101" pitchFamily="2" charset="-122"/>
                          </a:rPr>
                          <m:t>411.43899</m:t>
                        </m:r>
                        <m:r>
                          <a:rPr lang="en-US" altLang="zh-CN" sz="1600" i="1" smtClean="0">
                            <a:solidFill>
                              <a:srgbClr val="C00000"/>
                            </a:solidFill>
                            <a:latin typeface="Cambria Math" panose="02040503050406030204" pitchFamily="18" charset="0"/>
                            <a:ea typeface="宋体" panose="02010600030101010101" pitchFamily="2" charset="-122"/>
                          </a:rPr>
                          <m:t> </m:t>
                        </m:r>
                        <m:r>
                          <m:rPr>
                            <m:sty m:val="p"/>
                          </m:rPr>
                          <a:rPr lang="en-US" altLang="zh-CN" sz="1600" i="0">
                            <a:solidFill>
                              <a:srgbClr val="C00000"/>
                            </a:solidFill>
                            <a:latin typeface="Cambria Math" panose="02040503050406030204" pitchFamily="18" charset="0"/>
                            <a:ea typeface="宋体" panose="02010600030101010101" pitchFamily="2" charset="-122"/>
                          </a:rPr>
                          <m:t>MeV</m:t>
                        </m:r>
                        <m:r>
                          <a:rPr lang="en-US" altLang="zh-CN" sz="1600" b="0" i="0" smtClean="0">
                            <a:solidFill>
                              <a:srgbClr val="C00000"/>
                            </a:solidFill>
                            <a:latin typeface="Cambria Math" panose="02040503050406030204" pitchFamily="18" charset="0"/>
                            <a:ea typeface="宋体" panose="02010600030101010101" pitchFamily="2" charset="-122"/>
                          </a:rPr>
                          <m:t>  </m:t>
                        </m:r>
                      </m:oMath>
                    </m:oMathPara>
                  </a14:m>
                  <a:endParaRPr lang="en-US" altLang="zh-CN" sz="1600" b="0" i="0" dirty="0">
                    <a:solidFill>
                      <a:srgbClr val="C00000"/>
                    </a:solidFill>
                    <a:latin typeface="Cambria Math" panose="02040503050406030204" pitchFamily="18" charset="0"/>
                    <a:ea typeface="宋体" panose="02010600030101010101" pitchFamily="2" charset="-122"/>
                  </a:endParaRPr>
                </a:p>
              </p:txBody>
            </p:sp>
          </mc:Choice>
          <mc:Fallback xmlns="">
            <p:sp>
              <p:nvSpPr>
                <p:cNvPr id="40" name="矩形 39">
                  <a:extLst>
                    <a:ext uri="{FF2B5EF4-FFF2-40B4-BE49-F238E27FC236}">
                      <a16:creationId xmlns:a16="http://schemas.microsoft.com/office/drawing/2014/main" id="{CA0BC425-5670-490B-A6A1-B684CC43F4F5}"/>
                    </a:ext>
                  </a:extLst>
                </p:cNvPr>
                <p:cNvSpPr>
                  <a:spLocks noRot="1" noChangeAspect="1" noMove="1" noResize="1" noEditPoints="1" noAdjustHandles="1" noChangeArrowheads="1" noChangeShapeType="1" noTextEdit="1"/>
                </p:cNvSpPr>
                <p:nvPr/>
              </p:nvSpPr>
              <p:spPr>
                <a:xfrm>
                  <a:off x="1996488" y="5520521"/>
                  <a:ext cx="1791874" cy="683264"/>
                </a:xfrm>
                <a:prstGeom prst="rect">
                  <a:avLst/>
                </a:prstGeom>
                <a:blipFill>
                  <a:blip r:embed="rId8"/>
                  <a:stretch>
                    <a:fillRect r="-204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矩形 20">
                  <a:extLst>
                    <a:ext uri="{FF2B5EF4-FFF2-40B4-BE49-F238E27FC236}">
                      <a16:creationId xmlns:a16="http://schemas.microsoft.com/office/drawing/2014/main" id="{809EDCA2-E5A5-4EA9-A3A4-4D8D2201EAC0}"/>
                    </a:ext>
                  </a:extLst>
                </p:cNvPr>
                <p:cNvSpPr/>
                <p:nvPr/>
              </p:nvSpPr>
              <p:spPr>
                <a:xfrm>
                  <a:off x="3719169" y="5365009"/>
                  <a:ext cx="1791874" cy="387798"/>
                </a:xfrm>
                <a:prstGeom prst="rect">
                  <a:avLst/>
                </a:prstGeom>
              </p:spPr>
              <p:txBody>
                <a:bodyPr wrap="square">
                  <a:spAutoFit/>
                </a:bodyPr>
                <a:lstStyle/>
                <a:p>
                  <a:pPr algn="just">
                    <a:lnSpc>
                      <a:spcPct val="120000"/>
                    </a:lnSpc>
                    <a:spcBef>
                      <a:spcPct val="0"/>
                    </a:spcBef>
                  </a:pPr>
                  <a14:m>
                    <m:oMathPara xmlns:m="http://schemas.openxmlformats.org/officeDocument/2006/math">
                      <m:oMathParaPr>
                        <m:jc m:val="centerGroup"/>
                      </m:oMathParaPr>
                      <m:oMath xmlns:m="http://schemas.openxmlformats.org/officeDocument/2006/math">
                        <m:r>
                          <a:rPr lang="en-US" altLang="zh-CN" sz="1600" smtClean="0">
                            <a:solidFill>
                              <a:srgbClr val="C00000"/>
                            </a:solidFill>
                            <a:latin typeface="Cambria Math" panose="02040503050406030204" pitchFamily="18" charset="0"/>
                            <a:ea typeface="宋体" panose="02010600030101010101" pitchFamily="2" charset="-122"/>
                          </a:rPr>
                          <m:t>(</m:t>
                        </m:r>
                        <m:r>
                          <a:rPr lang="en-US" altLang="zh-CN" sz="1600" b="0" i="0" smtClean="0">
                            <a:solidFill>
                              <a:srgbClr val="C00000"/>
                            </a:solidFill>
                            <a:latin typeface="Cambria Math" panose="02040503050406030204" pitchFamily="18" charset="0"/>
                            <a:ea typeface="宋体" panose="02010600030101010101" pitchFamily="2" charset="-122"/>
                          </a:rPr>
                          <m:t>0</m:t>
                        </m:r>
                        <m:r>
                          <a:rPr lang="en-US" altLang="zh-CN" sz="1600">
                            <a:solidFill>
                              <a:srgbClr val="C00000"/>
                            </a:solidFill>
                            <a:latin typeface="Cambria Math" panose="02040503050406030204" pitchFamily="18" charset="0"/>
                            <a:ea typeface="宋体" panose="02010600030101010101" pitchFamily="2" charset="-122"/>
                          </a:rPr>
                          <m:t>.</m:t>
                        </m:r>
                        <m:r>
                          <a:rPr lang="en-US" altLang="zh-CN" sz="1600" b="0" i="0" smtClean="0">
                            <a:solidFill>
                              <a:srgbClr val="C00000"/>
                            </a:solidFill>
                            <a:latin typeface="Cambria Math" panose="02040503050406030204" pitchFamily="18" charset="0"/>
                            <a:ea typeface="宋体" panose="02010600030101010101" pitchFamily="2" charset="-122"/>
                          </a:rPr>
                          <m:t>9</m:t>
                        </m:r>
                        <m:r>
                          <a:rPr lang="en-US" altLang="zh-CN" sz="1600">
                            <a:solidFill>
                              <a:srgbClr val="C00000"/>
                            </a:solidFill>
                            <a:latin typeface="Cambria Math" panose="02040503050406030204" pitchFamily="18" charset="0"/>
                            <a:ea typeface="宋体" panose="02010600030101010101" pitchFamily="2" charset="-122"/>
                          </a:rPr>
                          <m:t>8, </m:t>
                        </m:r>
                        <m:r>
                          <a:rPr lang="en-US" altLang="zh-CN" sz="1600" b="0" i="0" smtClean="0">
                            <a:solidFill>
                              <a:srgbClr val="C00000"/>
                            </a:solidFill>
                            <a:latin typeface="Cambria Math" panose="02040503050406030204" pitchFamily="18" charset="0"/>
                            <a:ea typeface="宋体" panose="02010600030101010101" pitchFamily="2" charset="-122"/>
                          </a:rPr>
                          <m:t>0</m:t>
                        </m:r>
                        <m:r>
                          <a:rPr lang="en-US" altLang="zh-CN" sz="1600">
                            <a:solidFill>
                              <a:srgbClr val="C00000"/>
                            </a:solidFill>
                            <a:latin typeface="Cambria Math" panose="02040503050406030204" pitchFamily="18" charset="0"/>
                            <a:ea typeface="宋体" panose="02010600030101010101" pitchFamily="2" charset="-122"/>
                          </a:rPr>
                          <m:t>.0</m:t>
                        </m:r>
                        <m:r>
                          <a:rPr lang="en-US" altLang="zh-CN" sz="1600" b="0" i="0" smtClean="0">
                            <a:solidFill>
                              <a:srgbClr val="C00000"/>
                            </a:solidFill>
                            <a:latin typeface="Cambria Math" panose="02040503050406030204" pitchFamily="18" charset="0"/>
                            <a:ea typeface="宋体" panose="02010600030101010101" pitchFamily="2" charset="-122"/>
                          </a:rPr>
                          <m:t>0</m:t>
                        </m:r>
                        <m:r>
                          <a:rPr lang="en-US" altLang="zh-CN" sz="1600">
                            <a:solidFill>
                              <a:srgbClr val="C00000"/>
                            </a:solidFill>
                            <a:latin typeface="Cambria Math" panose="02040503050406030204" pitchFamily="18" charset="0"/>
                            <a:ea typeface="宋体" panose="02010600030101010101" pitchFamily="2" charset="-122"/>
                          </a:rPr>
                          <m:t>)</m:t>
                        </m:r>
                      </m:oMath>
                    </m:oMathPara>
                  </a14:m>
                  <a:endParaRPr lang="en-US" altLang="zh-CN" sz="1600" i="1" dirty="0">
                    <a:solidFill>
                      <a:srgbClr val="C00000"/>
                    </a:solidFill>
                    <a:latin typeface="Cambria Math" panose="02040503050406030204" pitchFamily="18" charset="0"/>
                    <a:ea typeface="宋体" panose="02010600030101010101" pitchFamily="2" charset="-122"/>
                  </a:endParaRPr>
                </a:p>
              </p:txBody>
            </p:sp>
          </mc:Choice>
          <mc:Fallback xmlns="">
            <p:sp>
              <p:nvSpPr>
                <p:cNvPr id="21" name="矩形 20">
                  <a:extLst>
                    <a:ext uri="{FF2B5EF4-FFF2-40B4-BE49-F238E27FC236}">
                      <a16:creationId xmlns:a16="http://schemas.microsoft.com/office/drawing/2014/main" id="{809EDCA2-E5A5-4EA9-A3A4-4D8D2201EAC0}"/>
                    </a:ext>
                  </a:extLst>
                </p:cNvPr>
                <p:cNvSpPr>
                  <a:spLocks noRot="1" noChangeAspect="1" noMove="1" noResize="1" noEditPoints="1" noAdjustHandles="1" noChangeArrowheads="1" noChangeShapeType="1" noTextEdit="1"/>
                </p:cNvSpPr>
                <p:nvPr/>
              </p:nvSpPr>
              <p:spPr>
                <a:xfrm>
                  <a:off x="3719169" y="5365009"/>
                  <a:ext cx="1791874" cy="387798"/>
                </a:xfrm>
                <a:prstGeom prst="rect">
                  <a:avLst/>
                </a:prstGeom>
                <a:blipFill>
                  <a:blip r:embed="rId9"/>
                  <a:stretch>
                    <a:fillRect b="-3125"/>
                  </a:stretch>
                </a:blipFill>
              </p:spPr>
              <p:txBody>
                <a:bodyPr/>
                <a:lstStyle/>
                <a:p>
                  <a:r>
                    <a:rPr lang="zh-CN" altLang="en-US">
                      <a:noFill/>
                    </a:rPr>
                    <a:t> </a:t>
                  </a:r>
                </a:p>
              </p:txBody>
            </p:sp>
          </mc:Fallback>
        </mc:AlternateContent>
        <p:cxnSp>
          <p:nvCxnSpPr>
            <p:cNvPr id="22" name="直接箭头连接符 21">
              <a:extLst>
                <a:ext uri="{FF2B5EF4-FFF2-40B4-BE49-F238E27FC236}">
                  <a16:creationId xmlns:a16="http://schemas.microsoft.com/office/drawing/2014/main" id="{048763A3-EDDD-4BA5-B33B-A20038CE8B69}"/>
                </a:ext>
              </a:extLst>
            </p:cNvPr>
            <p:cNvCxnSpPr>
              <a:cxnSpLocks/>
            </p:cNvCxnSpPr>
            <p:nvPr/>
          </p:nvCxnSpPr>
          <p:spPr>
            <a:xfrm>
              <a:off x="3788362" y="4812342"/>
              <a:ext cx="648257" cy="541193"/>
            </a:xfrm>
            <a:prstGeom prst="straightConnector1">
              <a:avLst/>
            </a:prstGeom>
            <a:ln w="19050">
              <a:solidFill>
                <a:srgbClr val="98372D"/>
              </a:solidFill>
              <a:headEnd w="lg" len="lg"/>
              <a:tailEnd type="stealth"/>
            </a:ln>
          </p:spPr>
          <p:style>
            <a:lnRef idx="1">
              <a:schemeClr val="accent1"/>
            </a:lnRef>
            <a:fillRef idx="0">
              <a:schemeClr val="accent1"/>
            </a:fillRef>
            <a:effectRef idx="0">
              <a:schemeClr val="accent1"/>
            </a:effectRef>
            <a:fontRef idx="minor">
              <a:schemeClr val="tx1"/>
            </a:fontRef>
          </p:style>
        </p:cxnSp>
      </p:grpSp>
      <p:pic>
        <p:nvPicPr>
          <p:cNvPr id="20" name="图片 19">
            <a:extLst>
              <a:ext uri="{FF2B5EF4-FFF2-40B4-BE49-F238E27FC236}">
                <a16:creationId xmlns:a16="http://schemas.microsoft.com/office/drawing/2014/main" id="{5B9B5666-3618-44C3-B9D4-4607553CE22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4125"/>
          <a:stretch/>
        </p:blipFill>
        <p:spPr bwMode="auto">
          <a:xfrm>
            <a:off x="7172498" y="888709"/>
            <a:ext cx="4845309" cy="4635497"/>
          </a:xfrm>
          <a:prstGeom prst="rect">
            <a:avLst/>
          </a:prstGeom>
          <a:noFill/>
          <a:ln>
            <a:noFill/>
          </a:ln>
        </p:spPr>
      </p:pic>
      <p:pic>
        <p:nvPicPr>
          <p:cNvPr id="5" name="图片 4">
            <a:extLst>
              <a:ext uri="{FF2B5EF4-FFF2-40B4-BE49-F238E27FC236}">
                <a16:creationId xmlns:a16="http://schemas.microsoft.com/office/drawing/2014/main" id="{4B9EF99D-850C-451B-8BD6-99481025EC0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4758" t="34412" r="33782" b="35324"/>
          <a:stretch/>
        </p:blipFill>
        <p:spPr>
          <a:xfrm>
            <a:off x="2564236" y="6087760"/>
            <a:ext cx="636186" cy="612000"/>
          </a:xfrm>
          <a:prstGeom prst="rect">
            <a:avLst/>
          </a:prstGeom>
        </p:spPr>
      </p:pic>
      <p:pic>
        <p:nvPicPr>
          <p:cNvPr id="10" name="图片 9">
            <a:extLst>
              <a:ext uri="{FF2B5EF4-FFF2-40B4-BE49-F238E27FC236}">
                <a16:creationId xmlns:a16="http://schemas.microsoft.com/office/drawing/2014/main" id="{9520B2E2-056A-4958-8104-892D6199178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0817" t="37753" r="29752" b="37437"/>
          <a:stretch/>
        </p:blipFill>
        <p:spPr>
          <a:xfrm>
            <a:off x="4226464" y="5663708"/>
            <a:ext cx="972658" cy="612000"/>
          </a:xfrm>
          <a:prstGeom prst="rect">
            <a:avLst/>
          </a:prstGeom>
        </p:spPr>
      </p:pic>
      <p:pic>
        <p:nvPicPr>
          <p:cNvPr id="12" name="图片 11">
            <a:extLst>
              <a:ext uri="{FF2B5EF4-FFF2-40B4-BE49-F238E27FC236}">
                <a16:creationId xmlns:a16="http://schemas.microsoft.com/office/drawing/2014/main" id="{A76B2DBE-289B-4E30-B593-866286FFEEF5}"/>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5198" t="38274" r="19329" b="38285"/>
          <a:stretch/>
        </p:blipFill>
        <p:spPr>
          <a:xfrm>
            <a:off x="4377058" y="851089"/>
            <a:ext cx="1448301" cy="612000"/>
          </a:xfrm>
          <a:prstGeom prst="rect">
            <a:avLst/>
          </a:prstGeom>
        </p:spPr>
      </p:pic>
      <p:sp>
        <p:nvSpPr>
          <p:cNvPr id="4" name="矩形 3">
            <a:extLst>
              <a:ext uri="{FF2B5EF4-FFF2-40B4-BE49-F238E27FC236}">
                <a16:creationId xmlns:a16="http://schemas.microsoft.com/office/drawing/2014/main" id="{79A8A802-FF2C-7589-00B1-D33265FDD398}"/>
              </a:ext>
            </a:extLst>
          </p:cNvPr>
          <p:cNvSpPr/>
          <p:nvPr/>
        </p:nvSpPr>
        <p:spPr>
          <a:xfrm>
            <a:off x="4935168" y="6459218"/>
            <a:ext cx="5426037" cy="338554"/>
          </a:xfrm>
          <a:prstGeom prst="rect">
            <a:avLst/>
          </a:prstGeom>
        </p:spPr>
        <p:txBody>
          <a:bodyPr wrap="none">
            <a:spAutoFit/>
          </a:bodyPr>
          <a:lstStyle/>
          <a:p>
            <a:pPr>
              <a:spcBef>
                <a:spcPct val="0"/>
              </a:spcBef>
            </a:pPr>
            <a:r>
              <a:rPr lang="en-US" altLang="zh-CN" sz="1600" b="1" dirty="0">
                <a:solidFill>
                  <a:srgbClr val="034C9C"/>
                </a:solidFill>
                <a:latin typeface="Arial" panose="020B0604020202020204" pitchFamily="34" charset="0"/>
              </a:rPr>
              <a:t>ZY Li, SY Chen, YJ Chen, ZP Li.</a:t>
            </a:r>
            <a:r>
              <a:rPr lang="zh-CN" altLang="en-US" sz="1600" b="1" dirty="0">
                <a:solidFill>
                  <a:srgbClr val="034C9C"/>
                </a:solidFill>
                <a:latin typeface="Arial" panose="020B0604020202020204" pitchFamily="34" charset="0"/>
              </a:rPr>
              <a:t> </a:t>
            </a:r>
            <a:r>
              <a:rPr lang="en-US" altLang="zh-CN" sz="1600" b="1" dirty="0">
                <a:solidFill>
                  <a:srgbClr val="034C9C"/>
                </a:solidFill>
                <a:latin typeface="Arial" panose="020B0604020202020204" pitchFamily="34" charset="0"/>
              </a:rPr>
              <a:t>PRC</a:t>
            </a:r>
            <a:r>
              <a:rPr lang="zh-CN" altLang="en-US" sz="1600" b="1" dirty="0">
                <a:solidFill>
                  <a:srgbClr val="034C9C"/>
                </a:solidFill>
                <a:latin typeface="Arial" panose="020B0604020202020204" pitchFamily="34" charset="0"/>
              </a:rPr>
              <a:t> </a:t>
            </a:r>
            <a:r>
              <a:rPr lang="en-US" altLang="zh-CN" sz="1600" b="1" dirty="0">
                <a:solidFill>
                  <a:srgbClr val="034C9C"/>
                </a:solidFill>
                <a:latin typeface="Arial" panose="020B0604020202020204" pitchFamily="34" charset="0"/>
              </a:rPr>
              <a:t>106,024307(2022)</a:t>
            </a:r>
          </a:p>
        </p:txBody>
      </p:sp>
    </p:spTree>
    <p:extLst>
      <p:ext uri="{BB962C8B-B14F-4D97-AF65-F5344CB8AC3E}">
        <p14:creationId xmlns:p14="http://schemas.microsoft.com/office/powerpoint/2010/main" val="1192423569"/>
      </p:ext>
    </p:extLst>
  </p:cSld>
  <p:clrMapOvr>
    <a:masterClrMapping/>
  </p:clrMapOvr>
  <mc:AlternateContent xmlns:mc="http://schemas.openxmlformats.org/markup-compatibility/2006" xmlns:p14="http://schemas.microsoft.com/office/powerpoint/2010/main">
    <mc:Choice Requires="p14">
      <p:transition spd="slow" p14:dur="2000" advTm="45380"/>
    </mc:Choice>
    <mc:Fallback xmlns="">
      <p:transition spd="slow" advTm="4538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4333C52-E320-B9F7-0991-A1B2BBB8E965}"/>
              </a:ext>
            </a:extLst>
          </p:cNvPr>
          <p:cNvSpPr/>
          <p:nvPr/>
        </p:nvSpPr>
        <p:spPr>
          <a:xfrm>
            <a:off x="3338623" y="6315740"/>
            <a:ext cx="5829146" cy="420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0" name="图片 29">
            <a:extLst>
              <a:ext uri="{FF2B5EF4-FFF2-40B4-BE49-F238E27FC236}">
                <a16:creationId xmlns:a16="http://schemas.microsoft.com/office/drawing/2014/main" id="{1625D9CF-9150-4326-8A88-8783DD43EFF8}"/>
              </a:ext>
            </a:extLst>
          </p:cNvPr>
          <p:cNvPicPr>
            <a:picLocks noChangeAspect="1"/>
          </p:cNvPicPr>
          <p:nvPr/>
        </p:nvPicPr>
        <p:blipFill rotWithShape="1">
          <a:blip r:embed="rId4">
            <a:extLst>
              <a:ext uri="{28A0092B-C50C-407E-A947-70E740481C1C}">
                <a14:useLocalDpi xmlns:a14="http://schemas.microsoft.com/office/drawing/2010/main" val="0"/>
              </a:ext>
            </a:extLst>
          </a:blip>
          <a:srcRect t="995" r="519"/>
          <a:stretch/>
        </p:blipFill>
        <p:spPr bwMode="auto">
          <a:xfrm>
            <a:off x="3683342" y="3644019"/>
            <a:ext cx="4096706" cy="3166634"/>
          </a:xfrm>
          <a:prstGeom prst="rect">
            <a:avLst/>
          </a:prstGeom>
          <a:noFill/>
          <a:ln>
            <a:noFill/>
          </a:ln>
        </p:spPr>
      </p:pic>
      <p:pic>
        <p:nvPicPr>
          <p:cNvPr id="11" name="图片 10">
            <a:extLst>
              <a:ext uri="{FF2B5EF4-FFF2-40B4-BE49-F238E27FC236}">
                <a16:creationId xmlns:a16="http://schemas.microsoft.com/office/drawing/2014/main" id="{54985973-BD88-4716-968D-40767E01374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9680" y="1543413"/>
            <a:ext cx="3564906" cy="4799471"/>
          </a:xfrm>
          <a:prstGeom prst="rect">
            <a:avLst/>
          </a:prstGeom>
        </p:spPr>
      </p:pic>
      <p:sp>
        <p:nvSpPr>
          <p:cNvPr id="3" name="灯片编号占位符 2"/>
          <p:cNvSpPr>
            <a:spLocks noGrp="1"/>
          </p:cNvSpPr>
          <p:nvPr>
            <p:ph type="sldNum" sz="quarter" idx="12"/>
          </p:nvPr>
        </p:nvSpPr>
        <p:spPr/>
        <p:txBody>
          <a:bodyPr/>
          <a:lstStyle/>
          <a:p>
            <a:fld id="{62882B55-B6B2-497F-8568-5D2D4C04CE38}" type="slidenum">
              <a:rPr lang="zh-CN" altLang="en-US" smtClean="0"/>
              <a:t>44</a:t>
            </a:fld>
            <a:endParaRPr lang="zh-CN" altLang="en-US" dirty="0"/>
          </a:p>
        </p:txBody>
      </p:sp>
      <p:pic>
        <p:nvPicPr>
          <p:cNvPr id="31" name="图片 30">
            <a:extLst>
              <a:ext uri="{FF2B5EF4-FFF2-40B4-BE49-F238E27FC236}">
                <a16:creationId xmlns:a16="http://schemas.microsoft.com/office/drawing/2014/main" id="{ACB88956-F604-48A2-81C8-1BD18729DF1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84198" y="1204520"/>
            <a:ext cx="4396946" cy="4213961"/>
          </a:xfrm>
          <a:prstGeom prst="rect">
            <a:avLst/>
          </a:prstGeom>
          <a:noFill/>
          <a:ln>
            <a:noFill/>
          </a:ln>
        </p:spPr>
      </p:pic>
      <p:cxnSp>
        <p:nvCxnSpPr>
          <p:cNvPr id="32" name="直接连接符 31">
            <a:extLst>
              <a:ext uri="{FF2B5EF4-FFF2-40B4-BE49-F238E27FC236}">
                <a16:creationId xmlns:a16="http://schemas.microsoft.com/office/drawing/2014/main" id="{030DFF51-40F6-4B85-861A-67AAC7304440}"/>
              </a:ext>
            </a:extLst>
          </p:cNvPr>
          <p:cNvCxnSpPr>
            <a:cxnSpLocks/>
          </p:cNvCxnSpPr>
          <p:nvPr/>
        </p:nvCxnSpPr>
        <p:spPr>
          <a:xfrm>
            <a:off x="2187804" y="2323745"/>
            <a:ext cx="0" cy="3874004"/>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1" name="椭圆 40">
            <a:extLst>
              <a:ext uri="{FF2B5EF4-FFF2-40B4-BE49-F238E27FC236}">
                <a16:creationId xmlns:a16="http://schemas.microsoft.com/office/drawing/2014/main" id="{5573F5E1-DE1C-4688-8C15-9DD9B35A9CCA}"/>
              </a:ext>
            </a:extLst>
          </p:cNvPr>
          <p:cNvSpPr/>
          <p:nvPr/>
        </p:nvSpPr>
        <p:spPr>
          <a:xfrm rot="3597640">
            <a:off x="2062857" y="3873090"/>
            <a:ext cx="254797" cy="4979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6" name="图片 45">
            <a:extLst>
              <a:ext uri="{FF2B5EF4-FFF2-40B4-BE49-F238E27FC236}">
                <a16:creationId xmlns:a16="http://schemas.microsoft.com/office/drawing/2014/main" id="{973469AD-CCFC-4BE1-BFFF-82A548DA50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29663" y="941688"/>
            <a:ext cx="3140394" cy="2622222"/>
          </a:xfrm>
          <a:prstGeom prst="rect">
            <a:avLst/>
          </a:prstGeom>
        </p:spPr>
      </p:pic>
      <p:cxnSp>
        <p:nvCxnSpPr>
          <p:cNvPr id="48" name="直接箭头连接符 47">
            <a:extLst>
              <a:ext uri="{FF2B5EF4-FFF2-40B4-BE49-F238E27FC236}">
                <a16:creationId xmlns:a16="http://schemas.microsoft.com/office/drawing/2014/main" id="{D8FF51C3-13DF-4658-953B-D82A969AA414}"/>
              </a:ext>
            </a:extLst>
          </p:cNvPr>
          <p:cNvCxnSpPr>
            <a:cxnSpLocks/>
          </p:cNvCxnSpPr>
          <p:nvPr/>
        </p:nvCxnSpPr>
        <p:spPr>
          <a:xfrm flipV="1">
            <a:off x="2464665" y="1543413"/>
            <a:ext cx="3384869" cy="238845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1" name="文本框 50">
            <a:extLst>
              <a:ext uri="{FF2B5EF4-FFF2-40B4-BE49-F238E27FC236}">
                <a16:creationId xmlns:a16="http://schemas.microsoft.com/office/drawing/2014/main" id="{497D0FE6-A990-472C-AD7E-A0F6CF376208}"/>
              </a:ext>
            </a:extLst>
          </p:cNvPr>
          <p:cNvSpPr txBox="1"/>
          <p:nvPr/>
        </p:nvSpPr>
        <p:spPr>
          <a:xfrm rot="475135">
            <a:off x="10766052" y="3352990"/>
            <a:ext cx="723275" cy="307777"/>
          </a:xfrm>
          <a:prstGeom prst="rect">
            <a:avLst/>
          </a:prstGeom>
          <a:noFill/>
        </p:spPr>
        <p:txBody>
          <a:bodyPr wrap="none" rtlCol="0">
            <a:spAutoFit/>
          </a:bodyPr>
          <a:lstStyle/>
          <a:p>
            <a:pPr algn="l"/>
            <a:r>
              <a:rPr lang="zh-CN" altLang="en-US" sz="1400" dirty="0">
                <a:latin typeface="宋体" panose="02010600030101010101" pitchFamily="2" charset="-122"/>
                <a:ea typeface="宋体" panose="02010600030101010101" pitchFamily="2" charset="-122"/>
              </a:rPr>
              <a:t>费米面</a:t>
            </a:r>
          </a:p>
        </p:txBody>
      </p:sp>
      <p:sp>
        <p:nvSpPr>
          <p:cNvPr id="57" name="文本框 56">
            <a:extLst>
              <a:ext uri="{FF2B5EF4-FFF2-40B4-BE49-F238E27FC236}">
                <a16:creationId xmlns:a16="http://schemas.microsoft.com/office/drawing/2014/main" id="{BCE6EE0C-EE42-48A3-A6DF-CCF469A414AD}"/>
              </a:ext>
            </a:extLst>
          </p:cNvPr>
          <p:cNvSpPr txBox="1"/>
          <p:nvPr/>
        </p:nvSpPr>
        <p:spPr>
          <a:xfrm rot="283280">
            <a:off x="9988284" y="2964525"/>
            <a:ext cx="1091408" cy="404919"/>
          </a:xfrm>
          <a:prstGeom prst="rect">
            <a:avLst/>
          </a:prstGeom>
          <a:noFill/>
        </p:spPr>
        <p:txBody>
          <a:bodyPr wrap="square" rtlCol="0">
            <a:spAutoFit/>
          </a:bodyPr>
          <a:lstStyle/>
          <a:p>
            <a:pPr>
              <a:lnSpc>
                <a:spcPts val="2800"/>
              </a:lnSpc>
            </a:pPr>
            <a:r>
              <a:rPr lang="zh-CN" altLang="en-US" sz="1400" dirty="0">
                <a:solidFill>
                  <a:srgbClr val="034C9C"/>
                </a:solidFill>
                <a:latin typeface="宋体" panose="02010600030101010101" pitchFamily="2" charset="-122"/>
                <a:ea typeface="宋体" panose="02010600030101010101" pitchFamily="2" charset="-122"/>
              </a:rPr>
              <a:t>八极“幻数”</a:t>
            </a:r>
            <a:endParaRPr lang="en-US" altLang="zh-CN" sz="1400" dirty="0">
              <a:solidFill>
                <a:srgbClr val="034C9C"/>
              </a:solidFill>
              <a:latin typeface="宋体" panose="02010600030101010101" pitchFamily="2" charset="-122"/>
              <a:ea typeface="宋体" panose="02010600030101010101" pitchFamily="2" charset="-122"/>
            </a:endParaRPr>
          </a:p>
        </p:txBody>
      </p:sp>
      <p:sp>
        <p:nvSpPr>
          <p:cNvPr id="20" name="文本框 19">
            <a:extLst>
              <a:ext uri="{FF2B5EF4-FFF2-40B4-BE49-F238E27FC236}">
                <a16:creationId xmlns:a16="http://schemas.microsoft.com/office/drawing/2014/main" id="{BFCC1347-40E0-465F-9040-78DB15B368A7}"/>
              </a:ext>
            </a:extLst>
          </p:cNvPr>
          <p:cNvSpPr txBox="1"/>
          <p:nvPr/>
        </p:nvSpPr>
        <p:spPr>
          <a:xfrm>
            <a:off x="8776561" y="5513788"/>
            <a:ext cx="2906125" cy="422680"/>
          </a:xfrm>
          <a:prstGeom prst="rect">
            <a:avLst/>
          </a:prstGeom>
          <a:noFill/>
        </p:spPr>
        <p:txBody>
          <a:bodyPr wrap="square" rtlCol="0">
            <a:spAutoFit/>
          </a:bodyPr>
          <a:lstStyle/>
          <a:p>
            <a:pPr>
              <a:lnSpc>
                <a:spcPts val="2800"/>
              </a:lnSpc>
            </a:pPr>
            <a:r>
              <a:rPr lang="en-US" altLang="zh-CN" sz="2000" b="1" baseline="30000" dirty="0">
                <a:latin typeface="微软雅黑" panose="020B0503020204020204" pitchFamily="34" charset="-122"/>
                <a:ea typeface="微软雅黑" panose="020B0503020204020204" pitchFamily="34" charset="-122"/>
              </a:rPr>
              <a:t>100</a:t>
            </a:r>
            <a:r>
              <a:rPr lang="en-US" altLang="zh-CN" sz="2000" b="1" dirty="0">
                <a:latin typeface="微软雅黑" panose="020B0503020204020204" pitchFamily="34" charset="-122"/>
                <a:ea typeface="微软雅黑" panose="020B0503020204020204" pitchFamily="34" charset="-122"/>
              </a:rPr>
              <a:t>Ru</a:t>
            </a:r>
            <a:r>
              <a:rPr lang="zh-CN" altLang="en-US" sz="2000" b="1" dirty="0">
                <a:latin typeface="微软雅黑" panose="020B0503020204020204" pitchFamily="34" charset="-122"/>
                <a:ea typeface="微软雅黑" panose="020B0503020204020204" pitchFamily="34" charset="-122"/>
              </a:rPr>
              <a:t>中子单粒子能级图</a:t>
            </a:r>
            <a:endParaRPr lang="en-US" altLang="zh-CN" sz="2000" b="1" dirty="0">
              <a:latin typeface="微软雅黑" panose="020B0503020204020204" pitchFamily="34" charset="-122"/>
              <a:ea typeface="微软雅黑" panose="020B0503020204020204" pitchFamily="34" charset="-122"/>
            </a:endParaRPr>
          </a:p>
        </p:txBody>
      </p:sp>
      <p:sp>
        <p:nvSpPr>
          <p:cNvPr id="21" name="椭圆 20">
            <a:extLst>
              <a:ext uri="{FF2B5EF4-FFF2-40B4-BE49-F238E27FC236}">
                <a16:creationId xmlns:a16="http://schemas.microsoft.com/office/drawing/2014/main" id="{6731B337-6DF1-45FA-1281-9909D9206824}"/>
              </a:ext>
            </a:extLst>
          </p:cNvPr>
          <p:cNvSpPr/>
          <p:nvPr/>
        </p:nvSpPr>
        <p:spPr>
          <a:xfrm rot="5400000">
            <a:off x="5971114" y="1168838"/>
            <a:ext cx="254797" cy="4979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 name="直接箭头连接符 21">
            <a:extLst>
              <a:ext uri="{FF2B5EF4-FFF2-40B4-BE49-F238E27FC236}">
                <a16:creationId xmlns:a16="http://schemas.microsoft.com/office/drawing/2014/main" id="{C4498D48-6627-8B69-F386-922821B72DC2}"/>
              </a:ext>
            </a:extLst>
          </p:cNvPr>
          <p:cNvCxnSpPr>
            <a:cxnSpLocks/>
          </p:cNvCxnSpPr>
          <p:nvPr/>
        </p:nvCxnSpPr>
        <p:spPr>
          <a:xfrm>
            <a:off x="6120081" y="1611878"/>
            <a:ext cx="0" cy="21844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标题 1">
            <a:extLst>
              <a:ext uri="{FF2B5EF4-FFF2-40B4-BE49-F238E27FC236}">
                <a16:creationId xmlns:a16="http://schemas.microsoft.com/office/drawing/2014/main" id="{84859DBC-FD01-8879-D47C-44D71083C380}"/>
              </a:ext>
            </a:extLst>
          </p:cNvPr>
          <p:cNvSpPr>
            <a:spLocks noGrp="1"/>
          </p:cNvSpPr>
          <p:nvPr>
            <p:ph type="title"/>
          </p:nvPr>
        </p:nvSpPr>
        <p:spPr>
          <a:xfrm>
            <a:off x="660400" y="191529"/>
            <a:ext cx="9679880" cy="687820"/>
          </a:xfrm>
        </p:spPr>
        <p:txBody>
          <a:bodyPr>
            <a:normAutofit/>
          </a:bodyPr>
          <a:lstStyle/>
          <a:p>
            <a:pPr>
              <a:defRPr/>
            </a:pPr>
            <a:r>
              <a:rPr lang="en-US" altLang="zh-CN" sz="3600" b="1" baseline="30000" dirty="0">
                <a:solidFill>
                  <a:schemeClr val="accent1"/>
                </a:solidFill>
                <a:latin typeface="微软雅黑" panose="020B0503020204020204" charset="-122"/>
                <a:ea typeface="微软雅黑" panose="020B0503020204020204" charset="-122"/>
              </a:rPr>
              <a:t>180</a:t>
            </a:r>
            <a:r>
              <a:rPr lang="en-US" altLang="zh-CN" sz="3600" b="1" dirty="0">
                <a:solidFill>
                  <a:schemeClr val="accent1"/>
                </a:solidFill>
                <a:latin typeface="微软雅黑" panose="020B0503020204020204" charset="-122"/>
                <a:ea typeface="微软雅黑" panose="020B0503020204020204" charset="-122"/>
              </a:rPr>
              <a:t>Hg</a:t>
            </a:r>
            <a:r>
              <a:rPr lang="zh-CN" altLang="en-US" sz="3600" b="1" dirty="0">
                <a:solidFill>
                  <a:schemeClr val="accent1"/>
                </a:solidFill>
                <a:latin typeface="微软雅黑" panose="020B0503020204020204" charset="-122"/>
                <a:ea typeface="微软雅黑" panose="020B0503020204020204" charset="-122"/>
              </a:rPr>
              <a:t>裂变研究 </a:t>
            </a:r>
            <a:r>
              <a:rPr lang="en-US" altLang="zh-CN" sz="3600" b="1" dirty="0">
                <a:latin typeface="微软雅黑" panose="020B0503020204020204" charset="-122"/>
                <a:ea typeface="微软雅黑" panose="020B0503020204020204" charset="-122"/>
              </a:rPr>
              <a:t>— </a:t>
            </a:r>
            <a:r>
              <a:rPr lang="zh-CN" altLang="en-US" b="1" i="1" dirty="0">
                <a:solidFill>
                  <a:srgbClr val="7030A0"/>
                </a:solidFill>
                <a:latin typeface="微软雅黑" panose="020B0503020204020204" charset="-122"/>
                <a:ea typeface="微软雅黑" panose="020B0503020204020204" charset="-122"/>
              </a:rPr>
              <a:t>剪裂组态</a:t>
            </a:r>
            <a:endParaRPr lang="zh-CN" altLang="en-US" sz="3600" b="1" i="1" dirty="0">
              <a:solidFill>
                <a:srgbClr val="7030A0"/>
              </a:solidFill>
              <a:latin typeface="微软雅黑" panose="020B0503020204020204" charset="-122"/>
              <a:ea typeface="微软雅黑" panose="020B0503020204020204" charset="-122"/>
            </a:endParaRPr>
          </a:p>
        </p:txBody>
      </p:sp>
    </p:spTree>
    <p:custDataLst>
      <p:tags r:id="rId1"/>
    </p:custDataLst>
    <p:extLst>
      <p:ext uri="{BB962C8B-B14F-4D97-AF65-F5344CB8AC3E}">
        <p14:creationId xmlns:p14="http://schemas.microsoft.com/office/powerpoint/2010/main" val="769056677"/>
      </p:ext>
    </p:extLst>
  </p:cSld>
  <p:clrMapOvr>
    <a:masterClrMapping/>
  </p:clrMapOvr>
  <mc:AlternateContent xmlns:mc="http://schemas.openxmlformats.org/markup-compatibility/2006" xmlns:p14="http://schemas.microsoft.com/office/powerpoint/2010/main">
    <mc:Choice Requires="p14">
      <p:transition spd="slow" p14:dur="2000" advTm="91881"/>
    </mc:Choice>
    <mc:Fallback xmlns="">
      <p:transition spd="slow" advTm="918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randombar(horizontal)">
                                      <p:cBhvr>
                                        <p:cTn id="10" dur="500"/>
                                        <p:tgtEl>
                                          <p:spTgt spid="41"/>
                                        </p:tgtEl>
                                      </p:cBhvr>
                                    </p:animEffect>
                                  </p:childTnLst>
                                </p:cTn>
                              </p:par>
                              <p:par>
                                <p:cTn id="11" presetID="22" presetClass="entr" presetSubtype="4"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down)">
                                      <p:cBhvr>
                                        <p:cTn id="13" dur="500"/>
                                        <p:tgtEl>
                                          <p:spTgt spid="48"/>
                                        </p:tgtEl>
                                      </p:cBhvr>
                                    </p:animEffect>
                                  </p:childTnLst>
                                </p:cTn>
                              </p:par>
                              <p:par>
                                <p:cTn id="14" presetID="22" presetClass="entr" presetSubtype="4" fill="hold"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wipe(down)">
                                      <p:cBhvr>
                                        <p:cTn id="16" dur="500"/>
                                        <p:tgtEl>
                                          <p:spTgt spid="4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randombar(horizontal)">
                                      <p:cBhvr>
                                        <p:cTn id="21" dur="500"/>
                                        <p:tgtEl>
                                          <p:spTgt spid="3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par>
                                <p:cTn id="25" presetID="14" presetClass="entr" presetSubtype="1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randombar(horizontal)">
                                      <p:cBhvr>
                                        <p:cTn id="27" dur="500"/>
                                        <p:tgtEl>
                                          <p:spTgt spid="31"/>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randombar(horizontal)">
                                      <p:cBhvr>
                                        <p:cTn id="30" dur="500"/>
                                        <p:tgtEl>
                                          <p:spTgt spid="57"/>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randombar(horizontal)">
                                      <p:cBhvr>
                                        <p:cTn id="33" dur="500"/>
                                        <p:tgtEl>
                                          <p:spTgt spid="51"/>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randombar(horizontal)">
                                      <p:cBhvr>
                                        <p:cTn id="36" dur="500"/>
                                        <p:tgtEl>
                                          <p:spTgt spid="21"/>
                                        </p:tgtEl>
                                      </p:cBhvr>
                                    </p:animEffect>
                                  </p:childTnLst>
                                </p:cTn>
                              </p:par>
                              <p:par>
                                <p:cTn id="37" presetID="14" presetClass="entr" presetSubtype="1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randombar(horizontal)">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1" grpId="0"/>
      <p:bldP spid="57" grpId="0"/>
      <p:bldP spid="20" grpId="0"/>
      <p:bldP spid="2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B4CBB0A-08FD-43DD-B266-3F2CE0F6D530}"/>
              </a:ext>
            </a:extLst>
          </p:cNvPr>
          <p:cNvPicPr/>
          <p:nvPr/>
        </p:nvPicPr>
        <p:blipFill>
          <a:blip r:embed="rId3">
            <a:extLst>
              <a:ext uri="{28A0092B-C50C-407E-A947-70E740481C1C}">
                <a14:useLocalDpi xmlns:a14="http://schemas.microsoft.com/office/drawing/2010/main" val="0"/>
              </a:ext>
            </a:extLst>
          </a:blip>
          <a:srcRect/>
          <a:stretch/>
        </p:blipFill>
        <p:spPr bwMode="auto">
          <a:xfrm>
            <a:off x="660400" y="1161716"/>
            <a:ext cx="4810421" cy="3844957"/>
          </a:xfrm>
          <a:prstGeom prst="rect">
            <a:avLst/>
          </a:prstGeom>
          <a:noFill/>
          <a:ln>
            <a:noFill/>
          </a:ln>
        </p:spPr>
      </p:pic>
      <p:sp>
        <p:nvSpPr>
          <p:cNvPr id="2" name="标题 1"/>
          <p:cNvSpPr>
            <a:spLocks noGrp="1"/>
          </p:cNvSpPr>
          <p:nvPr>
            <p:ph type="title"/>
          </p:nvPr>
        </p:nvSpPr>
        <p:spPr>
          <a:xfrm>
            <a:off x="660400" y="191529"/>
            <a:ext cx="9679880" cy="687820"/>
          </a:xfrm>
        </p:spPr>
        <p:txBody>
          <a:bodyPr>
            <a:normAutofit/>
          </a:bodyPr>
          <a:lstStyle/>
          <a:p>
            <a:pPr>
              <a:defRPr/>
            </a:pPr>
            <a:r>
              <a:rPr lang="en-US" altLang="zh-CN" sz="3600" b="1" baseline="30000" dirty="0">
                <a:solidFill>
                  <a:schemeClr val="accent1"/>
                </a:solidFill>
                <a:latin typeface="微软雅黑" panose="020B0503020204020204" charset="-122"/>
                <a:ea typeface="微软雅黑" panose="020B0503020204020204" charset="-122"/>
              </a:rPr>
              <a:t>180</a:t>
            </a:r>
            <a:r>
              <a:rPr lang="en-US" altLang="zh-CN" sz="3600" b="1" dirty="0">
                <a:solidFill>
                  <a:schemeClr val="accent1"/>
                </a:solidFill>
                <a:latin typeface="微软雅黑" panose="020B0503020204020204" charset="-122"/>
                <a:ea typeface="微软雅黑" panose="020B0503020204020204" charset="-122"/>
              </a:rPr>
              <a:t>Hg</a:t>
            </a:r>
            <a:r>
              <a:rPr lang="zh-CN" altLang="en-US" sz="3600" b="1" dirty="0">
                <a:solidFill>
                  <a:schemeClr val="accent1"/>
                </a:solidFill>
                <a:latin typeface="微软雅黑" panose="020B0503020204020204" charset="-122"/>
                <a:ea typeface="微软雅黑" panose="020B0503020204020204" charset="-122"/>
              </a:rPr>
              <a:t>裂变研究 </a:t>
            </a:r>
            <a:r>
              <a:rPr lang="en-US" altLang="zh-CN" sz="4000" b="1" dirty="0">
                <a:latin typeface="微软雅黑" panose="020B0503020204020204" charset="-122"/>
                <a:ea typeface="微软雅黑" panose="020B0503020204020204" charset="-122"/>
              </a:rPr>
              <a:t>— </a:t>
            </a:r>
            <a:r>
              <a:rPr lang="zh-CN" altLang="en-US" b="1" i="1" dirty="0">
                <a:solidFill>
                  <a:srgbClr val="7030A0"/>
                </a:solidFill>
                <a:latin typeface="微软雅黑" panose="020B0503020204020204" charset="-122"/>
                <a:ea typeface="微软雅黑" panose="020B0503020204020204" charset="-122"/>
              </a:rPr>
              <a:t>总动能与产物分布</a:t>
            </a:r>
            <a:endParaRPr lang="en-US" altLang="zh-CN" sz="3600" b="1" dirty="0">
              <a:solidFill>
                <a:schemeClr val="accent1"/>
              </a:solidFill>
              <a:latin typeface="微软雅黑" panose="020B0503020204020204" charset="-122"/>
              <a:ea typeface="微软雅黑" panose="020B0503020204020204" charset="-122"/>
            </a:endParaRPr>
          </a:p>
        </p:txBody>
      </p:sp>
      <p:sp>
        <p:nvSpPr>
          <p:cNvPr id="3" name="灯片编号占位符 2"/>
          <p:cNvSpPr>
            <a:spLocks noGrp="1"/>
          </p:cNvSpPr>
          <p:nvPr>
            <p:ph type="sldNum" sz="quarter" idx="12"/>
          </p:nvPr>
        </p:nvSpPr>
        <p:spPr/>
        <p:txBody>
          <a:bodyPr/>
          <a:lstStyle/>
          <a:p>
            <a:fld id="{62882B55-B6B2-497F-8568-5D2D4C04CE38}" type="slidenum">
              <a:rPr lang="zh-CN" altLang="en-US" smtClean="0"/>
              <a:t>45</a:t>
            </a:fld>
            <a:endParaRPr lang="zh-CN" altLang="en-US" dirty="0"/>
          </a:p>
        </p:txBody>
      </p:sp>
      <p:sp>
        <p:nvSpPr>
          <p:cNvPr id="25" name="矩形 24"/>
          <p:cNvSpPr/>
          <p:nvPr/>
        </p:nvSpPr>
        <p:spPr>
          <a:xfrm>
            <a:off x="3338623" y="6315740"/>
            <a:ext cx="5829146" cy="420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4" name="TextBox 1">
            <a:extLst>
              <a:ext uri="{FF2B5EF4-FFF2-40B4-BE49-F238E27FC236}">
                <a16:creationId xmlns:a16="http://schemas.microsoft.com/office/drawing/2014/main" id="{5080FBF2-F97F-4584-88D6-DEA971181EB3}"/>
              </a:ext>
            </a:extLst>
          </p:cNvPr>
          <p:cNvSpPr txBox="1">
            <a:spLocks noChangeArrowheads="1"/>
          </p:cNvSpPr>
          <p:nvPr/>
        </p:nvSpPr>
        <p:spPr bwMode="auto">
          <a:xfrm>
            <a:off x="5918029" y="5036787"/>
            <a:ext cx="5905597" cy="961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50000"/>
              </a:lnSpc>
              <a:spcBef>
                <a:spcPct val="0"/>
              </a:spcBef>
              <a:buFont typeface="Wingdings" panose="05000000000000000000" pitchFamily="2" charset="2"/>
              <a:buChar char="Ø"/>
            </a:pPr>
            <a:r>
              <a:rPr lang="zh-CN" altLang="en-US" sz="2000" b="1" dirty="0">
                <a:solidFill>
                  <a:srgbClr val="C00000"/>
                </a:solidFill>
                <a:latin typeface="微软雅黑" panose="020B0503020204020204" pitchFamily="34" charset="-122"/>
                <a:ea typeface="微软雅黑" panose="020B0503020204020204" pitchFamily="34" charset="-122"/>
              </a:rPr>
              <a:t>沿剪裂线的碎片总动能分布整体趋势与实验一致</a:t>
            </a:r>
            <a:endParaRPr lang="en-US" altLang="zh-CN" sz="2000" b="1" dirty="0">
              <a:solidFill>
                <a:srgbClr val="C00000"/>
              </a:solidFill>
              <a:latin typeface="微软雅黑" panose="020B0503020204020204" pitchFamily="34" charset="-122"/>
              <a:ea typeface="微软雅黑" panose="020B0503020204020204" pitchFamily="34" charset="-122"/>
            </a:endParaRPr>
          </a:p>
          <a:p>
            <a:pPr>
              <a:lnSpc>
                <a:spcPct val="150000"/>
              </a:lnSpc>
              <a:spcBef>
                <a:spcPct val="0"/>
              </a:spcBef>
              <a:buFont typeface="Wingdings" panose="05000000000000000000" pitchFamily="2" charset="2"/>
              <a:buChar char="Ø"/>
            </a:pPr>
            <a:r>
              <a:rPr lang="zh-CN" altLang="en-US" sz="2000" b="1" dirty="0">
                <a:solidFill>
                  <a:srgbClr val="C00000"/>
                </a:solidFill>
                <a:latin typeface="微软雅黑" panose="020B0503020204020204" pitchFamily="34" charset="-122"/>
                <a:ea typeface="微软雅黑" panose="020B0503020204020204" pitchFamily="34" charset="-122"/>
              </a:rPr>
              <a:t>裂变碎片分布于实验数据符合较好</a:t>
            </a:r>
            <a:endParaRPr lang="en-US" altLang="zh-CN" sz="2000" b="1" dirty="0">
              <a:solidFill>
                <a:srgbClr val="C00000"/>
              </a:solidFill>
              <a:latin typeface="微软雅黑" panose="020B0503020204020204" pitchFamily="34" charset="-122"/>
              <a:ea typeface="微软雅黑" panose="020B0503020204020204" pitchFamily="34" charset="-122"/>
            </a:endParaRPr>
          </a:p>
        </p:txBody>
      </p:sp>
      <p:pic>
        <p:nvPicPr>
          <p:cNvPr id="11" name="图片 10">
            <a:extLst>
              <a:ext uri="{FF2B5EF4-FFF2-40B4-BE49-F238E27FC236}">
                <a16:creationId xmlns:a16="http://schemas.microsoft.com/office/drawing/2014/main" id="{9EDDC876-80C3-47CE-B3D0-746A6050A098}"/>
              </a:ext>
            </a:extLst>
          </p:cNvPr>
          <p:cNvPicPr/>
          <p:nvPr/>
        </p:nvPicPr>
        <p:blipFill>
          <a:blip r:embed="rId4">
            <a:extLst>
              <a:ext uri="{28A0092B-C50C-407E-A947-70E740481C1C}">
                <a14:useLocalDpi xmlns:a14="http://schemas.microsoft.com/office/drawing/2010/main" val="0"/>
              </a:ext>
            </a:extLst>
          </a:blip>
          <a:stretch>
            <a:fillRect/>
          </a:stretch>
        </p:blipFill>
        <p:spPr>
          <a:xfrm>
            <a:off x="5970211" y="1099358"/>
            <a:ext cx="5280775" cy="3907315"/>
          </a:xfrm>
          <a:prstGeom prst="rect">
            <a:avLst/>
          </a:prstGeom>
        </p:spPr>
      </p:pic>
      <p:graphicFrame>
        <p:nvGraphicFramePr>
          <p:cNvPr id="4" name="对象 3">
            <a:extLst>
              <a:ext uri="{FF2B5EF4-FFF2-40B4-BE49-F238E27FC236}">
                <a16:creationId xmlns:a16="http://schemas.microsoft.com/office/drawing/2014/main" id="{53DE6FA6-F6FF-4564-8DA5-8A1263ADEB24}"/>
              </a:ext>
            </a:extLst>
          </p:cNvPr>
          <p:cNvGraphicFramePr>
            <a:graphicFrameLocks noChangeAspect="1"/>
          </p:cNvGraphicFramePr>
          <p:nvPr>
            <p:extLst>
              <p:ext uri="{D42A27DB-BD31-4B8C-83A1-F6EECF244321}">
                <p14:modId xmlns:p14="http://schemas.microsoft.com/office/powerpoint/2010/main" val="2892759872"/>
              </p:ext>
            </p:extLst>
          </p:nvPr>
        </p:nvGraphicFramePr>
        <p:xfrm>
          <a:off x="536627" y="5228546"/>
          <a:ext cx="1490663" cy="852487"/>
        </p:xfrm>
        <a:graphic>
          <a:graphicData uri="http://schemas.openxmlformats.org/presentationml/2006/ole">
            <mc:AlternateContent xmlns:mc="http://schemas.openxmlformats.org/markup-compatibility/2006">
              <mc:Choice xmlns:v="urn:schemas-microsoft-com:vml" Requires="v">
                <p:oleObj name="Equation" r:id="rId5" imgW="799920" imgH="457200" progId="Equation.DSMT4">
                  <p:embed/>
                </p:oleObj>
              </mc:Choice>
              <mc:Fallback>
                <p:oleObj name="Equation" r:id="rId5" imgW="799920" imgH="457200" progId="Equation.DSMT4">
                  <p:embed/>
                  <p:pic>
                    <p:nvPicPr>
                      <p:cNvPr id="4" name="对象 3">
                        <a:extLst>
                          <a:ext uri="{FF2B5EF4-FFF2-40B4-BE49-F238E27FC236}">
                            <a16:creationId xmlns:a16="http://schemas.microsoft.com/office/drawing/2014/main" id="{53DE6FA6-F6FF-4564-8DA5-8A1263ADEB24}"/>
                          </a:ext>
                        </a:extLst>
                      </p:cNvPr>
                      <p:cNvPicPr/>
                      <p:nvPr/>
                    </p:nvPicPr>
                    <p:blipFill>
                      <a:blip r:embed="rId6"/>
                      <a:stretch>
                        <a:fillRect/>
                      </a:stretch>
                    </p:blipFill>
                    <p:spPr>
                      <a:xfrm>
                        <a:off x="536627" y="5228546"/>
                        <a:ext cx="1490663" cy="852487"/>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4" name="TextBox 1">
                <a:extLst>
                  <a:ext uri="{FF2B5EF4-FFF2-40B4-BE49-F238E27FC236}">
                    <a16:creationId xmlns:a16="http://schemas.microsoft.com/office/drawing/2014/main" id="{5F23C22E-EA26-46EB-8C34-3EC951B3F0D9}"/>
                  </a:ext>
                </a:extLst>
              </p:cNvPr>
              <p:cNvSpPr txBox="1">
                <a:spLocks noChangeArrowheads="1"/>
              </p:cNvSpPr>
              <p:nvPr/>
            </p:nvSpPr>
            <p:spPr bwMode="auto">
              <a:xfrm>
                <a:off x="2306190" y="5241380"/>
                <a:ext cx="3390904" cy="83965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0"/>
                  </a:spcBef>
                  <a:buFont typeface="Wingdings" panose="05000000000000000000" pitchFamily="2" charset="2"/>
                  <a:buChar char="Ø"/>
                </a:pPr>
                <a14:m>
                  <m:oMath xmlns:m="http://schemas.openxmlformats.org/officeDocument/2006/math">
                    <m:sSub>
                      <m:sSubPr>
                        <m:ctrlPr>
                          <a:rPr lang="en-US" altLang="zh-CN" sz="2000" i="1" smtClean="0">
                            <a:latin typeface="Cambria Math" panose="02040503050406030204" pitchFamily="18" charset="0"/>
                          </a:rPr>
                        </m:ctrlPr>
                      </m:sSubPr>
                      <m:e>
                        <m:r>
                          <a:rPr lang="en-US" altLang="zh-CN" sz="2000" b="0" i="1" smtClean="0">
                            <a:latin typeface="Cambria Math" panose="02040503050406030204" pitchFamily="18" charset="0"/>
                          </a:rPr>
                          <m:t>𝑍</m:t>
                        </m:r>
                      </m:e>
                      <m:sub>
                        <m:r>
                          <a:rPr lang="en-US" altLang="zh-CN" sz="2000" b="0" i="1" smtClean="0">
                            <a:latin typeface="Cambria Math" panose="02040503050406030204" pitchFamily="18" charset="0"/>
                          </a:rPr>
                          <m:t>𝐻</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𝐿</m:t>
                        </m:r>
                      </m:sub>
                    </m:sSub>
                  </m:oMath>
                </a14:m>
                <a:r>
                  <a:rPr lang="en-US" altLang="zh-CN" sz="2000" dirty="0">
                    <a:latin typeface="Arial" panose="020B0604020202020204" pitchFamily="34" charset="0"/>
                  </a:rPr>
                  <a:t> </a:t>
                </a:r>
                <a:r>
                  <a:rPr lang="en-US" altLang="zh-CN" sz="2000" b="1" dirty="0">
                    <a:latin typeface="宋体" panose="02010600030101010101" pitchFamily="2" charset="-122"/>
                  </a:rPr>
                  <a:t>—— </a:t>
                </a:r>
                <a:r>
                  <a:rPr lang="zh-CN" altLang="en-US" sz="2000" b="1" dirty="0">
                    <a:latin typeface="宋体" panose="02010600030101010101" pitchFamily="2" charset="-122"/>
                  </a:rPr>
                  <a:t>重</a:t>
                </a:r>
                <a:r>
                  <a:rPr lang="en-US" altLang="zh-CN" sz="2000" b="1" dirty="0">
                    <a:latin typeface="宋体" panose="02010600030101010101" pitchFamily="2" charset="-122"/>
                  </a:rPr>
                  <a:t>/</a:t>
                </a:r>
                <a:r>
                  <a:rPr lang="zh-CN" altLang="en-US" sz="2000" b="1" dirty="0">
                    <a:latin typeface="宋体" panose="02010600030101010101" pitchFamily="2" charset="-122"/>
                  </a:rPr>
                  <a:t>轻碎片电荷</a:t>
                </a:r>
                <a:endParaRPr lang="en-US" altLang="zh-CN" sz="2000" b="1" dirty="0">
                  <a:latin typeface="宋体" panose="02010600030101010101" pitchFamily="2" charset="-122"/>
                </a:endParaRPr>
              </a:p>
              <a:p>
                <a:pPr>
                  <a:lnSpc>
                    <a:spcPct val="120000"/>
                  </a:lnSpc>
                  <a:spcBef>
                    <a:spcPct val="0"/>
                  </a:spcBef>
                  <a:buFont typeface="Wingdings" panose="05000000000000000000" pitchFamily="2" charset="2"/>
                  <a:buChar char="Ø"/>
                </a:pPr>
                <a14:m>
                  <m:oMath xmlns:m="http://schemas.openxmlformats.org/officeDocument/2006/math">
                    <m:sSub>
                      <m:sSubPr>
                        <m:ctrlPr>
                          <a:rPr lang="en-US" altLang="zh-CN" sz="2000" i="1">
                            <a:latin typeface="Cambria Math" panose="02040503050406030204" pitchFamily="18" charset="0"/>
                          </a:rPr>
                        </m:ctrlPr>
                      </m:sSubPr>
                      <m:e>
                        <m:r>
                          <a:rPr lang="en-US" altLang="zh-CN" sz="2000" b="0" i="1" smtClean="0">
                            <a:latin typeface="Cambria Math" panose="02040503050406030204" pitchFamily="18" charset="0"/>
                          </a:rPr>
                          <m:t>𝑑</m:t>
                        </m:r>
                      </m:e>
                      <m:sub>
                        <m:r>
                          <a:rPr lang="en-US" altLang="zh-CN" sz="2000" b="0" i="1" smtClean="0">
                            <a:latin typeface="Cambria Math" panose="02040503050406030204" pitchFamily="18" charset="0"/>
                          </a:rPr>
                          <m:t>𝑐h</m:t>
                        </m:r>
                      </m:sub>
                    </m:sSub>
                  </m:oMath>
                </a14:m>
                <a:r>
                  <a:rPr lang="en-US" altLang="zh-CN" sz="2000" dirty="0">
                    <a:latin typeface="Arial" panose="020B0604020202020204" pitchFamily="34" charset="0"/>
                  </a:rPr>
                  <a:t>  </a:t>
                </a:r>
                <a:r>
                  <a:rPr lang="en-US" altLang="zh-CN" sz="2000" b="1" dirty="0">
                    <a:latin typeface="宋体" panose="02010600030101010101" pitchFamily="2" charset="-122"/>
                  </a:rPr>
                  <a:t>—— </a:t>
                </a:r>
                <a:r>
                  <a:rPr lang="zh-CN" altLang="en-US" sz="2000" b="1" dirty="0">
                    <a:latin typeface="宋体" panose="02010600030101010101" pitchFamily="2" charset="-122"/>
                  </a:rPr>
                  <a:t>碎片质心距离</a:t>
                </a:r>
                <a:endParaRPr lang="en-US" altLang="zh-CN" sz="2000" b="1" dirty="0">
                  <a:latin typeface="宋体" panose="02010600030101010101" pitchFamily="2" charset="-122"/>
                </a:endParaRPr>
              </a:p>
            </p:txBody>
          </p:sp>
        </mc:Choice>
        <mc:Fallback xmlns="">
          <p:sp>
            <p:nvSpPr>
              <p:cNvPr id="14" name="TextBox 1">
                <a:extLst>
                  <a:ext uri="{FF2B5EF4-FFF2-40B4-BE49-F238E27FC236}">
                    <a16:creationId xmlns:a16="http://schemas.microsoft.com/office/drawing/2014/main" id="{5F23C22E-EA26-46EB-8C34-3EC951B3F0D9}"/>
                  </a:ext>
                </a:extLst>
              </p:cNvPr>
              <p:cNvSpPr txBox="1">
                <a:spLocks noRot="1" noChangeAspect="1" noMove="1" noResize="1" noEditPoints="1" noAdjustHandles="1" noChangeArrowheads="1" noChangeShapeType="1" noTextEdit="1"/>
              </p:cNvSpPr>
              <p:nvPr/>
            </p:nvSpPr>
            <p:spPr bwMode="auto">
              <a:xfrm>
                <a:off x="2306190" y="5241380"/>
                <a:ext cx="3390904" cy="839653"/>
              </a:xfrm>
              <a:prstGeom prst="rect">
                <a:avLst/>
              </a:prstGeom>
              <a:blipFill>
                <a:blip r:embed="rId7"/>
                <a:stretch>
                  <a:fillRect l="-1616" t="-1449" b="-724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15" name="矩形 14">
            <a:extLst>
              <a:ext uri="{FF2B5EF4-FFF2-40B4-BE49-F238E27FC236}">
                <a16:creationId xmlns:a16="http://schemas.microsoft.com/office/drawing/2014/main" id="{E83FA1ED-5999-4749-86B3-AD1FAFD7AC6A}"/>
              </a:ext>
            </a:extLst>
          </p:cNvPr>
          <p:cNvSpPr/>
          <p:nvPr/>
        </p:nvSpPr>
        <p:spPr>
          <a:xfrm>
            <a:off x="536627" y="6153773"/>
            <a:ext cx="4975208" cy="584775"/>
          </a:xfrm>
          <a:prstGeom prst="rect">
            <a:avLst/>
          </a:prstGeom>
        </p:spPr>
        <p:txBody>
          <a:bodyPr wrap="none">
            <a:spAutoFit/>
          </a:bodyPr>
          <a:lstStyle/>
          <a:p>
            <a:pPr>
              <a:spcBef>
                <a:spcPct val="0"/>
              </a:spcBef>
            </a:pPr>
            <a:r>
              <a:rPr lang="zh-CN" altLang="en-US" sz="1600" b="1" dirty="0">
                <a:solidFill>
                  <a:srgbClr val="034C9C"/>
                </a:solidFill>
                <a:latin typeface="宋体" panose="02010600030101010101" pitchFamily="2" charset="-122"/>
                <a:ea typeface="宋体" panose="02010600030101010101" pitchFamily="2" charset="-122"/>
              </a:rPr>
              <a:t>总动能与碎片质量分布实验值</a:t>
            </a:r>
            <a:endParaRPr lang="en-US" altLang="zh-CN" sz="1600" b="1" dirty="0">
              <a:solidFill>
                <a:srgbClr val="034C9C"/>
              </a:solidFill>
              <a:latin typeface="宋体" panose="02010600030101010101" pitchFamily="2" charset="-122"/>
              <a:ea typeface="宋体" panose="02010600030101010101" pitchFamily="2" charset="-122"/>
            </a:endParaRPr>
          </a:p>
          <a:p>
            <a:pPr>
              <a:spcBef>
                <a:spcPct val="0"/>
              </a:spcBef>
            </a:pPr>
            <a:r>
              <a:rPr lang="en-US" altLang="zh-CN" sz="1600" b="1" dirty="0">
                <a:solidFill>
                  <a:srgbClr val="034C9C"/>
                </a:solidFill>
                <a:latin typeface="Arial" panose="020B0604020202020204" pitchFamily="34" charset="0"/>
              </a:rPr>
              <a:t>J. </a:t>
            </a:r>
            <a:r>
              <a:rPr lang="en-US" altLang="zh-CN" sz="1600" b="1" dirty="0" err="1">
                <a:solidFill>
                  <a:srgbClr val="034C9C"/>
                </a:solidFill>
                <a:latin typeface="Arial" panose="020B0604020202020204" pitchFamily="34" charset="0"/>
              </a:rPr>
              <a:t>Elseviers</a:t>
            </a:r>
            <a:r>
              <a:rPr lang="en-US" altLang="zh-CN" sz="1600" b="1" dirty="0">
                <a:solidFill>
                  <a:srgbClr val="034C9C"/>
                </a:solidFill>
                <a:latin typeface="Arial" panose="020B0604020202020204" pitchFamily="34" charset="0"/>
              </a:rPr>
              <a:t>, et al. </a:t>
            </a:r>
            <a:r>
              <a:rPr lang="en-US" altLang="zh-CN" sz="1600" b="1" dirty="0" err="1">
                <a:solidFill>
                  <a:srgbClr val="034C9C"/>
                </a:solidFill>
                <a:latin typeface="Arial" panose="020B0604020202020204" pitchFamily="34" charset="0"/>
              </a:rPr>
              <a:t>Phys.Rev</a:t>
            </a:r>
            <a:r>
              <a:rPr lang="en-US" altLang="zh-CN" sz="1600" b="1" dirty="0">
                <a:solidFill>
                  <a:srgbClr val="034C9C"/>
                </a:solidFill>
                <a:latin typeface="Arial" panose="020B0604020202020204" pitchFamily="34" charset="0"/>
              </a:rPr>
              <a:t>. C 102, 019908 (2020)</a:t>
            </a:r>
          </a:p>
        </p:txBody>
      </p:sp>
      <p:sp>
        <p:nvSpPr>
          <p:cNvPr id="16" name="矩形 15">
            <a:extLst>
              <a:ext uri="{FF2B5EF4-FFF2-40B4-BE49-F238E27FC236}">
                <a16:creationId xmlns:a16="http://schemas.microsoft.com/office/drawing/2014/main" id="{B827A47E-BFA3-47B2-B3EB-55682C1C2714}"/>
              </a:ext>
            </a:extLst>
          </p:cNvPr>
          <p:cNvSpPr/>
          <p:nvPr/>
        </p:nvSpPr>
        <p:spPr>
          <a:xfrm>
            <a:off x="6181064" y="6153773"/>
            <a:ext cx="4435638" cy="584775"/>
          </a:xfrm>
          <a:prstGeom prst="rect">
            <a:avLst/>
          </a:prstGeom>
        </p:spPr>
        <p:txBody>
          <a:bodyPr wrap="none">
            <a:spAutoFit/>
          </a:bodyPr>
          <a:lstStyle/>
          <a:p>
            <a:pPr>
              <a:spcBef>
                <a:spcPct val="0"/>
              </a:spcBef>
            </a:pPr>
            <a:r>
              <a:rPr lang="zh-CN" altLang="en-US" sz="1600" b="1" dirty="0">
                <a:solidFill>
                  <a:srgbClr val="034C9C"/>
                </a:solidFill>
                <a:latin typeface="宋体" panose="02010600030101010101" pitchFamily="2" charset="-122"/>
                <a:ea typeface="宋体" panose="02010600030101010101" pitchFamily="2" charset="-122"/>
              </a:rPr>
              <a:t>碎片质量分布 </a:t>
            </a:r>
            <a:r>
              <a:rPr lang="en-US" altLang="zh-CN" sz="1600" b="1" dirty="0">
                <a:solidFill>
                  <a:srgbClr val="034C9C"/>
                </a:solidFill>
                <a:latin typeface="宋体" panose="02010600030101010101" pitchFamily="2" charset="-122"/>
                <a:ea typeface="宋体" panose="02010600030101010101" pitchFamily="2" charset="-122"/>
              </a:rPr>
              <a:t>BSM(M)</a:t>
            </a:r>
          </a:p>
          <a:p>
            <a:pPr>
              <a:spcBef>
                <a:spcPct val="0"/>
              </a:spcBef>
            </a:pPr>
            <a:r>
              <a:rPr lang="en-US" altLang="zh-CN" sz="1600" b="1" dirty="0">
                <a:solidFill>
                  <a:srgbClr val="034C9C"/>
                </a:solidFill>
                <a:latin typeface="Arial" panose="020B0604020202020204" pitchFamily="34" charset="0"/>
              </a:rPr>
              <a:t>P.</a:t>
            </a:r>
            <a:r>
              <a:rPr lang="zh-CN" altLang="en-US" sz="1600" b="1" dirty="0">
                <a:solidFill>
                  <a:srgbClr val="034C9C"/>
                </a:solidFill>
                <a:latin typeface="Arial" panose="020B0604020202020204" pitchFamily="34" charset="0"/>
              </a:rPr>
              <a:t> </a:t>
            </a:r>
            <a:r>
              <a:rPr lang="en-US" altLang="zh-CN" sz="1600" b="1" dirty="0">
                <a:solidFill>
                  <a:srgbClr val="034C9C"/>
                </a:solidFill>
                <a:latin typeface="Arial" panose="020B0604020202020204" pitchFamily="34" charset="0"/>
              </a:rPr>
              <a:t>Moller,</a:t>
            </a:r>
            <a:r>
              <a:rPr lang="zh-CN" altLang="en-US" sz="1600" b="1" dirty="0">
                <a:solidFill>
                  <a:srgbClr val="034C9C"/>
                </a:solidFill>
                <a:latin typeface="Arial" panose="020B0604020202020204" pitchFamily="34" charset="0"/>
              </a:rPr>
              <a:t> </a:t>
            </a:r>
            <a:r>
              <a:rPr lang="en-US" altLang="zh-CN" sz="1600" b="1" dirty="0">
                <a:solidFill>
                  <a:srgbClr val="034C9C"/>
                </a:solidFill>
                <a:latin typeface="Arial" panose="020B0604020202020204" pitchFamily="34" charset="0"/>
              </a:rPr>
              <a:t>et</a:t>
            </a:r>
            <a:r>
              <a:rPr lang="zh-CN" altLang="en-US" sz="1600" b="1" dirty="0">
                <a:solidFill>
                  <a:srgbClr val="034C9C"/>
                </a:solidFill>
                <a:latin typeface="Arial" panose="020B0604020202020204" pitchFamily="34" charset="0"/>
              </a:rPr>
              <a:t> </a:t>
            </a:r>
            <a:r>
              <a:rPr lang="en-US" altLang="zh-CN" sz="1600" b="1" dirty="0">
                <a:solidFill>
                  <a:srgbClr val="034C9C"/>
                </a:solidFill>
                <a:latin typeface="Arial" panose="020B0604020202020204" pitchFamily="34" charset="0"/>
              </a:rPr>
              <a:t>al.</a:t>
            </a:r>
            <a:r>
              <a:rPr lang="zh-CN" altLang="en-US" sz="1600" b="1" dirty="0">
                <a:solidFill>
                  <a:srgbClr val="034C9C"/>
                </a:solidFill>
                <a:latin typeface="Arial" panose="020B0604020202020204" pitchFamily="34" charset="0"/>
              </a:rPr>
              <a:t> </a:t>
            </a:r>
            <a:r>
              <a:rPr lang="en-US" altLang="zh-CN" sz="1600" b="1" dirty="0" err="1">
                <a:solidFill>
                  <a:srgbClr val="034C9C"/>
                </a:solidFill>
                <a:latin typeface="Arial" panose="020B0604020202020204" pitchFamily="34" charset="0"/>
              </a:rPr>
              <a:t>Phys.Rev</a:t>
            </a:r>
            <a:r>
              <a:rPr lang="en-US" altLang="zh-CN" sz="1600" b="1" dirty="0">
                <a:solidFill>
                  <a:srgbClr val="034C9C"/>
                </a:solidFill>
                <a:latin typeface="Arial" panose="020B0604020202020204" pitchFamily="34" charset="0"/>
              </a:rPr>
              <a:t>.</a:t>
            </a:r>
            <a:r>
              <a:rPr lang="zh-CN" altLang="en-US" sz="1600" b="1" dirty="0">
                <a:solidFill>
                  <a:srgbClr val="034C9C"/>
                </a:solidFill>
                <a:latin typeface="Arial" panose="020B0604020202020204" pitchFamily="34" charset="0"/>
              </a:rPr>
              <a:t> </a:t>
            </a:r>
            <a:r>
              <a:rPr lang="en-US" altLang="zh-CN" sz="1600" b="1" dirty="0">
                <a:solidFill>
                  <a:srgbClr val="034C9C"/>
                </a:solidFill>
                <a:latin typeface="Arial" panose="020B0604020202020204" pitchFamily="34" charset="0"/>
              </a:rPr>
              <a:t>C</a:t>
            </a:r>
            <a:r>
              <a:rPr lang="zh-CN" altLang="en-US" sz="1600" b="1" dirty="0">
                <a:solidFill>
                  <a:srgbClr val="034C9C"/>
                </a:solidFill>
                <a:latin typeface="Arial" panose="020B0604020202020204" pitchFamily="34" charset="0"/>
              </a:rPr>
              <a:t> </a:t>
            </a:r>
            <a:r>
              <a:rPr lang="en-US" altLang="zh-CN" sz="1600" b="1" dirty="0">
                <a:solidFill>
                  <a:srgbClr val="034C9C"/>
                </a:solidFill>
                <a:latin typeface="Arial" panose="020B0604020202020204" pitchFamily="34" charset="0"/>
              </a:rPr>
              <a:t>85,024306(2012)</a:t>
            </a:r>
          </a:p>
        </p:txBody>
      </p:sp>
    </p:spTree>
    <p:extLst>
      <p:ext uri="{BB962C8B-B14F-4D97-AF65-F5344CB8AC3E}">
        <p14:creationId xmlns:p14="http://schemas.microsoft.com/office/powerpoint/2010/main" val="39686834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a:extLst>
              <a:ext uri="{FF2B5EF4-FFF2-40B4-BE49-F238E27FC236}">
                <a16:creationId xmlns:a16="http://schemas.microsoft.com/office/drawing/2014/main" id="{12B7F62B-6AFD-4073-8C8D-040E6C5F0384}"/>
              </a:ext>
            </a:extLst>
          </p:cNvPr>
          <p:cNvSpPr/>
          <p:nvPr/>
        </p:nvSpPr>
        <p:spPr>
          <a:xfrm>
            <a:off x="3338622" y="6315740"/>
            <a:ext cx="5922335" cy="420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a:extLst>
              <a:ext uri="{FF2B5EF4-FFF2-40B4-BE49-F238E27FC236}">
                <a16:creationId xmlns:a16="http://schemas.microsoft.com/office/drawing/2014/main" id="{1BC102DD-307C-4C75-AEB1-8D2DE4BEE214}"/>
              </a:ext>
            </a:extLst>
          </p:cNvPr>
          <p:cNvSpPr>
            <a:spLocks noGrp="1"/>
          </p:cNvSpPr>
          <p:nvPr>
            <p:ph type="title"/>
          </p:nvPr>
        </p:nvSpPr>
        <p:spPr/>
        <p:txBody>
          <a:bodyPr>
            <a:normAutofit/>
          </a:bodyPr>
          <a:lstStyle/>
          <a:p>
            <a:r>
              <a:rPr lang="en-US" altLang="zh-CN" sz="3400" b="1" dirty="0">
                <a:latin typeface="Microsoft YaHei" charset="-122"/>
                <a:ea typeface="Microsoft YaHei" charset="-122"/>
                <a:cs typeface="Microsoft YaHei" charset="-122"/>
              </a:rPr>
              <a:t>Summary and outlook</a:t>
            </a:r>
            <a:endParaRPr lang="zh-CN" altLang="en-US" sz="3400" b="1" dirty="0">
              <a:latin typeface="Microsoft YaHei" charset="-122"/>
              <a:ea typeface="Microsoft YaHei" charset="-122"/>
              <a:cs typeface="Microsoft YaHei" charset="-122"/>
            </a:endParaRPr>
          </a:p>
        </p:txBody>
      </p:sp>
      <p:sp>
        <p:nvSpPr>
          <p:cNvPr id="4" name="Text Box 76"/>
          <p:cNvSpPr txBox="1">
            <a:spLocks noChangeArrowheads="1"/>
          </p:cNvSpPr>
          <p:nvPr/>
        </p:nvSpPr>
        <p:spPr bwMode="auto">
          <a:xfrm>
            <a:off x="661636" y="1042402"/>
            <a:ext cx="11073383" cy="658764"/>
          </a:xfrm>
          <a:prstGeom prst="rect">
            <a:avLst/>
          </a:prstGeom>
          <a:noFill/>
          <a:ln w="9525" algn="ctr">
            <a:noFill/>
            <a:miter lim="800000"/>
            <a:headEnd/>
            <a:tailEnd/>
          </a:ln>
        </p:spPr>
        <p:txBody>
          <a:bodyPr wrap="square" lIns="91363" tIns="45685" rIns="91363" bIns="45685">
            <a:spAutoFit/>
          </a:bodyPr>
          <a:lstStyle/>
          <a:p>
            <a:pPr marL="457200" indent="-457200" eaLnBrk="0" hangingPunct="0">
              <a:lnSpc>
                <a:spcPct val="150000"/>
              </a:lnSpc>
              <a:buFont typeface="Wingdings" panose="05000000000000000000" pitchFamily="2" charset="2"/>
              <a:buChar char="u"/>
              <a:defRPr/>
            </a:pPr>
            <a:r>
              <a:rPr lang="en-US" altLang="zh-CN" sz="2800" b="1" dirty="0">
                <a:solidFill>
                  <a:srgbClr val="7030A0"/>
                </a:solidFill>
                <a:latin typeface="Arial" charset="0"/>
                <a:ea typeface="Arial" charset="0"/>
                <a:cs typeface="Arial" charset="0"/>
              </a:rPr>
              <a:t> We have developed the CDFT-based models:</a:t>
            </a:r>
          </a:p>
        </p:txBody>
      </p:sp>
      <p:sp>
        <p:nvSpPr>
          <p:cNvPr id="3" name="灯片编号占位符 2">
            <a:extLst>
              <a:ext uri="{FF2B5EF4-FFF2-40B4-BE49-F238E27FC236}">
                <a16:creationId xmlns:a16="http://schemas.microsoft.com/office/drawing/2014/main" id="{F3F8E048-F4B7-4DAF-BD86-C31E7F130A53}"/>
              </a:ext>
            </a:extLst>
          </p:cNvPr>
          <p:cNvSpPr>
            <a:spLocks noGrp="1"/>
          </p:cNvSpPr>
          <p:nvPr>
            <p:ph type="sldNum" sz="quarter" idx="12"/>
          </p:nvPr>
        </p:nvSpPr>
        <p:spPr/>
        <p:txBody>
          <a:bodyPr/>
          <a:lstStyle/>
          <a:p>
            <a:fld id="{62882B55-B6B2-497F-8568-5D2D4C04CE38}" type="slidenum">
              <a:rPr lang="zh-CN" altLang="en-US" smtClean="0"/>
              <a:t>46</a:t>
            </a:fld>
            <a:endParaRPr lang="zh-CN" altLang="en-US"/>
          </a:p>
        </p:txBody>
      </p:sp>
      <p:grpSp>
        <p:nvGrpSpPr>
          <p:cNvPr id="5" name="组 2">
            <a:extLst>
              <a:ext uri="{FF2B5EF4-FFF2-40B4-BE49-F238E27FC236}">
                <a16:creationId xmlns:a16="http://schemas.microsoft.com/office/drawing/2014/main" id="{2933A35C-5D8F-469E-88E0-8534925DB57C}"/>
              </a:ext>
            </a:extLst>
          </p:cNvPr>
          <p:cNvGrpSpPr/>
          <p:nvPr/>
        </p:nvGrpSpPr>
        <p:grpSpPr>
          <a:xfrm>
            <a:off x="841431" y="1905860"/>
            <a:ext cx="9978545" cy="4605780"/>
            <a:chOff x="292154" y="1146411"/>
            <a:chExt cx="10762524" cy="5581309"/>
          </a:xfrm>
        </p:grpSpPr>
        <p:sp>
          <p:nvSpPr>
            <p:cNvPr id="6" name="圆角矩形 46">
              <a:extLst>
                <a:ext uri="{FF2B5EF4-FFF2-40B4-BE49-F238E27FC236}">
                  <a16:creationId xmlns:a16="http://schemas.microsoft.com/office/drawing/2014/main" id="{4B517CCE-C1FB-4513-904E-4604BBEF6DBA}"/>
                </a:ext>
              </a:extLst>
            </p:cNvPr>
            <p:cNvSpPr/>
            <p:nvPr/>
          </p:nvSpPr>
          <p:spPr>
            <a:xfrm>
              <a:off x="292154" y="3047997"/>
              <a:ext cx="1933223" cy="1936031"/>
            </a:xfrm>
            <a:prstGeom prst="roundRect">
              <a:avLst>
                <a:gd name="adj" fmla="val 13179"/>
              </a:avLst>
            </a:prstGeom>
            <a:solidFill>
              <a:srgbClr val="6600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3630" eaLnBrk="1" fontAlgn="auto" latinLnBrk="0" hangingPunct="1">
                <a:lnSpc>
                  <a:spcPct val="110000"/>
                </a:lnSpc>
                <a:spcBef>
                  <a:spcPts val="0"/>
                </a:spcBef>
                <a:spcAft>
                  <a:spcPts val="0"/>
                </a:spcAft>
                <a:buClrTx/>
                <a:buSzTx/>
                <a:buFontTx/>
                <a:buNone/>
                <a:tabLst/>
                <a:defRPr/>
              </a:pPr>
              <a:r>
                <a:rPr kumimoji="1" lang="zh-CN" altLang="en-US" sz="2200" b="1" i="0" u="none" strike="noStrike" kern="0" cap="none" spc="0" normalizeH="0" baseline="0" noProof="0" dirty="0">
                  <a:ln>
                    <a:noFill/>
                  </a:ln>
                  <a:solidFill>
                    <a:srgbClr val="FFFF00"/>
                  </a:solidFill>
                  <a:effectLst/>
                  <a:uLnTx/>
                  <a:uFillTx/>
                  <a:latin typeface="Calibri"/>
                  <a:ea typeface="宋体" charset="-122"/>
                  <a:cs typeface=""/>
                </a:rPr>
                <a:t> </a:t>
              </a:r>
              <a:r>
                <a:rPr kumimoji="1" lang="en-US" altLang="zh-CN" sz="2200" b="1" i="0" u="none" strike="noStrike" kern="0" cap="none" spc="0" normalizeH="0" baseline="0" noProof="0" dirty="0">
                  <a:ln>
                    <a:noFill/>
                  </a:ln>
                  <a:solidFill>
                    <a:srgbClr val="FFFF00"/>
                  </a:solidFill>
                  <a:effectLst/>
                  <a:uLnTx/>
                  <a:uFillTx/>
                  <a:latin typeface="Calibri"/>
                  <a:ea typeface="宋体" charset="-122"/>
                  <a:cs typeface=""/>
                </a:rPr>
                <a:t>Collective</a:t>
              </a:r>
              <a:r>
                <a:rPr kumimoji="1" lang="zh-CN" altLang="en-US" sz="2200" b="1" i="0" u="none" strike="noStrike" kern="0" cap="none" spc="0" normalizeH="0" baseline="0" noProof="0" dirty="0">
                  <a:ln>
                    <a:noFill/>
                  </a:ln>
                  <a:solidFill>
                    <a:srgbClr val="FFFF00"/>
                  </a:solidFill>
                  <a:effectLst/>
                  <a:uLnTx/>
                  <a:uFillTx/>
                  <a:latin typeface="Calibri"/>
                  <a:ea typeface="宋体" charset="-122"/>
                  <a:cs typeface=""/>
                </a:rPr>
                <a:t> </a:t>
              </a:r>
              <a:r>
                <a:rPr kumimoji="1" lang="en-US" altLang="zh-CN" sz="2200" b="1" i="0" u="none" strike="noStrike" kern="0" cap="none" spc="0" normalizeH="0" baseline="0" noProof="0" dirty="0" err="1">
                  <a:ln>
                    <a:noFill/>
                  </a:ln>
                  <a:solidFill>
                    <a:srgbClr val="FFFF00"/>
                  </a:solidFill>
                  <a:effectLst/>
                  <a:uLnTx/>
                  <a:uFillTx/>
                  <a:latin typeface="Calibri"/>
                  <a:ea typeface="宋体" charset="-122"/>
                  <a:cs typeface=""/>
                </a:rPr>
                <a:t>Hamiltonion</a:t>
              </a:r>
              <a:r>
                <a:rPr kumimoji="1" lang="zh-CN" altLang="en-US" sz="2200" b="1" i="0" u="none" strike="noStrike" kern="0" cap="none" spc="0" normalizeH="0" baseline="0" noProof="0" dirty="0">
                  <a:ln>
                    <a:noFill/>
                  </a:ln>
                  <a:solidFill>
                    <a:srgbClr val="FFFF00"/>
                  </a:solidFill>
                  <a:effectLst/>
                  <a:uLnTx/>
                  <a:uFillTx/>
                  <a:latin typeface="Calibri"/>
                  <a:ea typeface="宋体" charset="-122"/>
                  <a:cs typeface=""/>
                </a:rPr>
                <a:t> </a:t>
              </a:r>
              <a:r>
                <a:rPr kumimoji="1" lang="en-US" altLang="zh-CN" sz="2200" b="1" i="0" u="none" strike="noStrike" kern="0" cap="none" spc="0" normalizeH="0" baseline="0" noProof="0" dirty="0">
                  <a:ln>
                    <a:noFill/>
                  </a:ln>
                  <a:solidFill>
                    <a:srgbClr val="FFFF00"/>
                  </a:solidFill>
                  <a:effectLst/>
                  <a:uLnTx/>
                  <a:uFillTx/>
                  <a:latin typeface="Calibri"/>
                  <a:ea typeface="宋体" charset="-122"/>
                  <a:cs typeface=""/>
                </a:rPr>
                <a:t>based</a:t>
              </a:r>
              <a:r>
                <a:rPr kumimoji="1" lang="zh-CN" altLang="en-US" sz="2200" b="1" i="0" u="none" strike="noStrike" kern="0" cap="none" spc="0" normalizeH="0" baseline="0" noProof="0" dirty="0">
                  <a:ln>
                    <a:noFill/>
                  </a:ln>
                  <a:solidFill>
                    <a:srgbClr val="FFFF00"/>
                  </a:solidFill>
                  <a:effectLst/>
                  <a:uLnTx/>
                  <a:uFillTx/>
                  <a:latin typeface="Calibri"/>
                  <a:ea typeface="宋体" charset="-122"/>
                  <a:cs typeface=""/>
                </a:rPr>
                <a:t> </a:t>
              </a:r>
              <a:r>
                <a:rPr kumimoji="1" lang="en-US" altLang="zh-CN" sz="2200" b="1" i="0" u="none" strike="noStrike" kern="0" cap="none" spc="0" normalizeH="0" baseline="0" noProof="0" dirty="0">
                  <a:ln>
                    <a:noFill/>
                  </a:ln>
                  <a:solidFill>
                    <a:srgbClr val="FFFF00"/>
                  </a:solidFill>
                  <a:effectLst/>
                  <a:uLnTx/>
                  <a:uFillTx/>
                  <a:latin typeface="Calibri"/>
                  <a:ea typeface="宋体" charset="-122"/>
                  <a:cs typeface=""/>
                </a:rPr>
                <a:t>on</a:t>
              </a:r>
              <a:r>
                <a:rPr kumimoji="1" lang="zh-CN" altLang="en-US" sz="2200" b="1" i="0" u="none" strike="noStrike" kern="0" cap="none" spc="0" normalizeH="0" baseline="0" noProof="0" dirty="0">
                  <a:ln>
                    <a:noFill/>
                  </a:ln>
                  <a:solidFill>
                    <a:srgbClr val="FFFF00"/>
                  </a:solidFill>
                  <a:effectLst/>
                  <a:uLnTx/>
                  <a:uFillTx/>
                  <a:latin typeface="Calibri"/>
                  <a:ea typeface="宋体" charset="-122"/>
                  <a:cs typeface=""/>
                </a:rPr>
                <a:t> </a:t>
              </a:r>
              <a:r>
                <a:rPr kumimoji="1" lang="en-US" altLang="zh-CN" sz="2200" b="1" i="0" u="none" strike="noStrike" kern="0" cap="none" spc="0" normalizeH="0" baseline="0" noProof="0" dirty="0">
                  <a:ln>
                    <a:noFill/>
                  </a:ln>
                  <a:solidFill>
                    <a:srgbClr val="FFFF00"/>
                  </a:solidFill>
                  <a:effectLst/>
                  <a:uLnTx/>
                  <a:uFillTx/>
                  <a:latin typeface="Calibri"/>
                  <a:ea typeface="宋体" charset="-122"/>
                  <a:cs typeface=""/>
                </a:rPr>
                <a:t>CDFT</a:t>
              </a:r>
            </a:p>
          </p:txBody>
        </p:sp>
        <p:sp>
          <p:nvSpPr>
            <p:cNvPr id="7" name="矩形 6">
              <a:extLst>
                <a:ext uri="{FF2B5EF4-FFF2-40B4-BE49-F238E27FC236}">
                  <a16:creationId xmlns:a16="http://schemas.microsoft.com/office/drawing/2014/main" id="{8279E651-D025-4D89-8EB6-404DE3870897}"/>
                </a:ext>
              </a:extLst>
            </p:cNvPr>
            <p:cNvSpPr/>
            <p:nvPr/>
          </p:nvSpPr>
          <p:spPr>
            <a:xfrm>
              <a:off x="2918463" y="2823319"/>
              <a:ext cx="2403257" cy="813369"/>
            </a:xfrm>
            <a:prstGeom prst="rect">
              <a:avLst/>
            </a:prstGeom>
            <a:solidFill>
              <a:srgbClr val="008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3630" eaLnBrk="1" fontAlgn="auto" latinLnBrk="0" hangingPunct="1">
                <a:lnSpc>
                  <a:spcPct val="100000"/>
                </a:lnSpc>
                <a:spcBef>
                  <a:spcPts val="0"/>
                </a:spcBef>
                <a:spcAft>
                  <a:spcPts val="0"/>
                </a:spcAft>
                <a:buClrTx/>
                <a:buSzTx/>
                <a:buFontTx/>
                <a:buNone/>
                <a:tabLst/>
                <a:defRPr/>
              </a:pPr>
              <a:r>
                <a:rPr kumimoji="1" lang="en-US" altLang="zh-CN" sz="2200" b="0" i="0" u="none" strike="noStrike" kern="0" cap="none" spc="0" normalizeH="0" baseline="0" noProof="0" dirty="0">
                  <a:ln>
                    <a:noFill/>
                  </a:ln>
                  <a:solidFill>
                    <a:prstClr val="white"/>
                  </a:solidFill>
                  <a:effectLst/>
                  <a:uLnTx/>
                  <a:uFillTx/>
                  <a:latin typeface="Arial"/>
                  <a:ea typeface="宋体" charset="-122"/>
                  <a:cs typeface="Arial"/>
                </a:rPr>
                <a:t>CQC</a:t>
              </a:r>
              <a:endParaRPr kumimoji="1" lang="zh-CN" altLang="en-US" sz="2200" b="0" i="0" u="none" strike="noStrike" kern="0" cap="none" spc="0" normalizeH="0" baseline="0" noProof="0" dirty="0">
                <a:ln>
                  <a:noFill/>
                </a:ln>
                <a:solidFill>
                  <a:prstClr val="white"/>
                </a:solidFill>
                <a:effectLst/>
                <a:uLnTx/>
                <a:uFillTx/>
                <a:latin typeface="Arial"/>
                <a:ea typeface="宋体" charset="-122"/>
                <a:cs typeface="Arial"/>
              </a:endParaRPr>
            </a:p>
          </p:txBody>
        </p:sp>
        <p:sp>
          <p:nvSpPr>
            <p:cNvPr id="8" name="矩形 7">
              <a:extLst>
                <a:ext uri="{FF2B5EF4-FFF2-40B4-BE49-F238E27FC236}">
                  <a16:creationId xmlns:a16="http://schemas.microsoft.com/office/drawing/2014/main" id="{68DF020D-5E48-42E8-9ADE-FBEBC459D8E5}"/>
                </a:ext>
              </a:extLst>
            </p:cNvPr>
            <p:cNvSpPr/>
            <p:nvPr/>
          </p:nvSpPr>
          <p:spPr>
            <a:xfrm>
              <a:off x="2943876" y="1252240"/>
              <a:ext cx="2377844" cy="736600"/>
            </a:xfrm>
            <a:prstGeom prst="rect">
              <a:avLst/>
            </a:prstGeom>
            <a:solidFill>
              <a:srgbClr val="008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3630" eaLnBrk="1" fontAlgn="auto" latinLnBrk="0" hangingPunct="1">
                <a:lnSpc>
                  <a:spcPct val="100000"/>
                </a:lnSpc>
                <a:spcBef>
                  <a:spcPts val="0"/>
                </a:spcBef>
                <a:spcAft>
                  <a:spcPts val="0"/>
                </a:spcAft>
                <a:buClrTx/>
                <a:buSzTx/>
                <a:buFontTx/>
                <a:buNone/>
                <a:tabLst/>
                <a:defRPr/>
              </a:pPr>
              <a:r>
                <a:rPr kumimoji="1" lang="en-US" altLang="zh-CN" sz="2200" b="0" i="0" u="none" strike="noStrike" kern="0" cap="none" spc="0" normalizeH="0" baseline="0" noProof="0" dirty="0">
                  <a:ln>
                    <a:noFill/>
                  </a:ln>
                  <a:solidFill>
                    <a:prstClr val="white"/>
                  </a:solidFill>
                  <a:effectLst/>
                  <a:uLnTx/>
                  <a:uFillTx/>
                  <a:latin typeface="Arial"/>
                  <a:ea typeface="宋体" charset="-122"/>
                  <a:cs typeface="Arial"/>
                </a:rPr>
                <a:t>5DCH</a:t>
              </a:r>
              <a:endParaRPr kumimoji="1" lang="zh-CN" altLang="en-US" sz="2200" b="0" i="0" u="none" strike="noStrike" kern="0" cap="none" spc="0" normalizeH="0" baseline="0" noProof="0" dirty="0">
                <a:ln>
                  <a:noFill/>
                </a:ln>
                <a:solidFill>
                  <a:prstClr val="white"/>
                </a:solidFill>
                <a:effectLst/>
                <a:uLnTx/>
                <a:uFillTx/>
                <a:latin typeface="Arial"/>
                <a:ea typeface="宋体" charset="-122"/>
                <a:cs typeface="Arial"/>
              </a:endParaRPr>
            </a:p>
          </p:txBody>
        </p:sp>
        <p:sp>
          <p:nvSpPr>
            <p:cNvPr id="9" name="矩形 8">
              <a:extLst>
                <a:ext uri="{FF2B5EF4-FFF2-40B4-BE49-F238E27FC236}">
                  <a16:creationId xmlns:a16="http://schemas.microsoft.com/office/drawing/2014/main" id="{F3840C0A-BA53-4F72-9C06-8D1E87B1E9BB}"/>
                </a:ext>
              </a:extLst>
            </p:cNvPr>
            <p:cNvSpPr/>
            <p:nvPr/>
          </p:nvSpPr>
          <p:spPr>
            <a:xfrm>
              <a:off x="2924122" y="5932760"/>
              <a:ext cx="2397598" cy="736600"/>
            </a:xfrm>
            <a:prstGeom prst="rect">
              <a:avLst/>
            </a:prstGeom>
            <a:solidFill>
              <a:srgbClr val="008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3630" eaLnBrk="1" fontAlgn="auto" latinLnBrk="0" hangingPunct="1">
                <a:lnSpc>
                  <a:spcPct val="100000"/>
                </a:lnSpc>
                <a:spcBef>
                  <a:spcPts val="0"/>
                </a:spcBef>
                <a:spcAft>
                  <a:spcPts val="0"/>
                </a:spcAft>
                <a:buClrTx/>
                <a:buSzTx/>
                <a:buFontTx/>
                <a:buNone/>
                <a:tabLst/>
                <a:defRPr/>
              </a:pPr>
              <a:r>
                <a:rPr kumimoji="1" lang="en-US" altLang="zh-CN" sz="2200" b="0" i="0" u="none" strike="noStrike" kern="0" cap="none" spc="0" normalizeH="0" baseline="0" noProof="0" dirty="0">
                  <a:ln>
                    <a:noFill/>
                  </a:ln>
                  <a:solidFill>
                    <a:prstClr val="white"/>
                  </a:solidFill>
                  <a:effectLst/>
                  <a:uLnTx/>
                  <a:uFillTx/>
                  <a:latin typeface="Arial"/>
                  <a:ea typeface="宋体" charset="-122"/>
                  <a:cs typeface="Arial"/>
                </a:rPr>
                <a:t>TDGCM+GOA</a:t>
              </a:r>
              <a:endParaRPr kumimoji="1" lang="zh-CN" altLang="en-US" sz="2200" b="0" i="0" u="none" strike="noStrike" kern="0" cap="none" spc="0" normalizeH="0" baseline="0" noProof="0" dirty="0">
                <a:ln>
                  <a:noFill/>
                </a:ln>
                <a:solidFill>
                  <a:prstClr val="white"/>
                </a:solidFill>
                <a:effectLst/>
                <a:uLnTx/>
                <a:uFillTx/>
                <a:latin typeface="Arial"/>
                <a:ea typeface="宋体" charset="-122"/>
                <a:cs typeface="Arial"/>
              </a:endParaRPr>
            </a:p>
          </p:txBody>
        </p:sp>
        <p:sp>
          <p:nvSpPr>
            <p:cNvPr id="10" name="矩形 9">
              <a:extLst>
                <a:ext uri="{FF2B5EF4-FFF2-40B4-BE49-F238E27FC236}">
                  <a16:creationId xmlns:a16="http://schemas.microsoft.com/office/drawing/2014/main" id="{AC0651BA-4C5B-4004-9B37-2E551447F990}"/>
                </a:ext>
              </a:extLst>
            </p:cNvPr>
            <p:cNvSpPr/>
            <p:nvPr/>
          </p:nvSpPr>
          <p:spPr>
            <a:xfrm>
              <a:off x="2924123" y="4437112"/>
              <a:ext cx="2397597" cy="736600"/>
            </a:xfrm>
            <a:prstGeom prst="rect">
              <a:avLst/>
            </a:prstGeom>
            <a:solidFill>
              <a:srgbClr val="008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3630" eaLnBrk="1" fontAlgn="auto" latinLnBrk="0" hangingPunct="1">
                <a:lnSpc>
                  <a:spcPct val="100000"/>
                </a:lnSpc>
                <a:spcBef>
                  <a:spcPts val="0"/>
                </a:spcBef>
                <a:spcAft>
                  <a:spcPts val="0"/>
                </a:spcAft>
                <a:buClrTx/>
                <a:buSzTx/>
                <a:buFontTx/>
                <a:buNone/>
                <a:tabLst/>
                <a:defRPr/>
              </a:pPr>
              <a:r>
                <a:rPr kumimoji="1" lang="en-US" altLang="zh-CN" sz="2200" b="0" i="0" u="none" strike="noStrike" kern="0" cap="none" spc="0" normalizeH="0" baseline="0" noProof="0" dirty="0">
                  <a:ln>
                    <a:noFill/>
                  </a:ln>
                  <a:solidFill>
                    <a:prstClr val="white"/>
                  </a:solidFill>
                  <a:effectLst/>
                  <a:uLnTx/>
                  <a:uFillTx/>
                  <a:latin typeface="Arial"/>
                  <a:ea typeface="宋体" charset="-122"/>
                  <a:cs typeface="Arial"/>
                </a:rPr>
                <a:t>QOCH</a:t>
              </a:r>
            </a:p>
          </p:txBody>
        </p:sp>
        <p:sp>
          <p:nvSpPr>
            <p:cNvPr id="11" name="圆角矩形 51">
              <a:extLst>
                <a:ext uri="{FF2B5EF4-FFF2-40B4-BE49-F238E27FC236}">
                  <a16:creationId xmlns:a16="http://schemas.microsoft.com/office/drawing/2014/main" id="{60CCB99F-17F6-4662-A7BF-3A0344D74796}"/>
                </a:ext>
              </a:extLst>
            </p:cNvPr>
            <p:cNvSpPr/>
            <p:nvPr/>
          </p:nvSpPr>
          <p:spPr>
            <a:xfrm>
              <a:off x="6205575" y="1146411"/>
              <a:ext cx="4849103" cy="873933"/>
            </a:xfrm>
            <a:prstGeom prst="roundRect">
              <a:avLst>
                <a:gd name="adj" fmla="val 4938"/>
              </a:avLst>
            </a:prstGeom>
            <a:solidFill>
              <a:srgbClr val="8040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3630" eaLnBrk="1" fontAlgn="auto" latinLnBrk="0" hangingPunct="1">
                <a:lnSpc>
                  <a:spcPct val="100000"/>
                </a:lnSpc>
                <a:spcBef>
                  <a:spcPts val="0"/>
                </a:spcBef>
                <a:spcAft>
                  <a:spcPts val="0"/>
                </a:spcAft>
                <a:buClrTx/>
                <a:buSzTx/>
                <a:buFontTx/>
                <a:buNone/>
                <a:tabLst/>
                <a:defRPr/>
              </a:pPr>
              <a:r>
                <a:rPr kumimoji="1" lang="en-US" altLang="zh-CN" sz="2200" b="0" i="0" u="none" strike="noStrike" kern="0" cap="none" spc="0" normalizeH="0" baseline="0" noProof="0" dirty="0">
                  <a:ln>
                    <a:noFill/>
                  </a:ln>
                  <a:solidFill>
                    <a:prstClr val="white"/>
                  </a:solidFill>
                  <a:effectLst/>
                  <a:uLnTx/>
                  <a:uFillTx/>
                  <a:latin typeface="Calibri"/>
                  <a:ea typeface="宋体" charset="-122"/>
                  <a:cs typeface=""/>
                </a:rPr>
                <a:t>low-lying</a:t>
              </a:r>
              <a:r>
                <a:rPr kumimoji="1" lang="zh-CN" altLang="en-US" sz="2200" b="0" i="0" u="none" strike="noStrike" kern="0" cap="none" spc="0" normalizeH="0" baseline="0" noProof="0" dirty="0">
                  <a:ln>
                    <a:noFill/>
                  </a:ln>
                  <a:solidFill>
                    <a:prstClr val="white"/>
                  </a:solidFill>
                  <a:effectLst/>
                  <a:uLnTx/>
                  <a:uFillTx/>
                  <a:latin typeface="Calibri"/>
                  <a:ea typeface="宋体" charset="-122"/>
                  <a:cs typeface=""/>
                </a:rPr>
                <a:t> </a:t>
              </a:r>
              <a:r>
                <a:rPr kumimoji="1" lang="en-US" altLang="zh-CN" sz="2200" b="0" i="0" u="none" strike="noStrike" kern="0" cap="none" spc="0" normalizeH="0" baseline="0" noProof="0" dirty="0">
                  <a:ln>
                    <a:noFill/>
                  </a:ln>
                  <a:solidFill>
                    <a:prstClr val="white"/>
                  </a:solidFill>
                  <a:effectLst/>
                  <a:uLnTx/>
                  <a:uFillTx/>
                  <a:latin typeface="Calibri"/>
                  <a:ea typeface="宋体" charset="-122"/>
                  <a:cs typeface=""/>
                </a:rPr>
                <a:t>spectrum;</a:t>
              </a:r>
            </a:p>
            <a:p>
              <a:pPr marL="0" marR="0" lvl="0" indent="0" defTabSz="913630" eaLnBrk="1" fontAlgn="auto" latinLnBrk="0" hangingPunct="1">
                <a:lnSpc>
                  <a:spcPct val="100000"/>
                </a:lnSpc>
                <a:spcBef>
                  <a:spcPts val="0"/>
                </a:spcBef>
                <a:spcAft>
                  <a:spcPts val="0"/>
                </a:spcAft>
                <a:buClrTx/>
                <a:buSzTx/>
                <a:buFontTx/>
                <a:buNone/>
                <a:tabLst/>
                <a:defRPr/>
              </a:pPr>
              <a:r>
                <a:rPr kumimoji="1" lang="en-US" altLang="zh-CN" sz="2200" kern="0" dirty="0">
                  <a:solidFill>
                    <a:prstClr val="white"/>
                  </a:solidFill>
                  <a:latin typeface="Calibri"/>
                  <a:ea typeface="宋体" charset="-122"/>
                  <a:cs typeface=""/>
                </a:rPr>
                <a:t>Shape coexistence, et. al.</a:t>
              </a:r>
              <a:endParaRPr kumimoji="1" lang="en-US" altLang="zh-CN" sz="2200" b="0" i="0" u="none" strike="noStrike" kern="0" cap="none" spc="0" normalizeH="0" baseline="0" noProof="0" dirty="0">
                <a:ln>
                  <a:noFill/>
                </a:ln>
                <a:solidFill>
                  <a:prstClr val="white"/>
                </a:solidFill>
                <a:effectLst/>
                <a:uLnTx/>
                <a:uFillTx/>
                <a:latin typeface="Calibri"/>
                <a:ea typeface="宋体" charset="-122"/>
                <a:cs typeface=""/>
              </a:endParaRPr>
            </a:p>
          </p:txBody>
        </p:sp>
        <p:cxnSp>
          <p:nvCxnSpPr>
            <p:cNvPr id="12" name="肘形连接符 52">
              <a:extLst>
                <a:ext uri="{FF2B5EF4-FFF2-40B4-BE49-F238E27FC236}">
                  <a16:creationId xmlns:a16="http://schemas.microsoft.com/office/drawing/2014/main" id="{F9E6A3BD-C36C-415C-B2A3-39415BC6C069}"/>
                </a:ext>
              </a:extLst>
            </p:cNvPr>
            <p:cNvCxnSpPr>
              <a:stCxn id="8" idx="3"/>
              <a:endCxn id="9" idx="1"/>
            </p:cNvCxnSpPr>
            <p:nvPr/>
          </p:nvCxnSpPr>
          <p:spPr>
            <a:xfrm flipV="1">
              <a:off x="2225376" y="1620540"/>
              <a:ext cx="718500" cy="2395473"/>
            </a:xfrm>
            <a:prstGeom prst="bentConnector3">
              <a:avLst/>
            </a:prstGeom>
            <a:noFill/>
            <a:ln w="38100" cap="flat" cmpd="sng" algn="ctr">
              <a:solidFill>
                <a:srgbClr val="7030A0"/>
              </a:solidFill>
              <a:prstDash val="solid"/>
              <a:tailEnd type="arrow"/>
            </a:ln>
            <a:effectLst>
              <a:outerShdw blurRad="40000" dist="20000" dir="5400000" rotWithShape="0">
                <a:srgbClr val="000000">
                  <a:alpha val="38000"/>
                </a:srgbClr>
              </a:outerShdw>
            </a:effectLst>
          </p:spPr>
        </p:cxnSp>
        <p:cxnSp>
          <p:nvCxnSpPr>
            <p:cNvPr id="13" name="肘形连接符 53">
              <a:extLst>
                <a:ext uri="{FF2B5EF4-FFF2-40B4-BE49-F238E27FC236}">
                  <a16:creationId xmlns:a16="http://schemas.microsoft.com/office/drawing/2014/main" id="{9059F453-441A-426C-A27A-BCCA1565CBA7}"/>
                </a:ext>
              </a:extLst>
            </p:cNvPr>
            <p:cNvCxnSpPr>
              <a:cxnSpLocks/>
              <a:stCxn id="8" idx="3"/>
              <a:endCxn id="6" idx="1"/>
            </p:cNvCxnSpPr>
            <p:nvPr/>
          </p:nvCxnSpPr>
          <p:spPr>
            <a:xfrm flipV="1">
              <a:off x="2225376" y="3214180"/>
              <a:ext cx="693087" cy="801833"/>
            </a:xfrm>
            <a:prstGeom prst="bentConnector3">
              <a:avLst/>
            </a:prstGeom>
            <a:noFill/>
            <a:ln w="38100" cap="flat" cmpd="sng" algn="ctr">
              <a:solidFill>
                <a:srgbClr val="7030A0"/>
              </a:solidFill>
              <a:prstDash val="solid"/>
              <a:tailEnd type="arrow"/>
            </a:ln>
            <a:effectLst>
              <a:outerShdw blurRad="40000" dist="20000" dir="5400000" rotWithShape="0">
                <a:srgbClr val="000000">
                  <a:alpha val="38000"/>
                </a:srgbClr>
              </a:outerShdw>
            </a:effectLst>
          </p:spPr>
        </p:cxnSp>
        <p:cxnSp>
          <p:nvCxnSpPr>
            <p:cNvPr id="14" name="肘形连接符 54">
              <a:extLst>
                <a:ext uri="{FF2B5EF4-FFF2-40B4-BE49-F238E27FC236}">
                  <a16:creationId xmlns:a16="http://schemas.microsoft.com/office/drawing/2014/main" id="{7E76B4A3-7A5D-45DD-9F9A-4B58BD0E24C7}"/>
                </a:ext>
              </a:extLst>
            </p:cNvPr>
            <p:cNvCxnSpPr>
              <a:stCxn id="8" idx="3"/>
              <a:endCxn id="14" idx="1"/>
            </p:cNvCxnSpPr>
            <p:nvPr/>
          </p:nvCxnSpPr>
          <p:spPr>
            <a:xfrm>
              <a:off x="2225376" y="4016013"/>
              <a:ext cx="698747" cy="789399"/>
            </a:xfrm>
            <a:prstGeom prst="bentConnector3">
              <a:avLst/>
            </a:prstGeom>
            <a:noFill/>
            <a:ln w="38100" cap="flat" cmpd="sng" algn="ctr">
              <a:solidFill>
                <a:srgbClr val="7030A0"/>
              </a:solidFill>
              <a:prstDash val="solid"/>
              <a:tailEnd type="arrow"/>
            </a:ln>
            <a:effectLst>
              <a:outerShdw blurRad="40000" dist="20000" dir="5400000" rotWithShape="0">
                <a:srgbClr val="000000">
                  <a:alpha val="38000"/>
                </a:srgbClr>
              </a:outerShdw>
            </a:effectLst>
          </p:spPr>
        </p:cxnSp>
        <p:cxnSp>
          <p:nvCxnSpPr>
            <p:cNvPr id="15" name="肘形连接符 55">
              <a:extLst>
                <a:ext uri="{FF2B5EF4-FFF2-40B4-BE49-F238E27FC236}">
                  <a16:creationId xmlns:a16="http://schemas.microsoft.com/office/drawing/2014/main" id="{7065BA57-E197-4C1A-8D25-BF1A366E5621}"/>
                </a:ext>
              </a:extLst>
            </p:cNvPr>
            <p:cNvCxnSpPr>
              <a:stCxn id="8" idx="3"/>
              <a:endCxn id="13" idx="1"/>
            </p:cNvCxnSpPr>
            <p:nvPr/>
          </p:nvCxnSpPr>
          <p:spPr>
            <a:xfrm>
              <a:off x="2225376" y="4016013"/>
              <a:ext cx="698746" cy="2285047"/>
            </a:xfrm>
            <a:prstGeom prst="bentConnector3">
              <a:avLst/>
            </a:prstGeom>
            <a:noFill/>
            <a:ln w="38100" cap="flat" cmpd="sng" algn="ctr">
              <a:solidFill>
                <a:srgbClr val="7030A0"/>
              </a:solidFill>
              <a:prstDash val="solid"/>
              <a:tailEnd type="arrow"/>
            </a:ln>
            <a:effectLst>
              <a:outerShdw blurRad="40000" dist="20000" dir="5400000" rotWithShape="0">
                <a:srgbClr val="000000">
                  <a:alpha val="38000"/>
                </a:srgbClr>
              </a:outerShdw>
            </a:effectLst>
          </p:spPr>
        </p:cxnSp>
        <p:sp>
          <p:nvSpPr>
            <p:cNvPr id="16" name="下箭头 56">
              <a:extLst>
                <a:ext uri="{FF2B5EF4-FFF2-40B4-BE49-F238E27FC236}">
                  <a16:creationId xmlns:a16="http://schemas.microsoft.com/office/drawing/2014/main" id="{46C5D456-D4B5-49F3-88EE-806AFFBEC3C8}"/>
                </a:ext>
              </a:extLst>
            </p:cNvPr>
            <p:cNvSpPr/>
            <p:nvPr/>
          </p:nvSpPr>
          <p:spPr>
            <a:xfrm>
              <a:off x="3835010" y="2020345"/>
              <a:ext cx="406589" cy="759568"/>
            </a:xfrm>
            <a:prstGeom prst="downArrow">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363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Calibri"/>
                <a:ea typeface="宋体" charset="-122"/>
                <a:cs typeface=""/>
              </a:endParaRPr>
            </a:p>
          </p:txBody>
        </p:sp>
        <p:sp>
          <p:nvSpPr>
            <p:cNvPr id="17" name="文本框 16">
              <a:extLst>
                <a:ext uri="{FF2B5EF4-FFF2-40B4-BE49-F238E27FC236}">
                  <a16:creationId xmlns:a16="http://schemas.microsoft.com/office/drawing/2014/main" id="{026A14FB-9A67-493D-8AF6-F781CF0DEED9}"/>
                </a:ext>
              </a:extLst>
            </p:cNvPr>
            <p:cNvSpPr txBox="1"/>
            <p:nvPr/>
          </p:nvSpPr>
          <p:spPr>
            <a:xfrm>
              <a:off x="4147808" y="2175247"/>
              <a:ext cx="885880" cy="461665"/>
            </a:xfrm>
            <a:prstGeom prst="rect">
              <a:avLst/>
            </a:prstGeom>
            <a:noFill/>
          </p:spPr>
          <p:txBody>
            <a:bodyPr wrap="none" rtlCol="0">
              <a:spAutoFit/>
            </a:bodyPr>
            <a:lstStyle/>
            <a:p>
              <a:pPr defTabSz="913630"/>
              <a:r>
                <a:rPr kumimoji="1" lang="en-US" altLang="zh-CN" sz="2400" b="1" dirty="0">
                  <a:solidFill>
                    <a:srgbClr val="0000FF"/>
                  </a:solidFill>
                  <a:latin typeface="Arial"/>
                  <a:ea typeface="宋体" charset="-122"/>
                  <a:cs typeface="Arial"/>
                </a:rPr>
                <a:t>Core</a:t>
              </a:r>
              <a:endParaRPr kumimoji="1" lang="zh-CN" altLang="en-US" sz="2400" b="1" dirty="0">
                <a:solidFill>
                  <a:srgbClr val="0000FF"/>
                </a:solidFill>
                <a:latin typeface="Arial"/>
                <a:ea typeface="宋体" charset="-122"/>
                <a:cs typeface="Arial"/>
              </a:endParaRPr>
            </a:p>
          </p:txBody>
        </p:sp>
        <p:sp>
          <p:nvSpPr>
            <p:cNvPr id="18" name="燕尾形箭头 58">
              <a:extLst>
                <a:ext uri="{FF2B5EF4-FFF2-40B4-BE49-F238E27FC236}">
                  <a16:creationId xmlns:a16="http://schemas.microsoft.com/office/drawing/2014/main" id="{7FF04457-7D34-46EB-B775-F5963DC53CE6}"/>
                </a:ext>
              </a:extLst>
            </p:cNvPr>
            <p:cNvSpPr/>
            <p:nvPr/>
          </p:nvSpPr>
          <p:spPr>
            <a:xfrm>
              <a:off x="5520328" y="1412776"/>
              <a:ext cx="504056" cy="432048"/>
            </a:xfrm>
            <a:prstGeom prst="notchedRightArrow">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363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Calibri"/>
                <a:ea typeface="宋体" charset="-122"/>
                <a:cs typeface=""/>
              </a:endParaRPr>
            </a:p>
          </p:txBody>
        </p:sp>
        <p:sp>
          <p:nvSpPr>
            <p:cNvPr id="19" name="圆角矩形 59">
              <a:extLst>
                <a:ext uri="{FF2B5EF4-FFF2-40B4-BE49-F238E27FC236}">
                  <a16:creationId xmlns:a16="http://schemas.microsoft.com/office/drawing/2014/main" id="{8438881C-541C-49EF-A5B0-D62624D688D2}"/>
                </a:ext>
              </a:extLst>
            </p:cNvPr>
            <p:cNvSpPr/>
            <p:nvPr/>
          </p:nvSpPr>
          <p:spPr>
            <a:xfrm>
              <a:off x="6205576" y="2779913"/>
              <a:ext cx="4849102" cy="898151"/>
            </a:xfrm>
            <a:prstGeom prst="roundRect">
              <a:avLst>
                <a:gd name="adj" fmla="val 4938"/>
              </a:avLst>
            </a:prstGeom>
            <a:solidFill>
              <a:srgbClr val="8040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3630" eaLnBrk="1" fontAlgn="auto" latinLnBrk="0" hangingPunct="1">
                <a:lnSpc>
                  <a:spcPct val="100000"/>
                </a:lnSpc>
                <a:spcBef>
                  <a:spcPts val="0"/>
                </a:spcBef>
                <a:spcAft>
                  <a:spcPts val="0"/>
                </a:spcAft>
                <a:buClrTx/>
                <a:buSzTx/>
                <a:buFontTx/>
                <a:buNone/>
                <a:tabLst/>
                <a:defRPr/>
              </a:pPr>
              <a:r>
                <a:rPr kumimoji="1" lang="en-US" altLang="zh-CN" sz="2200" b="0" i="0" u="none" strike="noStrike" kern="0" cap="none" spc="0" normalizeH="0" baseline="0" noProof="0" dirty="0">
                  <a:ln>
                    <a:noFill/>
                  </a:ln>
                  <a:solidFill>
                    <a:prstClr val="white"/>
                  </a:solidFill>
                  <a:effectLst/>
                  <a:uLnTx/>
                  <a:uFillTx/>
                  <a:latin typeface="Calibri"/>
                  <a:ea typeface="宋体" charset="-122"/>
                  <a:cs typeface=""/>
                </a:rPr>
                <a:t>Spectrum</a:t>
              </a:r>
              <a:r>
                <a:rPr kumimoji="1" lang="zh-CN" altLang="en-US" sz="2200" b="0" i="0" u="none" strike="noStrike" kern="0" cap="none" spc="0" normalizeH="0" baseline="0" noProof="0" dirty="0">
                  <a:ln>
                    <a:noFill/>
                  </a:ln>
                  <a:solidFill>
                    <a:prstClr val="white"/>
                  </a:solidFill>
                  <a:effectLst/>
                  <a:uLnTx/>
                  <a:uFillTx/>
                  <a:latin typeface="Calibri"/>
                  <a:ea typeface="宋体" charset="-122"/>
                  <a:cs typeface=""/>
                </a:rPr>
                <a:t> </a:t>
              </a:r>
              <a:r>
                <a:rPr kumimoji="1" lang="en-US" altLang="zh-CN" sz="2200" kern="0" dirty="0">
                  <a:solidFill>
                    <a:prstClr val="white"/>
                  </a:solidFill>
                  <a:latin typeface="Calibri"/>
                  <a:ea typeface="宋体" charset="-122"/>
                  <a:cs typeface=""/>
                </a:rPr>
                <a:t>of</a:t>
              </a:r>
              <a:r>
                <a:rPr kumimoji="1" lang="zh-CN" altLang="en-US" sz="2200" b="0" i="0" u="none" strike="noStrike" kern="0" cap="none" spc="0" normalizeH="0" baseline="0" noProof="0" dirty="0">
                  <a:ln>
                    <a:noFill/>
                  </a:ln>
                  <a:solidFill>
                    <a:prstClr val="white"/>
                  </a:solidFill>
                  <a:effectLst/>
                  <a:uLnTx/>
                  <a:uFillTx/>
                  <a:latin typeface="Calibri"/>
                  <a:ea typeface="宋体" charset="-122"/>
                  <a:cs typeface=""/>
                </a:rPr>
                <a:t> </a:t>
              </a:r>
              <a:r>
                <a:rPr kumimoji="1" lang="en-US" altLang="zh-CN" sz="2200" b="0" i="0" u="none" strike="noStrike" kern="0" cap="none" spc="0" normalizeH="0" baseline="0" noProof="0" dirty="0">
                  <a:ln>
                    <a:noFill/>
                  </a:ln>
                  <a:solidFill>
                    <a:prstClr val="white"/>
                  </a:solidFill>
                  <a:effectLst/>
                  <a:uLnTx/>
                  <a:uFillTx/>
                  <a:latin typeface="Calibri"/>
                  <a:ea typeface="宋体" charset="-122"/>
                  <a:cs typeface=""/>
                </a:rPr>
                <a:t>odd-A</a:t>
              </a:r>
              <a:r>
                <a:rPr kumimoji="1" lang="zh-CN" altLang="en-US" sz="2200" b="0" i="0" u="none" strike="noStrike" kern="0" cap="none" spc="0" normalizeH="0" baseline="0" noProof="0" dirty="0">
                  <a:ln>
                    <a:noFill/>
                  </a:ln>
                  <a:solidFill>
                    <a:prstClr val="white"/>
                  </a:solidFill>
                  <a:effectLst/>
                  <a:uLnTx/>
                  <a:uFillTx/>
                  <a:latin typeface="Calibri"/>
                  <a:ea typeface="宋体" charset="-122"/>
                  <a:cs typeface=""/>
                </a:rPr>
                <a:t> </a:t>
              </a:r>
              <a:r>
                <a:rPr kumimoji="1" lang="en-US" altLang="zh-CN" sz="2200" b="0" i="0" u="none" strike="noStrike" kern="0" cap="none" spc="0" normalizeH="0" baseline="0" noProof="0" dirty="0">
                  <a:ln>
                    <a:noFill/>
                  </a:ln>
                  <a:solidFill>
                    <a:prstClr val="white"/>
                  </a:solidFill>
                  <a:effectLst/>
                  <a:uLnTx/>
                  <a:uFillTx/>
                  <a:latin typeface="Calibri"/>
                  <a:ea typeface="宋体" charset="-122"/>
                  <a:cs typeface=""/>
                </a:rPr>
                <a:t>nuclei;</a:t>
              </a:r>
            </a:p>
            <a:p>
              <a:pPr marL="0" marR="0" lvl="0" indent="0" defTabSz="913630" eaLnBrk="1" fontAlgn="auto" latinLnBrk="0" hangingPunct="1">
                <a:lnSpc>
                  <a:spcPct val="100000"/>
                </a:lnSpc>
                <a:spcBef>
                  <a:spcPts val="0"/>
                </a:spcBef>
                <a:spcAft>
                  <a:spcPts val="0"/>
                </a:spcAft>
                <a:buClrTx/>
                <a:buSzTx/>
                <a:buFontTx/>
                <a:buNone/>
                <a:tabLst/>
                <a:defRPr/>
              </a:pPr>
              <a:r>
                <a:rPr kumimoji="1" lang="en-US" altLang="zh-CN" sz="2200" kern="0" dirty="0">
                  <a:solidFill>
                    <a:prstClr val="white"/>
                  </a:solidFill>
                  <a:latin typeface="Calibri"/>
                  <a:ea typeface="宋体" charset="-122"/>
                  <a:cs typeface=""/>
                </a:rPr>
                <a:t>Shape (phase) transition</a:t>
              </a:r>
              <a:endParaRPr kumimoji="1" lang="en-US" altLang="zh-CN" sz="2200" b="0" i="0" u="none" strike="noStrike" kern="0" cap="none" spc="0" normalizeH="0" baseline="0" noProof="0" dirty="0">
                <a:ln>
                  <a:noFill/>
                </a:ln>
                <a:solidFill>
                  <a:prstClr val="white"/>
                </a:solidFill>
                <a:effectLst/>
                <a:uLnTx/>
                <a:uFillTx/>
                <a:latin typeface="Calibri"/>
                <a:ea typeface="宋体" charset="-122"/>
                <a:cs typeface=""/>
              </a:endParaRPr>
            </a:p>
          </p:txBody>
        </p:sp>
        <mc:AlternateContent xmlns:mc="http://schemas.openxmlformats.org/markup-compatibility/2006" xmlns:a14="http://schemas.microsoft.com/office/drawing/2010/main">
          <mc:Choice Requires="a14">
            <p:sp>
              <p:nvSpPr>
                <p:cNvPr id="20" name="圆角矩形 60">
                  <a:extLst>
                    <a:ext uri="{FF2B5EF4-FFF2-40B4-BE49-F238E27FC236}">
                      <a16:creationId xmlns:a16="http://schemas.microsoft.com/office/drawing/2014/main" id="{52156A94-B0DA-43CE-824C-FE94CAC5C7B1}"/>
                    </a:ext>
                  </a:extLst>
                </p:cNvPr>
                <p:cNvSpPr/>
                <p:nvPr/>
              </p:nvSpPr>
              <p:spPr>
                <a:xfrm>
                  <a:off x="6205576" y="4409816"/>
                  <a:ext cx="4849102" cy="864096"/>
                </a:xfrm>
                <a:prstGeom prst="roundRect">
                  <a:avLst>
                    <a:gd name="adj" fmla="val 4938"/>
                  </a:avLst>
                </a:prstGeom>
                <a:solidFill>
                  <a:srgbClr val="8040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3630" eaLnBrk="1" fontAlgn="auto" latinLnBrk="0" hangingPunct="1">
                    <a:lnSpc>
                      <a:spcPct val="100000"/>
                    </a:lnSpc>
                    <a:spcBef>
                      <a:spcPts val="0"/>
                    </a:spcBef>
                    <a:spcAft>
                      <a:spcPts val="0"/>
                    </a:spcAft>
                    <a:buClrTx/>
                    <a:buSzTx/>
                    <a:buFontTx/>
                    <a:buNone/>
                    <a:tabLst/>
                    <a:defRPr/>
                  </a:pPr>
                  <a:r>
                    <a:rPr kumimoji="1" lang="en-US" altLang="zh-CN" sz="2200" b="0" i="0" u="none" strike="noStrike" kern="0" cap="none" spc="0" normalizeH="0" baseline="0" noProof="0" dirty="0">
                      <a:ln>
                        <a:noFill/>
                      </a:ln>
                      <a:solidFill>
                        <a:prstClr val="white"/>
                      </a:solidFill>
                      <a:effectLst/>
                      <a:uLnTx/>
                      <a:uFillTx/>
                      <a:latin typeface="Calibri"/>
                      <a:ea typeface="宋体" charset="-122"/>
                      <a:cs typeface=""/>
                    </a:rPr>
                    <a:t>Low-lying </a:t>
                  </a:r>
                  <a14:m>
                    <m:oMath xmlns:m="http://schemas.openxmlformats.org/officeDocument/2006/math">
                      <m:r>
                        <a:rPr kumimoji="1" lang="en-US" altLang="zh-CN" sz="2200" b="0" i="1" u="none" strike="noStrike" kern="0" cap="none" spc="0" normalizeH="0" baseline="0" noProof="0" smtClean="0">
                          <a:ln>
                            <a:noFill/>
                          </a:ln>
                          <a:solidFill>
                            <a:prstClr val="white"/>
                          </a:solidFill>
                          <a:effectLst/>
                          <a:uLnTx/>
                          <a:uFillTx/>
                          <a:latin typeface="Cambria Math" charset="0"/>
                          <a:ea typeface="Cambria Math" charset="0"/>
                          <a:cs typeface="Cambria Math" charset="0"/>
                        </a:rPr>
                        <m:t>𝜋</m:t>
                      </m:r>
                      <m:r>
                        <a:rPr kumimoji="1" lang="en-US" altLang="zh-CN" sz="2200" b="0" i="1" u="none" strike="noStrike" kern="0" cap="none" spc="0" normalizeH="0" baseline="0" noProof="0" smtClean="0">
                          <a:ln>
                            <a:noFill/>
                          </a:ln>
                          <a:solidFill>
                            <a:prstClr val="white"/>
                          </a:solidFill>
                          <a:effectLst/>
                          <a:uLnTx/>
                          <a:uFillTx/>
                          <a:latin typeface="Cambria Math" charset="0"/>
                          <a:ea typeface="Cambria Math" charset="0"/>
                          <a:cs typeface="Cambria Math" charset="0"/>
                        </a:rPr>
                        <m:t>=−</m:t>
                      </m:r>
                    </m:oMath>
                  </a14:m>
                  <a:r>
                    <a:rPr kumimoji="1" lang="en-US" altLang="zh-CN" sz="2200" b="0" i="0" u="none" strike="noStrike" kern="0" cap="none" spc="0" normalizeH="0" baseline="0" noProof="0" dirty="0">
                      <a:ln>
                        <a:noFill/>
                      </a:ln>
                      <a:solidFill>
                        <a:prstClr val="white"/>
                      </a:solidFill>
                      <a:effectLst/>
                      <a:uLnTx/>
                      <a:uFillTx/>
                      <a:latin typeface="Calibri"/>
                      <a:ea typeface="宋体" charset="-122"/>
                      <a:cs typeface=""/>
                    </a:rPr>
                    <a:t> bands;</a:t>
                  </a:r>
                </a:p>
                <a:p>
                  <a:pPr marL="0" marR="0" lvl="0" indent="0" defTabSz="913630" eaLnBrk="1" fontAlgn="auto" latinLnBrk="0" hangingPunct="1">
                    <a:lnSpc>
                      <a:spcPct val="100000"/>
                    </a:lnSpc>
                    <a:spcBef>
                      <a:spcPts val="0"/>
                    </a:spcBef>
                    <a:spcAft>
                      <a:spcPts val="0"/>
                    </a:spcAft>
                    <a:buClrTx/>
                    <a:buSzTx/>
                    <a:buFontTx/>
                    <a:buNone/>
                    <a:tabLst/>
                    <a:defRPr/>
                  </a:pPr>
                  <a:r>
                    <a:rPr kumimoji="1" lang="en-US" altLang="zh-CN" sz="2200" b="0" i="0" u="none" strike="noStrike" kern="0" cap="none" spc="0" normalizeH="0" baseline="0" noProof="0" dirty="0" err="1">
                      <a:ln>
                        <a:noFill/>
                      </a:ln>
                      <a:solidFill>
                        <a:prstClr val="white"/>
                      </a:solidFill>
                      <a:effectLst/>
                      <a:uLnTx/>
                      <a:uFillTx/>
                      <a:latin typeface="Calibri"/>
                      <a:ea typeface="宋体" charset="-122"/>
                      <a:cs typeface=""/>
                    </a:rPr>
                    <a:t>Octupole</a:t>
                  </a:r>
                  <a:r>
                    <a:rPr kumimoji="1" lang="zh-CN" altLang="en-US" sz="2200" b="0" i="0" u="none" strike="noStrike" kern="0" cap="none" spc="0" normalizeH="0" baseline="0" noProof="0" dirty="0">
                      <a:ln>
                        <a:noFill/>
                      </a:ln>
                      <a:solidFill>
                        <a:prstClr val="white"/>
                      </a:solidFill>
                      <a:effectLst/>
                      <a:uLnTx/>
                      <a:uFillTx/>
                      <a:latin typeface="Calibri"/>
                      <a:ea typeface="宋体" charset="-122"/>
                      <a:cs typeface=""/>
                    </a:rPr>
                    <a:t> </a:t>
                  </a:r>
                  <a:r>
                    <a:rPr kumimoji="1" lang="en-US" altLang="zh-CN" sz="2200" b="0" i="0" u="none" strike="noStrike" kern="0" cap="none" spc="0" normalizeH="0" baseline="0" noProof="0" dirty="0">
                      <a:ln>
                        <a:noFill/>
                      </a:ln>
                      <a:solidFill>
                        <a:prstClr val="white"/>
                      </a:solidFill>
                      <a:effectLst/>
                      <a:uLnTx/>
                      <a:uFillTx/>
                      <a:latin typeface="Calibri"/>
                      <a:ea typeface="宋体" charset="-122"/>
                      <a:cs typeface=""/>
                    </a:rPr>
                    <a:t>deformation</a:t>
                  </a:r>
                  <a:r>
                    <a:rPr kumimoji="1" lang="en-US" altLang="zh-CN" sz="2200" kern="0" dirty="0">
                      <a:solidFill>
                        <a:prstClr val="white"/>
                      </a:solidFill>
                      <a:latin typeface="Calibri"/>
                      <a:ea typeface="宋体" charset="-122"/>
                      <a:cs typeface=""/>
                    </a:rPr>
                    <a:t>;</a:t>
                  </a:r>
                  <a:r>
                    <a:rPr kumimoji="1" lang="zh-CN" altLang="en-US" sz="2200" b="0" i="0" u="none" strike="noStrike" kern="0" cap="none" spc="0" normalizeH="0" baseline="0" noProof="0" dirty="0">
                      <a:ln>
                        <a:noFill/>
                      </a:ln>
                      <a:solidFill>
                        <a:prstClr val="white"/>
                      </a:solidFill>
                      <a:effectLst/>
                      <a:uLnTx/>
                      <a:uFillTx/>
                      <a:latin typeface="Calibri"/>
                      <a:ea typeface="宋体" charset="-122"/>
                      <a:cs typeface=""/>
                    </a:rPr>
                    <a:t> </a:t>
                  </a:r>
                  <a:r>
                    <a:rPr kumimoji="1" lang="en-US" altLang="zh-CN" sz="2200" kern="0" dirty="0">
                      <a:solidFill>
                        <a:prstClr val="white"/>
                      </a:solidFill>
                      <a:latin typeface="Calibri"/>
                      <a:ea typeface="宋体" charset="-122"/>
                      <a:cs typeface=""/>
                    </a:rPr>
                    <a:t>parity doublet</a:t>
                  </a:r>
                  <a:r>
                    <a:rPr kumimoji="1" lang="zh-CN" altLang="en-US" sz="2200" b="0" i="0" u="none" strike="noStrike" kern="0" cap="none" spc="0" normalizeH="0" baseline="0" noProof="0" dirty="0">
                      <a:ln>
                        <a:noFill/>
                      </a:ln>
                      <a:solidFill>
                        <a:prstClr val="white"/>
                      </a:solidFill>
                      <a:effectLst/>
                      <a:uLnTx/>
                      <a:uFillTx/>
                      <a:latin typeface="Calibri"/>
                      <a:ea typeface="宋体" charset="-122"/>
                      <a:cs typeface=""/>
                    </a:rPr>
                    <a:t> </a:t>
                  </a:r>
                  <a:endParaRPr kumimoji="1" lang="en-US" altLang="zh-CN" sz="2200" b="0" i="0" u="none" strike="noStrike" kern="0" cap="none" spc="0" normalizeH="0" baseline="0" noProof="0" dirty="0">
                    <a:ln>
                      <a:noFill/>
                    </a:ln>
                    <a:solidFill>
                      <a:prstClr val="white"/>
                    </a:solidFill>
                    <a:effectLst/>
                    <a:uLnTx/>
                    <a:uFillTx/>
                    <a:latin typeface="Calibri"/>
                    <a:ea typeface="宋体" charset="-122"/>
                    <a:cs typeface=""/>
                  </a:endParaRPr>
                </a:p>
              </p:txBody>
            </p:sp>
          </mc:Choice>
          <mc:Fallback xmlns="">
            <p:sp>
              <p:nvSpPr>
                <p:cNvPr id="61" name="圆角矩形 60"/>
                <p:cNvSpPr>
                  <a:spLocks noRot="1" noChangeAspect="1" noMove="1" noResize="1" noEditPoints="1" noAdjustHandles="1" noChangeArrowheads="1" noChangeShapeType="1" noTextEdit="1"/>
                </p:cNvSpPr>
                <p:nvPr/>
              </p:nvSpPr>
              <p:spPr>
                <a:xfrm>
                  <a:off x="6205576" y="4409816"/>
                  <a:ext cx="4849102" cy="864096"/>
                </a:xfrm>
                <a:prstGeom prst="roundRect">
                  <a:avLst>
                    <a:gd name="adj" fmla="val 4938"/>
                  </a:avLst>
                </a:prstGeom>
                <a:blipFill rotWithShape="0">
                  <a:blip r:embed="rId3"/>
                  <a:stretch>
                    <a:fillRect/>
                  </a:stretch>
                </a:blip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lstStyle/>
                <a:p>
                  <a:r>
                    <a:rPr lang="zh-CN" altLang="en-US">
                      <a:noFill/>
                    </a:rPr>
                    <a:t> </a:t>
                  </a:r>
                </a:p>
              </p:txBody>
            </p:sp>
          </mc:Fallback>
        </mc:AlternateContent>
        <p:sp>
          <p:nvSpPr>
            <p:cNvPr id="21" name="圆角矩形 61">
              <a:extLst>
                <a:ext uri="{FF2B5EF4-FFF2-40B4-BE49-F238E27FC236}">
                  <a16:creationId xmlns:a16="http://schemas.microsoft.com/office/drawing/2014/main" id="{915F72D3-92C4-4DA6-9D13-90592EFFFF51}"/>
                </a:ext>
              </a:extLst>
            </p:cNvPr>
            <p:cNvSpPr/>
            <p:nvPr/>
          </p:nvSpPr>
          <p:spPr>
            <a:xfrm>
              <a:off x="6205576" y="5941322"/>
              <a:ext cx="4849102" cy="786398"/>
            </a:xfrm>
            <a:prstGeom prst="roundRect">
              <a:avLst>
                <a:gd name="adj" fmla="val 4938"/>
              </a:avLst>
            </a:prstGeom>
            <a:solidFill>
              <a:srgbClr val="8040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3630" eaLnBrk="1" fontAlgn="auto" latinLnBrk="0" hangingPunct="1">
                <a:lnSpc>
                  <a:spcPct val="100000"/>
                </a:lnSpc>
                <a:spcBef>
                  <a:spcPts val="0"/>
                </a:spcBef>
                <a:spcAft>
                  <a:spcPts val="0"/>
                </a:spcAft>
                <a:buClrTx/>
                <a:buSzTx/>
                <a:buFontTx/>
                <a:buNone/>
                <a:tabLst/>
                <a:defRPr/>
              </a:pPr>
              <a:r>
                <a:rPr kumimoji="1" lang="en-US" altLang="zh-CN" sz="2200" b="0" i="0" u="none" strike="noStrike" kern="0" cap="none" spc="0" normalizeH="0" baseline="0" noProof="0" dirty="0">
                  <a:ln>
                    <a:noFill/>
                  </a:ln>
                  <a:solidFill>
                    <a:prstClr val="white"/>
                  </a:solidFill>
                  <a:effectLst/>
                  <a:uLnTx/>
                  <a:uFillTx/>
                  <a:latin typeface="Calibri"/>
                  <a:ea typeface="宋体" charset="-122"/>
                  <a:cs typeface=""/>
                </a:rPr>
                <a:t>Nuclear</a:t>
              </a:r>
              <a:r>
                <a:rPr kumimoji="1" lang="zh-CN" altLang="en-US" sz="2200" b="0" i="0" u="none" strike="noStrike" kern="0" cap="none" spc="0" normalizeH="0" baseline="0" noProof="0" dirty="0">
                  <a:ln>
                    <a:noFill/>
                  </a:ln>
                  <a:solidFill>
                    <a:prstClr val="white"/>
                  </a:solidFill>
                  <a:effectLst/>
                  <a:uLnTx/>
                  <a:uFillTx/>
                  <a:latin typeface="Calibri"/>
                  <a:ea typeface="宋体" charset="-122"/>
                  <a:cs typeface=""/>
                </a:rPr>
                <a:t> </a:t>
              </a:r>
              <a:r>
                <a:rPr kumimoji="1" lang="en-US" altLang="zh-CN" sz="2200" b="0" i="0" u="none" strike="noStrike" kern="0" cap="none" spc="0" normalizeH="0" baseline="0" noProof="0" dirty="0">
                  <a:ln>
                    <a:noFill/>
                  </a:ln>
                  <a:solidFill>
                    <a:prstClr val="white"/>
                  </a:solidFill>
                  <a:effectLst/>
                  <a:uLnTx/>
                  <a:uFillTx/>
                  <a:latin typeface="Calibri"/>
                  <a:ea typeface="宋体" charset="-122"/>
                  <a:cs typeface=""/>
                </a:rPr>
                <a:t>fission dynamics</a:t>
              </a:r>
            </a:p>
          </p:txBody>
        </p:sp>
        <p:sp>
          <p:nvSpPr>
            <p:cNvPr id="22" name="燕尾形箭头 62">
              <a:extLst>
                <a:ext uri="{FF2B5EF4-FFF2-40B4-BE49-F238E27FC236}">
                  <a16:creationId xmlns:a16="http://schemas.microsoft.com/office/drawing/2014/main" id="{61B36DA2-8676-4C67-94AD-58F96BCC3E50}"/>
                </a:ext>
              </a:extLst>
            </p:cNvPr>
            <p:cNvSpPr/>
            <p:nvPr/>
          </p:nvSpPr>
          <p:spPr>
            <a:xfrm>
              <a:off x="5520328" y="6093296"/>
              <a:ext cx="504056" cy="432048"/>
            </a:xfrm>
            <a:prstGeom prst="notchedRightArrow">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363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Calibri"/>
                <a:ea typeface="宋体" charset="-122"/>
                <a:cs typeface=""/>
              </a:endParaRPr>
            </a:p>
          </p:txBody>
        </p:sp>
        <p:sp>
          <p:nvSpPr>
            <p:cNvPr id="23" name="燕尾形箭头 63">
              <a:extLst>
                <a:ext uri="{FF2B5EF4-FFF2-40B4-BE49-F238E27FC236}">
                  <a16:creationId xmlns:a16="http://schemas.microsoft.com/office/drawing/2014/main" id="{373DD4D2-1AC9-4A59-9831-54887ED2F68D}"/>
                </a:ext>
              </a:extLst>
            </p:cNvPr>
            <p:cNvSpPr/>
            <p:nvPr/>
          </p:nvSpPr>
          <p:spPr>
            <a:xfrm>
              <a:off x="5520328" y="4581128"/>
              <a:ext cx="504056" cy="432048"/>
            </a:xfrm>
            <a:prstGeom prst="notchedRightArrow">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363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Calibri"/>
                <a:ea typeface="宋体" charset="-122"/>
                <a:cs typeface=""/>
              </a:endParaRPr>
            </a:p>
          </p:txBody>
        </p:sp>
        <p:sp>
          <p:nvSpPr>
            <p:cNvPr id="24" name="燕尾形箭头 64">
              <a:extLst>
                <a:ext uri="{FF2B5EF4-FFF2-40B4-BE49-F238E27FC236}">
                  <a16:creationId xmlns:a16="http://schemas.microsoft.com/office/drawing/2014/main" id="{6833A0AA-0D3C-4361-AA31-737AC91205E4}"/>
                </a:ext>
              </a:extLst>
            </p:cNvPr>
            <p:cNvSpPr/>
            <p:nvPr/>
          </p:nvSpPr>
          <p:spPr>
            <a:xfrm>
              <a:off x="5520328" y="2996952"/>
              <a:ext cx="504056" cy="432048"/>
            </a:xfrm>
            <a:prstGeom prst="notchedRightArrow">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363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Calibri"/>
                <a:ea typeface="宋体" charset="-122"/>
                <a:cs typeface=""/>
              </a:endParaRPr>
            </a:p>
          </p:txBody>
        </p:sp>
        <p:sp>
          <p:nvSpPr>
            <p:cNvPr id="25" name="下箭头 65">
              <a:extLst>
                <a:ext uri="{FF2B5EF4-FFF2-40B4-BE49-F238E27FC236}">
                  <a16:creationId xmlns:a16="http://schemas.microsoft.com/office/drawing/2014/main" id="{30FF7E50-2B13-4A62-AF5E-26D129000486}"/>
                </a:ext>
              </a:extLst>
            </p:cNvPr>
            <p:cNvSpPr/>
            <p:nvPr/>
          </p:nvSpPr>
          <p:spPr>
            <a:xfrm rot="10800000">
              <a:off x="3835012" y="3678064"/>
              <a:ext cx="406587" cy="717672"/>
            </a:xfrm>
            <a:prstGeom prst="downArrow">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363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Calibri"/>
                <a:ea typeface="宋体" charset="-122"/>
                <a:cs typeface=""/>
              </a:endParaRPr>
            </a:p>
          </p:txBody>
        </p:sp>
        <p:sp>
          <p:nvSpPr>
            <p:cNvPr id="26" name="文本框 25">
              <a:extLst>
                <a:ext uri="{FF2B5EF4-FFF2-40B4-BE49-F238E27FC236}">
                  <a16:creationId xmlns:a16="http://schemas.microsoft.com/office/drawing/2014/main" id="{A7F86571-BB83-466A-A64D-7D2207A878F1}"/>
                </a:ext>
              </a:extLst>
            </p:cNvPr>
            <p:cNvSpPr txBox="1"/>
            <p:nvPr/>
          </p:nvSpPr>
          <p:spPr>
            <a:xfrm>
              <a:off x="4097584" y="3831431"/>
              <a:ext cx="885880" cy="461665"/>
            </a:xfrm>
            <a:prstGeom prst="rect">
              <a:avLst/>
            </a:prstGeom>
            <a:noFill/>
          </p:spPr>
          <p:txBody>
            <a:bodyPr wrap="none" rtlCol="0">
              <a:spAutoFit/>
            </a:bodyPr>
            <a:lstStyle/>
            <a:p>
              <a:pPr defTabSz="913630"/>
              <a:r>
                <a:rPr kumimoji="1" lang="en-US" altLang="zh-CN" sz="2400" b="1" dirty="0">
                  <a:solidFill>
                    <a:srgbClr val="0000FF"/>
                  </a:solidFill>
                  <a:latin typeface="Arial"/>
                  <a:ea typeface="宋体" charset="-122"/>
                  <a:cs typeface="Arial"/>
                </a:rPr>
                <a:t>Core</a:t>
              </a:r>
              <a:endParaRPr kumimoji="1" lang="zh-CN" altLang="en-US" sz="2400" b="1" dirty="0">
                <a:solidFill>
                  <a:srgbClr val="0000FF"/>
                </a:solidFill>
                <a:latin typeface="Arial"/>
                <a:ea typeface="宋体" charset="-122"/>
                <a:cs typeface="Arial"/>
              </a:endParaRPr>
            </a:p>
          </p:txBody>
        </p:sp>
      </p:grpSp>
    </p:spTree>
    <p:extLst>
      <p:ext uri="{BB962C8B-B14F-4D97-AF65-F5344CB8AC3E}">
        <p14:creationId xmlns:p14="http://schemas.microsoft.com/office/powerpoint/2010/main" val="7378198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C102DD-307C-4C75-AEB1-8D2DE4BEE214}"/>
              </a:ext>
            </a:extLst>
          </p:cNvPr>
          <p:cNvSpPr>
            <a:spLocks noGrp="1"/>
          </p:cNvSpPr>
          <p:nvPr>
            <p:ph type="title"/>
          </p:nvPr>
        </p:nvSpPr>
        <p:spPr/>
        <p:txBody>
          <a:bodyPr>
            <a:normAutofit/>
          </a:bodyPr>
          <a:lstStyle/>
          <a:p>
            <a:r>
              <a:rPr lang="en-US" altLang="zh-CN" sz="3400" b="1" dirty="0">
                <a:latin typeface="Microsoft YaHei" charset="-122"/>
                <a:ea typeface="Microsoft YaHei" charset="-122"/>
                <a:cs typeface="Microsoft YaHei" charset="-122"/>
              </a:rPr>
              <a:t>Summary and outlook</a:t>
            </a:r>
            <a:endParaRPr lang="zh-CN" altLang="en-US" sz="3400" b="1" dirty="0">
              <a:latin typeface="Microsoft YaHei" charset="-122"/>
              <a:ea typeface="Microsoft YaHei" charset="-122"/>
              <a:cs typeface="Microsoft YaHei" charset="-122"/>
            </a:endParaRPr>
          </a:p>
        </p:txBody>
      </p:sp>
      <p:sp>
        <p:nvSpPr>
          <p:cNvPr id="4" name="Text Box 76"/>
          <p:cNvSpPr txBox="1">
            <a:spLocks noChangeArrowheads="1"/>
          </p:cNvSpPr>
          <p:nvPr/>
        </p:nvSpPr>
        <p:spPr bwMode="auto">
          <a:xfrm>
            <a:off x="985267" y="1119457"/>
            <a:ext cx="11073383" cy="5157495"/>
          </a:xfrm>
          <a:prstGeom prst="rect">
            <a:avLst/>
          </a:prstGeom>
          <a:noFill/>
          <a:ln w="9525" algn="ctr">
            <a:noFill/>
            <a:miter lim="800000"/>
            <a:headEnd/>
            <a:tailEnd/>
          </a:ln>
        </p:spPr>
        <p:txBody>
          <a:bodyPr wrap="square" lIns="91363" tIns="45685" rIns="91363" bIns="45685">
            <a:spAutoFit/>
          </a:bodyPr>
          <a:lstStyle/>
          <a:p>
            <a:pPr marL="457200" indent="-457200" eaLnBrk="0" hangingPunct="0">
              <a:lnSpc>
                <a:spcPct val="150000"/>
              </a:lnSpc>
              <a:buFont typeface="Wingdings" panose="05000000000000000000" pitchFamily="2" charset="2"/>
              <a:buChar char="u"/>
              <a:defRPr/>
            </a:pPr>
            <a:r>
              <a:rPr lang="en-US" altLang="zh-CN" sz="3200" b="1" dirty="0">
                <a:solidFill>
                  <a:srgbClr val="7030A0"/>
                </a:solidFill>
                <a:latin typeface="Arial" charset="0"/>
                <a:ea typeface="Arial" charset="0"/>
                <a:cs typeface="Arial" charset="0"/>
              </a:rPr>
              <a:t>Application to the interesting topics</a:t>
            </a:r>
          </a:p>
          <a:p>
            <a:pPr marL="800100" lvl="1" indent="-342900" eaLnBrk="0" hangingPunct="0">
              <a:lnSpc>
                <a:spcPct val="150000"/>
              </a:lnSpc>
              <a:buFont typeface="Wingdings" panose="05000000000000000000" pitchFamily="2" charset="2"/>
              <a:buChar char="Ø"/>
              <a:defRPr/>
            </a:pPr>
            <a:r>
              <a:rPr lang="en-US" altLang="zh-CN" sz="2400" b="1" dirty="0">
                <a:latin typeface="Arial" charset="0"/>
                <a:ea typeface="Arial" charset="0"/>
                <a:cs typeface="Arial" charset="0"/>
              </a:rPr>
              <a:t> Systematic</a:t>
            </a:r>
            <a:r>
              <a:rPr lang="zh-CN" altLang="en-US" sz="2400" b="1" dirty="0">
                <a:latin typeface="Arial" charset="0"/>
                <a:ea typeface="Arial" charset="0"/>
                <a:cs typeface="Arial" charset="0"/>
              </a:rPr>
              <a:t> </a:t>
            </a:r>
            <a:r>
              <a:rPr lang="en-US" altLang="zh-CN" sz="2400" b="1" dirty="0">
                <a:latin typeface="Arial" charset="0"/>
                <a:ea typeface="Arial" charset="0"/>
                <a:cs typeface="Arial" charset="0"/>
              </a:rPr>
              <a:t>study</a:t>
            </a:r>
            <a:r>
              <a:rPr lang="zh-CN" altLang="en-US" sz="2400" b="1" dirty="0">
                <a:latin typeface="Arial" charset="0"/>
                <a:ea typeface="Arial" charset="0"/>
                <a:cs typeface="Arial" charset="0"/>
              </a:rPr>
              <a:t> </a:t>
            </a:r>
            <a:r>
              <a:rPr lang="en-US" altLang="zh-CN" sz="2400" b="1" dirty="0">
                <a:latin typeface="Arial" charset="0"/>
                <a:ea typeface="Arial" charset="0"/>
                <a:cs typeface="Arial" charset="0"/>
              </a:rPr>
              <a:t>of</a:t>
            </a:r>
            <a:r>
              <a:rPr lang="zh-CN" altLang="en-US" sz="2400" b="1" dirty="0">
                <a:latin typeface="Arial" charset="0"/>
                <a:ea typeface="Arial" charset="0"/>
                <a:cs typeface="Arial" charset="0"/>
              </a:rPr>
              <a:t> </a:t>
            </a:r>
            <a:r>
              <a:rPr lang="en-US" altLang="zh-CN" sz="2400" b="1" dirty="0">
                <a:latin typeface="Arial" charset="0"/>
                <a:ea typeface="Arial" charset="0"/>
                <a:cs typeface="Arial" charset="0"/>
              </a:rPr>
              <a:t>nuclear shape coexistence; </a:t>
            </a:r>
            <a:r>
              <a:rPr lang="en-US" altLang="zh-CN" sz="2400" b="1" dirty="0">
                <a:solidFill>
                  <a:srgbClr val="C00000"/>
                </a:solidFill>
                <a:latin typeface="Arial" charset="0"/>
                <a:ea typeface="Arial" charset="0"/>
                <a:cs typeface="Arial" charset="0"/>
              </a:rPr>
              <a:t>new regions of SC</a:t>
            </a:r>
          </a:p>
          <a:p>
            <a:pPr marL="800100" lvl="1" indent="-342900" eaLnBrk="0" hangingPunct="0">
              <a:lnSpc>
                <a:spcPct val="150000"/>
              </a:lnSpc>
              <a:buFont typeface="Wingdings" panose="05000000000000000000" pitchFamily="2" charset="2"/>
              <a:buChar char="Ø"/>
              <a:defRPr/>
            </a:pPr>
            <a:r>
              <a:rPr lang="en-US" altLang="zh-CN" sz="2400" b="1" dirty="0">
                <a:latin typeface="Arial" charset="0"/>
                <a:ea typeface="Arial" charset="0"/>
                <a:cs typeface="Arial" charset="0"/>
              </a:rPr>
              <a:t> Octupole deformation and </a:t>
            </a:r>
            <a:r>
              <a:rPr lang="en-US" altLang="zh-CN" sz="2400" b="1" dirty="0">
                <a:solidFill>
                  <a:srgbClr val="C00000"/>
                </a:solidFill>
                <a:latin typeface="Arial" charset="0"/>
                <a:ea typeface="Arial" charset="0"/>
                <a:cs typeface="Arial" charset="0"/>
              </a:rPr>
              <a:t>negative parity band</a:t>
            </a:r>
            <a:endParaRPr lang="en-US" altLang="zh-CN" sz="2400" b="1" dirty="0">
              <a:latin typeface="Arial" charset="0"/>
              <a:ea typeface="Arial" charset="0"/>
              <a:cs typeface="Arial" charset="0"/>
            </a:endParaRPr>
          </a:p>
          <a:p>
            <a:pPr marL="800100" lvl="1" indent="-342900" eaLnBrk="0" hangingPunct="0">
              <a:lnSpc>
                <a:spcPct val="150000"/>
              </a:lnSpc>
              <a:buFont typeface="Wingdings" panose="05000000000000000000" pitchFamily="2" charset="2"/>
              <a:buChar char="Ø"/>
              <a:defRPr/>
            </a:pPr>
            <a:r>
              <a:rPr lang="en-US" altLang="zh-CN" sz="2400" b="1" dirty="0">
                <a:latin typeface="Arial" charset="0"/>
                <a:ea typeface="Arial" charset="0"/>
                <a:cs typeface="Arial" charset="0"/>
              </a:rPr>
              <a:t> New type asymmetric fission in sub-lead region</a:t>
            </a:r>
            <a:endParaRPr lang="en-US" altLang="zh-CN" sz="2400" b="1" dirty="0">
              <a:solidFill>
                <a:srgbClr val="C00000"/>
              </a:solidFill>
              <a:latin typeface="Arial" charset="0"/>
              <a:ea typeface="Arial" charset="0"/>
              <a:cs typeface="Arial" charset="0"/>
            </a:endParaRPr>
          </a:p>
          <a:p>
            <a:pPr eaLnBrk="0" hangingPunct="0">
              <a:lnSpc>
                <a:spcPct val="180000"/>
              </a:lnSpc>
              <a:buFont typeface="Wingdings" pitchFamily="2" charset="2"/>
              <a:buChar char="u"/>
              <a:defRPr/>
            </a:pPr>
            <a:r>
              <a:rPr lang="en-US" altLang="zh-CN" sz="3200" b="1" dirty="0">
                <a:solidFill>
                  <a:srgbClr val="7030A0"/>
                </a:solidFill>
                <a:latin typeface="Arial" charset="0"/>
                <a:ea typeface="Arial" charset="0"/>
                <a:cs typeface="Arial" charset="0"/>
              </a:rPr>
              <a:t> Outlook: </a:t>
            </a:r>
          </a:p>
          <a:p>
            <a:pPr lvl="2" indent="-457200" eaLnBrk="0" hangingPunct="0">
              <a:lnSpc>
                <a:spcPct val="150000"/>
              </a:lnSpc>
              <a:buFont typeface="Wingdings" pitchFamily="2" charset="2"/>
              <a:buChar char="Ø"/>
              <a:defRPr/>
            </a:pPr>
            <a:r>
              <a:rPr lang="en-US" altLang="zh-CN" sz="2400" b="1" dirty="0">
                <a:solidFill>
                  <a:srgbClr val="C00000"/>
                </a:solidFill>
                <a:latin typeface="Arial" charset="0"/>
                <a:cs typeface="Arial" charset="0"/>
              </a:rPr>
              <a:t>SC in odd-A nuclei</a:t>
            </a:r>
            <a:r>
              <a:rPr lang="en-US" altLang="zh-CN" sz="2400" b="1" dirty="0">
                <a:latin typeface="Arial" charset="0"/>
                <a:cs typeface="Arial" charset="0"/>
              </a:rPr>
              <a:t> </a:t>
            </a:r>
          </a:p>
          <a:p>
            <a:pPr lvl="2" indent="-457200" eaLnBrk="0" hangingPunct="0">
              <a:lnSpc>
                <a:spcPct val="150000"/>
              </a:lnSpc>
              <a:buFont typeface="Wingdings" pitchFamily="2" charset="2"/>
              <a:buChar char="Ø"/>
              <a:defRPr/>
            </a:pPr>
            <a:r>
              <a:rPr lang="en-US" altLang="zh-CN" sz="2400" b="1" dirty="0">
                <a:latin typeface="Arial" charset="0"/>
                <a:cs typeface="Arial" charset="0"/>
              </a:rPr>
              <a:t>Odd-A octupole deformed nuclei</a:t>
            </a:r>
          </a:p>
          <a:p>
            <a:pPr lvl="2" indent="-457200" eaLnBrk="0" hangingPunct="0">
              <a:lnSpc>
                <a:spcPct val="150000"/>
              </a:lnSpc>
              <a:buFont typeface="Wingdings" pitchFamily="2" charset="2"/>
              <a:buChar char="Ø"/>
              <a:defRPr/>
            </a:pPr>
            <a:r>
              <a:rPr lang="en-US" altLang="zh-CN" sz="2400" b="1" dirty="0">
                <a:latin typeface="Arial" charset="0"/>
                <a:cs typeface="Arial" charset="0"/>
              </a:rPr>
              <a:t>Dynamics of angular momentum of fragments</a:t>
            </a:r>
            <a:endParaRPr lang="en-US" altLang="zh-CN" sz="2400" b="1" dirty="0">
              <a:solidFill>
                <a:srgbClr val="C00000"/>
              </a:solidFill>
              <a:latin typeface="Arial" charset="0"/>
              <a:cs typeface="Arial" charset="0"/>
            </a:endParaRPr>
          </a:p>
        </p:txBody>
      </p:sp>
      <p:sp>
        <p:nvSpPr>
          <p:cNvPr id="3" name="灯片编号占位符 2">
            <a:extLst>
              <a:ext uri="{FF2B5EF4-FFF2-40B4-BE49-F238E27FC236}">
                <a16:creationId xmlns:a16="http://schemas.microsoft.com/office/drawing/2014/main" id="{F3F8E048-F4B7-4DAF-BD86-C31E7F130A53}"/>
              </a:ext>
            </a:extLst>
          </p:cNvPr>
          <p:cNvSpPr>
            <a:spLocks noGrp="1"/>
          </p:cNvSpPr>
          <p:nvPr>
            <p:ph type="sldNum" sz="quarter" idx="12"/>
          </p:nvPr>
        </p:nvSpPr>
        <p:spPr/>
        <p:txBody>
          <a:bodyPr/>
          <a:lstStyle/>
          <a:p>
            <a:fld id="{62882B55-B6B2-497F-8568-5D2D4C04CE38}" type="slidenum">
              <a:rPr lang="zh-CN" altLang="en-US" smtClean="0"/>
              <a:t>47</a:t>
            </a:fld>
            <a:endParaRPr lang="zh-CN" altLang="en-US"/>
          </a:p>
        </p:txBody>
      </p:sp>
    </p:spTree>
    <p:extLst>
      <p:ext uri="{BB962C8B-B14F-4D97-AF65-F5344CB8AC3E}">
        <p14:creationId xmlns:p14="http://schemas.microsoft.com/office/powerpoint/2010/main" val="472910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wipe(up)">
                                      <p:cBhvr>
                                        <p:cTn id="7" dur="500"/>
                                        <p:tgtEl>
                                          <p:spTgt spid="4">
                                            <p:txEl>
                                              <p:pRg st="4" end="4"/>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4">
                                            <p:txEl>
                                              <p:pRg st="5" end="5"/>
                                            </p:txEl>
                                          </p:spTgt>
                                        </p:tgtEl>
                                        <p:attrNameLst>
                                          <p:attrName>style.visibility</p:attrName>
                                        </p:attrNameLst>
                                      </p:cBhvr>
                                      <p:to>
                                        <p:strVal val="visible"/>
                                      </p:to>
                                    </p:set>
                                    <p:animEffect transition="in" filter="wipe(up)">
                                      <p:cBhvr>
                                        <p:cTn id="10" dur="500"/>
                                        <p:tgtEl>
                                          <p:spTgt spid="4">
                                            <p:txEl>
                                              <p:pRg st="5" end="5"/>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animEffect transition="in" filter="wipe(up)">
                                      <p:cBhvr>
                                        <p:cTn id="13" dur="500"/>
                                        <p:tgtEl>
                                          <p:spTgt spid="4">
                                            <p:txEl>
                                              <p:pRg st="6" end="6"/>
                                            </p:txEl>
                                          </p:spTgt>
                                        </p:tgtEl>
                                      </p:cBhvr>
                                    </p:animEffect>
                                  </p:childTnLst>
                                </p:cTn>
                              </p:par>
                              <p:par>
                                <p:cTn id="14" presetID="22" presetClass="entr" presetSubtype="1" fill="hold" nodeType="withEffect">
                                  <p:stCondLst>
                                    <p:cond delay="0"/>
                                  </p:stCondLst>
                                  <p:childTnLst>
                                    <p:set>
                                      <p:cBhvr>
                                        <p:cTn id="15" dur="1" fill="hold">
                                          <p:stCondLst>
                                            <p:cond delay="0"/>
                                          </p:stCondLst>
                                        </p:cTn>
                                        <p:tgtEl>
                                          <p:spTgt spid="4">
                                            <p:txEl>
                                              <p:pRg st="7" end="7"/>
                                            </p:txEl>
                                          </p:spTgt>
                                        </p:tgtEl>
                                        <p:attrNameLst>
                                          <p:attrName>style.visibility</p:attrName>
                                        </p:attrNameLst>
                                      </p:cBhvr>
                                      <p:to>
                                        <p:strVal val="visible"/>
                                      </p:to>
                                    </p:set>
                                    <p:animEffect transition="in" filter="wipe(up)">
                                      <p:cBhvr>
                                        <p:cTn id="16"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reeform 6" hidden="1">
            <a:extLst>
              <a:ext uri="{FF2B5EF4-FFF2-40B4-BE49-F238E27FC236}">
                <a16:creationId xmlns:a16="http://schemas.microsoft.com/office/drawing/2014/main" id="{039BAAA3-C472-46AC-ACE1-D32A015196AD}"/>
              </a:ext>
            </a:extLst>
          </p:cNvPr>
          <p:cNvSpPr>
            <a:spLocks/>
          </p:cNvSpPr>
          <p:nvPr/>
        </p:nvSpPr>
        <p:spPr bwMode="auto">
          <a:xfrm>
            <a:off x="8720038" y="5698365"/>
            <a:ext cx="3063747" cy="1803094"/>
          </a:xfrm>
          <a:custGeom>
            <a:avLst/>
            <a:gdLst>
              <a:gd name="T0" fmla="*/ 3510 w 4495"/>
              <a:gd name="T1" fmla="*/ 741 h 2642"/>
              <a:gd name="T2" fmla="*/ 3185 w 4495"/>
              <a:gd name="T3" fmla="*/ 1023 h 2642"/>
              <a:gd name="T4" fmla="*/ 3732 w 4495"/>
              <a:gd name="T5" fmla="*/ 1571 h 2642"/>
              <a:gd name="T6" fmla="*/ 4453 w 4495"/>
              <a:gd name="T7" fmla="*/ 1757 h 2642"/>
              <a:gd name="T8" fmla="*/ 725 w 4495"/>
              <a:gd name="T9" fmla="*/ 1957 h 2642"/>
              <a:gd name="T10" fmla="*/ 2100 w 4495"/>
              <a:gd name="T11" fmla="*/ 2171 h 2642"/>
              <a:gd name="T12" fmla="*/ 3175 w 4495"/>
              <a:gd name="T13" fmla="*/ 2386 h 2642"/>
              <a:gd name="T14" fmla="*/ 2639 w 4495"/>
              <a:gd name="T15" fmla="*/ 2600 h 2642"/>
              <a:gd name="T16" fmla="*/ 2714 w 4495"/>
              <a:gd name="T17" fmla="*/ 2484 h 2642"/>
              <a:gd name="T18" fmla="*/ 1960 w 4495"/>
              <a:gd name="T19" fmla="*/ 2363 h 2642"/>
              <a:gd name="T20" fmla="*/ 3653 w 4495"/>
              <a:gd name="T21" fmla="*/ 2111 h 2642"/>
              <a:gd name="T22" fmla="*/ 483 w 4495"/>
              <a:gd name="T23" fmla="*/ 1826 h 2642"/>
              <a:gd name="T24" fmla="*/ 4246 w 4495"/>
              <a:gd name="T25" fmla="*/ 1608 h 2642"/>
              <a:gd name="T26" fmla="*/ 3226 w 4495"/>
              <a:gd name="T27" fmla="*/ 1362 h 2642"/>
              <a:gd name="T28" fmla="*/ 2917 w 4495"/>
              <a:gd name="T29" fmla="*/ 965 h 2642"/>
              <a:gd name="T30" fmla="*/ 2651 w 4495"/>
              <a:gd name="T31" fmla="*/ 569 h 2642"/>
              <a:gd name="T32" fmla="*/ 2698 w 4495"/>
              <a:gd name="T33" fmla="*/ 339 h 2642"/>
              <a:gd name="T34" fmla="*/ 2417 w 4495"/>
              <a:gd name="T35" fmla="*/ 760 h 2642"/>
              <a:gd name="T36" fmla="*/ 2957 w 4495"/>
              <a:gd name="T37" fmla="*/ 1168 h 2642"/>
              <a:gd name="T38" fmla="*/ 2536 w 4495"/>
              <a:gd name="T39" fmla="*/ 1677 h 2642"/>
              <a:gd name="T40" fmla="*/ 2788 w 4495"/>
              <a:gd name="T41" fmla="*/ 1371 h 2642"/>
              <a:gd name="T42" fmla="*/ 2696 w 4495"/>
              <a:gd name="T43" fmla="*/ 1468 h 2642"/>
              <a:gd name="T44" fmla="*/ 2758 w 4495"/>
              <a:gd name="T45" fmla="*/ 1583 h 2642"/>
              <a:gd name="T46" fmla="*/ 2430 w 4495"/>
              <a:gd name="T47" fmla="*/ 1081 h 2642"/>
              <a:gd name="T48" fmla="*/ 2128 w 4495"/>
              <a:gd name="T49" fmla="*/ 612 h 2642"/>
              <a:gd name="T50" fmla="*/ 1747 w 4495"/>
              <a:gd name="T51" fmla="*/ 1209 h 2642"/>
              <a:gd name="T52" fmla="*/ 1956 w 4495"/>
              <a:gd name="T53" fmla="*/ 1028 h 2642"/>
              <a:gd name="T54" fmla="*/ 2026 w 4495"/>
              <a:gd name="T55" fmla="*/ 1148 h 2642"/>
              <a:gd name="T56" fmla="*/ 2025 w 4495"/>
              <a:gd name="T57" fmla="*/ 900 h 2642"/>
              <a:gd name="T58" fmla="*/ 2014 w 4495"/>
              <a:gd name="T59" fmla="*/ 1417 h 2642"/>
              <a:gd name="T60" fmla="*/ 1370 w 4495"/>
              <a:gd name="T61" fmla="*/ 1129 h 2642"/>
              <a:gd name="T62" fmla="*/ 1441 w 4495"/>
              <a:gd name="T63" fmla="*/ 1512 h 2642"/>
              <a:gd name="T64" fmla="*/ 1377 w 4495"/>
              <a:gd name="T65" fmla="*/ 1512 h 2642"/>
              <a:gd name="T66" fmla="*/ 1565 w 4495"/>
              <a:gd name="T67" fmla="*/ 1514 h 2642"/>
              <a:gd name="T68" fmla="*/ 310 w 4495"/>
              <a:gd name="T69" fmla="*/ 1616 h 2642"/>
              <a:gd name="T70" fmla="*/ 700 w 4495"/>
              <a:gd name="T71" fmla="*/ 1359 h 2642"/>
              <a:gd name="T72" fmla="*/ 146 w 4495"/>
              <a:gd name="T73" fmla="*/ 1543 h 2642"/>
              <a:gd name="T74" fmla="*/ 1036 w 4495"/>
              <a:gd name="T75" fmla="*/ 1300 h 2642"/>
              <a:gd name="T76" fmla="*/ 1555 w 4495"/>
              <a:gd name="T77" fmla="*/ 974 h 2642"/>
              <a:gd name="T78" fmla="*/ 2229 w 4495"/>
              <a:gd name="T79" fmla="*/ 428 h 2642"/>
              <a:gd name="T80" fmla="*/ 2497 w 4495"/>
              <a:gd name="T81" fmla="*/ 62 h 2642"/>
              <a:gd name="T82" fmla="*/ 2941 w 4495"/>
              <a:gd name="T83" fmla="*/ 384 h 2642"/>
              <a:gd name="T84" fmla="*/ 3423 w 4495"/>
              <a:gd name="T85" fmla="*/ 610 h 2642"/>
              <a:gd name="T86" fmla="*/ 3857 w 4495"/>
              <a:gd name="T87" fmla="*/ 656 h 2642"/>
              <a:gd name="T88" fmla="*/ 3839 w 4495"/>
              <a:gd name="T89" fmla="*/ 686 h 2642"/>
              <a:gd name="T90" fmla="*/ 3376 w 4495"/>
              <a:gd name="T91" fmla="*/ 585 h 2642"/>
              <a:gd name="T92" fmla="*/ 3112 w 4495"/>
              <a:gd name="T93" fmla="*/ 787 h 2642"/>
              <a:gd name="T94" fmla="*/ 2761 w 4495"/>
              <a:gd name="T95" fmla="*/ 654 h 2642"/>
              <a:gd name="T96" fmla="*/ 2882 w 4495"/>
              <a:gd name="T97" fmla="*/ 706 h 2642"/>
              <a:gd name="T98" fmla="*/ 2992 w 4495"/>
              <a:gd name="T99" fmla="*/ 676 h 2642"/>
              <a:gd name="T100" fmla="*/ 2960 w 4495"/>
              <a:gd name="T101" fmla="*/ 817 h 2642"/>
              <a:gd name="T102" fmla="*/ 3010 w 4495"/>
              <a:gd name="T103" fmla="*/ 599 h 2642"/>
              <a:gd name="T104" fmla="*/ 2580 w 4495"/>
              <a:gd name="T105" fmla="*/ 736 h 2642"/>
              <a:gd name="T106" fmla="*/ 3008 w 4495"/>
              <a:gd name="T107" fmla="*/ 913 h 2642"/>
              <a:gd name="T108" fmla="*/ 3489 w 4495"/>
              <a:gd name="T109" fmla="*/ 733 h 2642"/>
              <a:gd name="T110" fmla="*/ 3887 w 4495"/>
              <a:gd name="T111" fmla="*/ 672 h 2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95" h="2642">
                <a:moveTo>
                  <a:pt x="3887" y="672"/>
                </a:moveTo>
                <a:cubicBezTo>
                  <a:pt x="3873" y="700"/>
                  <a:pt x="3861" y="729"/>
                  <a:pt x="3842" y="754"/>
                </a:cubicBezTo>
                <a:cubicBezTo>
                  <a:pt x="3824" y="778"/>
                  <a:pt x="3795" y="780"/>
                  <a:pt x="3767" y="770"/>
                </a:cubicBezTo>
                <a:cubicBezTo>
                  <a:pt x="3743" y="762"/>
                  <a:pt x="3721" y="749"/>
                  <a:pt x="3697" y="739"/>
                </a:cubicBezTo>
                <a:cubicBezTo>
                  <a:pt x="3667" y="727"/>
                  <a:pt x="3637" y="715"/>
                  <a:pt x="3607" y="706"/>
                </a:cubicBezTo>
                <a:cubicBezTo>
                  <a:pt x="3579" y="699"/>
                  <a:pt x="3551" y="704"/>
                  <a:pt x="3524" y="713"/>
                </a:cubicBezTo>
                <a:cubicBezTo>
                  <a:pt x="3510" y="718"/>
                  <a:pt x="3506" y="726"/>
                  <a:pt x="3510" y="741"/>
                </a:cubicBezTo>
                <a:cubicBezTo>
                  <a:pt x="3514" y="764"/>
                  <a:pt x="3517" y="787"/>
                  <a:pt x="3505" y="808"/>
                </a:cubicBezTo>
                <a:cubicBezTo>
                  <a:pt x="3500" y="816"/>
                  <a:pt x="3493" y="824"/>
                  <a:pt x="3484" y="829"/>
                </a:cubicBezTo>
                <a:cubicBezTo>
                  <a:pt x="3452" y="847"/>
                  <a:pt x="3418" y="853"/>
                  <a:pt x="3382" y="840"/>
                </a:cubicBezTo>
                <a:cubicBezTo>
                  <a:pt x="3367" y="835"/>
                  <a:pt x="3351" y="832"/>
                  <a:pt x="3334" y="828"/>
                </a:cubicBezTo>
                <a:cubicBezTo>
                  <a:pt x="3329" y="869"/>
                  <a:pt x="3323" y="912"/>
                  <a:pt x="3281" y="935"/>
                </a:cubicBezTo>
                <a:cubicBezTo>
                  <a:pt x="3240" y="958"/>
                  <a:pt x="3200" y="943"/>
                  <a:pt x="3160" y="924"/>
                </a:cubicBezTo>
                <a:cubicBezTo>
                  <a:pt x="3169" y="959"/>
                  <a:pt x="3176" y="991"/>
                  <a:pt x="3185" y="1023"/>
                </a:cubicBezTo>
                <a:cubicBezTo>
                  <a:pt x="3197" y="1068"/>
                  <a:pt x="3211" y="1112"/>
                  <a:pt x="3223" y="1156"/>
                </a:cubicBezTo>
                <a:cubicBezTo>
                  <a:pt x="3228" y="1171"/>
                  <a:pt x="3231" y="1188"/>
                  <a:pt x="3237" y="1203"/>
                </a:cubicBezTo>
                <a:cubicBezTo>
                  <a:pt x="3250" y="1238"/>
                  <a:pt x="3262" y="1274"/>
                  <a:pt x="3278" y="1308"/>
                </a:cubicBezTo>
                <a:cubicBezTo>
                  <a:pt x="3291" y="1334"/>
                  <a:pt x="3307" y="1358"/>
                  <a:pt x="3326" y="1381"/>
                </a:cubicBezTo>
                <a:cubicBezTo>
                  <a:pt x="3345" y="1405"/>
                  <a:pt x="3367" y="1427"/>
                  <a:pt x="3389" y="1448"/>
                </a:cubicBezTo>
                <a:cubicBezTo>
                  <a:pt x="3421" y="1477"/>
                  <a:pt x="3458" y="1497"/>
                  <a:pt x="3497" y="1514"/>
                </a:cubicBezTo>
                <a:cubicBezTo>
                  <a:pt x="3572" y="1548"/>
                  <a:pt x="3651" y="1563"/>
                  <a:pt x="3732" y="1571"/>
                </a:cubicBezTo>
                <a:cubicBezTo>
                  <a:pt x="3761" y="1573"/>
                  <a:pt x="3790" y="1574"/>
                  <a:pt x="3819" y="1577"/>
                </a:cubicBezTo>
                <a:cubicBezTo>
                  <a:pt x="3938" y="1590"/>
                  <a:pt x="4056" y="1582"/>
                  <a:pt x="4175" y="1581"/>
                </a:cubicBezTo>
                <a:cubicBezTo>
                  <a:pt x="4204" y="1581"/>
                  <a:pt x="4233" y="1578"/>
                  <a:pt x="4262" y="1577"/>
                </a:cubicBezTo>
                <a:cubicBezTo>
                  <a:pt x="4314" y="1576"/>
                  <a:pt x="4366" y="1583"/>
                  <a:pt x="4415" y="1601"/>
                </a:cubicBezTo>
                <a:cubicBezTo>
                  <a:pt x="4438" y="1610"/>
                  <a:pt x="4459" y="1623"/>
                  <a:pt x="4474" y="1644"/>
                </a:cubicBezTo>
                <a:cubicBezTo>
                  <a:pt x="4484" y="1657"/>
                  <a:pt x="4491" y="1669"/>
                  <a:pt x="4493" y="1685"/>
                </a:cubicBezTo>
                <a:cubicBezTo>
                  <a:pt x="4495" y="1718"/>
                  <a:pt x="4477" y="1738"/>
                  <a:pt x="4453" y="1757"/>
                </a:cubicBezTo>
                <a:cubicBezTo>
                  <a:pt x="4426" y="1778"/>
                  <a:pt x="4394" y="1785"/>
                  <a:pt x="4362" y="1790"/>
                </a:cubicBezTo>
                <a:cubicBezTo>
                  <a:pt x="4334" y="1794"/>
                  <a:pt x="4306" y="1798"/>
                  <a:pt x="4278" y="1798"/>
                </a:cubicBezTo>
                <a:cubicBezTo>
                  <a:pt x="3089" y="1799"/>
                  <a:pt x="1900" y="1799"/>
                  <a:pt x="711" y="1798"/>
                </a:cubicBezTo>
                <a:cubicBezTo>
                  <a:pt x="685" y="1798"/>
                  <a:pt x="662" y="1802"/>
                  <a:pt x="643" y="1822"/>
                </a:cubicBezTo>
                <a:cubicBezTo>
                  <a:pt x="615" y="1850"/>
                  <a:pt x="617" y="1910"/>
                  <a:pt x="647" y="1936"/>
                </a:cubicBezTo>
                <a:cubicBezTo>
                  <a:pt x="664" y="1952"/>
                  <a:pt x="683" y="1956"/>
                  <a:pt x="705" y="1957"/>
                </a:cubicBezTo>
                <a:cubicBezTo>
                  <a:pt x="712" y="1957"/>
                  <a:pt x="718" y="1957"/>
                  <a:pt x="725" y="1957"/>
                </a:cubicBezTo>
                <a:cubicBezTo>
                  <a:pt x="1686" y="1957"/>
                  <a:pt x="2647" y="1957"/>
                  <a:pt x="3609" y="1957"/>
                </a:cubicBezTo>
                <a:cubicBezTo>
                  <a:pt x="3654" y="1957"/>
                  <a:pt x="3700" y="1957"/>
                  <a:pt x="3742" y="1974"/>
                </a:cubicBezTo>
                <a:cubicBezTo>
                  <a:pt x="3780" y="1989"/>
                  <a:pt x="3820" y="2007"/>
                  <a:pt x="3827" y="2055"/>
                </a:cubicBezTo>
                <a:cubicBezTo>
                  <a:pt x="3831" y="2081"/>
                  <a:pt x="3823" y="2102"/>
                  <a:pt x="3803" y="2120"/>
                </a:cubicBezTo>
                <a:cubicBezTo>
                  <a:pt x="3758" y="2159"/>
                  <a:pt x="3704" y="2169"/>
                  <a:pt x="3648" y="2170"/>
                </a:cubicBezTo>
                <a:cubicBezTo>
                  <a:pt x="3553" y="2172"/>
                  <a:pt x="3459" y="2171"/>
                  <a:pt x="3364" y="2171"/>
                </a:cubicBezTo>
                <a:cubicBezTo>
                  <a:pt x="2943" y="2171"/>
                  <a:pt x="2521" y="2171"/>
                  <a:pt x="2100" y="2171"/>
                </a:cubicBezTo>
                <a:cubicBezTo>
                  <a:pt x="2045" y="2171"/>
                  <a:pt x="1991" y="2172"/>
                  <a:pt x="1936" y="2171"/>
                </a:cubicBezTo>
                <a:cubicBezTo>
                  <a:pt x="1867" y="2169"/>
                  <a:pt x="1836" y="2241"/>
                  <a:pt x="1862" y="2295"/>
                </a:cubicBezTo>
                <a:cubicBezTo>
                  <a:pt x="1874" y="2318"/>
                  <a:pt x="1896" y="2332"/>
                  <a:pt x="1924" y="2333"/>
                </a:cubicBezTo>
                <a:cubicBezTo>
                  <a:pt x="1931" y="2333"/>
                  <a:pt x="1939" y="2333"/>
                  <a:pt x="1946" y="2333"/>
                </a:cubicBezTo>
                <a:cubicBezTo>
                  <a:pt x="2291" y="2333"/>
                  <a:pt x="2636" y="2332"/>
                  <a:pt x="2981" y="2333"/>
                </a:cubicBezTo>
                <a:cubicBezTo>
                  <a:pt x="3020" y="2333"/>
                  <a:pt x="3059" y="2337"/>
                  <a:pt x="3097" y="2345"/>
                </a:cubicBezTo>
                <a:cubicBezTo>
                  <a:pt x="3125" y="2352"/>
                  <a:pt x="3155" y="2361"/>
                  <a:pt x="3175" y="2386"/>
                </a:cubicBezTo>
                <a:cubicBezTo>
                  <a:pt x="3200" y="2419"/>
                  <a:pt x="3200" y="2433"/>
                  <a:pt x="3175" y="2462"/>
                </a:cubicBezTo>
                <a:cubicBezTo>
                  <a:pt x="3162" y="2477"/>
                  <a:pt x="3145" y="2484"/>
                  <a:pt x="3127" y="2492"/>
                </a:cubicBezTo>
                <a:cubicBezTo>
                  <a:pt x="3080" y="2512"/>
                  <a:pt x="3031" y="2513"/>
                  <a:pt x="2982" y="2513"/>
                </a:cubicBezTo>
                <a:cubicBezTo>
                  <a:pt x="2882" y="2514"/>
                  <a:pt x="2783" y="2515"/>
                  <a:pt x="2684" y="2516"/>
                </a:cubicBezTo>
                <a:cubicBezTo>
                  <a:pt x="2671" y="2516"/>
                  <a:pt x="2658" y="2519"/>
                  <a:pt x="2645" y="2522"/>
                </a:cubicBezTo>
                <a:cubicBezTo>
                  <a:pt x="2627" y="2526"/>
                  <a:pt x="2616" y="2539"/>
                  <a:pt x="2615" y="2556"/>
                </a:cubicBezTo>
                <a:cubicBezTo>
                  <a:pt x="2614" y="2573"/>
                  <a:pt x="2624" y="2594"/>
                  <a:pt x="2639" y="2600"/>
                </a:cubicBezTo>
                <a:cubicBezTo>
                  <a:pt x="2672" y="2617"/>
                  <a:pt x="2707" y="2629"/>
                  <a:pt x="2744" y="2635"/>
                </a:cubicBezTo>
                <a:cubicBezTo>
                  <a:pt x="2751" y="2636"/>
                  <a:pt x="2758" y="2638"/>
                  <a:pt x="2764" y="2642"/>
                </a:cubicBezTo>
                <a:cubicBezTo>
                  <a:pt x="2731" y="2639"/>
                  <a:pt x="2698" y="2638"/>
                  <a:pt x="2665" y="2631"/>
                </a:cubicBezTo>
                <a:cubicBezTo>
                  <a:pt x="2643" y="2626"/>
                  <a:pt x="2620" y="2616"/>
                  <a:pt x="2602" y="2603"/>
                </a:cubicBezTo>
                <a:cubicBezTo>
                  <a:pt x="2580" y="2589"/>
                  <a:pt x="2579" y="2564"/>
                  <a:pt x="2582" y="2539"/>
                </a:cubicBezTo>
                <a:cubicBezTo>
                  <a:pt x="2586" y="2511"/>
                  <a:pt x="2607" y="2497"/>
                  <a:pt x="2631" y="2492"/>
                </a:cubicBezTo>
                <a:cubicBezTo>
                  <a:pt x="2658" y="2487"/>
                  <a:pt x="2686" y="2484"/>
                  <a:pt x="2714" y="2484"/>
                </a:cubicBezTo>
                <a:cubicBezTo>
                  <a:pt x="2817" y="2483"/>
                  <a:pt x="2919" y="2483"/>
                  <a:pt x="3022" y="2483"/>
                </a:cubicBezTo>
                <a:cubicBezTo>
                  <a:pt x="3037" y="2483"/>
                  <a:pt x="3052" y="2483"/>
                  <a:pt x="3066" y="2478"/>
                </a:cubicBezTo>
                <a:cubicBezTo>
                  <a:pt x="3089" y="2471"/>
                  <a:pt x="3114" y="2449"/>
                  <a:pt x="3113" y="2420"/>
                </a:cubicBezTo>
                <a:cubicBezTo>
                  <a:pt x="3111" y="2395"/>
                  <a:pt x="3094" y="2373"/>
                  <a:pt x="3068" y="2368"/>
                </a:cubicBezTo>
                <a:cubicBezTo>
                  <a:pt x="3054" y="2365"/>
                  <a:pt x="3041" y="2363"/>
                  <a:pt x="3027" y="2363"/>
                </a:cubicBezTo>
                <a:cubicBezTo>
                  <a:pt x="2853" y="2363"/>
                  <a:pt x="2679" y="2363"/>
                  <a:pt x="2506" y="2363"/>
                </a:cubicBezTo>
                <a:cubicBezTo>
                  <a:pt x="2324" y="2363"/>
                  <a:pt x="2142" y="2364"/>
                  <a:pt x="1960" y="2363"/>
                </a:cubicBezTo>
                <a:cubicBezTo>
                  <a:pt x="1929" y="2362"/>
                  <a:pt x="1897" y="2360"/>
                  <a:pt x="1868" y="2353"/>
                </a:cubicBezTo>
                <a:cubicBezTo>
                  <a:pt x="1832" y="2343"/>
                  <a:pt x="1797" y="2328"/>
                  <a:pt x="1773" y="2298"/>
                </a:cubicBezTo>
                <a:cubicBezTo>
                  <a:pt x="1748" y="2268"/>
                  <a:pt x="1754" y="2220"/>
                  <a:pt x="1777" y="2197"/>
                </a:cubicBezTo>
                <a:cubicBezTo>
                  <a:pt x="1824" y="2151"/>
                  <a:pt x="1883" y="2143"/>
                  <a:pt x="1943" y="2141"/>
                </a:cubicBezTo>
                <a:cubicBezTo>
                  <a:pt x="1995" y="2140"/>
                  <a:pt x="2046" y="2141"/>
                  <a:pt x="2098" y="2141"/>
                </a:cubicBezTo>
                <a:cubicBezTo>
                  <a:pt x="2591" y="2141"/>
                  <a:pt x="3084" y="2141"/>
                  <a:pt x="3577" y="2141"/>
                </a:cubicBezTo>
                <a:cubicBezTo>
                  <a:pt x="3608" y="2141"/>
                  <a:pt x="3633" y="2134"/>
                  <a:pt x="3653" y="2111"/>
                </a:cubicBezTo>
                <a:cubicBezTo>
                  <a:pt x="3668" y="2094"/>
                  <a:pt x="3670" y="2073"/>
                  <a:pt x="3667" y="2051"/>
                </a:cubicBezTo>
                <a:cubicBezTo>
                  <a:pt x="3663" y="2024"/>
                  <a:pt x="3642" y="2002"/>
                  <a:pt x="3615" y="1998"/>
                </a:cubicBezTo>
                <a:cubicBezTo>
                  <a:pt x="3602" y="1995"/>
                  <a:pt x="3588" y="1994"/>
                  <a:pt x="3575" y="1994"/>
                </a:cubicBezTo>
                <a:cubicBezTo>
                  <a:pt x="2614" y="1994"/>
                  <a:pt x="1653" y="1994"/>
                  <a:pt x="692" y="1994"/>
                </a:cubicBezTo>
                <a:cubicBezTo>
                  <a:pt x="658" y="1994"/>
                  <a:pt x="623" y="1991"/>
                  <a:pt x="589" y="1984"/>
                </a:cubicBezTo>
                <a:cubicBezTo>
                  <a:pt x="563" y="1978"/>
                  <a:pt x="537" y="1966"/>
                  <a:pt x="514" y="1951"/>
                </a:cubicBezTo>
                <a:cubicBezTo>
                  <a:pt x="469" y="1923"/>
                  <a:pt x="456" y="1870"/>
                  <a:pt x="483" y="1826"/>
                </a:cubicBezTo>
                <a:cubicBezTo>
                  <a:pt x="498" y="1802"/>
                  <a:pt x="522" y="1785"/>
                  <a:pt x="549" y="1775"/>
                </a:cubicBezTo>
                <a:cubicBezTo>
                  <a:pt x="595" y="1758"/>
                  <a:pt x="642" y="1753"/>
                  <a:pt x="691" y="1753"/>
                </a:cubicBezTo>
                <a:cubicBezTo>
                  <a:pt x="1148" y="1754"/>
                  <a:pt x="1605" y="1754"/>
                  <a:pt x="2062" y="1754"/>
                </a:cubicBezTo>
                <a:cubicBezTo>
                  <a:pt x="2788" y="1754"/>
                  <a:pt x="3515" y="1754"/>
                  <a:pt x="4241" y="1753"/>
                </a:cubicBezTo>
                <a:cubicBezTo>
                  <a:pt x="4259" y="1753"/>
                  <a:pt x="4278" y="1749"/>
                  <a:pt x="4295" y="1743"/>
                </a:cubicBezTo>
                <a:cubicBezTo>
                  <a:pt x="4328" y="1729"/>
                  <a:pt x="4340" y="1682"/>
                  <a:pt x="4325" y="1650"/>
                </a:cubicBezTo>
                <a:cubicBezTo>
                  <a:pt x="4308" y="1616"/>
                  <a:pt x="4278" y="1607"/>
                  <a:pt x="4246" y="1608"/>
                </a:cubicBezTo>
                <a:cubicBezTo>
                  <a:pt x="4163" y="1609"/>
                  <a:pt x="4080" y="1616"/>
                  <a:pt x="3998" y="1617"/>
                </a:cubicBezTo>
                <a:cubicBezTo>
                  <a:pt x="3903" y="1617"/>
                  <a:pt x="3809" y="1617"/>
                  <a:pt x="3714" y="1611"/>
                </a:cubicBezTo>
                <a:cubicBezTo>
                  <a:pt x="3660" y="1608"/>
                  <a:pt x="3605" y="1595"/>
                  <a:pt x="3551" y="1583"/>
                </a:cubicBezTo>
                <a:cubicBezTo>
                  <a:pt x="3520" y="1576"/>
                  <a:pt x="3489" y="1565"/>
                  <a:pt x="3460" y="1552"/>
                </a:cubicBezTo>
                <a:cubicBezTo>
                  <a:pt x="3434" y="1541"/>
                  <a:pt x="3411" y="1525"/>
                  <a:pt x="3387" y="1512"/>
                </a:cubicBezTo>
                <a:cubicBezTo>
                  <a:pt x="3346" y="1491"/>
                  <a:pt x="3315" y="1457"/>
                  <a:pt x="3282" y="1427"/>
                </a:cubicBezTo>
                <a:cubicBezTo>
                  <a:pt x="3261" y="1408"/>
                  <a:pt x="3245" y="1383"/>
                  <a:pt x="3226" y="1362"/>
                </a:cubicBezTo>
                <a:cubicBezTo>
                  <a:pt x="3213" y="1346"/>
                  <a:pt x="3198" y="1331"/>
                  <a:pt x="3186" y="1315"/>
                </a:cubicBezTo>
                <a:cubicBezTo>
                  <a:pt x="3169" y="1292"/>
                  <a:pt x="3154" y="1267"/>
                  <a:pt x="3139" y="1243"/>
                </a:cubicBezTo>
                <a:cubicBezTo>
                  <a:pt x="3123" y="1218"/>
                  <a:pt x="3109" y="1191"/>
                  <a:pt x="3094" y="1165"/>
                </a:cubicBezTo>
                <a:cubicBezTo>
                  <a:pt x="3090" y="1157"/>
                  <a:pt x="3087" y="1148"/>
                  <a:pt x="3083" y="1139"/>
                </a:cubicBezTo>
                <a:cubicBezTo>
                  <a:pt x="3069" y="1102"/>
                  <a:pt x="3055" y="1066"/>
                  <a:pt x="3041" y="1029"/>
                </a:cubicBezTo>
                <a:cubicBezTo>
                  <a:pt x="3033" y="1006"/>
                  <a:pt x="3024" y="982"/>
                  <a:pt x="3014" y="957"/>
                </a:cubicBezTo>
                <a:cubicBezTo>
                  <a:pt x="2983" y="968"/>
                  <a:pt x="2952" y="977"/>
                  <a:pt x="2917" y="965"/>
                </a:cubicBezTo>
                <a:cubicBezTo>
                  <a:pt x="2884" y="953"/>
                  <a:pt x="2858" y="936"/>
                  <a:pt x="2847" y="899"/>
                </a:cubicBezTo>
                <a:cubicBezTo>
                  <a:pt x="2837" y="901"/>
                  <a:pt x="2827" y="904"/>
                  <a:pt x="2817" y="904"/>
                </a:cubicBezTo>
                <a:cubicBezTo>
                  <a:pt x="2756" y="904"/>
                  <a:pt x="2694" y="898"/>
                  <a:pt x="2638" y="875"/>
                </a:cubicBezTo>
                <a:cubicBezTo>
                  <a:pt x="2589" y="856"/>
                  <a:pt x="2545" y="826"/>
                  <a:pt x="2518" y="777"/>
                </a:cubicBezTo>
                <a:cubicBezTo>
                  <a:pt x="2495" y="736"/>
                  <a:pt x="2493" y="696"/>
                  <a:pt x="2511" y="655"/>
                </a:cubicBezTo>
                <a:cubicBezTo>
                  <a:pt x="2518" y="638"/>
                  <a:pt x="2535" y="624"/>
                  <a:pt x="2549" y="610"/>
                </a:cubicBezTo>
                <a:cubicBezTo>
                  <a:pt x="2577" y="583"/>
                  <a:pt x="2613" y="573"/>
                  <a:pt x="2651" y="569"/>
                </a:cubicBezTo>
                <a:cubicBezTo>
                  <a:pt x="2678" y="566"/>
                  <a:pt x="2706" y="562"/>
                  <a:pt x="2734" y="563"/>
                </a:cubicBezTo>
                <a:cubicBezTo>
                  <a:pt x="2751" y="563"/>
                  <a:pt x="2763" y="559"/>
                  <a:pt x="2770" y="545"/>
                </a:cubicBezTo>
                <a:cubicBezTo>
                  <a:pt x="2780" y="525"/>
                  <a:pt x="2799" y="516"/>
                  <a:pt x="2816" y="506"/>
                </a:cubicBezTo>
                <a:cubicBezTo>
                  <a:pt x="2819" y="505"/>
                  <a:pt x="2822" y="503"/>
                  <a:pt x="2825" y="501"/>
                </a:cubicBezTo>
                <a:cubicBezTo>
                  <a:pt x="2807" y="471"/>
                  <a:pt x="2790" y="441"/>
                  <a:pt x="2770" y="414"/>
                </a:cubicBezTo>
                <a:cubicBezTo>
                  <a:pt x="2757" y="396"/>
                  <a:pt x="2741" y="379"/>
                  <a:pt x="2726" y="363"/>
                </a:cubicBezTo>
                <a:cubicBezTo>
                  <a:pt x="2717" y="354"/>
                  <a:pt x="2708" y="346"/>
                  <a:pt x="2698" y="339"/>
                </a:cubicBezTo>
                <a:cubicBezTo>
                  <a:pt x="2663" y="317"/>
                  <a:pt x="2626" y="323"/>
                  <a:pt x="2589" y="330"/>
                </a:cubicBezTo>
                <a:cubicBezTo>
                  <a:pt x="2558" y="335"/>
                  <a:pt x="2531" y="350"/>
                  <a:pt x="2507" y="369"/>
                </a:cubicBezTo>
                <a:cubicBezTo>
                  <a:pt x="2489" y="383"/>
                  <a:pt x="2475" y="401"/>
                  <a:pt x="2460" y="418"/>
                </a:cubicBezTo>
                <a:cubicBezTo>
                  <a:pt x="2426" y="455"/>
                  <a:pt x="2409" y="501"/>
                  <a:pt x="2389" y="546"/>
                </a:cubicBezTo>
                <a:cubicBezTo>
                  <a:pt x="2378" y="569"/>
                  <a:pt x="2372" y="594"/>
                  <a:pt x="2364" y="619"/>
                </a:cubicBezTo>
                <a:cubicBezTo>
                  <a:pt x="2363" y="622"/>
                  <a:pt x="2364" y="626"/>
                  <a:pt x="2366" y="630"/>
                </a:cubicBezTo>
                <a:cubicBezTo>
                  <a:pt x="2383" y="673"/>
                  <a:pt x="2401" y="716"/>
                  <a:pt x="2417" y="760"/>
                </a:cubicBezTo>
                <a:cubicBezTo>
                  <a:pt x="2429" y="789"/>
                  <a:pt x="2439" y="818"/>
                  <a:pt x="2448" y="848"/>
                </a:cubicBezTo>
                <a:cubicBezTo>
                  <a:pt x="2460" y="888"/>
                  <a:pt x="2471" y="929"/>
                  <a:pt x="2483" y="969"/>
                </a:cubicBezTo>
                <a:cubicBezTo>
                  <a:pt x="2488" y="990"/>
                  <a:pt x="2495" y="1010"/>
                  <a:pt x="2501" y="1031"/>
                </a:cubicBezTo>
                <a:cubicBezTo>
                  <a:pt x="2519" y="1025"/>
                  <a:pt x="2537" y="1017"/>
                  <a:pt x="2556" y="1013"/>
                </a:cubicBezTo>
                <a:cubicBezTo>
                  <a:pt x="2626" y="995"/>
                  <a:pt x="2696" y="998"/>
                  <a:pt x="2764" y="1022"/>
                </a:cubicBezTo>
                <a:cubicBezTo>
                  <a:pt x="2802" y="1035"/>
                  <a:pt x="2839" y="1053"/>
                  <a:pt x="2870" y="1080"/>
                </a:cubicBezTo>
                <a:cubicBezTo>
                  <a:pt x="2901" y="1107"/>
                  <a:pt x="2930" y="1137"/>
                  <a:pt x="2957" y="1168"/>
                </a:cubicBezTo>
                <a:cubicBezTo>
                  <a:pt x="2977" y="1192"/>
                  <a:pt x="2990" y="1222"/>
                  <a:pt x="3002" y="1252"/>
                </a:cubicBezTo>
                <a:cubicBezTo>
                  <a:pt x="3033" y="1327"/>
                  <a:pt x="3031" y="1403"/>
                  <a:pt x="3011" y="1479"/>
                </a:cubicBezTo>
                <a:cubicBezTo>
                  <a:pt x="3004" y="1506"/>
                  <a:pt x="2993" y="1533"/>
                  <a:pt x="2979" y="1556"/>
                </a:cubicBezTo>
                <a:cubicBezTo>
                  <a:pt x="2960" y="1585"/>
                  <a:pt x="2938" y="1612"/>
                  <a:pt x="2911" y="1637"/>
                </a:cubicBezTo>
                <a:cubicBezTo>
                  <a:pt x="2872" y="1674"/>
                  <a:pt x="2826" y="1694"/>
                  <a:pt x="2776" y="1707"/>
                </a:cubicBezTo>
                <a:cubicBezTo>
                  <a:pt x="2725" y="1721"/>
                  <a:pt x="2672" y="1721"/>
                  <a:pt x="2620" y="1709"/>
                </a:cubicBezTo>
                <a:cubicBezTo>
                  <a:pt x="2591" y="1703"/>
                  <a:pt x="2562" y="1692"/>
                  <a:pt x="2536" y="1677"/>
                </a:cubicBezTo>
                <a:cubicBezTo>
                  <a:pt x="2506" y="1659"/>
                  <a:pt x="2481" y="1635"/>
                  <a:pt x="2462" y="1604"/>
                </a:cubicBezTo>
                <a:cubicBezTo>
                  <a:pt x="2419" y="1534"/>
                  <a:pt x="2418" y="1462"/>
                  <a:pt x="2447" y="1390"/>
                </a:cubicBezTo>
                <a:cubicBezTo>
                  <a:pt x="2460" y="1358"/>
                  <a:pt x="2484" y="1331"/>
                  <a:pt x="2511" y="1308"/>
                </a:cubicBezTo>
                <a:cubicBezTo>
                  <a:pt x="2532" y="1290"/>
                  <a:pt x="2557" y="1281"/>
                  <a:pt x="2583" y="1276"/>
                </a:cubicBezTo>
                <a:cubicBezTo>
                  <a:pt x="2602" y="1273"/>
                  <a:pt x="2621" y="1267"/>
                  <a:pt x="2639" y="1269"/>
                </a:cubicBezTo>
                <a:cubicBezTo>
                  <a:pt x="2672" y="1272"/>
                  <a:pt x="2706" y="1280"/>
                  <a:pt x="2733" y="1301"/>
                </a:cubicBezTo>
                <a:cubicBezTo>
                  <a:pt x="2757" y="1319"/>
                  <a:pt x="2777" y="1341"/>
                  <a:pt x="2788" y="1371"/>
                </a:cubicBezTo>
                <a:cubicBezTo>
                  <a:pt x="2795" y="1391"/>
                  <a:pt x="2801" y="1412"/>
                  <a:pt x="2794" y="1431"/>
                </a:cubicBezTo>
                <a:cubicBezTo>
                  <a:pt x="2780" y="1468"/>
                  <a:pt x="2763" y="1501"/>
                  <a:pt x="2720" y="1516"/>
                </a:cubicBezTo>
                <a:cubicBezTo>
                  <a:pt x="2691" y="1527"/>
                  <a:pt x="2639" y="1507"/>
                  <a:pt x="2630" y="1478"/>
                </a:cubicBezTo>
                <a:cubicBezTo>
                  <a:pt x="2624" y="1459"/>
                  <a:pt x="2627" y="1446"/>
                  <a:pt x="2642" y="1433"/>
                </a:cubicBezTo>
                <a:cubicBezTo>
                  <a:pt x="2651" y="1425"/>
                  <a:pt x="2660" y="1417"/>
                  <a:pt x="2669" y="1410"/>
                </a:cubicBezTo>
                <a:cubicBezTo>
                  <a:pt x="2672" y="1427"/>
                  <a:pt x="2674" y="1442"/>
                  <a:pt x="2679" y="1455"/>
                </a:cubicBezTo>
                <a:cubicBezTo>
                  <a:pt x="2681" y="1461"/>
                  <a:pt x="2690" y="1468"/>
                  <a:pt x="2696" y="1468"/>
                </a:cubicBezTo>
                <a:cubicBezTo>
                  <a:pt x="2702" y="1468"/>
                  <a:pt x="2709" y="1460"/>
                  <a:pt x="2712" y="1454"/>
                </a:cubicBezTo>
                <a:cubicBezTo>
                  <a:pt x="2716" y="1448"/>
                  <a:pt x="2719" y="1439"/>
                  <a:pt x="2719" y="1432"/>
                </a:cubicBezTo>
                <a:cubicBezTo>
                  <a:pt x="2721" y="1412"/>
                  <a:pt x="2719" y="1391"/>
                  <a:pt x="2701" y="1379"/>
                </a:cubicBezTo>
                <a:cubicBezTo>
                  <a:pt x="2675" y="1362"/>
                  <a:pt x="2646" y="1361"/>
                  <a:pt x="2618" y="1375"/>
                </a:cubicBezTo>
                <a:cubicBezTo>
                  <a:pt x="2567" y="1402"/>
                  <a:pt x="2544" y="1475"/>
                  <a:pt x="2584" y="1530"/>
                </a:cubicBezTo>
                <a:cubicBezTo>
                  <a:pt x="2599" y="1551"/>
                  <a:pt x="2618" y="1565"/>
                  <a:pt x="2640" y="1576"/>
                </a:cubicBezTo>
                <a:cubicBezTo>
                  <a:pt x="2679" y="1596"/>
                  <a:pt x="2719" y="1596"/>
                  <a:pt x="2758" y="1583"/>
                </a:cubicBezTo>
                <a:cubicBezTo>
                  <a:pt x="2794" y="1571"/>
                  <a:pt x="2824" y="1549"/>
                  <a:pt x="2845" y="1515"/>
                </a:cubicBezTo>
                <a:cubicBezTo>
                  <a:pt x="2890" y="1444"/>
                  <a:pt x="2884" y="1370"/>
                  <a:pt x="2860" y="1296"/>
                </a:cubicBezTo>
                <a:cubicBezTo>
                  <a:pt x="2852" y="1269"/>
                  <a:pt x="2832" y="1245"/>
                  <a:pt x="2816" y="1220"/>
                </a:cubicBezTo>
                <a:cubicBezTo>
                  <a:pt x="2794" y="1187"/>
                  <a:pt x="2760" y="1168"/>
                  <a:pt x="2724" y="1151"/>
                </a:cubicBezTo>
                <a:cubicBezTo>
                  <a:pt x="2663" y="1123"/>
                  <a:pt x="2601" y="1124"/>
                  <a:pt x="2539" y="1143"/>
                </a:cubicBezTo>
                <a:cubicBezTo>
                  <a:pt x="2512" y="1152"/>
                  <a:pt x="2488" y="1169"/>
                  <a:pt x="2461" y="1183"/>
                </a:cubicBezTo>
                <a:cubicBezTo>
                  <a:pt x="2451" y="1151"/>
                  <a:pt x="2442" y="1116"/>
                  <a:pt x="2430" y="1081"/>
                </a:cubicBezTo>
                <a:cubicBezTo>
                  <a:pt x="2417" y="1047"/>
                  <a:pt x="2402" y="1014"/>
                  <a:pt x="2389" y="980"/>
                </a:cubicBezTo>
                <a:cubicBezTo>
                  <a:pt x="2386" y="972"/>
                  <a:pt x="2383" y="964"/>
                  <a:pt x="2380" y="956"/>
                </a:cubicBezTo>
                <a:cubicBezTo>
                  <a:pt x="2366" y="926"/>
                  <a:pt x="2352" y="895"/>
                  <a:pt x="2337" y="865"/>
                </a:cubicBezTo>
                <a:cubicBezTo>
                  <a:pt x="2324" y="841"/>
                  <a:pt x="2309" y="819"/>
                  <a:pt x="2295" y="796"/>
                </a:cubicBezTo>
                <a:cubicBezTo>
                  <a:pt x="2282" y="777"/>
                  <a:pt x="2271" y="757"/>
                  <a:pt x="2257" y="739"/>
                </a:cubicBezTo>
                <a:cubicBezTo>
                  <a:pt x="2237" y="714"/>
                  <a:pt x="2217" y="689"/>
                  <a:pt x="2194" y="667"/>
                </a:cubicBezTo>
                <a:cubicBezTo>
                  <a:pt x="2174" y="647"/>
                  <a:pt x="2152" y="628"/>
                  <a:pt x="2128" y="612"/>
                </a:cubicBezTo>
                <a:cubicBezTo>
                  <a:pt x="2078" y="579"/>
                  <a:pt x="2023" y="567"/>
                  <a:pt x="1963" y="582"/>
                </a:cubicBezTo>
                <a:cubicBezTo>
                  <a:pt x="1930" y="590"/>
                  <a:pt x="1902" y="606"/>
                  <a:pt x="1877" y="629"/>
                </a:cubicBezTo>
                <a:cubicBezTo>
                  <a:pt x="1861" y="644"/>
                  <a:pt x="1843" y="657"/>
                  <a:pt x="1829" y="674"/>
                </a:cubicBezTo>
                <a:cubicBezTo>
                  <a:pt x="1802" y="709"/>
                  <a:pt x="1775" y="745"/>
                  <a:pt x="1757" y="786"/>
                </a:cubicBezTo>
                <a:cubicBezTo>
                  <a:pt x="1741" y="819"/>
                  <a:pt x="1723" y="852"/>
                  <a:pt x="1711" y="886"/>
                </a:cubicBezTo>
                <a:cubicBezTo>
                  <a:pt x="1686" y="963"/>
                  <a:pt x="1678" y="1042"/>
                  <a:pt x="1700" y="1121"/>
                </a:cubicBezTo>
                <a:cubicBezTo>
                  <a:pt x="1709" y="1154"/>
                  <a:pt x="1727" y="1182"/>
                  <a:pt x="1747" y="1209"/>
                </a:cubicBezTo>
                <a:cubicBezTo>
                  <a:pt x="1768" y="1236"/>
                  <a:pt x="1793" y="1257"/>
                  <a:pt x="1822" y="1273"/>
                </a:cubicBezTo>
                <a:cubicBezTo>
                  <a:pt x="1846" y="1286"/>
                  <a:pt x="1874" y="1294"/>
                  <a:pt x="1901" y="1300"/>
                </a:cubicBezTo>
                <a:cubicBezTo>
                  <a:pt x="1943" y="1308"/>
                  <a:pt x="1985" y="1301"/>
                  <a:pt x="2021" y="1276"/>
                </a:cubicBezTo>
                <a:cubicBezTo>
                  <a:pt x="2039" y="1264"/>
                  <a:pt x="2055" y="1247"/>
                  <a:pt x="2067" y="1229"/>
                </a:cubicBezTo>
                <a:cubicBezTo>
                  <a:pt x="2090" y="1197"/>
                  <a:pt x="2102" y="1160"/>
                  <a:pt x="2093" y="1119"/>
                </a:cubicBezTo>
                <a:cubicBezTo>
                  <a:pt x="2081" y="1067"/>
                  <a:pt x="2054" y="1037"/>
                  <a:pt x="2001" y="1027"/>
                </a:cubicBezTo>
                <a:cubicBezTo>
                  <a:pt x="1986" y="1025"/>
                  <a:pt x="1971" y="1026"/>
                  <a:pt x="1956" y="1028"/>
                </a:cubicBezTo>
                <a:cubicBezTo>
                  <a:pt x="1928" y="1033"/>
                  <a:pt x="1907" y="1049"/>
                  <a:pt x="1898" y="1075"/>
                </a:cubicBezTo>
                <a:cubicBezTo>
                  <a:pt x="1889" y="1100"/>
                  <a:pt x="1884" y="1127"/>
                  <a:pt x="1904" y="1150"/>
                </a:cubicBezTo>
                <a:cubicBezTo>
                  <a:pt x="1917" y="1165"/>
                  <a:pt x="1952" y="1169"/>
                  <a:pt x="1967" y="1156"/>
                </a:cubicBezTo>
                <a:cubicBezTo>
                  <a:pt x="1979" y="1147"/>
                  <a:pt x="1975" y="1124"/>
                  <a:pt x="1960" y="1114"/>
                </a:cubicBezTo>
                <a:cubicBezTo>
                  <a:pt x="1953" y="1109"/>
                  <a:pt x="1946" y="1106"/>
                  <a:pt x="1938" y="1101"/>
                </a:cubicBezTo>
                <a:cubicBezTo>
                  <a:pt x="1958" y="1089"/>
                  <a:pt x="1978" y="1080"/>
                  <a:pt x="2000" y="1094"/>
                </a:cubicBezTo>
                <a:cubicBezTo>
                  <a:pt x="2020" y="1106"/>
                  <a:pt x="2031" y="1126"/>
                  <a:pt x="2026" y="1148"/>
                </a:cubicBezTo>
                <a:cubicBezTo>
                  <a:pt x="2022" y="1169"/>
                  <a:pt x="2012" y="1189"/>
                  <a:pt x="1992" y="1203"/>
                </a:cubicBezTo>
                <a:cubicBezTo>
                  <a:pt x="1963" y="1224"/>
                  <a:pt x="1934" y="1226"/>
                  <a:pt x="1901" y="1218"/>
                </a:cubicBezTo>
                <a:cubicBezTo>
                  <a:pt x="1864" y="1209"/>
                  <a:pt x="1837" y="1185"/>
                  <a:pt x="1824" y="1149"/>
                </a:cubicBezTo>
                <a:cubicBezTo>
                  <a:pt x="1804" y="1096"/>
                  <a:pt x="1810" y="1043"/>
                  <a:pt x="1836" y="993"/>
                </a:cubicBezTo>
                <a:cubicBezTo>
                  <a:pt x="1845" y="976"/>
                  <a:pt x="1862" y="964"/>
                  <a:pt x="1875" y="949"/>
                </a:cubicBezTo>
                <a:cubicBezTo>
                  <a:pt x="1901" y="921"/>
                  <a:pt x="1935" y="909"/>
                  <a:pt x="1971" y="905"/>
                </a:cubicBezTo>
                <a:cubicBezTo>
                  <a:pt x="1989" y="902"/>
                  <a:pt x="2008" y="897"/>
                  <a:pt x="2025" y="900"/>
                </a:cubicBezTo>
                <a:cubicBezTo>
                  <a:pt x="2065" y="906"/>
                  <a:pt x="2103" y="915"/>
                  <a:pt x="2137" y="939"/>
                </a:cubicBezTo>
                <a:cubicBezTo>
                  <a:pt x="2169" y="961"/>
                  <a:pt x="2191" y="989"/>
                  <a:pt x="2209" y="1020"/>
                </a:cubicBezTo>
                <a:cubicBezTo>
                  <a:pt x="2221" y="1041"/>
                  <a:pt x="2225" y="1066"/>
                  <a:pt x="2230" y="1090"/>
                </a:cubicBezTo>
                <a:cubicBezTo>
                  <a:pt x="2237" y="1133"/>
                  <a:pt x="2233" y="1176"/>
                  <a:pt x="2217" y="1217"/>
                </a:cubicBezTo>
                <a:cubicBezTo>
                  <a:pt x="2206" y="1244"/>
                  <a:pt x="2189" y="1270"/>
                  <a:pt x="2172" y="1295"/>
                </a:cubicBezTo>
                <a:cubicBezTo>
                  <a:pt x="2159" y="1314"/>
                  <a:pt x="2145" y="1332"/>
                  <a:pt x="2128" y="1348"/>
                </a:cubicBezTo>
                <a:cubicBezTo>
                  <a:pt x="2095" y="1379"/>
                  <a:pt x="2057" y="1401"/>
                  <a:pt x="2014" y="1417"/>
                </a:cubicBezTo>
                <a:cubicBezTo>
                  <a:pt x="1955" y="1439"/>
                  <a:pt x="1894" y="1442"/>
                  <a:pt x="1834" y="1429"/>
                </a:cubicBezTo>
                <a:cubicBezTo>
                  <a:pt x="1798" y="1421"/>
                  <a:pt x="1763" y="1408"/>
                  <a:pt x="1730" y="1389"/>
                </a:cubicBezTo>
                <a:cubicBezTo>
                  <a:pt x="1696" y="1368"/>
                  <a:pt x="1666" y="1344"/>
                  <a:pt x="1640" y="1315"/>
                </a:cubicBezTo>
                <a:cubicBezTo>
                  <a:pt x="1616" y="1289"/>
                  <a:pt x="1594" y="1261"/>
                  <a:pt x="1570" y="1235"/>
                </a:cubicBezTo>
                <a:cubicBezTo>
                  <a:pt x="1557" y="1220"/>
                  <a:pt x="1542" y="1206"/>
                  <a:pt x="1527" y="1193"/>
                </a:cubicBezTo>
                <a:cubicBezTo>
                  <a:pt x="1507" y="1176"/>
                  <a:pt x="1486" y="1159"/>
                  <a:pt x="1464" y="1145"/>
                </a:cubicBezTo>
                <a:cubicBezTo>
                  <a:pt x="1435" y="1128"/>
                  <a:pt x="1403" y="1125"/>
                  <a:pt x="1370" y="1129"/>
                </a:cubicBezTo>
                <a:cubicBezTo>
                  <a:pt x="1318" y="1136"/>
                  <a:pt x="1275" y="1160"/>
                  <a:pt x="1239" y="1196"/>
                </a:cubicBezTo>
                <a:cubicBezTo>
                  <a:pt x="1207" y="1229"/>
                  <a:pt x="1185" y="1267"/>
                  <a:pt x="1167" y="1309"/>
                </a:cubicBezTo>
                <a:cubicBezTo>
                  <a:pt x="1143" y="1367"/>
                  <a:pt x="1138" y="1425"/>
                  <a:pt x="1155" y="1484"/>
                </a:cubicBezTo>
                <a:cubicBezTo>
                  <a:pt x="1164" y="1517"/>
                  <a:pt x="1183" y="1544"/>
                  <a:pt x="1208" y="1567"/>
                </a:cubicBezTo>
                <a:cubicBezTo>
                  <a:pt x="1258" y="1613"/>
                  <a:pt x="1331" y="1616"/>
                  <a:pt x="1384" y="1588"/>
                </a:cubicBezTo>
                <a:cubicBezTo>
                  <a:pt x="1402" y="1578"/>
                  <a:pt x="1421" y="1564"/>
                  <a:pt x="1428" y="1542"/>
                </a:cubicBezTo>
                <a:cubicBezTo>
                  <a:pt x="1431" y="1531"/>
                  <a:pt x="1438" y="1522"/>
                  <a:pt x="1441" y="1512"/>
                </a:cubicBezTo>
                <a:cubicBezTo>
                  <a:pt x="1453" y="1464"/>
                  <a:pt x="1409" y="1390"/>
                  <a:pt x="1345" y="1402"/>
                </a:cubicBezTo>
                <a:cubicBezTo>
                  <a:pt x="1326" y="1406"/>
                  <a:pt x="1309" y="1412"/>
                  <a:pt x="1301" y="1433"/>
                </a:cubicBezTo>
                <a:cubicBezTo>
                  <a:pt x="1294" y="1454"/>
                  <a:pt x="1299" y="1473"/>
                  <a:pt x="1310" y="1490"/>
                </a:cubicBezTo>
                <a:cubicBezTo>
                  <a:pt x="1318" y="1503"/>
                  <a:pt x="1334" y="1501"/>
                  <a:pt x="1338" y="1486"/>
                </a:cubicBezTo>
                <a:cubicBezTo>
                  <a:pt x="1342" y="1473"/>
                  <a:pt x="1341" y="1460"/>
                  <a:pt x="1342" y="1445"/>
                </a:cubicBezTo>
                <a:cubicBezTo>
                  <a:pt x="1361" y="1444"/>
                  <a:pt x="1372" y="1460"/>
                  <a:pt x="1382" y="1474"/>
                </a:cubicBezTo>
                <a:cubicBezTo>
                  <a:pt x="1390" y="1485"/>
                  <a:pt x="1386" y="1499"/>
                  <a:pt x="1377" y="1512"/>
                </a:cubicBezTo>
                <a:cubicBezTo>
                  <a:pt x="1348" y="1550"/>
                  <a:pt x="1294" y="1550"/>
                  <a:pt x="1261" y="1514"/>
                </a:cubicBezTo>
                <a:cubicBezTo>
                  <a:pt x="1225" y="1477"/>
                  <a:pt x="1224" y="1437"/>
                  <a:pt x="1243" y="1394"/>
                </a:cubicBezTo>
                <a:cubicBezTo>
                  <a:pt x="1253" y="1372"/>
                  <a:pt x="1270" y="1356"/>
                  <a:pt x="1290" y="1341"/>
                </a:cubicBezTo>
                <a:cubicBezTo>
                  <a:pt x="1335" y="1309"/>
                  <a:pt x="1384" y="1307"/>
                  <a:pt x="1435" y="1320"/>
                </a:cubicBezTo>
                <a:cubicBezTo>
                  <a:pt x="1451" y="1324"/>
                  <a:pt x="1466" y="1334"/>
                  <a:pt x="1480" y="1343"/>
                </a:cubicBezTo>
                <a:cubicBezTo>
                  <a:pt x="1521" y="1372"/>
                  <a:pt x="1549" y="1410"/>
                  <a:pt x="1559" y="1460"/>
                </a:cubicBezTo>
                <a:cubicBezTo>
                  <a:pt x="1562" y="1477"/>
                  <a:pt x="1567" y="1496"/>
                  <a:pt x="1565" y="1514"/>
                </a:cubicBezTo>
                <a:cubicBezTo>
                  <a:pt x="1561" y="1552"/>
                  <a:pt x="1551" y="1589"/>
                  <a:pt x="1526" y="1621"/>
                </a:cubicBezTo>
                <a:cubicBezTo>
                  <a:pt x="1496" y="1661"/>
                  <a:pt x="1456" y="1685"/>
                  <a:pt x="1408" y="1701"/>
                </a:cubicBezTo>
                <a:cubicBezTo>
                  <a:pt x="1356" y="1718"/>
                  <a:pt x="1304" y="1720"/>
                  <a:pt x="1252" y="1708"/>
                </a:cubicBezTo>
                <a:cubicBezTo>
                  <a:pt x="1218" y="1700"/>
                  <a:pt x="1184" y="1689"/>
                  <a:pt x="1155" y="1665"/>
                </a:cubicBezTo>
                <a:cubicBezTo>
                  <a:pt x="1139" y="1652"/>
                  <a:pt x="1124" y="1638"/>
                  <a:pt x="1107" y="1626"/>
                </a:cubicBezTo>
                <a:cubicBezTo>
                  <a:pt x="1100" y="1621"/>
                  <a:pt x="1089" y="1616"/>
                  <a:pt x="1080" y="1616"/>
                </a:cubicBezTo>
                <a:cubicBezTo>
                  <a:pt x="823" y="1616"/>
                  <a:pt x="567" y="1616"/>
                  <a:pt x="310" y="1616"/>
                </a:cubicBezTo>
                <a:cubicBezTo>
                  <a:pt x="283" y="1616"/>
                  <a:pt x="255" y="1617"/>
                  <a:pt x="228" y="1612"/>
                </a:cubicBezTo>
                <a:cubicBezTo>
                  <a:pt x="187" y="1606"/>
                  <a:pt x="145" y="1598"/>
                  <a:pt x="106" y="1585"/>
                </a:cubicBezTo>
                <a:cubicBezTo>
                  <a:pt x="74" y="1575"/>
                  <a:pt x="44" y="1558"/>
                  <a:pt x="22" y="1531"/>
                </a:cubicBezTo>
                <a:cubicBezTo>
                  <a:pt x="0" y="1505"/>
                  <a:pt x="2" y="1457"/>
                  <a:pt x="27" y="1432"/>
                </a:cubicBezTo>
                <a:cubicBezTo>
                  <a:pt x="68" y="1390"/>
                  <a:pt x="120" y="1378"/>
                  <a:pt x="173" y="1366"/>
                </a:cubicBezTo>
                <a:cubicBezTo>
                  <a:pt x="238" y="1351"/>
                  <a:pt x="303" y="1355"/>
                  <a:pt x="368" y="1356"/>
                </a:cubicBezTo>
                <a:cubicBezTo>
                  <a:pt x="479" y="1356"/>
                  <a:pt x="589" y="1355"/>
                  <a:pt x="700" y="1359"/>
                </a:cubicBezTo>
                <a:cubicBezTo>
                  <a:pt x="785" y="1362"/>
                  <a:pt x="870" y="1372"/>
                  <a:pt x="955" y="1378"/>
                </a:cubicBezTo>
                <a:cubicBezTo>
                  <a:pt x="957" y="1379"/>
                  <a:pt x="959" y="1379"/>
                  <a:pt x="962" y="1383"/>
                </a:cubicBezTo>
                <a:cubicBezTo>
                  <a:pt x="952" y="1384"/>
                  <a:pt x="942" y="1385"/>
                  <a:pt x="931" y="1385"/>
                </a:cubicBezTo>
                <a:cubicBezTo>
                  <a:pt x="786" y="1387"/>
                  <a:pt x="640" y="1389"/>
                  <a:pt x="495" y="1392"/>
                </a:cubicBezTo>
                <a:cubicBezTo>
                  <a:pt x="406" y="1394"/>
                  <a:pt x="316" y="1397"/>
                  <a:pt x="227" y="1400"/>
                </a:cubicBezTo>
                <a:cubicBezTo>
                  <a:pt x="196" y="1401"/>
                  <a:pt x="168" y="1410"/>
                  <a:pt x="144" y="1432"/>
                </a:cubicBezTo>
                <a:cubicBezTo>
                  <a:pt x="115" y="1458"/>
                  <a:pt x="116" y="1518"/>
                  <a:pt x="146" y="1543"/>
                </a:cubicBezTo>
                <a:cubicBezTo>
                  <a:pt x="173" y="1566"/>
                  <a:pt x="204" y="1570"/>
                  <a:pt x="237" y="1570"/>
                </a:cubicBezTo>
                <a:cubicBezTo>
                  <a:pt x="329" y="1571"/>
                  <a:pt x="421" y="1570"/>
                  <a:pt x="513" y="1570"/>
                </a:cubicBezTo>
                <a:cubicBezTo>
                  <a:pt x="689" y="1570"/>
                  <a:pt x="866" y="1570"/>
                  <a:pt x="1042" y="1570"/>
                </a:cubicBezTo>
                <a:cubicBezTo>
                  <a:pt x="1048" y="1570"/>
                  <a:pt x="1054" y="1570"/>
                  <a:pt x="1061" y="1570"/>
                </a:cubicBezTo>
                <a:cubicBezTo>
                  <a:pt x="1055" y="1552"/>
                  <a:pt x="1047" y="1535"/>
                  <a:pt x="1043" y="1518"/>
                </a:cubicBezTo>
                <a:cubicBezTo>
                  <a:pt x="1036" y="1491"/>
                  <a:pt x="1028" y="1464"/>
                  <a:pt x="1025" y="1437"/>
                </a:cubicBezTo>
                <a:cubicBezTo>
                  <a:pt x="1021" y="1391"/>
                  <a:pt x="1025" y="1345"/>
                  <a:pt x="1036" y="1300"/>
                </a:cubicBezTo>
                <a:cubicBezTo>
                  <a:pt x="1044" y="1266"/>
                  <a:pt x="1055" y="1233"/>
                  <a:pt x="1069" y="1202"/>
                </a:cubicBezTo>
                <a:cubicBezTo>
                  <a:pt x="1083" y="1170"/>
                  <a:pt x="1101" y="1139"/>
                  <a:pt x="1121" y="1111"/>
                </a:cubicBezTo>
                <a:cubicBezTo>
                  <a:pt x="1143" y="1080"/>
                  <a:pt x="1170" y="1053"/>
                  <a:pt x="1203" y="1031"/>
                </a:cubicBezTo>
                <a:cubicBezTo>
                  <a:pt x="1264" y="990"/>
                  <a:pt x="1330" y="976"/>
                  <a:pt x="1401" y="989"/>
                </a:cubicBezTo>
                <a:cubicBezTo>
                  <a:pt x="1441" y="997"/>
                  <a:pt x="1479" y="1011"/>
                  <a:pt x="1514" y="1034"/>
                </a:cubicBezTo>
                <a:cubicBezTo>
                  <a:pt x="1524" y="1041"/>
                  <a:pt x="1536" y="1047"/>
                  <a:pt x="1548" y="1054"/>
                </a:cubicBezTo>
                <a:cubicBezTo>
                  <a:pt x="1551" y="1027"/>
                  <a:pt x="1551" y="1000"/>
                  <a:pt x="1555" y="974"/>
                </a:cubicBezTo>
                <a:cubicBezTo>
                  <a:pt x="1564" y="925"/>
                  <a:pt x="1573" y="876"/>
                  <a:pt x="1586" y="827"/>
                </a:cubicBezTo>
                <a:cubicBezTo>
                  <a:pt x="1595" y="790"/>
                  <a:pt x="1607" y="753"/>
                  <a:pt x="1622" y="718"/>
                </a:cubicBezTo>
                <a:cubicBezTo>
                  <a:pt x="1644" y="668"/>
                  <a:pt x="1668" y="619"/>
                  <a:pt x="1698" y="573"/>
                </a:cubicBezTo>
                <a:cubicBezTo>
                  <a:pt x="1733" y="520"/>
                  <a:pt x="1772" y="472"/>
                  <a:pt x="1822" y="433"/>
                </a:cubicBezTo>
                <a:cubicBezTo>
                  <a:pt x="1847" y="414"/>
                  <a:pt x="1875" y="398"/>
                  <a:pt x="1903" y="384"/>
                </a:cubicBezTo>
                <a:cubicBezTo>
                  <a:pt x="1982" y="344"/>
                  <a:pt x="2064" y="345"/>
                  <a:pt x="2147" y="372"/>
                </a:cubicBezTo>
                <a:cubicBezTo>
                  <a:pt x="2178" y="382"/>
                  <a:pt x="2206" y="403"/>
                  <a:pt x="2229" y="428"/>
                </a:cubicBezTo>
                <a:cubicBezTo>
                  <a:pt x="2237" y="436"/>
                  <a:pt x="2245" y="443"/>
                  <a:pt x="2253" y="451"/>
                </a:cubicBezTo>
                <a:cubicBezTo>
                  <a:pt x="2266" y="420"/>
                  <a:pt x="2277" y="389"/>
                  <a:pt x="2290" y="358"/>
                </a:cubicBezTo>
                <a:cubicBezTo>
                  <a:pt x="2306" y="320"/>
                  <a:pt x="2322" y="281"/>
                  <a:pt x="2341" y="244"/>
                </a:cubicBezTo>
                <a:cubicBezTo>
                  <a:pt x="2354" y="216"/>
                  <a:pt x="2369" y="189"/>
                  <a:pt x="2386" y="164"/>
                </a:cubicBezTo>
                <a:cubicBezTo>
                  <a:pt x="2397" y="147"/>
                  <a:pt x="2412" y="133"/>
                  <a:pt x="2427" y="119"/>
                </a:cubicBezTo>
                <a:cubicBezTo>
                  <a:pt x="2444" y="103"/>
                  <a:pt x="2462" y="88"/>
                  <a:pt x="2480" y="72"/>
                </a:cubicBezTo>
                <a:cubicBezTo>
                  <a:pt x="2485" y="68"/>
                  <a:pt x="2491" y="66"/>
                  <a:pt x="2497" y="62"/>
                </a:cubicBezTo>
                <a:cubicBezTo>
                  <a:pt x="2526" y="44"/>
                  <a:pt x="2555" y="30"/>
                  <a:pt x="2587" y="19"/>
                </a:cubicBezTo>
                <a:cubicBezTo>
                  <a:pt x="2624" y="5"/>
                  <a:pt x="2662" y="0"/>
                  <a:pt x="2699" y="9"/>
                </a:cubicBezTo>
                <a:cubicBezTo>
                  <a:pt x="2730" y="15"/>
                  <a:pt x="2760" y="25"/>
                  <a:pt x="2786" y="46"/>
                </a:cubicBezTo>
                <a:cubicBezTo>
                  <a:pt x="2815" y="70"/>
                  <a:pt x="2833" y="99"/>
                  <a:pt x="2848" y="132"/>
                </a:cubicBezTo>
                <a:cubicBezTo>
                  <a:pt x="2859" y="156"/>
                  <a:pt x="2869" y="180"/>
                  <a:pt x="2878" y="204"/>
                </a:cubicBezTo>
                <a:cubicBezTo>
                  <a:pt x="2889" y="235"/>
                  <a:pt x="2899" y="266"/>
                  <a:pt x="2910" y="297"/>
                </a:cubicBezTo>
                <a:cubicBezTo>
                  <a:pt x="2920" y="326"/>
                  <a:pt x="2930" y="355"/>
                  <a:pt x="2941" y="384"/>
                </a:cubicBezTo>
                <a:cubicBezTo>
                  <a:pt x="2962" y="435"/>
                  <a:pt x="2983" y="485"/>
                  <a:pt x="3005" y="536"/>
                </a:cubicBezTo>
                <a:cubicBezTo>
                  <a:pt x="3010" y="548"/>
                  <a:pt x="3018" y="559"/>
                  <a:pt x="3024" y="569"/>
                </a:cubicBezTo>
                <a:cubicBezTo>
                  <a:pt x="3050" y="571"/>
                  <a:pt x="3077" y="574"/>
                  <a:pt x="3104" y="577"/>
                </a:cubicBezTo>
                <a:cubicBezTo>
                  <a:pt x="3107" y="577"/>
                  <a:pt x="3111" y="575"/>
                  <a:pt x="3114" y="572"/>
                </a:cubicBezTo>
                <a:cubicBezTo>
                  <a:pt x="3140" y="543"/>
                  <a:pt x="3172" y="523"/>
                  <a:pt x="3207" y="507"/>
                </a:cubicBezTo>
                <a:cubicBezTo>
                  <a:pt x="3248" y="487"/>
                  <a:pt x="3290" y="482"/>
                  <a:pt x="3334" y="490"/>
                </a:cubicBezTo>
                <a:cubicBezTo>
                  <a:pt x="3393" y="501"/>
                  <a:pt x="3428" y="550"/>
                  <a:pt x="3423" y="610"/>
                </a:cubicBezTo>
                <a:cubicBezTo>
                  <a:pt x="3423" y="616"/>
                  <a:pt x="3422" y="623"/>
                  <a:pt x="3422" y="630"/>
                </a:cubicBezTo>
                <a:cubicBezTo>
                  <a:pt x="3444" y="638"/>
                  <a:pt x="3461" y="626"/>
                  <a:pt x="3477" y="616"/>
                </a:cubicBezTo>
                <a:cubicBezTo>
                  <a:pt x="3489" y="609"/>
                  <a:pt x="3499" y="599"/>
                  <a:pt x="3509" y="590"/>
                </a:cubicBezTo>
                <a:cubicBezTo>
                  <a:pt x="3533" y="568"/>
                  <a:pt x="3573" y="560"/>
                  <a:pt x="3606" y="577"/>
                </a:cubicBezTo>
                <a:cubicBezTo>
                  <a:pt x="3631" y="591"/>
                  <a:pt x="3655" y="608"/>
                  <a:pt x="3679" y="624"/>
                </a:cubicBezTo>
                <a:cubicBezTo>
                  <a:pt x="3716" y="650"/>
                  <a:pt x="3751" y="680"/>
                  <a:pt x="3800" y="677"/>
                </a:cubicBezTo>
                <a:cubicBezTo>
                  <a:pt x="3821" y="675"/>
                  <a:pt x="3841" y="671"/>
                  <a:pt x="3857" y="656"/>
                </a:cubicBezTo>
                <a:cubicBezTo>
                  <a:pt x="3873" y="641"/>
                  <a:pt x="3890" y="628"/>
                  <a:pt x="3906" y="615"/>
                </a:cubicBezTo>
                <a:cubicBezTo>
                  <a:pt x="3930" y="597"/>
                  <a:pt x="3960" y="595"/>
                  <a:pt x="3980" y="607"/>
                </a:cubicBezTo>
                <a:cubicBezTo>
                  <a:pt x="3966" y="611"/>
                  <a:pt x="3948" y="614"/>
                  <a:pt x="3933" y="621"/>
                </a:cubicBezTo>
                <a:cubicBezTo>
                  <a:pt x="3925" y="624"/>
                  <a:pt x="3919" y="633"/>
                  <a:pt x="3913" y="639"/>
                </a:cubicBezTo>
                <a:cubicBezTo>
                  <a:pt x="3909" y="643"/>
                  <a:pt x="3905" y="645"/>
                  <a:pt x="3901" y="648"/>
                </a:cubicBezTo>
                <a:cubicBezTo>
                  <a:pt x="3897" y="650"/>
                  <a:pt x="3893" y="651"/>
                  <a:pt x="3890" y="653"/>
                </a:cubicBezTo>
                <a:cubicBezTo>
                  <a:pt x="3873" y="664"/>
                  <a:pt x="3857" y="676"/>
                  <a:pt x="3839" y="686"/>
                </a:cubicBezTo>
                <a:cubicBezTo>
                  <a:pt x="3801" y="708"/>
                  <a:pt x="3761" y="707"/>
                  <a:pt x="3722" y="692"/>
                </a:cubicBezTo>
                <a:cubicBezTo>
                  <a:pt x="3690" y="679"/>
                  <a:pt x="3661" y="658"/>
                  <a:pt x="3631" y="641"/>
                </a:cubicBezTo>
                <a:cubicBezTo>
                  <a:pt x="3623" y="636"/>
                  <a:pt x="3615" y="629"/>
                  <a:pt x="3607" y="624"/>
                </a:cubicBezTo>
                <a:cubicBezTo>
                  <a:pt x="3564" y="599"/>
                  <a:pt x="3530" y="583"/>
                  <a:pt x="3492" y="627"/>
                </a:cubicBezTo>
                <a:cubicBezTo>
                  <a:pt x="3475" y="646"/>
                  <a:pt x="3438" y="653"/>
                  <a:pt x="3414" y="641"/>
                </a:cubicBezTo>
                <a:cubicBezTo>
                  <a:pt x="3409" y="638"/>
                  <a:pt x="3406" y="631"/>
                  <a:pt x="3402" y="626"/>
                </a:cubicBezTo>
                <a:cubicBezTo>
                  <a:pt x="3393" y="612"/>
                  <a:pt x="3388" y="595"/>
                  <a:pt x="3376" y="585"/>
                </a:cubicBezTo>
                <a:cubicBezTo>
                  <a:pt x="3351" y="564"/>
                  <a:pt x="3320" y="552"/>
                  <a:pt x="3286" y="550"/>
                </a:cubicBezTo>
                <a:cubicBezTo>
                  <a:pt x="3230" y="545"/>
                  <a:pt x="3176" y="550"/>
                  <a:pt x="3130" y="586"/>
                </a:cubicBezTo>
                <a:cubicBezTo>
                  <a:pt x="3139" y="591"/>
                  <a:pt x="3148" y="597"/>
                  <a:pt x="3157" y="600"/>
                </a:cubicBezTo>
                <a:cubicBezTo>
                  <a:pt x="3191" y="611"/>
                  <a:pt x="3211" y="636"/>
                  <a:pt x="3222" y="666"/>
                </a:cubicBezTo>
                <a:cubicBezTo>
                  <a:pt x="3228" y="680"/>
                  <a:pt x="3227" y="699"/>
                  <a:pt x="3221" y="713"/>
                </a:cubicBezTo>
                <a:cubicBezTo>
                  <a:pt x="3209" y="742"/>
                  <a:pt x="3184" y="759"/>
                  <a:pt x="3152" y="765"/>
                </a:cubicBezTo>
                <a:cubicBezTo>
                  <a:pt x="3136" y="768"/>
                  <a:pt x="3124" y="775"/>
                  <a:pt x="3112" y="787"/>
                </a:cubicBezTo>
                <a:cubicBezTo>
                  <a:pt x="3096" y="806"/>
                  <a:pt x="3075" y="821"/>
                  <a:pt x="3057" y="838"/>
                </a:cubicBezTo>
                <a:cubicBezTo>
                  <a:pt x="3029" y="864"/>
                  <a:pt x="2988" y="871"/>
                  <a:pt x="2955" y="855"/>
                </a:cubicBezTo>
                <a:cubicBezTo>
                  <a:pt x="2932" y="844"/>
                  <a:pt x="2914" y="828"/>
                  <a:pt x="2899" y="808"/>
                </a:cubicBezTo>
                <a:cubicBezTo>
                  <a:pt x="2893" y="798"/>
                  <a:pt x="2886" y="794"/>
                  <a:pt x="2873" y="796"/>
                </a:cubicBezTo>
                <a:cubicBezTo>
                  <a:pt x="2835" y="803"/>
                  <a:pt x="2796" y="797"/>
                  <a:pt x="2761" y="782"/>
                </a:cubicBezTo>
                <a:cubicBezTo>
                  <a:pt x="2745" y="775"/>
                  <a:pt x="2728" y="763"/>
                  <a:pt x="2720" y="749"/>
                </a:cubicBezTo>
                <a:cubicBezTo>
                  <a:pt x="2698" y="711"/>
                  <a:pt x="2717" y="670"/>
                  <a:pt x="2761" y="654"/>
                </a:cubicBezTo>
                <a:cubicBezTo>
                  <a:pt x="2803" y="638"/>
                  <a:pt x="2847" y="632"/>
                  <a:pt x="2892" y="634"/>
                </a:cubicBezTo>
                <a:cubicBezTo>
                  <a:pt x="2902" y="635"/>
                  <a:pt x="2913" y="634"/>
                  <a:pt x="2923" y="633"/>
                </a:cubicBezTo>
                <a:cubicBezTo>
                  <a:pt x="2963" y="628"/>
                  <a:pt x="3001" y="631"/>
                  <a:pt x="3035" y="654"/>
                </a:cubicBezTo>
                <a:cubicBezTo>
                  <a:pt x="3059" y="670"/>
                  <a:pt x="3062" y="709"/>
                  <a:pt x="3040" y="725"/>
                </a:cubicBezTo>
                <a:cubicBezTo>
                  <a:pt x="3008" y="749"/>
                  <a:pt x="2972" y="762"/>
                  <a:pt x="2932" y="754"/>
                </a:cubicBezTo>
                <a:cubicBezTo>
                  <a:pt x="2918" y="751"/>
                  <a:pt x="2904" y="741"/>
                  <a:pt x="2891" y="732"/>
                </a:cubicBezTo>
                <a:cubicBezTo>
                  <a:pt x="2882" y="727"/>
                  <a:pt x="2877" y="716"/>
                  <a:pt x="2882" y="706"/>
                </a:cubicBezTo>
                <a:cubicBezTo>
                  <a:pt x="2889" y="696"/>
                  <a:pt x="2896" y="682"/>
                  <a:pt x="2911" y="681"/>
                </a:cubicBezTo>
                <a:cubicBezTo>
                  <a:pt x="2914" y="680"/>
                  <a:pt x="2918" y="683"/>
                  <a:pt x="2922" y="685"/>
                </a:cubicBezTo>
                <a:cubicBezTo>
                  <a:pt x="2920" y="688"/>
                  <a:pt x="2918" y="692"/>
                  <a:pt x="2916" y="695"/>
                </a:cubicBezTo>
                <a:cubicBezTo>
                  <a:pt x="2912" y="700"/>
                  <a:pt x="2903" y="706"/>
                  <a:pt x="2904" y="709"/>
                </a:cubicBezTo>
                <a:cubicBezTo>
                  <a:pt x="2906" y="717"/>
                  <a:pt x="2911" y="726"/>
                  <a:pt x="2918" y="730"/>
                </a:cubicBezTo>
                <a:cubicBezTo>
                  <a:pt x="2935" y="740"/>
                  <a:pt x="2953" y="735"/>
                  <a:pt x="2971" y="727"/>
                </a:cubicBezTo>
                <a:cubicBezTo>
                  <a:pt x="2992" y="718"/>
                  <a:pt x="2999" y="694"/>
                  <a:pt x="2992" y="676"/>
                </a:cubicBezTo>
                <a:cubicBezTo>
                  <a:pt x="2980" y="647"/>
                  <a:pt x="2951" y="637"/>
                  <a:pt x="2926" y="642"/>
                </a:cubicBezTo>
                <a:cubicBezTo>
                  <a:pt x="2917" y="644"/>
                  <a:pt x="2908" y="647"/>
                  <a:pt x="2900" y="647"/>
                </a:cubicBezTo>
                <a:cubicBezTo>
                  <a:pt x="2863" y="644"/>
                  <a:pt x="2830" y="655"/>
                  <a:pt x="2798" y="674"/>
                </a:cubicBezTo>
                <a:cubicBezTo>
                  <a:pt x="2760" y="696"/>
                  <a:pt x="2767" y="734"/>
                  <a:pt x="2797" y="754"/>
                </a:cubicBezTo>
                <a:cubicBezTo>
                  <a:pt x="2826" y="773"/>
                  <a:pt x="2858" y="782"/>
                  <a:pt x="2893" y="778"/>
                </a:cubicBezTo>
                <a:cubicBezTo>
                  <a:pt x="2896" y="778"/>
                  <a:pt x="2898" y="780"/>
                  <a:pt x="2900" y="782"/>
                </a:cubicBezTo>
                <a:cubicBezTo>
                  <a:pt x="2920" y="794"/>
                  <a:pt x="2939" y="808"/>
                  <a:pt x="2960" y="817"/>
                </a:cubicBezTo>
                <a:cubicBezTo>
                  <a:pt x="3003" y="837"/>
                  <a:pt x="3049" y="823"/>
                  <a:pt x="3082" y="781"/>
                </a:cubicBezTo>
                <a:cubicBezTo>
                  <a:pt x="3095" y="765"/>
                  <a:pt x="3112" y="757"/>
                  <a:pt x="3131" y="751"/>
                </a:cubicBezTo>
                <a:cubicBezTo>
                  <a:pt x="3148" y="747"/>
                  <a:pt x="3163" y="736"/>
                  <a:pt x="3167" y="718"/>
                </a:cubicBezTo>
                <a:cubicBezTo>
                  <a:pt x="3173" y="688"/>
                  <a:pt x="3174" y="660"/>
                  <a:pt x="3154" y="633"/>
                </a:cubicBezTo>
                <a:cubicBezTo>
                  <a:pt x="3137" y="609"/>
                  <a:pt x="3116" y="593"/>
                  <a:pt x="3089" y="589"/>
                </a:cubicBezTo>
                <a:cubicBezTo>
                  <a:pt x="3065" y="585"/>
                  <a:pt x="3040" y="581"/>
                  <a:pt x="3018" y="598"/>
                </a:cubicBezTo>
                <a:cubicBezTo>
                  <a:pt x="3016" y="599"/>
                  <a:pt x="3012" y="600"/>
                  <a:pt x="3010" y="599"/>
                </a:cubicBezTo>
                <a:cubicBezTo>
                  <a:pt x="3001" y="596"/>
                  <a:pt x="2991" y="593"/>
                  <a:pt x="2984" y="588"/>
                </a:cubicBezTo>
                <a:cubicBezTo>
                  <a:pt x="2968" y="577"/>
                  <a:pt x="2954" y="563"/>
                  <a:pt x="2937" y="553"/>
                </a:cubicBezTo>
                <a:cubicBezTo>
                  <a:pt x="2925" y="546"/>
                  <a:pt x="2911" y="542"/>
                  <a:pt x="2897" y="541"/>
                </a:cubicBezTo>
                <a:cubicBezTo>
                  <a:pt x="2849" y="535"/>
                  <a:pt x="2804" y="539"/>
                  <a:pt x="2767" y="577"/>
                </a:cubicBezTo>
                <a:cubicBezTo>
                  <a:pt x="2764" y="581"/>
                  <a:pt x="2756" y="582"/>
                  <a:pt x="2750" y="581"/>
                </a:cubicBezTo>
                <a:cubicBezTo>
                  <a:pt x="2709" y="578"/>
                  <a:pt x="2669" y="580"/>
                  <a:pt x="2633" y="604"/>
                </a:cubicBezTo>
                <a:cubicBezTo>
                  <a:pt x="2597" y="627"/>
                  <a:pt x="2565" y="676"/>
                  <a:pt x="2580" y="736"/>
                </a:cubicBezTo>
                <a:cubicBezTo>
                  <a:pt x="2585" y="756"/>
                  <a:pt x="2591" y="776"/>
                  <a:pt x="2603" y="792"/>
                </a:cubicBezTo>
                <a:cubicBezTo>
                  <a:pt x="2615" y="810"/>
                  <a:pt x="2633" y="825"/>
                  <a:pt x="2651" y="837"/>
                </a:cubicBezTo>
                <a:cubicBezTo>
                  <a:pt x="2675" y="853"/>
                  <a:pt x="2700" y="867"/>
                  <a:pt x="2727" y="878"/>
                </a:cubicBezTo>
                <a:cubicBezTo>
                  <a:pt x="2762" y="892"/>
                  <a:pt x="2800" y="888"/>
                  <a:pt x="2837" y="886"/>
                </a:cubicBezTo>
                <a:cubicBezTo>
                  <a:pt x="2845" y="886"/>
                  <a:pt x="2854" y="888"/>
                  <a:pt x="2862" y="890"/>
                </a:cubicBezTo>
                <a:cubicBezTo>
                  <a:pt x="2881" y="896"/>
                  <a:pt x="2900" y="906"/>
                  <a:pt x="2921" y="909"/>
                </a:cubicBezTo>
                <a:cubicBezTo>
                  <a:pt x="2950" y="913"/>
                  <a:pt x="2979" y="913"/>
                  <a:pt x="3008" y="913"/>
                </a:cubicBezTo>
                <a:cubicBezTo>
                  <a:pt x="3022" y="913"/>
                  <a:pt x="3035" y="909"/>
                  <a:pt x="3047" y="903"/>
                </a:cubicBezTo>
                <a:cubicBezTo>
                  <a:pt x="3067" y="894"/>
                  <a:pt x="3085" y="881"/>
                  <a:pt x="3102" y="871"/>
                </a:cubicBezTo>
                <a:cubicBezTo>
                  <a:pt x="3143" y="891"/>
                  <a:pt x="3186" y="899"/>
                  <a:pt x="3231" y="892"/>
                </a:cubicBezTo>
                <a:cubicBezTo>
                  <a:pt x="3279" y="883"/>
                  <a:pt x="3307" y="850"/>
                  <a:pt x="3329" y="808"/>
                </a:cubicBezTo>
                <a:cubicBezTo>
                  <a:pt x="3346" y="808"/>
                  <a:pt x="3364" y="810"/>
                  <a:pt x="3382" y="808"/>
                </a:cubicBezTo>
                <a:cubicBezTo>
                  <a:pt x="3400" y="806"/>
                  <a:pt x="3419" y="802"/>
                  <a:pt x="3436" y="796"/>
                </a:cubicBezTo>
                <a:cubicBezTo>
                  <a:pt x="3462" y="788"/>
                  <a:pt x="3491" y="759"/>
                  <a:pt x="3489" y="733"/>
                </a:cubicBezTo>
                <a:cubicBezTo>
                  <a:pt x="3488" y="718"/>
                  <a:pt x="3494" y="709"/>
                  <a:pt x="3502" y="697"/>
                </a:cubicBezTo>
                <a:cubicBezTo>
                  <a:pt x="3521" y="669"/>
                  <a:pt x="3547" y="663"/>
                  <a:pt x="3576" y="671"/>
                </a:cubicBezTo>
                <a:cubicBezTo>
                  <a:pt x="3606" y="678"/>
                  <a:pt x="3634" y="690"/>
                  <a:pt x="3663" y="700"/>
                </a:cubicBezTo>
                <a:cubicBezTo>
                  <a:pt x="3677" y="705"/>
                  <a:pt x="3692" y="709"/>
                  <a:pt x="3705" y="716"/>
                </a:cubicBezTo>
                <a:cubicBezTo>
                  <a:pt x="3736" y="731"/>
                  <a:pt x="3769" y="735"/>
                  <a:pt x="3802" y="730"/>
                </a:cubicBezTo>
                <a:cubicBezTo>
                  <a:pt x="3813" y="728"/>
                  <a:pt x="3823" y="723"/>
                  <a:pt x="3832" y="719"/>
                </a:cubicBezTo>
                <a:cubicBezTo>
                  <a:pt x="3855" y="709"/>
                  <a:pt x="3872" y="691"/>
                  <a:pt x="3887" y="672"/>
                </a:cubicBezTo>
                <a:close/>
              </a:path>
            </a:pathLst>
          </a:custGeom>
          <a:solidFill>
            <a:schemeClr val="accent1">
              <a:alpha val="2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56" name="Freeform 6" hidden="1">
            <a:extLst>
              <a:ext uri="{FF2B5EF4-FFF2-40B4-BE49-F238E27FC236}">
                <a16:creationId xmlns:a16="http://schemas.microsoft.com/office/drawing/2014/main" id="{74255BF0-E861-4AAC-848D-C243585EA66D}"/>
              </a:ext>
            </a:extLst>
          </p:cNvPr>
          <p:cNvSpPr>
            <a:spLocks/>
          </p:cNvSpPr>
          <p:nvPr/>
        </p:nvSpPr>
        <p:spPr bwMode="auto">
          <a:xfrm>
            <a:off x="-558434" y="502173"/>
            <a:ext cx="2623194" cy="1543817"/>
          </a:xfrm>
          <a:custGeom>
            <a:avLst/>
            <a:gdLst>
              <a:gd name="T0" fmla="*/ 3510 w 4495"/>
              <a:gd name="T1" fmla="*/ 741 h 2642"/>
              <a:gd name="T2" fmla="*/ 3185 w 4495"/>
              <a:gd name="T3" fmla="*/ 1023 h 2642"/>
              <a:gd name="T4" fmla="*/ 3732 w 4495"/>
              <a:gd name="T5" fmla="*/ 1571 h 2642"/>
              <a:gd name="T6" fmla="*/ 4453 w 4495"/>
              <a:gd name="T7" fmla="*/ 1757 h 2642"/>
              <a:gd name="T8" fmla="*/ 725 w 4495"/>
              <a:gd name="T9" fmla="*/ 1957 h 2642"/>
              <a:gd name="T10" fmla="*/ 2100 w 4495"/>
              <a:gd name="T11" fmla="*/ 2171 h 2642"/>
              <a:gd name="T12" fmla="*/ 3175 w 4495"/>
              <a:gd name="T13" fmla="*/ 2386 h 2642"/>
              <a:gd name="T14" fmla="*/ 2639 w 4495"/>
              <a:gd name="T15" fmla="*/ 2600 h 2642"/>
              <a:gd name="T16" fmla="*/ 2714 w 4495"/>
              <a:gd name="T17" fmla="*/ 2484 h 2642"/>
              <a:gd name="T18" fmla="*/ 1960 w 4495"/>
              <a:gd name="T19" fmla="*/ 2363 h 2642"/>
              <a:gd name="T20" fmla="*/ 3653 w 4495"/>
              <a:gd name="T21" fmla="*/ 2111 h 2642"/>
              <a:gd name="T22" fmla="*/ 483 w 4495"/>
              <a:gd name="T23" fmla="*/ 1826 h 2642"/>
              <a:gd name="T24" fmla="*/ 4246 w 4495"/>
              <a:gd name="T25" fmla="*/ 1608 h 2642"/>
              <a:gd name="T26" fmla="*/ 3226 w 4495"/>
              <a:gd name="T27" fmla="*/ 1362 h 2642"/>
              <a:gd name="T28" fmla="*/ 2917 w 4495"/>
              <a:gd name="T29" fmla="*/ 965 h 2642"/>
              <a:gd name="T30" fmla="*/ 2651 w 4495"/>
              <a:gd name="T31" fmla="*/ 569 h 2642"/>
              <a:gd name="T32" fmla="*/ 2698 w 4495"/>
              <a:gd name="T33" fmla="*/ 339 h 2642"/>
              <a:gd name="T34" fmla="*/ 2417 w 4495"/>
              <a:gd name="T35" fmla="*/ 760 h 2642"/>
              <a:gd name="T36" fmla="*/ 2957 w 4495"/>
              <a:gd name="T37" fmla="*/ 1168 h 2642"/>
              <a:gd name="T38" fmla="*/ 2536 w 4495"/>
              <a:gd name="T39" fmla="*/ 1677 h 2642"/>
              <a:gd name="T40" fmla="*/ 2788 w 4495"/>
              <a:gd name="T41" fmla="*/ 1371 h 2642"/>
              <a:gd name="T42" fmla="*/ 2696 w 4495"/>
              <a:gd name="T43" fmla="*/ 1468 h 2642"/>
              <a:gd name="T44" fmla="*/ 2758 w 4495"/>
              <a:gd name="T45" fmla="*/ 1583 h 2642"/>
              <a:gd name="T46" fmla="*/ 2430 w 4495"/>
              <a:gd name="T47" fmla="*/ 1081 h 2642"/>
              <a:gd name="T48" fmla="*/ 2128 w 4495"/>
              <a:gd name="T49" fmla="*/ 612 h 2642"/>
              <a:gd name="T50" fmla="*/ 1747 w 4495"/>
              <a:gd name="T51" fmla="*/ 1209 h 2642"/>
              <a:gd name="T52" fmla="*/ 1956 w 4495"/>
              <a:gd name="T53" fmla="*/ 1028 h 2642"/>
              <a:gd name="T54" fmla="*/ 2026 w 4495"/>
              <a:gd name="T55" fmla="*/ 1148 h 2642"/>
              <a:gd name="T56" fmla="*/ 2025 w 4495"/>
              <a:gd name="T57" fmla="*/ 900 h 2642"/>
              <a:gd name="T58" fmla="*/ 2014 w 4495"/>
              <a:gd name="T59" fmla="*/ 1417 h 2642"/>
              <a:gd name="T60" fmla="*/ 1370 w 4495"/>
              <a:gd name="T61" fmla="*/ 1129 h 2642"/>
              <a:gd name="T62" fmla="*/ 1441 w 4495"/>
              <a:gd name="T63" fmla="*/ 1512 h 2642"/>
              <a:gd name="T64" fmla="*/ 1377 w 4495"/>
              <a:gd name="T65" fmla="*/ 1512 h 2642"/>
              <a:gd name="T66" fmla="*/ 1565 w 4495"/>
              <a:gd name="T67" fmla="*/ 1514 h 2642"/>
              <a:gd name="T68" fmla="*/ 310 w 4495"/>
              <a:gd name="T69" fmla="*/ 1616 h 2642"/>
              <a:gd name="T70" fmla="*/ 700 w 4495"/>
              <a:gd name="T71" fmla="*/ 1359 h 2642"/>
              <a:gd name="T72" fmla="*/ 146 w 4495"/>
              <a:gd name="T73" fmla="*/ 1543 h 2642"/>
              <a:gd name="T74" fmla="*/ 1036 w 4495"/>
              <a:gd name="T75" fmla="*/ 1300 h 2642"/>
              <a:gd name="T76" fmla="*/ 1555 w 4495"/>
              <a:gd name="T77" fmla="*/ 974 h 2642"/>
              <a:gd name="T78" fmla="*/ 2229 w 4495"/>
              <a:gd name="T79" fmla="*/ 428 h 2642"/>
              <a:gd name="T80" fmla="*/ 2497 w 4495"/>
              <a:gd name="T81" fmla="*/ 62 h 2642"/>
              <a:gd name="T82" fmla="*/ 2941 w 4495"/>
              <a:gd name="T83" fmla="*/ 384 h 2642"/>
              <a:gd name="T84" fmla="*/ 3423 w 4495"/>
              <a:gd name="T85" fmla="*/ 610 h 2642"/>
              <a:gd name="T86" fmla="*/ 3857 w 4495"/>
              <a:gd name="T87" fmla="*/ 656 h 2642"/>
              <a:gd name="T88" fmla="*/ 3839 w 4495"/>
              <a:gd name="T89" fmla="*/ 686 h 2642"/>
              <a:gd name="T90" fmla="*/ 3376 w 4495"/>
              <a:gd name="T91" fmla="*/ 585 h 2642"/>
              <a:gd name="T92" fmla="*/ 3112 w 4495"/>
              <a:gd name="T93" fmla="*/ 787 h 2642"/>
              <a:gd name="T94" fmla="*/ 2761 w 4495"/>
              <a:gd name="T95" fmla="*/ 654 h 2642"/>
              <a:gd name="T96" fmla="*/ 2882 w 4495"/>
              <a:gd name="T97" fmla="*/ 706 h 2642"/>
              <a:gd name="T98" fmla="*/ 2992 w 4495"/>
              <a:gd name="T99" fmla="*/ 676 h 2642"/>
              <a:gd name="T100" fmla="*/ 2960 w 4495"/>
              <a:gd name="T101" fmla="*/ 817 h 2642"/>
              <a:gd name="T102" fmla="*/ 3010 w 4495"/>
              <a:gd name="T103" fmla="*/ 599 h 2642"/>
              <a:gd name="T104" fmla="*/ 2580 w 4495"/>
              <a:gd name="T105" fmla="*/ 736 h 2642"/>
              <a:gd name="T106" fmla="*/ 3008 w 4495"/>
              <a:gd name="T107" fmla="*/ 913 h 2642"/>
              <a:gd name="T108" fmla="*/ 3489 w 4495"/>
              <a:gd name="T109" fmla="*/ 733 h 2642"/>
              <a:gd name="T110" fmla="*/ 3887 w 4495"/>
              <a:gd name="T111" fmla="*/ 672 h 2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95" h="2642">
                <a:moveTo>
                  <a:pt x="3887" y="672"/>
                </a:moveTo>
                <a:cubicBezTo>
                  <a:pt x="3873" y="700"/>
                  <a:pt x="3861" y="729"/>
                  <a:pt x="3842" y="754"/>
                </a:cubicBezTo>
                <a:cubicBezTo>
                  <a:pt x="3824" y="778"/>
                  <a:pt x="3795" y="780"/>
                  <a:pt x="3767" y="770"/>
                </a:cubicBezTo>
                <a:cubicBezTo>
                  <a:pt x="3743" y="762"/>
                  <a:pt x="3721" y="749"/>
                  <a:pt x="3697" y="739"/>
                </a:cubicBezTo>
                <a:cubicBezTo>
                  <a:pt x="3667" y="727"/>
                  <a:pt x="3637" y="715"/>
                  <a:pt x="3607" y="706"/>
                </a:cubicBezTo>
                <a:cubicBezTo>
                  <a:pt x="3579" y="699"/>
                  <a:pt x="3551" y="704"/>
                  <a:pt x="3524" y="713"/>
                </a:cubicBezTo>
                <a:cubicBezTo>
                  <a:pt x="3510" y="718"/>
                  <a:pt x="3506" y="726"/>
                  <a:pt x="3510" y="741"/>
                </a:cubicBezTo>
                <a:cubicBezTo>
                  <a:pt x="3514" y="764"/>
                  <a:pt x="3517" y="787"/>
                  <a:pt x="3505" y="808"/>
                </a:cubicBezTo>
                <a:cubicBezTo>
                  <a:pt x="3500" y="816"/>
                  <a:pt x="3493" y="824"/>
                  <a:pt x="3484" y="829"/>
                </a:cubicBezTo>
                <a:cubicBezTo>
                  <a:pt x="3452" y="847"/>
                  <a:pt x="3418" y="853"/>
                  <a:pt x="3382" y="840"/>
                </a:cubicBezTo>
                <a:cubicBezTo>
                  <a:pt x="3367" y="835"/>
                  <a:pt x="3351" y="832"/>
                  <a:pt x="3334" y="828"/>
                </a:cubicBezTo>
                <a:cubicBezTo>
                  <a:pt x="3329" y="869"/>
                  <a:pt x="3323" y="912"/>
                  <a:pt x="3281" y="935"/>
                </a:cubicBezTo>
                <a:cubicBezTo>
                  <a:pt x="3240" y="958"/>
                  <a:pt x="3200" y="943"/>
                  <a:pt x="3160" y="924"/>
                </a:cubicBezTo>
                <a:cubicBezTo>
                  <a:pt x="3169" y="959"/>
                  <a:pt x="3176" y="991"/>
                  <a:pt x="3185" y="1023"/>
                </a:cubicBezTo>
                <a:cubicBezTo>
                  <a:pt x="3197" y="1068"/>
                  <a:pt x="3211" y="1112"/>
                  <a:pt x="3223" y="1156"/>
                </a:cubicBezTo>
                <a:cubicBezTo>
                  <a:pt x="3228" y="1171"/>
                  <a:pt x="3231" y="1188"/>
                  <a:pt x="3237" y="1203"/>
                </a:cubicBezTo>
                <a:cubicBezTo>
                  <a:pt x="3250" y="1238"/>
                  <a:pt x="3262" y="1274"/>
                  <a:pt x="3278" y="1308"/>
                </a:cubicBezTo>
                <a:cubicBezTo>
                  <a:pt x="3291" y="1334"/>
                  <a:pt x="3307" y="1358"/>
                  <a:pt x="3326" y="1381"/>
                </a:cubicBezTo>
                <a:cubicBezTo>
                  <a:pt x="3345" y="1405"/>
                  <a:pt x="3367" y="1427"/>
                  <a:pt x="3389" y="1448"/>
                </a:cubicBezTo>
                <a:cubicBezTo>
                  <a:pt x="3421" y="1477"/>
                  <a:pt x="3458" y="1497"/>
                  <a:pt x="3497" y="1514"/>
                </a:cubicBezTo>
                <a:cubicBezTo>
                  <a:pt x="3572" y="1548"/>
                  <a:pt x="3651" y="1563"/>
                  <a:pt x="3732" y="1571"/>
                </a:cubicBezTo>
                <a:cubicBezTo>
                  <a:pt x="3761" y="1573"/>
                  <a:pt x="3790" y="1574"/>
                  <a:pt x="3819" y="1577"/>
                </a:cubicBezTo>
                <a:cubicBezTo>
                  <a:pt x="3938" y="1590"/>
                  <a:pt x="4056" y="1582"/>
                  <a:pt x="4175" y="1581"/>
                </a:cubicBezTo>
                <a:cubicBezTo>
                  <a:pt x="4204" y="1581"/>
                  <a:pt x="4233" y="1578"/>
                  <a:pt x="4262" y="1577"/>
                </a:cubicBezTo>
                <a:cubicBezTo>
                  <a:pt x="4314" y="1576"/>
                  <a:pt x="4366" y="1583"/>
                  <a:pt x="4415" y="1601"/>
                </a:cubicBezTo>
                <a:cubicBezTo>
                  <a:pt x="4438" y="1610"/>
                  <a:pt x="4459" y="1623"/>
                  <a:pt x="4474" y="1644"/>
                </a:cubicBezTo>
                <a:cubicBezTo>
                  <a:pt x="4484" y="1657"/>
                  <a:pt x="4491" y="1669"/>
                  <a:pt x="4493" y="1685"/>
                </a:cubicBezTo>
                <a:cubicBezTo>
                  <a:pt x="4495" y="1718"/>
                  <a:pt x="4477" y="1738"/>
                  <a:pt x="4453" y="1757"/>
                </a:cubicBezTo>
                <a:cubicBezTo>
                  <a:pt x="4426" y="1778"/>
                  <a:pt x="4394" y="1785"/>
                  <a:pt x="4362" y="1790"/>
                </a:cubicBezTo>
                <a:cubicBezTo>
                  <a:pt x="4334" y="1794"/>
                  <a:pt x="4306" y="1798"/>
                  <a:pt x="4278" y="1798"/>
                </a:cubicBezTo>
                <a:cubicBezTo>
                  <a:pt x="3089" y="1799"/>
                  <a:pt x="1900" y="1799"/>
                  <a:pt x="711" y="1798"/>
                </a:cubicBezTo>
                <a:cubicBezTo>
                  <a:pt x="685" y="1798"/>
                  <a:pt x="662" y="1802"/>
                  <a:pt x="643" y="1822"/>
                </a:cubicBezTo>
                <a:cubicBezTo>
                  <a:pt x="615" y="1850"/>
                  <a:pt x="617" y="1910"/>
                  <a:pt x="647" y="1936"/>
                </a:cubicBezTo>
                <a:cubicBezTo>
                  <a:pt x="664" y="1952"/>
                  <a:pt x="683" y="1956"/>
                  <a:pt x="705" y="1957"/>
                </a:cubicBezTo>
                <a:cubicBezTo>
                  <a:pt x="712" y="1957"/>
                  <a:pt x="718" y="1957"/>
                  <a:pt x="725" y="1957"/>
                </a:cubicBezTo>
                <a:cubicBezTo>
                  <a:pt x="1686" y="1957"/>
                  <a:pt x="2647" y="1957"/>
                  <a:pt x="3609" y="1957"/>
                </a:cubicBezTo>
                <a:cubicBezTo>
                  <a:pt x="3654" y="1957"/>
                  <a:pt x="3700" y="1957"/>
                  <a:pt x="3742" y="1974"/>
                </a:cubicBezTo>
                <a:cubicBezTo>
                  <a:pt x="3780" y="1989"/>
                  <a:pt x="3820" y="2007"/>
                  <a:pt x="3827" y="2055"/>
                </a:cubicBezTo>
                <a:cubicBezTo>
                  <a:pt x="3831" y="2081"/>
                  <a:pt x="3823" y="2102"/>
                  <a:pt x="3803" y="2120"/>
                </a:cubicBezTo>
                <a:cubicBezTo>
                  <a:pt x="3758" y="2159"/>
                  <a:pt x="3704" y="2169"/>
                  <a:pt x="3648" y="2170"/>
                </a:cubicBezTo>
                <a:cubicBezTo>
                  <a:pt x="3553" y="2172"/>
                  <a:pt x="3459" y="2171"/>
                  <a:pt x="3364" y="2171"/>
                </a:cubicBezTo>
                <a:cubicBezTo>
                  <a:pt x="2943" y="2171"/>
                  <a:pt x="2521" y="2171"/>
                  <a:pt x="2100" y="2171"/>
                </a:cubicBezTo>
                <a:cubicBezTo>
                  <a:pt x="2045" y="2171"/>
                  <a:pt x="1991" y="2172"/>
                  <a:pt x="1936" y="2171"/>
                </a:cubicBezTo>
                <a:cubicBezTo>
                  <a:pt x="1867" y="2169"/>
                  <a:pt x="1836" y="2241"/>
                  <a:pt x="1862" y="2295"/>
                </a:cubicBezTo>
                <a:cubicBezTo>
                  <a:pt x="1874" y="2318"/>
                  <a:pt x="1896" y="2332"/>
                  <a:pt x="1924" y="2333"/>
                </a:cubicBezTo>
                <a:cubicBezTo>
                  <a:pt x="1931" y="2333"/>
                  <a:pt x="1939" y="2333"/>
                  <a:pt x="1946" y="2333"/>
                </a:cubicBezTo>
                <a:cubicBezTo>
                  <a:pt x="2291" y="2333"/>
                  <a:pt x="2636" y="2332"/>
                  <a:pt x="2981" y="2333"/>
                </a:cubicBezTo>
                <a:cubicBezTo>
                  <a:pt x="3020" y="2333"/>
                  <a:pt x="3059" y="2337"/>
                  <a:pt x="3097" y="2345"/>
                </a:cubicBezTo>
                <a:cubicBezTo>
                  <a:pt x="3125" y="2352"/>
                  <a:pt x="3155" y="2361"/>
                  <a:pt x="3175" y="2386"/>
                </a:cubicBezTo>
                <a:cubicBezTo>
                  <a:pt x="3200" y="2419"/>
                  <a:pt x="3200" y="2433"/>
                  <a:pt x="3175" y="2462"/>
                </a:cubicBezTo>
                <a:cubicBezTo>
                  <a:pt x="3162" y="2477"/>
                  <a:pt x="3145" y="2484"/>
                  <a:pt x="3127" y="2492"/>
                </a:cubicBezTo>
                <a:cubicBezTo>
                  <a:pt x="3080" y="2512"/>
                  <a:pt x="3031" y="2513"/>
                  <a:pt x="2982" y="2513"/>
                </a:cubicBezTo>
                <a:cubicBezTo>
                  <a:pt x="2882" y="2514"/>
                  <a:pt x="2783" y="2515"/>
                  <a:pt x="2684" y="2516"/>
                </a:cubicBezTo>
                <a:cubicBezTo>
                  <a:pt x="2671" y="2516"/>
                  <a:pt x="2658" y="2519"/>
                  <a:pt x="2645" y="2522"/>
                </a:cubicBezTo>
                <a:cubicBezTo>
                  <a:pt x="2627" y="2526"/>
                  <a:pt x="2616" y="2539"/>
                  <a:pt x="2615" y="2556"/>
                </a:cubicBezTo>
                <a:cubicBezTo>
                  <a:pt x="2614" y="2573"/>
                  <a:pt x="2624" y="2594"/>
                  <a:pt x="2639" y="2600"/>
                </a:cubicBezTo>
                <a:cubicBezTo>
                  <a:pt x="2672" y="2617"/>
                  <a:pt x="2707" y="2629"/>
                  <a:pt x="2744" y="2635"/>
                </a:cubicBezTo>
                <a:cubicBezTo>
                  <a:pt x="2751" y="2636"/>
                  <a:pt x="2758" y="2638"/>
                  <a:pt x="2764" y="2642"/>
                </a:cubicBezTo>
                <a:cubicBezTo>
                  <a:pt x="2731" y="2639"/>
                  <a:pt x="2698" y="2638"/>
                  <a:pt x="2665" y="2631"/>
                </a:cubicBezTo>
                <a:cubicBezTo>
                  <a:pt x="2643" y="2626"/>
                  <a:pt x="2620" y="2616"/>
                  <a:pt x="2602" y="2603"/>
                </a:cubicBezTo>
                <a:cubicBezTo>
                  <a:pt x="2580" y="2589"/>
                  <a:pt x="2579" y="2564"/>
                  <a:pt x="2582" y="2539"/>
                </a:cubicBezTo>
                <a:cubicBezTo>
                  <a:pt x="2586" y="2511"/>
                  <a:pt x="2607" y="2497"/>
                  <a:pt x="2631" y="2492"/>
                </a:cubicBezTo>
                <a:cubicBezTo>
                  <a:pt x="2658" y="2487"/>
                  <a:pt x="2686" y="2484"/>
                  <a:pt x="2714" y="2484"/>
                </a:cubicBezTo>
                <a:cubicBezTo>
                  <a:pt x="2817" y="2483"/>
                  <a:pt x="2919" y="2483"/>
                  <a:pt x="3022" y="2483"/>
                </a:cubicBezTo>
                <a:cubicBezTo>
                  <a:pt x="3037" y="2483"/>
                  <a:pt x="3052" y="2483"/>
                  <a:pt x="3066" y="2478"/>
                </a:cubicBezTo>
                <a:cubicBezTo>
                  <a:pt x="3089" y="2471"/>
                  <a:pt x="3114" y="2449"/>
                  <a:pt x="3113" y="2420"/>
                </a:cubicBezTo>
                <a:cubicBezTo>
                  <a:pt x="3111" y="2395"/>
                  <a:pt x="3094" y="2373"/>
                  <a:pt x="3068" y="2368"/>
                </a:cubicBezTo>
                <a:cubicBezTo>
                  <a:pt x="3054" y="2365"/>
                  <a:pt x="3041" y="2363"/>
                  <a:pt x="3027" y="2363"/>
                </a:cubicBezTo>
                <a:cubicBezTo>
                  <a:pt x="2853" y="2363"/>
                  <a:pt x="2679" y="2363"/>
                  <a:pt x="2506" y="2363"/>
                </a:cubicBezTo>
                <a:cubicBezTo>
                  <a:pt x="2324" y="2363"/>
                  <a:pt x="2142" y="2364"/>
                  <a:pt x="1960" y="2363"/>
                </a:cubicBezTo>
                <a:cubicBezTo>
                  <a:pt x="1929" y="2362"/>
                  <a:pt x="1897" y="2360"/>
                  <a:pt x="1868" y="2353"/>
                </a:cubicBezTo>
                <a:cubicBezTo>
                  <a:pt x="1832" y="2343"/>
                  <a:pt x="1797" y="2328"/>
                  <a:pt x="1773" y="2298"/>
                </a:cubicBezTo>
                <a:cubicBezTo>
                  <a:pt x="1748" y="2268"/>
                  <a:pt x="1754" y="2220"/>
                  <a:pt x="1777" y="2197"/>
                </a:cubicBezTo>
                <a:cubicBezTo>
                  <a:pt x="1824" y="2151"/>
                  <a:pt x="1883" y="2143"/>
                  <a:pt x="1943" y="2141"/>
                </a:cubicBezTo>
                <a:cubicBezTo>
                  <a:pt x="1995" y="2140"/>
                  <a:pt x="2046" y="2141"/>
                  <a:pt x="2098" y="2141"/>
                </a:cubicBezTo>
                <a:cubicBezTo>
                  <a:pt x="2591" y="2141"/>
                  <a:pt x="3084" y="2141"/>
                  <a:pt x="3577" y="2141"/>
                </a:cubicBezTo>
                <a:cubicBezTo>
                  <a:pt x="3608" y="2141"/>
                  <a:pt x="3633" y="2134"/>
                  <a:pt x="3653" y="2111"/>
                </a:cubicBezTo>
                <a:cubicBezTo>
                  <a:pt x="3668" y="2094"/>
                  <a:pt x="3670" y="2073"/>
                  <a:pt x="3667" y="2051"/>
                </a:cubicBezTo>
                <a:cubicBezTo>
                  <a:pt x="3663" y="2024"/>
                  <a:pt x="3642" y="2002"/>
                  <a:pt x="3615" y="1998"/>
                </a:cubicBezTo>
                <a:cubicBezTo>
                  <a:pt x="3602" y="1995"/>
                  <a:pt x="3588" y="1994"/>
                  <a:pt x="3575" y="1994"/>
                </a:cubicBezTo>
                <a:cubicBezTo>
                  <a:pt x="2614" y="1994"/>
                  <a:pt x="1653" y="1994"/>
                  <a:pt x="692" y="1994"/>
                </a:cubicBezTo>
                <a:cubicBezTo>
                  <a:pt x="658" y="1994"/>
                  <a:pt x="623" y="1991"/>
                  <a:pt x="589" y="1984"/>
                </a:cubicBezTo>
                <a:cubicBezTo>
                  <a:pt x="563" y="1978"/>
                  <a:pt x="537" y="1966"/>
                  <a:pt x="514" y="1951"/>
                </a:cubicBezTo>
                <a:cubicBezTo>
                  <a:pt x="469" y="1923"/>
                  <a:pt x="456" y="1870"/>
                  <a:pt x="483" y="1826"/>
                </a:cubicBezTo>
                <a:cubicBezTo>
                  <a:pt x="498" y="1802"/>
                  <a:pt x="522" y="1785"/>
                  <a:pt x="549" y="1775"/>
                </a:cubicBezTo>
                <a:cubicBezTo>
                  <a:pt x="595" y="1758"/>
                  <a:pt x="642" y="1753"/>
                  <a:pt x="691" y="1753"/>
                </a:cubicBezTo>
                <a:cubicBezTo>
                  <a:pt x="1148" y="1754"/>
                  <a:pt x="1605" y="1754"/>
                  <a:pt x="2062" y="1754"/>
                </a:cubicBezTo>
                <a:cubicBezTo>
                  <a:pt x="2788" y="1754"/>
                  <a:pt x="3515" y="1754"/>
                  <a:pt x="4241" y="1753"/>
                </a:cubicBezTo>
                <a:cubicBezTo>
                  <a:pt x="4259" y="1753"/>
                  <a:pt x="4278" y="1749"/>
                  <a:pt x="4295" y="1743"/>
                </a:cubicBezTo>
                <a:cubicBezTo>
                  <a:pt x="4328" y="1729"/>
                  <a:pt x="4340" y="1682"/>
                  <a:pt x="4325" y="1650"/>
                </a:cubicBezTo>
                <a:cubicBezTo>
                  <a:pt x="4308" y="1616"/>
                  <a:pt x="4278" y="1607"/>
                  <a:pt x="4246" y="1608"/>
                </a:cubicBezTo>
                <a:cubicBezTo>
                  <a:pt x="4163" y="1609"/>
                  <a:pt x="4080" y="1616"/>
                  <a:pt x="3998" y="1617"/>
                </a:cubicBezTo>
                <a:cubicBezTo>
                  <a:pt x="3903" y="1617"/>
                  <a:pt x="3809" y="1617"/>
                  <a:pt x="3714" y="1611"/>
                </a:cubicBezTo>
                <a:cubicBezTo>
                  <a:pt x="3660" y="1608"/>
                  <a:pt x="3605" y="1595"/>
                  <a:pt x="3551" y="1583"/>
                </a:cubicBezTo>
                <a:cubicBezTo>
                  <a:pt x="3520" y="1576"/>
                  <a:pt x="3489" y="1565"/>
                  <a:pt x="3460" y="1552"/>
                </a:cubicBezTo>
                <a:cubicBezTo>
                  <a:pt x="3434" y="1541"/>
                  <a:pt x="3411" y="1525"/>
                  <a:pt x="3387" y="1512"/>
                </a:cubicBezTo>
                <a:cubicBezTo>
                  <a:pt x="3346" y="1491"/>
                  <a:pt x="3315" y="1457"/>
                  <a:pt x="3282" y="1427"/>
                </a:cubicBezTo>
                <a:cubicBezTo>
                  <a:pt x="3261" y="1408"/>
                  <a:pt x="3245" y="1383"/>
                  <a:pt x="3226" y="1362"/>
                </a:cubicBezTo>
                <a:cubicBezTo>
                  <a:pt x="3213" y="1346"/>
                  <a:pt x="3198" y="1331"/>
                  <a:pt x="3186" y="1315"/>
                </a:cubicBezTo>
                <a:cubicBezTo>
                  <a:pt x="3169" y="1292"/>
                  <a:pt x="3154" y="1267"/>
                  <a:pt x="3139" y="1243"/>
                </a:cubicBezTo>
                <a:cubicBezTo>
                  <a:pt x="3123" y="1218"/>
                  <a:pt x="3109" y="1191"/>
                  <a:pt x="3094" y="1165"/>
                </a:cubicBezTo>
                <a:cubicBezTo>
                  <a:pt x="3090" y="1157"/>
                  <a:pt x="3087" y="1148"/>
                  <a:pt x="3083" y="1139"/>
                </a:cubicBezTo>
                <a:cubicBezTo>
                  <a:pt x="3069" y="1102"/>
                  <a:pt x="3055" y="1066"/>
                  <a:pt x="3041" y="1029"/>
                </a:cubicBezTo>
                <a:cubicBezTo>
                  <a:pt x="3033" y="1006"/>
                  <a:pt x="3024" y="982"/>
                  <a:pt x="3014" y="957"/>
                </a:cubicBezTo>
                <a:cubicBezTo>
                  <a:pt x="2983" y="968"/>
                  <a:pt x="2952" y="977"/>
                  <a:pt x="2917" y="965"/>
                </a:cubicBezTo>
                <a:cubicBezTo>
                  <a:pt x="2884" y="953"/>
                  <a:pt x="2858" y="936"/>
                  <a:pt x="2847" y="899"/>
                </a:cubicBezTo>
                <a:cubicBezTo>
                  <a:pt x="2837" y="901"/>
                  <a:pt x="2827" y="904"/>
                  <a:pt x="2817" y="904"/>
                </a:cubicBezTo>
                <a:cubicBezTo>
                  <a:pt x="2756" y="904"/>
                  <a:pt x="2694" y="898"/>
                  <a:pt x="2638" y="875"/>
                </a:cubicBezTo>
                <a:cubicBezTo>
                  <a:pt x="2589" y="856"/>
                  <a:pt x="2545" y="826"/>
                  <a:pt x="2518" y="777"/>
                </a:cubicBezTo>
                <a:cubicBezTo>
                  <a:pt x="2495" y="736"/>
                  <a:pt x="2493" y="696"/>
                  <a:pt x="2511" y="655"/>
                </a:cubicBezTo>
                <a:cubicBezTo>
                  <a:pt x="2518" y="638"/>
                  <a:pt x="2535" y="624"/>
                  <a:pt x="2549" y="610"/>
                </a:cubicBezTo>
                <a:cubicBezTo>
                  <a:pt x="2577" y="583"/>
                  <a:pt x="2613" y="573"/>
                  <a:pt x="2651" y="569"/>
                </a:cubicBezTo>
                <a:cubicBezTo>
                  <a:pt x="2678" y="566"/>
                  <a:pt x="2706" y="562"/>
                  <a:pt x="2734" y="563"/>
                </a:cubicBezTo>
                <a:cubicBezTo>
                  <a:pt x="2751" y="563"/>
                  <a:pt x="2763" y="559"/>
                  <a:pt x="2770" y="545"/>
                </a:cubicBezTo>
                <a:cubicBezTo>
                  <a:pt x="2780" y="525"/>
                  <a:pt x="2799" y="516"/>
                  <a:pt x="2816" y="506"/>
                </a:cubicBezTo>
                <a:cubicBezTo>
                  <a:pt x="2819" y="505"/>
                  <a:pt x="2822" y="503"/>
                  <a:pt x="2825" y="501"/>
                </a:cubicBezTo>
                <a:cubicBezTo>
                  <a:pt x="2807" y="471"/>
                  <a:pt x="2790" y="441"/>
                  <a:pt x="2770" y="414"/>
                </a:cubicBezTo>
                <a:cubicBezTo>
                  <a:pt x="2757" y="396"/>
                  <a:pt x="2741" y="379"/>
                  <a:pt x="2726" y="363"/>
                </a:cubicBezTo>
                <a:cubicBezTo>
                  <a:pt x="2717" y="354"/>
                  <a:pt x="2708" y="346"/>
                  <a:pt x="2698" y="339"/>
                </a:cubicBezTo>
                <a:cubicBezTo>
                  <a:pt x="2663" y="317"/>
                  <a:pt x="2626" y="323"/>
                  <a:pt x="2589" y="330"/>
                </a:cubicBezTo>
                <a:cubicBezTo>
                  <a:pt x="2558" y="335"/>
                  <a:pt x="2531" y="350"/>
                  <a:pt x="2507" y="369"/>
                </a:cubicBezTo>
                <a:cubicBezTo>
                  <a:pt x="2489" y="383"/>
                  <a:pt x="2475" y="401"/>
                  <a:pt x="2460" y="418"/>
                </a:cubicBezTo>
                <a:cubicBezTo>
                  <a:pt x="2426" y="455"/>
                  <a:pt x="2409" y="501"/>
                  <a:pt x="2389" y="546"/>
                </a:cubicBezTo>
                <a:cubicBezTo>
                  <a:pt x="2378" y="569"/>
                  <a:pt x="2372" y="594"/>
                  <a:pt x="2364" y="619"/>
                </a:cubicBezTo>
                <a:cubicBezTo>
                  <a:pt x="2363" y="622"/>
                  <a:pt x="2364" y="626"/>
                  <a:pt x="2366" y="630"/>
                </a:cubicBezTo>
                <a:cubicBezTo>
                  <a:pt x="2383" y="673"/>
                  <a:pt x="2401" y="716"/>
                  <a:pt x="2417" y="760"/>
                </a:cubicBezTo>
                <a:cubicBezTo>
                  <a:pt x="2429" y="789"/>
                  <a:pt x="2439" y="818"/>
                  <a:pt x="2448" y="848"/>
                </a:cubicBezTo>
                <a:cubicBezTo>
                  <a:pt x="2460" y="888"/>
                  <a:pt x="2471" y="929"/>
                  <a:pt x="2483" y="969"/>
                </a:cubicBezTo>
                <a:cubicBezTo>
                  <a:pt x="2488" y="990"/>
                  <a:pt x="2495" y="1010"/>
                  <a:pt x="2501" y="1031"/>
                </a:cubicBezTo>
                <a:cubicBezTo>
                  <a:pt x="2519" y="1025"/>
                  <a:pt x="2537" y="1017"/>
                  <a:pt x="2556" y="1013"/>
                </a:cubicBezTo>
                <a:cubicBezTo>
                  <a:pt x="2626" y="995"/>
                  <a:pt x="2696" y="998"/>
                  <a:pt x="2764" y="1022"/>
                </a:cubicBezTo>
                <a:cubicBezTo>
                  <a:pt x="2802" y="1035"/>
                  <a:pt x="2839" y="1053"/>
                  <a:pt x="2870" y="1080"/>
                </a:cubicBezTo>
                <a:cubicBezTo>
                  <a:pt x="2901" y="1107"/>
                  <a:pt x="2930" y="1137"/>
                  <a:pt x="2957" y="1168"/>
                </a:cubicBezTo>
                <a:cubicBezTo>
                  <a:pt x="2977" y="1192"/>
                  <a:pt x="2990" y="1222"/>
                  <a:pt x="3002" y="1252"/>
                </a:cubicBezTo>
                <a:cubicBezTo>
                  <a:pt x="3033" y="1327"/>
                  <a:pt x="3031" y="1403"/>
                  <a:pt x="3011" y="1479"/>
                </a:cubicBezTo>
                <a:cubicBezTo>
                  <a:pt x="3004" y="1506"/>
                  <a:pt x="2993" y="1533"/>
                  <a:pt x="2979" y="1556"/>
                </a:cubicBezTo>
                <a:cubicBezTo>
                  <a:pt x="2960" y="1585"/>
                  <a:pt x="2938" y="1612"/>
                  <a:pt x="2911" y="1637"/>
                </a:cubicBezTo>
                <a:cubicBezTo>
                  <a:pt x="2872" y="1674"/>
                  <a:pt x="2826" y="1694"/>
                  <a:pt x="2776" y="1707"/>
                </a:cubicBezTo>
                <a:cubicBezTo>
                  <a:pt x="2725" y="1721"/>
                  <a:pt x="2672" y="1721"/>
                  <a:pt x="2620" y="1709"/>
                </a:cubicBezTo>
                <a:cubicBezTo>
                  <a:pt x="2591" y="1703"/>
                  <a:pt x="2562" y="1692"/>
                  <a:pt x="2536" y="1677"/>
                </a:cubicBezTo>
                <a:cubicBezTo>
                  <a:pt x="2506" y="1659"/>
                  <a:pt x="2481" y="1635"/>
                  <a:pt x="2462" y="1604"/>
                </a:cubicBezTo>
                <a:cubicBezTo>
                  <a:pt x="2419" y="1534"/>
                  <a:pt x="2418" y="1462"/>
                  <a:pt x="2447" y="1390"/>
                </a:cubicBezTo>
                <a:cubicBezTo>
                  <a:pt x="2460" y="1358"/>
                  <a:pt x="2484" y="1331"/>
                  <a:pt x="2511" y="1308"/>
                </a:cubicBezTo>
                <a:cubicBezTo>
                  <a:pt x="2532" y="1290"/>
                  <a:pt x="2557" y="1281"/>
                  <a:pt x="2583" y="1276"/>
                </a:cubicBezTo>
                <a:cubicBezTo>
                  <a:pt x="2602" y="1273"/>
                  <a:pt x="2621" y="1267"/>
                  <a:pt x="2639" y="1269"/>
                </a:cubicBezTo>
                <a:cubicBezTo>
                  <a:pt x="2672" y="1272"/>
                  <a:pt x="2706" y="1280"/>
                  <a:pt x="2733" y="1301"/>
                </a:cubicBezTo>
                <a:cubicBezTo>
                  <a:pt x="2757" y="1319"/>
                  <a:pt x="2777" y="1341"/>
                  <a:pt x="2788" y="1371"/>
                </a:cubicBezTo>
                <a:cubicBezTo>
                  <a:pt x="2795" y="1391"/>
                  <a:pt x="2801" y="1412"/>
                  <a:pt x="2794" y="1431"/>
                </a:cubicBezTo>
                <a:cubicBezTo>
                  <a:pt x="2780" y="1468"/>
                  <a:pt x="2763" y="1501"/>
                  <a:pt x="2720" y="1516"/>
                </a:cubicBezTo>
                <a:cubicBezTo>
                  <a:pt x="2691" y="1527"/>
                  <a:pt x="2639" y="1507"/>
                  <a:pt x="2630" y="1478"/>
                </a:cubicBezTo>
                <a:cubicBezTo>
                  <a:pt x="2624" y="1459"/>
                  <a:pt x="2627" y="1446"/>
                  <a:pt x="2642" y="1433"/>
                </a:cubicBezTo>
                <a:cubicBezTo>
                  <a:pt x="2651" y="1425"/>
                  <a:pt x="2660" y="1417"/>
                  <a:pt x="2669" y="1410"/>
                </a:cubicBezTo>
                <a:cubicBezTo>
                  <a:pt x="2672" y="1427"/>
                  <a:pt x="2674" y="1442"/>
                  <a:pt x="2679" y="1455"/>
                </a:cubicBezTo>
                <a:cubicBezTo>
                  <a:pt x="2681" y="1461"/>
                  <a:pt x="2690" y="1468"/>
                  <a:pt x="2696" y="1468"/>
                </a:cubicBezTo>
                <a:cubicBezTo>
                  <a:pt x="2702" y="1468"/>
                  <a:pt x="2709" y="1460"/>
                  <a:pt x="2712" y="1454"/>
                </a:cubicBezTo>
                <a:cubicBezTo>
                  <a:pt x="2716" y="1448"/>
                  <a:pt x="2719" y="1439"/>
                  <a:pt x="2719" y="1432"/>
                </a:cubicBezTo>
                <a:cubicBezTo>
                  <a:pt x="2721" y="1412"/>
                  <a:pt x="2719" y="1391"/>
                  <a:pt x="2701" y="1379"/>
                </a:cubicBezTo>
                <a:cubicBezTo>
                  <a:pt x="2675" y="1362"/>
                  <a:pt x="2646" y="1361"/>
                  <a:pt x="2618" y="1375"/>
                </a:cubicBezTo>
                <a:cubicBezTo>
                  <a:pt x="2567" y="1402"/>
                  <a:pt x="2544" y="1475"/>
                  <a:pt x="2584" y="1530"/>
                </a:cubicBezTo>
                <a:cubicBezTo>
                  <a:pt x="2599" y="1551"/>
                  <a:pt x="2618" y="1565"/>
                  <a:pt x="2640" y="1576"/>
                </a:cubicBezTo>
                <a:cubicBezTo>
                  <a:pt x="2679" y="1596"/>
                  <a:pt x="2719" y="1596"/>
                  <a:pt x="2758" y="1583"/>
                </a:cubicBezTo>
                <a:cubicBezTo>
                  <a:pt x="2794" y="1571"/>
                  <a:pt x="2824" y="1549"/>
                  <a:pt x="2845" y="1515"/>
                </a:cubicBezTo>
                <a:cubicBezTo>
                  <a:pt x="2890" y="1444"/>
                  <a:pt x="2884" y="1370"/>
                  <a:pt x="2860" y="1296"/>
                </a:cubicBezTo>
                <a:cubicBezTo>
                  <a:pt x="2852" y="1269"/>
                  <a:pt x="2832" y="1245"/>
                  <a:pt x="2816" y="1220"/>
                </a:cubicBezTo>
                <a:cubicBezTo>
                  <a:pt x="2794" y="1187"/>
                  <a:pt x="2760" y="1168"/>
                  <a:pt x="2724" y="1151"/>
                </a:cubicBezTo>
                <a:cubicBezTo>
                  <a:pt x="2663" y="1123"/>
                  <a:pt x="2601" y="1124"/>
                  <a:pt x="2539" y="1143"/>
                </a:cubicBezTo>
                <a:cubicBezTo>
                  <a:pt x="2512" y="1152"/>
                  <a:pt x="2488" y="1169"/>
                  <a:pt x="2461" y="1183"/>
                </a:cubicBezTo>
                <a:cubicBezTo>
                  <a:pt x="2451" y="1151"/>
                  <a:pt x="2442" y="1116"/>
                  <a:pt x="2430" y="1081"/>
                </a:cubicBezTo>
                <a:cubicBezTo>
                  <a:pt x="2417" y="1047"/>
                  <a:pt x="2402" y="1014"/>
                  <a:pt x="2389" y="980"/>
                </a:cubicBezTo>
                <a:cubicBezTo>
                  <a:pt x="2386" y="972"/>
                  <a:pt x="2383" y="964"/>
                  <a:pt x="2380" y="956"/>
                </a:cubicBezTo>
                <a:cubicBezTo>
                  <a:pt x="2366" y="926"/>
                  <a:pt x="2352" y="895"/>
                  <a:pt x="2337" y="865"/>
                </a:cubicBezTo>
                <a:cubicBezTo>
                  <a:pt x="2324" y="841"/>
                  <a:pt x="2309" y="819"/>
                  <a:pt x="2295" y="796"/>
                </a:cubicBezTo>
                <a:cubicBezTo>
                  <a:pt x="2282" y="777"/>
                  <a:pt x="2271" y="757"/>
                  <a:pt x="2257" y="739"/>
                </a:cubicBezTo>
                <a:cubicBezTo>
                  <a:pt x="2237" y="714"/>
                  <a:pt x="2217" y="689"/>
                  <a:pt x="2194" y="667"/>
                </a:cubicBezTo>
                <a:cubicBezTo>
                  <a:pt x="2174" y="647"/>
                  <a:pt x="2152" y="628"/>
                  <a:pt x="2128" y="612"/>
                </a:cubicBezTo>
                <a:cubicBezTo>
                  <a:pt x="2078" y="579"/>
                  <a:pt x="2023" y="567"/>
                  <a:pt x="1963" y="582"/>
                </a:cubicBezTo>
                <a:cubicBezTo>
                  <a:pt x="1930" y="590"/>
                  <a:pt x="1902" y="606"/>
                  <a:pt x="1877" y="629"/>
                </a:cubicBezTo>
                <a:cubicBezTo>
                  <a:pt x="1861" y="644"/>
                  <a:pt x="1843" y="657"/>
                  <a:pt x="1829" y="674"/>
                </a:cubicBezTo>
                <a:cubicBezTo>
                  <a:pt x="1802" y="709"/>
                  <a:pt x="1775" y="745"/>
                  <a:pt x="1757" y="786"/>
                </a:cubicBezTo>
                <a:cubicBezTo>
                  <a:pt x="1741" y="819"/>
                  <a:pt x="1723" y="852"/>
                  <a:pt x="1711" y="886"/>
                </a:cubicBezTo>
                <a:cubicBezTo>
                  <a:pt x="1686" y="963"/>
                  <a:pt x="1678" y="1042"/>
                  <a:pt x="1700" y="1121"/>
                </a:cubicBezTo>
                <a:cubicBezTo>
                  <a:pt x="1709" y="1154"/>
                  <a:pt x="1727" y="1182"/>
                  <a:pt x="1747" y="1209"/>
                </a:cubicBezTo>
                <a:cubicBezTo>
                  <a:pt x="1768" y="1236"/>
                  <a:pt x="1793" y="1257"/>
                  <a:pt x="1822" y="1273"/>
                </a:cubicBezTo>
                <a:cubicBezTo>
                  <a:pt x="1846" y="1286"/>
                  <a:pt x="1874" y="1294"/>
                  <a:pt x="1901" y="1300"/>
                </a:cubicBezTo>
                <a:cubicBezTo>
                  <a:pt x="1943" y="1308"/>
                  <a:pt x="1985" y="1301"/>
                  <a:pt x="2021" y="1276"/>
                </a:cubicBezTo>
                <a:cubicBezTo>
                  <a:pt x="2039" y="1264"/>
                  <a:pt x="2055" y="1247"/>
                  <a:pt x="2067" y="1229"/>
                </a:cubicBezTo>
                <a:cubicBezTo>
                  <a:pt x="2090" y="1197"/>
                  <a:pt x="2102" y="1160"/>
                  <a:pt x="2093" y="1119"/>
                </a:cubicBezTo>
                <a:cubicBezTo>
                  <a:pt x="2081" y="1067"/>
                  <a:pt x="2054" y="1037"/>
                  <a:pt x="2001" y="1027"/>
                </a:cubicBezTo>
                <a:cubicBezTo>
                  <a:pt x="1986" y="1025"/>
                  <a:pt x="1971" y="1026"/>
                  <a:pt x="1956" y="1028"/>
                </a:cubicBezTo>
                <a:cubicBezTo>
                  <a:pt x="1928" y="1033"/>
                  <a:pt x="1907" y="1049"/>
                  <a:pt x="1898" y="1075"/>
                </a:cubicBezTo>
                <a:cubicBezTo>
                  <a:pt x="1889" y="1100"/>
                  <a:pt x="1884" y="1127"/>
                  <a:pt x="1904" y="1150"/>
                </a:cubicBezTo>
                <a:cubicBezTo>
                  <a:pt x="1917" y="1165"/>
                  <a:pt x="1952" y="1169"/>
                  <a:pt x="1967" y="1156"/>
                </a:cubicBezTo>
                <a:cubicBezTo>
                  <a:pt x="1979" y="1147"/>
                  <a:pt x="1975" y="1124"/>
                  <a:pt x="1960" y="1114"/>
                </a:cubicBezTo>
                <a:cubicBezTo>
                  <a:pt x="1953" y="1109"/>
                  <a:pt x="1946" y="1106"/>
                  <a:pt x="1938" y="1101"/>
                </a:cubicBezTo>
                <a:cubicBezTo>
                  <a:pt x="1958" y="1089"/>
                  <a:pt x="1978" y="1080"/>
                  <a:pt x="2000" y="1094"/>
                </a:cubicBezTo>
                <a:cubicBezTo>
                  <a:pt x="2020" y="1106"/>
                  <a:pt x="2031" y="1126"/>
                  <a:pt x="2026" y="1148"/>
                </a:cubicBezTo>
                <a:cubicBezTo>
                  <a:pt x="2022" y="1169"/>
                  <a:pt x="2012" y="1189"/>
                  <a:pt x="1992" y="1203"/>
                </a:cubicBezTo>
                <a:cubicBezTo>
                  <a:pt x="1963" y="1224"/>
                  <a:pt x="1934" y="1226"/>
                  <a:pt x="1901" y="1218"/>
                </a:cubicBezTo>
                <a:cubicBezTo>
                  <a:pt x="1864" y="1209"/>
                  <a:pt x="1837" y="1185"/>
                  <a:pt x="1824" y="1149"/>
                </a:cubicBezTo>
                <a:cubicBezTo>
                  <a:pt x="1804" y="1096"/>
                  <a:pt x="1810" y="1043"/>
                  <a:pt x="1836" y="993"/>
                </a:cubicBezTo>
                <a:cubicBezTo>
                  <a:pt x="1845" y="976"/>
                  <a:pt x="1862" y="964"/>
                  <a:pt x="1875" y="949"/>
                </a:cubicBezTo>
                <a:cubicBezTo>
                  <a:pt x="1901" y="921"/>
                  <a:pt x="1935" y="909"/>
                  <a:pt x="1971" y="905"/>
                </a:cubicBezTo>
                <a:cubicBezTo>
                  <a:pt x="1989" y="902"/>
                  <a:pt x="2008" y="897"/>
                  <a:pt x="2025" y="900"/>
                </a:cubicBezTo>
                <a:cubicBezTo>
                  <a:pt x="2065" y="906"/>
                  <a:pt x="2103" y="915"/>
                  <a:pt x="2137" y="939"/>
                </a:cubicBezTo>
                <a:cubicBezTo>
                  <a:pt x="2169" y="961"/>
                  <a:pt x="2191" y="989"/>
                  <a:pt x="2209" y="1020"/>
                </a:cubicBezTo>
                <a:cubicBezTo>
                  <a:pt x="2221" y="1041"/>
                  <a:pt x="2225" y="1066"/>
                  <a:pt x="2230" y="1090"/>
                </a:cubicBezTo>
                <a:cubicBezTo>
                  <a:pt x="2237" y="1133"/>
                  <a:pt x="2233" y="1176"/>
                  <a:pt x="2217" y="1217"/>
                </a:cubicBezTo>
                <a:cubicBezTo>
                  <a:pt x="2206" y="1244"/>
                  <a:pt x="2189" y="1270"/>
                  <a:pt x="2172" y="1295"/>
                </a:cubicBezTo>
                <a:cubicBezTo>
                  <a:pt x="2159" y="1314"/>
                  <a:pt x="2145" y="1332"/>
                  <a:pt x="2128" y="1348"/>
                </a:cubicBezTo>
                <a:cubicBezTo>
                  <a:pt x="2095" y="1379"/>
                  <a:pt x="2057" y="1401"/>
                  <a:pt x="2014" y="1417"/>
                </a:cubicBezTo>
                <a:cubicBezTo>
                  <a:pt x="1955" y="1439"/>
                  <a:pt x="1894" y="1442"/>
                  <a:pt x="1834" y="1429"/>
                </a:cubicBezTo>
                <a:cubicBezTo>
                  <a:pt x="1798" y="1421"/>
                  <a:pt x="1763" y="1408"/>
                  <a:pt x="1730" y="1389"/>
                </a:cubicBezTo>
                <a:cubicBezTo>
                  <a:pt x="1696" y="1368"/>
                  <a:pt x="1666" y="1344"/>
                  <a:pt x="1640" y="1315"/>
                </a:cubicBezTo>
                <a:cubicBezTo>
                  <a:pt x="1616" y="1289"/>
                  <a:pt x="1594" y="1261"/>
                  <a:pt x="1570" y="1235"/>
                </a:cubicBezTo>
                <a:cubicBezTo>
                  <a:pt x="1557" y="1220"/>
                  <a:pt x="1542" y="1206"/>
                  <a:pt x="1527" y="1193"/>
                </a:cubicBezTo>
                <a:cubicBezTo>
                  <a:pt x="1507" y="1176"/>
                  <a:pt x="1486" y="1159"/>
                  <a:pt x="1464" y="1145"/>
                </a:cubicBezTo>
                <a:cubicBezTo>
                  <a:pt x="1435" y="1128"/>
                  <a:pt x="1403" y="1125"/>
                  <a:pt x="1370" y="1129"/>
                </a:cubicBezTo>
                <a:cubicBezTo>
                  <a:pt x="1318" y="1136"/>
                  <a:pt x="1275" y="1160"/>
                  <a:pt x="1239" y="1196"/>
                </a:cubicBezTo>
                <a:cubicBezTo>
                  <a:pt x="1207" y="1229"/>
                  <a:pt x="1185" y="1267"/>
                  <a:pt x="1167" y="1309"/>
                </a:cubicBezTo>
                <a:cubicBezTo>
                  <a:pt x="1143" y="1367"/>
                  <a:pt x="1138" y="1425"/>
                  <a:pt x="1155" y="1484"/>
                </a:cubicBezTo>
                <a:cubicBezTo>
                  <a:pt x="1164" y="1517"/>
                  <a:pt x="1183" y="1544"/>
                  <a:pt x="1208" y="1567"/>
                </a:cubicBezTo>
                <a:cubicBezTo>
                  <a:pt x="1258" y="1613"/>
                  <a:pt x="1331" y="1616"/>
                  <a:pt x="1384" y="1588"/>
                </a:cubicBezTo>
                <a:cubicBezTo>
                  <a:pt x="1402" y="1578"/>
                  <a:pt x="1421" y="1564"/>
                  <a:pt x="1428" y="1542"/>
                </a:cubicBezTo>
                <a:cubicBezTo>
                  <a:pt x="1431" y="1531"/>
                  <a:pt x="1438" y="1522"/>
                  <a:pt x="1441" y="1512"/>
                </a:cubicBezTo>
                <a:cubicBezTo>
                  <a:pt x="1453" y="1464"/>
                  <a:pt x="1409" y="1390"/>
                  <a:pt x="1345" y="1402"/>
                </a:cubicBezTo>
                <a:cubicBezTo>
                  <a:pt x="1326" y="1406"/>
                  <a:pt x="1309" y="1412"/>
                  <a:pt x="1301" y="1433"/>
                </a:cubicBezTo>
                <a:cubicBezTo>
                  <a:pt x="1294" y="1454"/>
                  <a:pt x="1299" y="1473"/>
                  <a:pt x="1310" y="1490"/>
                </a:cubicBezTo>
                <a:cubicBezTo>
                  <a:pt x="1318" y="1503"/>
                  <a:pt x="1334" y="1501"/>
                  <a:pt x="1338" y="1486"/>
                </a:cubicBezTo>
                <a:cubicBezTo>
                  <a:pt x="1342" y="1473"/>
                  <a:pt x="1341" y="1460"/>
                  <a:pt x="1342" y="1445"/>
                </a:cubicBezTo>
                <a:cubicBezTo>
                  <a:pt x="1361" y="1444"/>
                  <a:pt x="1372" y="1460"/>
                  <a:pt x="1382" y="1474"/>
                </a:cubicBezTo>
                <a:cubicBezTo>
                  <a:pt x="1390" y="1485"/>
                  <a:pt x="1386" y="1499"/>
                  <a:pt x="1377" y="1512"/>
                </a:cubicBezTo>
                <a:cubicBezTo>
                  <a:pt x="1348" y="1550"/>
                  <a:pt x="1294" y="1550"/>
                  <a:pt x="1261" y="1514"/>
                </a:cubicBezTo>
                <a:cubicBezTo>
                  <a:pt x="1225" y="1477"/>
                  <a:pt x="1224" y="1437"/>
                  <a:pt x="1243" y="1394"/>
                </a:cubicBezTo>
                <a:cubicBezTo>
                  <a:pt x="1253" y="1372"/>
                  <a:pt x="1270" y="1356"/>
                  <a:pt x="1290" y="1341"/>
                </a:cubicBezTo>
                <a:cubicBezTo>
                  <a:pt x="1335" y="1309"/>
                  <a:pt x="1384" y="1307"/>
                  <a:pt x="1435" y="1320"/>
                </a:cubicBezTo>
                <a:cubicBezTo>
                  <a:pt x="1451" y="1324"/>
                  <a:pt x="1466" y="1334"/>
                  <a:pt x="1480" y="1343"/>
                </a:cubicBezTo>
                <a:cubicBezTo>
                  <a:pt x="1521" y="1372"/>
                  <a:pt x="1549" y="1410"/>
                  <a:pt x="1559" y="1460"/>
                </a:cubicBezTo>
                <a:cubicBezTo>
                  <a:pt x="1562" y="1477"/>
                  <a:pt x="1567" y="1496"/>
                  <a:pt x="1565" y="1514"/>
                </a:cubicBezTo>
                <a:cubicBezTo>
                  <a:pt x="1561" y="1552"/>
                  <a:pt x="1551" y="1589"/>
                  <a:pt x="1526" y="1621"/>
                </a:cubicBezTo>
                <a:cubicBezTo>
                  <a:pt x="1496" y="1661"/>
                  <a:pt x="1456" y="1685"/>
                  <a:pt x="1408" y="1701"/>
                </a:cubicBezTo>
                <a:cubicBezTo>
                  <a:pt x="1356" y="1718"/>
                  <a:pt x="1304" y="1720"/>
                  <a:pt x="1252" y="1708"/>
                </a:cubicBezTo>
                <a:cubicBezTo>
                  <a:pt x="1218" y="1700"/>
                  <a:pt x="1184" y="1689"/>
                  <a:pt x="1155" y="1665"/>
                </a:cubicBezTo>
                <a:cubicBezTo>
                  <a:pt x="1139" y="1652"/>
                  <a:pt x="1124" y="1638"/>
                  <a:pt x="1107" y="1626"/>
                </a:cubicBezTo>
                <a:cubicBezTo>
                  <a:pt x="1100" y="1621"/>
                  <a:pt x="1089" y="1616"/>
                  <a:pt x="1080" y="1616"/>
                </a:cubicBezTo>
                <a:cubicBezTo>
                  <a:pt x="823" y="1616"/>
                  <a:pt x="567" y="1616"/>
                  <a:pt x="310" y="1616"/>
                </a:cubicBezTo>
                <a:cubicBezTo>
                  <a:pt x="283" y="1616"/>
                  <a:pt x="255" y="1617"/>
                  <a:pt x="228" y="1612"/>
                </a:cubicBezTo>
                <a:cubicBezTo>
                  <a:pt x="187" y="1606"/>
                  <a:pt x="145" y="1598"/>
                  <a:pt x="106" y="1585"/>
                </a:cubicBezTo>
                <a:cubicBezTo>
                  <a:pt x="74" y="1575"/>
                  <a:pt x="44" y="1558"/>
                  <a:pt x="22" y="1531"/>
                </a:cubicBezTo>
                <a:cubicBezTo>
                  <a:pt x="0" y="1505"/>
                  <a:pt x="2" y="1457"/>
                  <a:pt x="27" y="1432"/>
                </a:cubicBezTo>
                <a:cubicBezTo>
                  <a:pt x="68" y="1390"/>
                  <a:pt x="120" y="1378"/>
                  <a:pt x="173" y="1366"/>
                </a:cubicBezTo>
                <a:cubicBezTo>
                  <a:pt x="238" y="1351"/>
                  <a:pt x="303" y="1355"/>
                  <a:pt x="368" y="1356"/>
                </a:cubicBezTo>
                <a:cubicBezTo>
                  <a:pt x="479" y="1356"/>
                  <a:pt x="589" y="1355"/>
                  <a:pt x="700" y="1359"/>
                </a:cubicBezTo>
                <a:cubicBezTo>
                  <a:pt x="785" y="1362"/>
                  <a:pt x="870" y="1372"/>
                  <a:pt x="955" y="1378"/>
                </a:cubicBezTo>
                <a:cubicBezTo>
                  <a:pt x="957" y="1379"/>
                  <a:pt x="959" y="1379"/>
                  <a:pt x="962" y="1383"/>
                </a:cubicBezTo>
                <a:cubicBezTo>
                  <a:pt x="952" y="1384"/>
                  <a:pt x="942" y="1385"/>
                  <a:pt x="931" y="1385"/>
                </a:cubicBezTo>
                <a:cubicBezTo>
                  <a:pt x="786" y="1387"/>
                  <a:pt x="640" y="1389"/>
                  <a:pt x="495" y="1392"/>
                </a:cubicBezTo>
                <a:cubicBezTo>
                  <a:pt x="406" y="1394"/>
                  <a:pt x="316" y="1397"/>
                  <a:pt x="227" y="1400"/>
                </a:cubicBezTo>
                <a:cubicBezTo>
                  <a:pt x="196" y="1401"/>
                  <a:pt x="168" y="1410"/>
                  <a:pt x="144" y="1432"/>
                </a:cubicBezTo>
                <a:cubicBezTo>
                  <a:pt x="115" y="1458"/>
                  <a:pt x="116" y="1518"/>
                  <a:pt x="146" y="1543"/>
                </a:cubicBezTo>
                <a:cubicBezTo>
                  <a:pt x="173" y="1566"/>
                  <a:pt x="204" y="1570"/>
                  <a:pt x="237" y="1570"/>
                </a:cubicBezTo>
                <a:cubicBezTo>
                  <a:pt x="329" y="1571"/>
                  <a:pt x="421" y="1570"/>
                  <a:pt x="513" y="1570"/>
                </a:cubicBezTo>
                <a:cubicBezTo>
                  <a:pt x="689" y="1570"/>
                  <a:pt x="866" y="1570"/>
                  <a:pt x="1042" y="1570"/>
                </a:cubicBezTo>
                <a:cubicBezTo>
                  <a:pt x="1048" y="1570"/>
                  <a:pt x="1054" y="1570"/>
                  <a:pt x="1061" y="1570"/>
                </a:cubicBezTo>
                <a:cubicBezTo>
                  <a:pt x="1055" y="1552"/>
                  <a:pt x="1047" y="1535"/>
                  <a:pt x="1043" y="1518"/>
                </a:cubicBezTo>
                <a:cubicBezTo>
                  <a:pt x="1036" y="1491"/>
                  <a:pt x="1028" y="1464"/>
                  <a:pt x="1025" y="1437"/>
                </a:cubicBezTo>
                <a:cubicBezTo>
                  <a:pt x="1021" y="1391"/>
                  <a:pt x="1025" y="1345"/>
                  <a:pt x="1036" y="1300"/>
                </a:cubicBezTo>
                <a:cubicBezTo>
                  <a:pt x="1044" y="1266"/>
                  <a:pt x="1055" y="1233"/>
                  <a:pt x="1069" y="1202"/>
                </a:cubicBezTo>
                <a:cubicBezTo>
                  <a:pt x="1083" y="1170"/>
                  <a:pt x="1101" y="1139"/>
                  <a:pt x="1121" y="1111"/>
                </a:cubicBezTo>
                <a:cubicBezTo>
                  <a:pt x="1143" y="1080"/>
                  <a:pt x="1170" y="1053"/>
                  <a:pt x="1203" y="1031"/>
                </a:cubicBezTo>
                <a:cubicBezTo>
                  <a:pt x="1264" y="990"/>
                  <a:pt x="1330" y="976"/>
                  <a:pt x="1401" y="989"/>
                </a:cubicBezTo>
                <a:cubicBezTo>
                  <a:pt x="1441" y="997"/>
                  <a:pt x="1479" y="1011"/>
                  <a:pt x="1514" y="1034"/>
                </a:cubicBezTo>
                <a:cubicBezTo>
                  <a:pt x="1524" y="1041"/>
                  <a:pt x="1536" y="1047"/>
                  <a:pt x="1548" y="1054"/>
                </a:cubicBezTo>
                <a:cubicBezTo>
                  <a:pt x="1551" y="1027"/>
                  <a:pt x="1551" y="1000"/>
                  <a:pt x="1555" y="974"/>
                </a:cubicBezTo>
                <a:cubicBezTo>
                  <a:pt x="1564" y="925"/>
                  <a:pt x="1573" y="876"/>
                  <a:pt x="1586" y="827"/>
                </a:cubicBezTo>
                <a:cubicBezTo>
                  <a:pt x="1595" y="790"/>
                  <a:pt x="1607" y="753"/>
                  <a:pt x="1622" y="718"/>
                </a:cubicBezTo>
                <a:cubicBezTo>
                  <a:pt x="1644" y="668"/>
                  <a:pt x="1668" y="619"/>
                  <a:pt x="1698" y="573"/>
                </a:cubicBezTo>
                <a:cubicBezTo>
                  <a:pt x="1733" y="520"/>
                  <a:pt x="1772" y="472"/>
                  <a:pt x="1822" y="433"/>
                </a:cubicBezTo>
                <a:cubicBezTo>
                  <a:pt x="1847" y="414"/>
                  <a:pt x="1875" y="398"/>
                  <a:pt x="1903" y="384"/>
                </a:cubicBezTo>
                <a:cubicBezTo>
                  <a:pt x="1982" y="344"/>
                  <a:pt x="2064" y="345"/>
                  <a:pt x="2147" y="372"/>
                </a:cubicBezTo>
                <a:cubicBezTo>
                  <a:pt x="2178" y="382"/>
                  <a:pt x="2206" y="403"/>
                  <a:pt x="2229" y="428"/>
                </a:cubicBezTo>
                <a:cubicBezTo>
                  <a:pt x="2237" y="436"/>
                  <a:pt x="2245" y="443"/>
                  <a:pt x="2253" y="451"/>
                </a:cubicBezTo>
                <a:cubicBezTo>
                  <a:pt x="2266" y="420"/>
                  <a:pt x="2277" y="389"/>
                  <a:pt x="2290" y="358"/>
                </a:cubicBezTo>
                <a:cubicBezTo>
                  <a:pt x="2306" y="320"/>
                  <a:pt x="2322" y="281"/>
                  <a:pt x="2341" y="244"/>
                </a:cubicBezTo>
                <a:cubicBezTo>
                  <a:pt x="2354" y="216"/>
                  <a:pt x="2369" y="189"/>
                  <a:pt x="2386" y="164"/>
                </a:cubicBezTo>
                <a:cubicBezTo>
                  <a:pt x="2397" y="147"/>
                  <a:pt x="2412" y="133"/>
                  <a:pt x="2427" y="119"/>
                </a:cubicBezTo>
                <a:cubicBezTo>
                  <a:pt x="2444" y="103"/>
                  <a:pt x="2462" y="88"/>
                  <a:pt x="2480" y="72"/>
                </a:cubicBezTo>
                <a:cubicBezTo>
                  <a:pt x="2485" y="68"/>
                  <a:pt x="2491" y="66"/>
                  <a:pt x="2497" y="62"/>
                </a:cubicBezTo>
                <a:cubicBezTo>
                  <a:pt x="2526" y="44"/>
                  <a:pt x="2555" y="30"/>
                  <a:pt x="2587" y="19"/>
                </a:cubicBezTo>
                <a:cubicBezTo>
                  <a:pt x="2624" y="5"/>
                  <a:pt x="2662" y="0"/>
                  <a:pt x="2699" y="9"/>
                </a:cubicBezTo>
                <a:cubicBezTo>
                  <a:pt x="2730" y="15"/>
                  <a:pt x="2760" y="25"/>
                  <a:pt x="2786" y="46"/>
                </a:cubicBezTo>
                <a:cubicBezTo>
                  <a:pt x="2815" y="70"/>
                  <a:pt x="2833" y="99"/>
                  <a:pt x="2848" y="132"/>
                </a:cubicBezTo>
                <a:cubicBezTo>
                  <a:pt x="2859" y="156"/>
                  <a:pt x="2869" y="180"/>
                  <a:pt x="2878" y="204"/>
                </a:cubicBezTo>
                <a:cubicBezTo>
                  <a:pt x="2889" y="235"/>
                  <a:pt x="2899" y="266"/>
                  <a:pt x="2910" y="297"/>
                </a:cubicBezTo>
                <a:cubicBezTo>
                  <a:pt x="2920" y="326"/>
                  <a:pt x="2930" y="355"/>
                  <a:pt x="2941" y="384"/>
                </a:cubicBezTo>
                <a:cubicBezTo>
                  <a:pt x="2962" y="435"/>
                  <a:pt x="2983" y="485"/>
                  <a:pt x="3005" y="536"/>
                </a:cubicBezTo>
                <a:cubicBezTo>
                  <a:pt x="3010" y="548"/>
                  <a:pt x="3018" y="559"/>
                  <a:pt x="3024" y="569"/>
                </a:cubicBezTo>
                <a:cubicBezTo>
                  <a:pt x="3050" y="571"/>
                  <a:pt x="3077" y="574"/>
                  <a:pt x="3104" y="577"/>
                </a:cubicBezTo>
                <a:cubicBezTo>
                  <a:pt x="3107" y="577"/>
                  <a:pt x="3111" y="575"/>
                  <a:pt x="3114" y="572"/>
                </a:cubicBezTo>
                <a:cubicBezTo>
                  <a:pt x="3140" y="543"/>
                  <a:pt x="3172" y="523"/>
                  <a:pt x="3207" y="507"/>
                </a:cubicBezTo>
                <a:cubicBezTo>
                  <a:pt x="3248" y="487"/>
                  <a:pt x="3290" y="482"/>
                  <a:pt x="3334" y="490"/>
                </a:cubicBezTo>
                <a:cubicBezTo>
                  <a:pt x="3393" y="501"/>
                  <a:pt x="3428" y="550"/>
                  <a:pt x="3423" y="610"/>
                </a:cubicBezTo>
                <a:cubicBezTo>
                  <a:pt x="3423" y="616"/>
                  <a:pt x="3422" y="623"/>
                  <a:pt x="3422" y="630"/>
                </a:cubicBezTo>
                <a:cubicBezTo>
                  <a:pt x="3444" y="638"/>
                  <a:pt x="3461" y="626"/>
                  <a:pt x="3477" y="616"/>
                </a:cubicBezTo>
                <a:cubicBezTo>
                  <a:pt x="3489" y="609"/>
                  <a:pt x="3499" y="599"/>
                  <a:pt x="3509" y="590"/>
                </a:cubicBezTo>
                <a:cubicBezTo>
                  <a:pt x="3533" y="568"/>
                  <a:pt x="3573" y="560"/>
                  <a:pt x="3606" y="577"/>
                </a:cubicBezTo>
                <a:cubicBezTo>
                  <a:pt x="3631" y="591"/>
                  <a:pt x="3655" y="608"/>
                  <a:pt x="3679" y="624"/>
                </a:cubicBezTo>
                <a:cubicBezTo>
                  <a:pt x="3716" y="650"/>
                  <a:pt x="3751" y="680"/>
                  <a:pt x="3800" y="677"/>
                </a:cubicBezTo>
                <a:cubicBezTo>
                  <a:pt x="3821" y="675"/>
                  <a:pt x="3841" y="671"/>
                  <a:pt x="3857" y="656"/>
                </a:cubicBezTo>
                <a:cubicBezTo>
                  <a:pt x="3873" y="641"/>
                  <a:pt x="3890" y="628"/>
                  <a:pt x="3906" y="615"/>
                </a:cubicBezTo>
                <a:cubicBezTo>
                  <a:pt x="3930" y="597"/>
                  <a:pt x="3960" y="595"/>
                  <a:pt x="3980" y="607"/>
                </a:cubicBezTo>
                <a:cubicBezTo>
                  <a:pt x="3966" y="611"/>
                  <a:pt x="3948" y="614"/>
                  <a:pt x="3933" y="621"/>
                </a:cubicBezTo>
                <a:cubicBezTo>
                  <a:pt x="3925" y="624"/>
                  <a:pt x="3919" y="633"/>
                  <a:pt x="3913" y="639"/>
                </a:cubicBezTo>
                <a:cubicBezTo>
                  <a:pt x="3909" y="643"/>
                  <a:pt x="3905" y="645"/>
                  <a:pt x="3901" y="648"/>
                </a:cubicBezTo>
                <a:cubicBezTo>
                  <a:pt x="3897" y="650"/>
                  <a:pt x="3893" y="651"/>
                  <a:pt x="3890" y="653"/>
                </a:cubicBezTo>
                <a:cubicBezTo>
                  <a:pt x="3873" y="664"/>
                  <a:pt x="3857" y="676"/>
                  <a:pt x="3839" y="686"/>
                </a:cubicBezTo>
                <a:cubicBezTo>
                  <a:pt x="3801" y="708"/>
                  <a:pt x="3761" y="707"/>
                  <a:pt x="3722" y="692"/>
                </a:cubicBezTo>
                <a:cubicBezTo>
                  <a:pt x="3690" y="679"/>
                  <a:pt x="3661" y="658"/>
                  <a:pt x="3631" y="641"/>
                </a:cubicBezTo>
                <a:cubicBezTo>
                  <a:pt x="3623" y="636"/>
                  <a:pt x="3615" y="629"/>
                  <a:pt x="3607" y="624"/>
                </a:cubicBezTo>
                <a:cubicBezTo>
                  <a:pt x="3564" y="599"/>
                  <a:pt x="3530" y="583"/>
                  <a:pt x="3492" y="627"/>
                </a:cubicBezTo>
                <a:cubicBezTo>
                  <a:pt x="3475" y="646"/>
                  <a:pt x="3438" y="653"/>
                  <a:pt x="3414" y="641"/>
                </a:cubicBezTo>
                <a:cubicBezTo>
                  <a:pt x="3409" y="638"/>
                  <a:pt x="3406" y="631"/>
                  <a:pt x="3402" y="626"/>
                </a:cubicBezTo>
                <a:cubicBezTo>
                  <a:pt x="3393" y="612"/>
                  <a:pt x="3388" y="595"/>
                  <a:pt x="3376" y="585"/>
                </a:cubicBezTo>
                <a:cubicBezTo>
                  <a:pt x="3351" y="564"/>
                  <a:pt x="3320" y="552"/>
                  <a:pt x="3286" y="550"/>
                </a:cubicBezTo>
                <a:cubicBezTo>
                  <a:pt x="3230" y="545"/>
                  <a:pt x="3176" y="550"/>
                  <a:pt x="3130" y="586"/>
                </a:cubicBezTo>
                <a:cubicBezTo>
                  <a:pt x="3139" y="591"/>
                  <a:pt x="3148" y="597"/>
                  <a:pt x="3157" y="600"/>
                </a:cubicBezTo>
                <a:cubicBezTo>
                  <a:pt x="3191" y="611"/>
                  <a:pt x="3211" y="636"/>
                  <a:pt x="3222" y="666"/>
                </a:cubicBezTo>
                <a:cubicBezTo>
                  <a:pt x="3228" y="680"/>
                  <a:pt x="3227" y="699"/>
                  <a:pt x="3221" y="713"/>
                </a:cubicBezTo>
                <a:cubicBezTo>
                  <a:pt x="3209" y="742"/>
                  <a:pt x="3184" y="759"/>
                  <a:pt x="3152" y="765"/>
                </a:cubicBezTo>
                <a:cubicBezTo>
                  <a:pt x="3136" y="768"/>
                  <a:pt x="3124" y="775"/>
                  <a:pt x="3112" y="787"/>
                </a:cubicBezTo>
                <a:cubicBezTo>
                  <a:pt x="3096" y="806"/>
                  <a:pt x="3075" y="821"/>
                  <a:pt x="3057" y="838"/>
                </a:cubicBezTo>
                <a:cubicBezTo>
                  <a:pt x="3029" y="864"/>
                  <a:pt x="2988" y="871"/>
                  <a:pt x="2955" y="855"/>
                </a:cubicBezTo>
                <a:cubicBezTo>
                  <a:pt x="2932" y="844"/>
                  <a:pt x="2914" y="828"/>
                  <a:pt x="2899" y="808"/>
                </a:cubicBezTo>
                <a:cubicBezTo>
                  <a:pt x="2893" y="798"/>
                  <a:pt x="2886" y="794"/>
                  <a:pt x="2873" y="796"/>
                </a:cubicBezTo>
                <a:cubicBezTo>
                  <a:pt x="2835" y="803"/>
                  <a:pt x="2796" y="797"/>
                  <a:pt x="2761" y="782"/>
                </a:cubicBezTo>
                <a:cubicBezTo>
                  <a:pt x="2745" y="775"/>
                  <a:pt x="2728" y="763"/>
                  <a:pt x="2720" y="749"/>
                </a:cubicBezTo>
                <a:cubicBezTo>
                  <a:pt x="2698" y="711"/>
                  <a:pt x="2717" y="670"/>
                  <a:pt x="2761" y="654"/>
                </a:cubicBezTo>
                <a:cubicBezTo>
                  <a:pt x="2803" y="638"/>
                  <a:pt x="2847" y="632"/>
                  <a:pt x="2892" y="634"/>
                </a:cubicBezTo>
                <a:cubicBezTo>
                  <a:pt x="2902" y="635"/>
                  <a:pt x="2913" y="634"/>
                  <a:pt x="2923" y="633"/>
                </a:cubicBezTo>
                <a:cubicBezTo>
                  <a:pt x="2963" y="628"/>
                  <a:pt x="3001" y="631"/>
                  <a:pt x="3035" y="654"/>
                </a:cubicBezTo>
                <a:cubicBezTo>
                  <a:pt x="3059" y="670"/>
                  <a:pt x="3062" y="709"/>
                  <a:pt x="3040" y="725"/>
                </a:cubicBezTo>
                <a:cubicBezTo>
                  <a:pt x="3008" y="749"/>
                  <a:pt x="2972" y="762"/>
                  <a:pt x="2932" y="754"/>
                </a:cubicBezTo>
                <a:cubicBezTo>
                  <a:pt x="2918" y="751"/>
                  <a:pt x="2904" y="741"/>
                  <a:pt x="2891" y="732"/>
                </a:cubicBezTo>
                <a:cubicBezTo>
                  <a:pt x="2882" y="727"/>
                  <a:pt x="2877" y="716"/>
                  <a:pt x="2882" y="706"/>
                </a:cubicBezTo>
                <a:cubicBezTo>
                  <a:pt x="2889" y="696"/>
                  <a:pt x="2896" y="682"/>
                  <a:pt x="2911" y="681"/>
                </a:cubicBezTo>
                <a:cubicBezTo>
                  <a:pt x="2914" y="680"/>
                  <a:pt x="2918" y="683"/>
                  <a:pt x="2922" y="685"/>
                </a:cubicBezTo>
                <a:cubicBezTo>
                  <a:pt x="2920" y="688"/>
                  <a:pt x="2918" y="692"/>
                  <a:pt x="2916" y="695"/>
                </a:cubicBezTo>
                <a:cubicBezTo>
                  <a:pt x="2912" y="700"/>
                  <a:pt x="2903" y="706"/>
                  <a:pt x="2904" y="709"/>
                </a:cubicBezTo>
                <a:cubicBezTo>
                  <a:pt x="2906" y="717"/>
                  <a:pt x="2911" y="726"/>
                  <a:pt x="2918" y="730"/>
                </a:cubicBezTo>
                <a:cubicBezTo>
                  <a:pt x="2935" y="740"/>
                  <a:pt x="2953" y="735"/>
                  <a:pt x="2971" y="727"/>
                </a:cubicBezTo>
                <a:cubicBezTo>
                  <a:pt x="2992" y="718"/>
                  <a:pt x="2999" y="694"/>
                  <a:pt x="2992" y="676"/>
                </a:cubicBezTo>
                <a:cubicBezTo>
                  <a:pt x="2980" y="647"/>
                  <a:pt x="2951" y="637"/>
                  <a:pt x="2926" y="642"/>
                </a:cubicBezTo>
                <a:cubicBezTo>
                  <a:pt x="2917" y="644"/>
                  <a:pt x="2908" y="647"/>
                  <a:pt x="2900" y="647"/>
                </a:cubicBezTo>
                <a:cubicBezTo>
                  <a:pt x="2863" y="644"/>
                  <a:pt x="2830" y="655"/>
                  <a:pt x="2798" y="674"/>
                </a:cubicBezTo>
                <a:cubicBezTo>
                  <a:pt x="2760" y="696"/>
                  <a:pt x="2767" y="734"/>
                  <a:pt x="2797" y="754"/>
                </a:cubicBezTo>
                <a:cubicBezTo>
                  <a:pt x="2826" y="773"/>
                  <a:pt x="2858" y="782"/>
                  <a:pt x="2893" y="778"/>
                </a:cubicBezTo>
                <a:cubicBezTo>
                  <a:pt x="2896" y="778"/>
                  <a:pt x="2898" y="780"/>
                  <a:pt x="2900" y="782"/>
                </a:cubicBezTo>
                <a:cubicBezTo>
                  <a:pt x="2920" y="794"/>
                  <a:pt x="2939" y="808"/>
                  <a:pt x="2960" y="817"/>
                </a:cubicBezTo>
                <a:cubicBezTo>
                  <a:pt x="3003" y="837"/>
                  <a:pt x="3049" y="823"/>
                  <a:pt x="3082" y="781"/>
                </a:cubicBezTo>
                <a:cubicBezTo>
                  <a:pt x="3095" y="765"/>
                  <a:pt x="3112" y="757"/>
                  <a:pt x="3131" y="751"/>
                </a:cubicBezTo>
                <a:cubicBezTo>
                  <a:pt x="3148" y="747"/>
                  <a:pt x="3163" y="736"/>
                  <a:pt x="3167" y="718"/>
                </a:cubicBezTo>
                <a:cubicBezTo>
                  <a:pt x="3173" y="688"/>
                  <a:pt x="3174" y="660"/>
                  <a:pt x="3154" y="633"/>
                </a:cubicBezTo>
                <a:cubicBezTo>
                  <a:pt x="3137" y="609"/>
                  <a:pt x="3116" y="593"/>
                  <a:pt x="3089" y="589"/>
                </a:cubicBezTo>
                <a:cubicBezTo>
                  <a:pt x="3065" y="585"/>
                  <a:pt x="3040" y="581"/>
                  <a:pt x="3018" y="598"/>
                </a:cubicBezTo>
                <a:cubicBezTo>
                  <a:pt x="3016" y="599"/>
                  <a:pt x="3012" y="600"/>
                  <a:pt x="3010" y="599"/>
                </a:cubicBezTo>
                <a:cubicBezTo>
                  <a:pt x="3001" y="596"/>
                  <a:pt x="2991" y="593"/>
                  <a:pt x="2984" y="588"/>
                </a:cubicBezTo>
                <a:cubicBezTo>
                  <a:pt x="2968" y="577"/>
                  <a:pt x="2954" y="563"/>
                  <a:pt x="2937" y="553"/>
                </a:cubicBezTo>
                <a:cubicBezTo>
                  <a:pt x="2925" y="546"/>
                  <a:pt x="2911" y="542"/>
                  <a:pt x="2897" y="541"/>
                </a:cubicBezTo>
                <a:cubicBezTo>
                  <a:pt x="2849" y="535"/>
                  <a:pt x="2804" y="539"/>
                  <a:pt x="2767" y="577"/>
                </a:cubicBezTo>
                <a:cubicBezTo>
                  <a:pt x="2764" y="581"/>
                  <a:pt x="2756" y="582"/>
                  <a:pt x="2750" y="581"/>
                </a:cubicBezTo>
                <a:cubicBezTo>
                  <a:pt x="2709" y="578"/>
                  <a:pt x="2669" y="580"/>
                  <a:pt x="2633" y="604"/>
                </a:cubicBezTo>
                <a:cubicBezTo>
                  <a:pt x="2597" y="627"/>
                  <a:pt x="2565" y="676"/>
                  <a:pt x="2580" y="736"/>
                </a:cubicBezTo>
                <a:cubicBezTo>
                  <a:pt x="2585" y="756"/>
                  <a:pt x="2591" y="776"/>
                  <a:pt x="2603" y="792"/>
                </a:cubicBezTo>
                <a:cubicBezTo>
                  <a:pt x="2615" y="810"/>
                  <a:pt x="2633" y="825"/>
                  <a:pt x="2651" y="837"/>
                </a:cubicBezTo>
                <a:cubicBezTo>
                  <a:pt x="2675" y="853"/>
                  <a:pt x="2700" y="867"/>
                  <a:pt x="2727" y="878"/>
                </a:cubicBezTo>
                <a:cubicBezTo>
                  <a:pt x="2762" y="892"/>
                  <a:pt x="2800" y="888"/>
                  <a:pt x="2837" y="886"/>
                </a:cubicBezTo>
                <a:cubicBezTo>
                  <a:pt x="2845" y="886"/>
                  <a:pt x="2854" y="888"/>
                  <a:pt x="2862" y="890"/>
                </a:cubicBezTo>
                <a:cubicBezTo>
                  <a:pt x="2881" y="896"/>
                  <a:pt x="2900" y="906"/>
                  <a:pt x="2921" y="909"/>
                </a:cubicBezTo>
                <a:cubicBezTo>
                  <a:pt x="2950" y="913"/>
                  <a:pt x="2979" y="913"/>
                  <a:pt x="3008" y="913"/>
                </a:cubicBezTo>
                <a:cubicBezTo>
                  <a:pt x="3022" y="913"/>
                  <a:pt x="3035" y="909"/>
                  <a:pt x="3047" y="903"/>
                </a:cubicBezTo>
                <a:cubicBezTo>
                  <a:pt x="3067" y="894"/>
                  <a:pt x="3085" y="881"/>
                  <a:pt x="3102" y="871"/>
                </a:cubicBezTo>
                <a:cubicBezTo>
                  <a:pt x="3143" y="891"/>
                  <a:pt x="3186" y="899"/>
                  <a:pt x="3231" y="892"/>
                </a:cubicBezTo>
                <a:cubicBezTo>
                  <a:pt x="3279" y="883"/>
                  <a:pt x="3307" y="850"/>
                  <a:pt x="3329" y="808"/>
                </a:cubicBezTo>
                <a:cubicBezTo>
                  <a:pt x="3346" y="808"/>
                  <a:pt x="3364" y="810"/>
                  <a:pt x="3382" y="808"/>
                </a:cubicBezTo>
                <a:cubicBezTo>
                  <a:pt x="3400" y="806"/>
                  <a:pt x="3419" y="802"/>
                  <a:pt x="3436" y="796"/>
                </a:cubicBezTo>
                <a:cubicBezTo>
                  <a:pt x="3462" y="788"/>
                  <a:pt x="3491" y="759"/>
                  <a:pt x="3489" y="733"/>
                </a:cubicBezTo>
                <a:cubicBezTo>
                  <a:pt x="3488" y="718"/>
                  <a:pt x="3494" y="709"/>
                  <a:pt x="3502" y="697"/>
                </a:cubicBezTo>
                <a:cubicBezTo>
                  <a:pt x="3521" y="669"/>
                  <a:pt x="3547" y="663"/>
                  <a:pt x="3576" y="671"/>
                </a:cubicBezTo>
                <a:cubicBezTo>
                  <a:pt x="3606" y="678"/>
                  <a:pt x="3634" y="690"/>
                  <a:pt x="3663" y="700"/>
                </a:cubicBezTo>
                <a:cubicBezTo>
                  <a:pt x="3677" y="705"/>
                  <a:pt x="3692" y="709"/>
                  <a:pt x="3705" y="716"/>
                </a:cubicBezTo>
                <a:cubicBezTo>
                  <a:pt x="3736" y="731"/>
                  <a:pt x="3769" y="735"/>
                  <a:pt x="3802" y="730"/>
                </a:cubicBezTo>
                <a:cubicBezTo>
                  <a:pt x="3813" y="728"/>
                  <a:pt x="3823" y="723"/>
                  <a:pt x="3832" y="719"/>
                </a:cubicBezTo>
                <a:cubicBezTo>
                  <a:pt x="3855" y="709"/>
                  <a:pt x="3872" y="691"/>
                  <a:pt x="3887" y="672"/>
                </a:cubicBezTo>
                <a:close/>
              </a:path>
            </a:pathLst>
          </a:custGeom>
          <a:solidFill>
            <a:schemeClr val="bg1">
              <a:alpha val="2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88" name="标题 87">
            <a:extLst>
              <a:ext uri="{FF2B5EF4-FFF2-40B4-BE49-F238E27FC236}">
                <a16:creationId xmlns:a16="http://schemas.microsoft.com/office/drawing/2014/main" id="{3C4D4758-5DDE-42A1-9A1E-EC6D1457B844}"/>
              </a:ext>
            </a:extLst>
          </p:cNvPr>
          <p:cNvSpPr>
            <a:spLocks noGrp="1"/>
          </p:cNvSpPr>
          <p:nvPr>
            <p:ph type="title"/>
          </p:nvPr>
        </p:nvSpPr>
        <p:spPr>
          <a:xfrm>
            <a:off x="597202" y="611738"/>
            <a:ext cx="11072812" cy="997902"/>
          </a:xfrm>
        </p:spPr>
        <p:txBody>
          <a:bodyPr/>
          <a:lstStyle/>
          <a:p>
            <a:pPr>
              <a:lnSpc>
                <a:spcPct val="120000"/>
              </a:lnSpc>
            </a:pPr>
            <a:r>
              <a:rPr lang="en-US" altLang="zh-CN" b="1" dirty="0">
                <a:solidFill>
                  <a:srgbClr val="FFFF00"/>
                </a:solidFill>
                <a:latin typeface="Arial" charset="0"/>
                <a:ea typeface="Arial" charset="0"/>
                <a:cs typeface="Arial" charset="0"/>
              </a:rPr>
              <a:t>Thank you for your attention!</a:t>
            </a:r>
            <a:endParaRPr lang="zh-CN" altLang="en-US" b="1" dirty="0">
              <a:solidFill>
                <a:srgbClr val="FFFF00"/>
              </a:solidFill>
              <a:latin typeface="Arial" charset="0"/>
              <a:ea typeface="Arial" charset="0"/>
              <a:cs typeface="Arial" charset="0"/>
            </a:endParaRPr>
          </a:p>
        </p:txBody>
      </p:sp>
      <p:sp>
        <p:nvSpPr>
          <p:cNvPr id="52" name="TextBox 6"/>
          <p:cNvSpPr txBox="1">
            <a:spLocks noChangeArrowheads="1"/>
          </p:cNvSpPr>
          <p:nvPr/>
        </p:nvSpPr>
        <p:spPr bwMode="auto">
          <a:xfrm>
            <a:off x="1669396" y="1970759"/>
            <a:ext cx="9773807" cy="371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a:defRPr kumimoji="1" sz="2400">
                <a:solidFill>
                  <a:schemeClr val="tx1"/>
                </a:solidFill>
                <a:latin typeface="Calibri" charset="0"/>
                <a:ea typeface="宋体" charset="0"/>
                <a:cs typeface="宋体" charset="0"/>
              </a:defRPr>
            </a:lvl1pPr>
            <a:lvl2pPr marL="742950" indent="-285750">
              <a:defRPr kumimoji="1" sz="2400">
                <a:solidFill>
                  <a:schemeClr val="tx1"/>
                </a:solidFill>
                <a:latin typeface="Calibri" charset="0"/>
                <a:ea typeface="宋体" charset="0"/>
              </a:defRPr>
            </a:lvl2pPr>
            <a:lvl3pPr marL="1143000" indent="-228600">
              <a:defRPr kumimoji="1" sz="2400">
                <a:solidFill>
                  <a:schemeClr val="tx1"/>
                </a:solidFill>
                <a:latin typeface="Calibri" charset="0"/>
                <a:ea typeface="宋体" charset="0"/>
              </a:defRPr>
            </a:lvl3pPr>
            <a:lvl4pPr marL="1600200" indent="-228600">
              <a:defRPr kumimoji="1" sz="2400">
                <a:solidFill>
                  <a:schemeClr val="tx1"/>
                </a:solidFill>
                <a:latin typeface="Calibri" charset="0"/>
                <a:ea typeface="宋体" charset="0"/>
              </a:defRPr>
            </a:lvl4pPr>
            <a:lvl5pPr marL="2057400" indent="-228600">
              <a:defRPr kumimoji="1" sz="2400">
                <a:solidFill>
                  <a:schemeClr val="tx1"/>
                </a:solidFill>
                <a:latin typeface="Calibri" charset="0"/>
                <a:ea typeface="宋体" charset="0"/>
              </a:defRPr>
            </a:lvl5pPr>
            <a:lvl6pPr marL="2514600" indent="-228600" fontAlgn="base">
              <a:spcBef>
                <a:spcPct val="0"/>
              </a:spcBef>
              <a:spcAft>
                <a:spcPct val="0"/>
              </a:spcAft>
              <a:defRPr kumimoji="1" sz="2400">
                <a:solidFill>
                  <a:schemeClr val="tx1"/>
                </a:solidFill>
                <a:latin typeface="Calibri" charset="0"/>
                <a:ea typeface="宋体" charset="0"/>
              </a:defRPr>
            </a:lvl6pPr>
            <a:lvl7pPr marL="2971800" indent="-228600" fontAlgn="base">
              <a:spcBef>
                <a:spcPct val="0"/>
              </a:spcBef>
              <a:spcAft>
                <a:spcPct val="0"/>
              </a:spcAft>
              <a:defRPr kumimoji="1" sz="2400">
                <a:solidFill>
                  <a:schemeClr val="tx1"/>
                </a:solidFill>
                <a:latin typeface="Calibri" charset="0"/>
                <a:ea typeface="宋体" charset="0"/>
              </a:defRPr>
            </a:lvl7pPr>
            <a:lvl8pPr marL="3429000" indent="-228600" fontAlgn="base">
              <a:spcBef>
                <a:spcPct val="0"/>
              </a:spcBef>
              <a:spcAft>
                <a:spcPct val="0"/>
              </a:spcAft>
              <a:defRPr kumimoji="1" sz="2400">
                <a:solidFill>
                  <a:schemeClr val="tx1"/>
                </a:solidFill>
                <a:latin typeface="Calibri" charset="0"/>
                <a:ea typeface="宋体" charset="0"/>
              </a:defRPr>
            </a:lvl8pPr>
            <a:lvl9pPr marL="3886200" indent="-228600" fontAlgn="base">
              <a:spcBef>
                <a:spcPct val="0"/>
              </a:spcBef>
              <a:spcAft>
                <a:spcPct val="0"/>
              </a:spcAft>
              <a:defRPr kumimoji="1" sz="2400">
                <a:solidFill>
                  <a:schemeClr val="tx1"/>
                </a:solidFill>
                <a:latin typeface="Calibri" charset="0"/>
                <a:ea typeface="宋体" charset="0"/>
              </a:defRPr>
            </a:lvl9pPr>
          </a:lstStyle>
          <a:p>
            <a:pPr defTabSz="914290">
              <a:lnSpc>
                <a:spcPct val="120000"/>
              </a:lnSpc>
            </a:pPr>
            <a:r>
              <a:rPr kumimoji="0" lang="en-US" altLang="zh-CN" sz="2800" b="1" dirty="0">
                <a:solidFill>
                  <a:srgbClr val="FFFFFF"/>
                </a:solidFill>
                <a:latin typeface="Monotype Corsiva" charset="0"/>
              </a:rPr>
              <a:t>J. </a:t>
            </a:r>
            <a:r>
              <a:rPr kumimoji="0" lang="en-US" altLang="zh-CN" sz="2800" b="1" dirty="0" err="1">
                <a:solidFill>
                  <a:srgbClr val="FFFFFF"/>
                </a:solidFill>
                <a:latin typeface="Monotype Corsiva" charset="0"/>
              </a:rPr>
              <a:t>Meng</a:t>
            </a:r>
            <a:r>
              <a:rPr kumimoji="0" lang="en-US" altLang="zh-CN" sz="2800" b="1" dirty="0">
                <a:solidFill>
                  <a:srgbClr val="FFFFFF"/>
                </a:solidFill>
                <a:latin typeface="Monotype Corsiva" charset="0"/>
              </a:rPr>
              <a:t>  &amp;  PKU group                 Peking University</a:t>
            </a:r>
          </a:p>
          <a:p>
            <a:pPr defTabSz="914290">
              <a:lnSpc>
                <a:spcPct val="120000"/>
              </a:lnSpc>
            </a:pPr>
            <a:r>
              <a:rPr kumimoji="0" lang="en-US" altLang="zh-CN" sz="2800" b="1" dirty="0">
                <a:solidFill>
                  <a:srgbClr val="FFFFFF"/>
                </a:solidFill>
                <a:latin typeface="Monotype Corsiva" charset="0"/>
              </a:rPr>
              <a:t>T. </a:t>
            </a:r>
            <a:r>
              <a:rPr kumimoji="0" lang="en-US" altLang="zh-CN" sz="2800" b="1" dirty="0" err="1">
                <a:solidFill>
                  <a:srgbClr val="FFFFFF"/>
                </a:solidFill>
                <a:latin typeface="Monotype Corsiva" charset="0"/>
              </a:rPr>
              <a:t>Niksic</a:t>
            </a:r>
            <a:r>
              <a:rPr kumimoji="0" lang="en-US" altLang="zh-CN" sz="2800" b="1" dirty="0">
                <a:solidFill>
                  <a:srgbClr val="FFFFFF"/>
                </a:solidFill>
                <a:latin typeface="Monotype Corsiva" charset="0"/>
              </a:rPr>
              <a:t>  &amp; D. </a:t>
            </a:r>
            <a:r>
              <a:rPr kumimoji="0" lang="en-US" altLang="zh-CN" sz="2800" b="1" dirty="0" err="1">
                <a:solidFill>
                  <a:srgbClr val="FFFFFF"/>
                </a:solidFill>
                <a:latin typeface="Monotype Corsiva" charset="0"/>
              </a:rPr>
              <a:t>Vretenar</a:t>
            </a:r>
            <a:r>
              <a:rPr kumimoji="0" lang="en-US" altLang="zh-CN" sz="2800" b="1" dirty="0">
                <a:solidFill>
                  <a:srgbClr val="FFFFFF"/>
                </a:solidFill>
                <a:latin typeface="Monotype Corsiva" charset="0"/>
              </a:rPr>
              <a:t>                University of Zagreb</a:t>
            </a:r>
          </a:p>
          <a:p>
            <a:pPr defTabSz="914290">
              <a:lnSpc>
                <a:spcPct val="120000"/>
              </a:lnSpc>
            </a:pPr>
            <a:r>
              <a:rPr kumimoji="0" lang="en-US" altLang="zh-CN" sz="2800" b="1" dirty="0">
                <a:solidFill>
                  <a:srgbClr val="FFFFFF"/>
                </a:solidFill>
                <a:latin typeface="Monotype Corsiva" charset="0"/>
              </a:rPr>
              <a:t>Y. J. Chen                                        CIAE</a:t>
            </a:r>
            <a:endParaRPr kumimoji="0" lang="en-US" altLang="zh-CN" b="1" dirty="0">
              <a:solidFill>
                <a:srgbClr val="FFFFFF"/>
              </a:solidFill>
              <a:latin typeface="Monotype Corsiva" charset="0"/>
            </a:endParaRPr>
          </a:p>
          <a:p>
            <a:pPr defTabSz="914290">
              <a:lnSpc>
                <a:spcPct val="120000"/>
              </a:lnSpc>
            </a:pPr>
            <a:r>
              <a:rPr kumimoji="0" lang="en-US" altLang="zh-CN" sz="2800" b="1" dirty="0">
                <a:solidFill>
                  <a:srgbClr val="FFFFFF"/>
                </a:solidFill>
                <a:latin typeface="Monotype Corsiva" charset="0"/>
              </a:rPr>
              <a:t>Z. M. </a:t>
            </a:r>
            <a:r>
              <a:rPr kumimoji="0" lang="en-US" altLang="zh-CN" sz="2800" b="1" dirty="0" err="1">
                <a:solidFill>
                  <a:srgbClr val="FFFFFF"/>
                </a:solidFill>
                <a:latin typeface="Monotype Corsiva" charset="0"/>
              </a:rPr>
              <a:t>Niu</a:t>
            </a:r>
            <a:r>
              <a:rPr kumimoji="0" lang="en-US" altLang="zh-CN" sz="2800" b="1" dirty="0">
                <a:solidFill>
                  <a:srgbClr val="FFFFFF"/>
                </a:solidFill>
                <a:latin typeface="Monotype Corsiva" charset="0"/>
              </a:rPr>
              <a:t>                                       Anhui University  </a:t>
            </a:r>
          </a:p>
          <a:p>
            <a:pPr defTabSz="914290">
              <a:lnSpc>
                <a:spcPct val="120000"/>
              </a:lnSpc>
            </a:pPr>
            <a:r>
              <a:rPr kumimoji="0" lang="en-US" altLang="zh-CN" sz="2800" b="1" dirty="0">
                <a:solidFill>
                  <a:srgbClr val="FFFFFF"/>
                </a:solidFill>
                <a:latin typeface="Monotype Corsiva" charset="0"/>
              </a:rPr>
              <a:t>J. Xiang                                           </a:t>
            </a:r>
            <a:r>
              <a:rPr kumimoji="0" lang="en-US" altLang="zh-CN" sz="2800" b="1" dirty="0" err="1">
                <a:solidFill>
                  <a:srgbClr val="FFFFFF"/>
                </a:solidFill>
                <a:latin typeface="Monotype Corsiva" charset="0"/>
              </a:rPr>
              <a:t>Qiannan</a:t>
            </a:r>
            <a:r>
              <a:rPr kumimoji="0" lang="en-US" altLang="zh-CN" sz="2800" b="1" dirty="0">
                <a:solidFill>
                  <a:srgbClr val="FFFFFF"/>
                </a:solidFill>
                <a:latin typeface="Monotype Corsiva" charset="0"/>
              </a:rPr>
              <a:t> Normal University </a:t>
            </a:r>
          </a:p>
          <a:p>
            <a:pPr defTabSz="914290">
              <a:lnSpc>
                <a:spcPct val="120000"/>
              </a:lnSpc>
            </a:pPr>
            <a:r>
              <a:rPr kumimoji="0" lang="mr-IN" altLang="zh-CN" sz="2800" b="1" dirty="0" err="1">
                <a:solidFill>
                  <a:srgbClr val="FFFFFF"/>
                </a:solidFill>
                <a:latin typeface="Monotype Corsiva" charset="0"/>
              </a:rPr>
              <a:t>J</a:t>
            </a:r>
            <a:r>
              <a:rPr kumimoji="0" lang="mr-IN" altLang="zh-CN" sz="2800" b="1" dirty="0">
                <a:solidFill>
                  <a:srgbClr val="FFFFFF"/>
                </a:solidFill>
                <a:latin typeface="Monotype Corsiva" charset="0"/>
              </a:rPr>
              <a:t>.</a:t>
            </a:r>
            <a:r>
              <a:rPr kumimoji="0" lang="en-US" altLang="zh-CN" sz="2800" b="1" dirty="0">
                <a:solidFill>
                  <a:srgbClr val="FFFFFF"/>
                </a:solidFill>
                <a:latin typeface="Monotype Corsiva" charset="0"/>
              </a:rPr>
              <a:t> </a:t>
            </a:r>
            <a:r>
              <a:rPr kumimoji="0" lang="mr-IN" altLang="zh-CN" sz="2800" b="1" dirty="0" err="1">
                <a:solidFill>
                  <a:srgbClr val="FFFFFF"/>
                </a:solidFill>
                <a:latin typeface="Monotype Corsiva" charset="0"/>
              </a:rPr>
              <a:t>Zhao</a:t>
            </a:r>
            <a:r>
              <a:rPr kumimoji="0" lang="en-US" altLang="zh-CN" sz="2800" b="1" dirty="0">
                <a:solidFill>
                  <a:srgbClr val="FFFFFF"/>
                </a:solidFill>
                <a:latin typeface="Monotype Corsiva" charset="0"/>
              </a:rPr>
              <a:t>                                           </a:t>
            </a:r>
            <a:r>
              <a:rPr kumimoji="0" lang="mr-IN" altLang="zh-CN" sz="2800" b="1" dirty="0" err="1">
                <a:solidFill>
                  <a:srgbClr val="FFFFFF"/>
                </a:solidFill>
                <a:latin typeface="Monotype Corsiva" charset="0"/>
              </a:rPr>
              <a:t>China</a:t>
            </a:r>
            <a:r>
              <a:rPr kumimoji="0" lang="mr-IN" altLang="zh-CN" sz="2800" b="1" dirty="0">
                <a:solidFill>
                  <a:srgbClr val="FFFFFF"/>
                </a:solidFill>
                <a:latin typeface="Monotype Corsiva" charset="0"/>
              </a:rPr>
              <a:t> </a:t>
            </a:r>
            <a:r>
              <a:rPr kumimoji="0" lang="mr-IN" altLang="zh-CN" sz="2800" b="1" dirty="0" err="1">
                <a:solidFill>
                  <a:srgbClr val="FFFFFF"/>
                </a:solidFill>
                <a:latin typeface="Monotype Corsiva" charset="0"/>
              </a:rPr>
              <a:t>Academy</a:t>
            </a:r>
            <a:r>
              <a:rPr kumimoji="0" lang="mr-IN" altLang="zh-CN" sz="2800" b="1" dirty="0">
                <a:solidFill>
                  <a:srgbClr val="FFFFFF"/>
                </a:solidFill>
                <a:latin typeface="Monotype Corsiva" charset="0"/>
              </a:rPr>
              <a:t> of </a:t>
            </a:r>
            <a:r>
              <a:rPr kumimoji="0" lang="mr-IN" altLang="zh-CN" sz="2800" b="1" dirty="0" err="1">
                <a:solidFill>
                  <a:srgbClr val="FFFFFF"/>
                </a:solidFill>
                <a:latin typeface="Monotype Corsiva" charset="0"/>
              </a:rPr>
              <a:t>Engineering</a:t>
            </a:r>
            <a:r>
              <a:rPr kumimoji="0" lang="mr-IN" altLang="zh-CN" sz="2800" b="1" dirty="0">
                <a:solidFill>
                  <a:srgbClr val="FFFFFF"/>
                </a:solidFill>
                <a:latin typeface="Monotype Corsiva" charset="0"/>
              </a:rPr>
              <a:t> </a:t>
            </a:r>
            <a:r>
              <a:rPr kumimoji="0" lang="mr-IN" altLang="zh-CN" sz="2800" b="1" dirty="0" err="1">
                <a:solidFill>
                  <a:srgbClr val="FFFFFF"/>
                </a:solidFill>
                <a:latin typeface="Monotype Corsiva" charset="0"/>
              </a:rPr>
              <a:t>Physics</a:t>
            </a:r>
            <a:endParaRPr kumimoji="0" lang="en-US" altLang="zh-CN" sz="2800" b="1" dirty="0">
              <a:solidFill>
                <a:srgbClr val="FFFFFF"/>
              </a:solidFill>
              <a:latin typeface="Monotype Corsiva" charset="0"/>
            </a:endParaRPr>
          </a:p>
          <a:p>
            <a:pPr defTabSz="914290">
              <a:lnSpc>
                <a:spcPct val="120000"/>
              </a:lnSpc>
            </a:pPr>
            <a:r>
              <a:rPr kumimoji="0" lang="en-US" altLang="zh-CN" sz="2800" b="1" dirty="0">
                <a:solidFill>
                  <a:srgbClr val="FFFFFF"/>
                </a:solidFill>
                <a:latin typeface="Monotype Corsiva" charset="0"/>
              </a:rPr>
              <a:t>Nuclear</a:t>
            </a:r>
            <a:r>
              <a:rPr kumimoji="0" lang="zh-CN" altLang="en-US" sz="2800" b="1" dirty="0">
                <a:solidFill>
                  <a:srgbClr val="FFFFFF"/>
                </a:solidFill>
                <a:latin typeface="Monotype Corsiva" charset="0"/>
              </a:rPr>
              <a:t> </a:t>
            </a:r>
            <a:r>
              <a:rPr kumimoji="0" lang="en-US" altLang="zh-CN" sz="2800" b="1" dirty="0">
                <a:solidFill>
                  <a:srgbClr val="FFFFFF"/>
                </a:solidFill>
                <a:latin typeface="Monotype Corsiva" charset="0"/>
              </a:rPr>
              <a:t>Physics</a:t>
            </a:r>
            <a:r>
              <a:rPr kumimoji="0" lang="zh-CN" altLang="en-US" sz="2800" b="1" dirty="0">
                <a:solidFill>
                  <a:srgbClr val="FFFFFF"/>
                </a:solidFill>
                <a:latin typeface="Monotype Corsiva" charset="0"/>
              </a:rPr>
              <a:t> </a:t>
            </a:r>
            <a:r>
              <a:rPr kumimoji="0" lang="en-US" altLang="zh-CN" sz="2800" b="1" dirty="0">
                <a:solidFill>
                  <a:srgbClr val="FFFFFF"/>
                </a:solidFill>
                <a:latin typeface="Monotype Corsiva" charset="0"/>
              </a:rPr>
              <a:t>Group</a:t>
            </a:r>
            <a:r>
              <a:rPr kumimoji="0" lang="zh-CN" altLang="en-US" sz="2800" b="1" dirty="0">
                <a:solidFill>
                  <a:srgbClr val="FFFFFF"/>
                </a:solidFill>
                <a:latin typeface="Monotype Corsiva" charset="0"/>
              </a:rPr>
              <a:t> </a:t>
            </a:r>
            <a:r>
              <a:rPr kumimoji="0" lang="en-US" altLang="zh-CN" sz="2800" b="1" dirty="0">
                <a:solidFill>
                  <a:srgbClr val="FFFFFF"/>
                </a:solidFill>
                <a:latin typeface="Monotype Corsiva" charset="0"/>
              </a:rPr>
              <a:t>in</a:t>
            </a:r>
            <a:r>
              <a:rPr kumimoji="0" lang="zh-CN" altLang="en-US" sz="2800" b="1" dirty="0">
                <a:solidFill>
                  <a:srgbClr val="FFFFFF"/>
                </a:solidFill>
                <a:latin typeface="Monotype Corsiva" charset="0"/>
              </a:rPr>
              <a:t> </a:t>
            </a:r>
            <a:r>
              <a:rPr kumimoji="0" lang="en-US" altLang="zh-CN" sz="2800" b="1" dirty="0">
                <a:solidFill>
                  <a:srgbClr val="FFFFFF"/>
                </a:solidFill>
                <a:latin typeface="Monotype Corsiva" charset="0"/>
              </a:rPr>
              <a:t>SWU</a:t>
            </a:r>
          </a:p>
        </p:txBody>
      </p:sp>
    </p:spTree>
    <p:extLst>
      <p:ext uri="{BB962C8B-B14F-4D97-AF65-F5344CB8AC3E}">
        <p14:creationId xmlns:p14="http://schemas.microsoft.com/office/powerpoint/2010/main" val="273593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p:cNvSpPr/>
          <p:nvPr/>
        </p:nvSpPr>
        <p:spPr>
          <a:xfrm>
            <a:off x="3336758" y="6367958"/>
            <a:ext cx="5646821" cy="2666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标题 1">
            <a:extLst>
              <a:ext uri="{FF2B5EF4-FFF2-40B4-BE49-F238E27FC236}">
                <a16:creationId xmlns:a16="http://schemas.microsoft.com/office/drawing/2014/main" id="{1BC102DD-307C-4C75-AEB1-8D2DE4BEE214}"/>
              </a:ext>
            </a:extLst>
          </p:cNvPr>
          <p:cNvSpPr>
            <a:spLocks noGrp="1"/>
          </p:cNvSpPr>
          <p:nvPr>
            <p:ph type="title"/>
          </p:nvPr>
        </p:nvSpPr>
        <p:spPr/>
        <p:txBody>
          <a:bodyPr>
            <a:normAutofit/>
          </a:bodyPr>
          <a:lstStyle/>
          <a:p>
            <a:r>
              <a:rPr lang="zh-CN" altLang="en-US" sz="3400" b="1" dirty="0">
                <a:latin typeface="Microsoft YaHei" charset="-122"/>
                <a:ea typeface="Microsoft YaHei" charset="-122"/>
                <a:cs typeface="Microsoft YaHei" charset="-122"/>
              </a:rPr>
              <a:t>原子核的形状</a:t>
            </a:r>
            <a:endParaRPr lang="zh-CN" altLang="en-US" sz="3000" b="1" dirty="0">
              <a:latin typeface="Microsoft YaHei" charset="-122"/>
              <a:ea typeface="Microsoft YaHei" charset="-122"/>
              <a:cs typeface="Microsoft YaHei" charset="-122"/>
            </a:endParaRPr>
          </a:p>
        </p:txBody>
      </p:sp>
      <p:sp>
        <p:nvSpPr>
          <p:cNvPr id="16" name="Rectangle 2"/>
          <p:cNvSpPr>
            <a:spLocks noGrp="1" noChangeArrowheads="1"/>
          </p:cNvSpPr>
          <p:nvPr/>
        </p:nvSpPr>
        <p:spPr>
          <a:xfrm>
            <a:off x="1146878" y="788614"/>
            <a:ext cx="4392930" cy="4495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spcAft>
                <a:spcPct val="0"/>
              </a:spcAft>
            </a:pPr>
            <a:r>
              <a:rPr lang="zh-CN" altLang="x-none" sz="2400" b="1">
                <a:solidFill>
                  <a:srgbClr val="FFFFFF"/>
                </a:solidFill>
                <a:latin typeface="微软雅黑" panose="020B0503020204020204" pitchFamily="34" charset="-122"/>
                <a:ea typeface="微软雅黑" panose="020B0503020204020204" pitchFamily="34" charset="-122"/>
              </a:rPr>
              <a:t>用途广泛的核</a:t>
            </a:r>
            <a:r>
              <a:rPr lang="zh-CN" altLang="en-US" sz="2400" b="1">
                <a:solidFill>
                  <a:srgbClr val="FFFFFF"/>
                </a:solidFill>
                <a:latin typeface="微软雅黑" panose="020B0503020204020204" pitchFamily="34" charset="-122"/>
                <a:ea typeface="微软雅黑" panose="020B0503020204020204" pitchFamily="34" charset="-122"/>
              </a:rPr>
              <a:t>物理</a:t>
            </a:r>
          </a:p>
        </p:txBody>
      </p:sp>
      <p:sp>
        <p:nvSpPr>
          <p:cNvPr id="13" name="矩形 32"/>
          <p:cNvSpPr/>
          <p:nvPr/>
        </p:nvSpPr>
        <p:spPr>
          <a:xfrm>
            <a:off x="696246" y="1374418"/>
            <a:ext cx="6675461" cy="55335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ts val="4000"/>
              </a:lnSpc>
              <a:buFont typeface="Wingdings" panose="05000000000000000000" pitchFamily="2" charset="2"/>
              <a:buChar char="p"/>
            </a:pPr>
            <a:r>
              <a:rPr lang="en-US" altLang="zh-CN" sz="2500" b="1" dirty="0">
                <a:latin typeface="Microsoft YaHei" charset="-122"/>
                <a:ea typeface="Microsoft YaHei" charset="-122"/>
                <a:cs typeface="Microsoft YaHei" charset="-122"/>
              </a:rPr>
              <a:t>20</a:t>
            </a:r>
            <a:r>
              <a:rPr lang="zh-CN" altLang="en-US" sz="2500" b="1" dirty="0">
                <a:latin typeface="Microsoft YaHei" charset="-122"/>
                <a:ea typeface="Microsoft YaHei" charset="-122"/>
                <a:cs typeface="Microsoft YaHei" charset="-122"/>
              </a:rPr>
              <a:t>世纪</a:t>
            </a:r>
            <a:r>
              <a:rPr lang="en-US" altLang="zh-CN" sz="2500" b="1" dirty="0">
                <a:latin typeface="Microsoft YaHei" charset="-122"/>
                <a:ea typeface="Microsoft YaHei" charset="-122"/>
                <a:cs typeface="Microsoft YaHei" charset="-122"/>
              </a:rPr>
              <a:t>50, 60</a:t>
            </a:r>
            <a:r>
              <a:rPr lang="zh-CN" altLang="en-US" sz="2500" b="1" dirty="0">
                <a:latin typeface="Microsoft YaHei" charset="-122"/>
                <a:ea typeface="Microsoft YaHei" charset="-122"/>
                <a:cs typeface="Microsoft YaHei" charset="-122"/>
              </a:rPr>
              <a:t>年代，</a:t>
            </a:r>
            <a:r>
              <a:rPr lang="en-US" altLang="zh-CN" sz="2500" b="1" dirty="0" err="1">
                <a:latin typeface="Microsoft YaHei" charset="-122"/>
                <a:ea typeface="Microsoft YaHei" charset="-122"/>
                <a:cs typeface="Microsoft YaHei" charset="-122"/>
              </a:rPr>
              <a:t>Davydov</a:t>
            </a:r>
            <a:r>
              <a:rPr lang="zh-CN" altLang="en-US" sz="2500" b="1" dirty="0">
                <a:latin typeface="Microsoft YaHei" charset="-122"/>
                <a:ea typeface="Microsoft YaHei" charset="-122"/>
                <a:cs typeface="Microsoft YaHei" charset="-122"/>
              </a:rPr>
              <a:t>三轴转子</a:t>
            </a:r>
            <a:endParaRPr lang="zh-CN" altLang="en-US" sz="2500" dirty="0">
              <a:solidFill>
                <a:srgbClr val="C00000"/>
              </a:solidFill>
              <a:effectLst/>
              <a:latin typeface="Microsoft YaHei" charset="-122"/>
              <a:ea typeface="Microsoft YaHei" charset="-122"/>
              <a:cs typeface="Microsoft YaHei" charset="-122"/>
            </a:endParaRPr>
          </a:p>
        </p:txBody>
      </p:sp>
      <p:sp>
        <p:nvSpPr>
          <p:cNvPr id="3" name="灯片编号占位符 2">
            <a:extLst>
              <a:ext uri="{FF2B5EF4-FFF2-40B4-BE49-F238E27FC236}">
                <a16:creationId xmlns:a16="http://schemas.microsoft.com/office/drawing/2014/main" id="{800DCB0B-1658-488D-8019-D71FC9BC1050}"/>
              </a:ext>
            </a:extLst>
          </p:cNvPr>
          <p:cNvSpPr>
            <a:spLocks noGrp="1"/>
          </p:cNvSpPr>
          <p:nvPr>
            <p:ph type="sldNum" sz="quarter" idx="12"/>
          </p:nvPr>
        </p:nvSpPr>
        <p:spPr>
          <a:xfrm>
            <a:off x="9114027" y="6432566"/>
            <a:ext cx="2834812" cy="358649"/>
          </a:xfrm>
        </p:spPr>
        <p:txBody>
          <a:bodyPr/>
          <a:lstStyle/>
          <a:p>
            <a:fld id="{62882B55-B6B2-497F-8568-5D2D4C04CE38}" type="slidenum">
              <a:rPr lang="zh-CN" altLang="en-US" smtClean="0"/>
              <a:t>5</a:t>
            </a:fld>
            <a:endParaRPr lang="zh-CN" altLang="en-US"/>
          </a:p>
        </p:txBody>
      </p:sp>
      <p:pic>
        <p:nvPicPr>
          <p:cNvPr id="23" name="图片 22">
            <a:extLst>
              <a:ext uri="{FF2B5EF4-FFF2-40B4-BE49-F238E27FC236}">
                <a16:creationId xmlns:a16="http://schemas.microsoft.com/office/drawing/2014/main" id="{5590B941-EA4D-4030-998D-BB2125D51EE6}"/>
              </a:ext>
            </a:extLst>
          </p:cNvPr>
          <p:cNvPicPr>
            <a:picLocks noChangeAspect="1"/>
          </p:cNvPicPr>
          <p:nvPr/>
        </p:nvPicPr>
        <p:blipFill>
          <a:blip r:embed="rId3"/>
          <a:stretch>
            <a:fillRect/>
          </a:stretch>
        </p:blipFill>
        <p:spPr>
          <a:xfrm>
            <a:off x="293008" y="3239097"/>
            <a:ext cx="429283" cy="1048603"/>
          </a:xfrm>
          <a:prstGeom prst="rect">
            <a:avLst/>
          </a:prstGeom>
        </p:spPr>
      </p:pic>
      <p:pic>
        <p:nvPicPr>
          <p:cNvPr id="18" name="图片 17">
            <a:extLst>
              <a:ext uri="{FF2B5EF4-FFF2-40B4-BE49-F238E27FC236}">
                <a16:creationId xmlns:a16="http://schemas.microsoft.com/office/drawing/2014/main" id="{BFA3E09B-5435-49F4-BE4A-17200807636C}"/>
              </a:ext>
            </a:extLst>
          </p:cNvPr>
          <p:cNvPicPr>
            <a:picLocks noChangeAspect="1"/>
          </p:cNvPicPr>
          <p:nvPr/>
        </p:nvPicPr>
        <p:blipFill rotWithShape="1">
          <a:blip r:embed="rId4">
            <a:duotone>
              <a:schemeClr val="accent1">
                <a:shade val="45000"/>
                <a:satMod val="135000"/>
              </a:schemeClr>
              <a:prstClr val="white"/>
            </a:duotone>
          </a:blip>
          <a:srcRect l="3839" t="61517" r="78234" b="11052"/>
          <a:stretch/>
        </p:blipFill>
        <p:spPr>
          <a:xfrm>
            <a:off x="4974071" y="2337091"/>
            <a:ext cx="1196292" cy="902006"/>
          </a:xfrm>
          <a:prstGeom prst="rect">
            <a:avLst/>
          </a:prstGeom>
        </p:spPr>
      </p:pic>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6B0DB933-4CE1-4E64-BD86-9EF0121F54C4}"/>
                  </a:ext>
                </a:extLst>
              </p:cNvPr>
              <p:cNvSpPr txBox="1"/>
              <p:nvPr/>
            </p:nvSpPr>
            <p:spPr>
              <a:xfrm>
                <a:off x="1158209" y="5660327"/>
                <a:ext cx="4550092" cy="693395"/>
              </a:xfrm>
              <a:prstGeom prst="rect">
                <a:avLst/>
              </a:prstGeom>
              <a:noFill/>
              <a:ln>
                <a:solidFill>
                  <a:srgbClr val="0070C0"/>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l-GR" altLang="zh-CN" i="1" smtClean="0">
                              <a:latin typeface="Cambria Math" panose="02040503050406030204" pitchFamily="18" charset="0"/>
                              <a:ea typeface="Cambria Math" panose="02040503050406030204" pitchFamily="18" charset="0"/>
                            </a:rPr>
                          </m:ctrlPr>
                        </m:dPr>
                        <m:e>
                          <m:sSup>
                            <m:sSupPr>
                              <m:ctrlPr>
                                <a:rPr lang="el-GR" altLang="zh-CN" i="1">
                                  <a:latin typeface="Cambria Math" panose="02040503050406030204" pitchFamily="18" charset="0"/>
                                  <a:ea typeface="Cambria Math" panose="02040503050406030204" pitchFamily="18" charset="0"/>
                                </a:rPr>
                              </m:ctrlPr>
                            </m:sSupPr>
                            <m:e>
                              <m:r>
                                <a:rPr lang="en-US" altLang="zh-CN" i="1">
                                  <a:latin typeface="Cambria Math" panose="02040503050406030204" pitchFamily="18" charset="0"/>
                                  <a:ea typeface="Cambria Math" panose="02040503050406030204" pitchFamily="18" charset="0"/>
                                </a:rPr>
                                <m:t>|</m:t>
                              </m:r>
                              <m:r>
                                <m:rPr>
                                  <m:sty m:val="p"/>
                                </m:rPr>
                                <a:rPr lang="el-GR" altLang="zh-CN" i="1">
                                  <a:latin typeface="Cambria Math" panose="02040503050406030204" pitchFamily="18" charset="0"/>
                                  <a:ea typeface="Cambria Math" panose="02040503050406030204" pitchFamily="18" charset="0"/>
                                </a:rPr>
                                <m:t>Ψ</m:t>
                              </m:r>
                            </m:e>
                            <m:sup>
                              <m:r>
                                <a:rPr lang="en-US" altLang="zh-CN" i="1">
                                  <a:latin typeface="Cambria Math" panose="02040503050406030204" pitchFamily="18" charset="0"/>
                                  <a:ea typeface="Cambria Math" panose="02040503050406030204" pitchFamily="18" charset="0"/>
                                </a:rPr>
                                <m:t>𝐼𝑀</m:t>
                              </m:r>
                            </m:sup>
                          </m:sSup>
                        </m:e>
                      </m:d>
                      <m:r>
                        <a:rPr lang="en-US" altLang="zh-CN" b="0" i="1" smtClean="0">
                          <a:latin typeface="Cambria Math" panose="02040503050406030204" pitchFamily="18" charset="0"/>
                          <a:ea typeface="Cambria Math" panose="02040503050406030204" pitchFamily="18" charset="0"/>
                        </a:rPr>
                        <m:t>=</m:t>
                      </m:r>
                      <m:nary>
                        <m:naryPr>
                          <m:chr m:val="∑"/>
                          <m:supHide m:val="on"/>
                          <m:ctrlPr>
                            <a:rPr lang="en-US" altLang="zh-CN" b="0" i="1" smtClean="0">
                              <a:latin typeface="Cambria Math" panose="02040503050406030204" pitchFamily="18" charset="0"/>
                              <a:ea typeface="Cambria Math" panose="02040503050406030204" pitchFamily="18" charset="0"/>
                            </a:rPr>
                          </m:ctrlPr>
                        </m:naryPr>
                        <m:sub>
                          <m:r>
                            <m:rPr>
                              <m:brk m:alnAt="7"/>
                            </m:rPr>
                            <a:rPr lang="en-US" altLang="zh-CN" b="0" i="1" smtClean="0">
                              <a:latin typeface="Cambria Math" panose="02040503050406030204" pitchFamily="18" charset="0"/>
                              <a:ea typeface="Cambria Math" panose="02040503050406030204" pitchFamily="18" charset="0"/>
                            </a:rPr>
                            <m:t>𝐾</m:t>
                          </m:r>
                          <m:r>
                            <a:rPr lang="en-US" altLang="zh-CN" b="0" i="1" smtClean="0">
                              <a:latin typeface="Cambria Math" panose="02040503050406030204" pitchFamily="18" charset="0"/>
                              <a:ea typeface="Cambria Math" panose="02040503050406030204" pitchFamily="18" charset="0"/>
                            </a:rPr>
                            <m:t>=0,2,…</m:t>
                          </m:r>
                        </m:sub>
                        <m:sup/>
                        <m:e>
                          <m:sSub>
                            <m:sSubPr>
                              <m:ctrlPr>
                                <a:rPr lang="en-US" altLang="zh-CN" b="0"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𝑔</m:t>
                              </m:r>
                            </m:e>
                            <m:sub>
                              <m:r>
                                <a:rPr lang="en-US" altLang="zh-CN" b="0" i="1" smtClean="0">
                                  <a:latin typeface="Cambria Math" panose="02040503050406030204" pitchFamily="18" charset="0"/>
                                  <a:ea typeface="Cambria Math" panose="02040503050406030204" pitchFamily="18" charset="0"/>
                                </a:rPr>
                                <m:t>𝐾</m:t>
                              </m:r>
                            </m:sub>
                          </m:sSub>
                          <m:d>
                            <m:dPr>
                              <m:begChr m:val="{"/>
                              <m:endChr m:val="}"/>
                              <m:ctrlPr>
                                <a:rPr lang="en-US" altLang="zh-CN" b="0" i="1" smtClean="0">
                                  <a:latin typeface="Cambria Math" panose="02040503050406030204" pitchFamily="18" charset="0"/>
                                  <a:ea typeface="Cambria Math" panose="02040503050406030204" pitchFamily="18" charset="0"/>
                                </a:rPr>
                              </m:ctrlPr>
                            </m:dPr>
                            <m:e>
                              <m:r>
                                <a:rPr lang="en-US" altLang="zh-CN" i="1">
                                  <a:latin typeface="Cambria Math" panose="02040503050406030204" pitchFamily="18" charset="0"/>
                                  <a:ea typeface="Cambria Math" panose="02040503050406030204" pitchFamily="18" charset="0"/>
                                </a:rPr>
                                <m:t>|</m:t>
                              </m:r>
                              <m:d>
                                <m:dPr>
                                  <m:begChr m:val=""/>
                                  <m:endChr m:val="⟩"/>
                                  <m:ctrlPr>
                                    <a:rPr lang="en-US" altLang="zh-CN" b="0" i="1" smtClean="0">
                                      <a:latin typeface="Cambria Math" panose="02040503050406030204" pitchFamily="18" charset="0"/>
                                      <a:ea typeface="Cambria Math" panose="02040503050406030204" pitchFamily="18" charset="0"/>
                                    </a:rPr>
                                  </m:ctrlPr>
                                </m:dPr>
                                <m:e>
                                  <m:r>
                                    <a:rPr lang="en-US" altLang="zh-CN" b="0" i="1" smtClean="0">
                                      <a:latin typeface="Cambria Math" panose="02040503050406030204" pitchFamily="18" charset="0"/>
                                      <a:ea typeface="Cambria Math" panose="02040503050406030204" pitchFamily="18" charset="0"/>
                                    </a:rPr>
                                    <m:t>𝐼𝑀𝐾</m:t>
                                  </m:r>
                                </m:e>
                              </m:d>
                              <m:r>
                                <a:rPr lang="en-US" altLang="zh-CN" b="0" i="1" smtClean="0">
                                  <a:latin typeface="Cambria Math" panose="02040503050406030204" pitchFamily="18" charset="0"/>
                                  <a:ea typeface="Cambria Math" panose="02040503050406030204" pitchFamily="18" charset="0"/>
                                </a:rPr>
                                <m:t>+</m:t>
                              </m:r>
                              <m:sSup>
                                <m:sSupPr>
                                  <m:ctrlPr>
                                    <a:rPr lang="en-US" altLang="zh-CN" b="0" i="1" smtClean="0">
                                      <a:latin typeface="Cambria Math" panose="02040503050406030204" pitchFamily="18" charset="0"/>
                                      <a:ea typeface="Cambria Math" panose="02040503050406030204" pitchFamily="18" charset="0"/>
                                    </a:rPr>
                                  </m:ctrlPr>
                                </m:sSupPr>
                                <m:e>
                                  <m:d>
                                    <m:dPr>
                                      <m:ctrlPr>
                                        <a:rPr lang="en-US" altLang="zh-CN" b="0" i="1" smtClean="0">
                                          <a:latin typeface="Cambria Math" panose="02040503050406030204" pitchFamily="18" charset="0"/>
                                          <a:ea typeface="Cambria Math" panose="02040503050406030204" pitchFamily="18" charset="0"/>
                                        </a:rPr>
                                      </m:ctrlPr>
                                    </m:dPr>
                                    <m:e>
                                      <m:r>
                                        <a:rPr lang="en-US" altLang="zh-CN" b="0" i="1" smtClean="0">
                                          <a:latin typeface="Cambria Math" panose="02040503050406030204" pitchFamily="18" charset="0"/>
                                          <a:ea typeface="Cambria Math" panose="02040503050406030204" pitchFamily="18" charset="0"/>
                                        </a:rPr>
                                        <m:t>−1</m:t>
                                      </m:r>
                                    </m:e>
                                  </m:d>
                                </m:e>
                                <m:sup>
                                  <m:r>
                                    <a:rPr lang="en-US" altLang="zh-CN" b="0" i="1" smtClean="0">
                                      <a:latin typeface="Cambria Math" panose="02040503050406030204" pitchFamily="18" charset="0"/>
                                      <a:ea typeface="Cambria Math" panose="02040503050406030204" pitchFamily="18" charset="0"/>
                                    </a:rPr>
                                    <m:t>𝐼</m:t>
                                  </m:r>
                                </m:sup>
                              </m:sSup>
                              <m:r>
                                <a:rPr lang="en-US" altLang="zh-CN" b="0" i="1" smtClean="0">
                                  <a:latin typeface="Cambria Math" panose="02040503050406030204" pitchFamily="18" charset="0"/>
                                  <a:ea typeface="Cambria Math" panose="02040503050406030204" pitchFamily="18" charset="0"/>
                                </a:rPr>
                                <m:t>|</m:t>
                              </m:r>
                              <m:d>
                                <m:dPr>
                                  <m:begChr m:val=""/>
                                  <m:endChr m:val="⟩"/>
                                  <m:ctrlPr>
                                    <a:rPr lang="en-US" altLang="zh-CN" i="1">
                                      <a:latin typeface="Cambria Math" panose="02040503050406030204" pitchFamily="18" charset="0"/>
                                      <a:ea typeface="Cambria Math" panose="02040503050406030204" pitchFamily="18" charset="0"/>
                                    </a:rPr>
                                  </m:ctrlPr>
                                </m:dPr>
                                <m:e>
                                  <m:r>
                                    <a:rPr lang="en-US" altLang="zh-CN" i="1">
                                      <a:latin typeface="Cambria Math" panose="02040503050406030204" pitchFamily="18" charset="0"/>
                                      <a:ea typeface="Cambria Math" panose="02040503050406030204" pitchFamily="18" charset="0"/>
                                    </a:rPr>
                                    <m:t>𝐼𝑀</m:t>
                                  </m:r>
                                  <m:r>
                                    <a:rPr lang="en-US" altLang="zh-CN" b="0" i="1" smtClean="0">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𝐾</m:t>
                                  </m:r>
                                </m:e>
                              </m:d>
                            </m:e>
                          </m:d>
                        </m:e>
                      </m:nary>
                    </m:oMath>
                  </m:oMathPara>
                </a14:m>
                <a:endParaRPr lang="zh-CN" altLang="en-US" dirty="0"/>
              </a:p>
            </p:txBody>
          </p:sp>
        </mc:Choice>
        <mc:Fallback xmlns="">
          <p:sp>
            <p:nvSpPr>
              <p:cNvPr id="4" name="文本框 3">
                <a:extLst>
                  <a:ext uri="{FF2B5EF4-FFF2-40B4-BE49-F238E27FC236}">
                    <a16:creationId xmlns:a16="http://schemas.microsoft.com/office/drawing/2014/main" id="{6B0DB933-4CE1-4E64-BD86-9EF0121F54C4}"/>
                  </a:ext>
                </a:extLst>
              </p:cNvPr>
              <p:cNvSpPr txBox="1">
                <a:spLocks noRot="1" noChangeAspect="1" noMove="1" noResize="1" noEditPoints="1" noAdjustHandles="1" noChangeArrowheads="1" noChangeShapeType="1" noTextEdit="1"/>
              </p:cNvSpPr>
              <p:nvPr/>
            </p:nvSpPr>
            <p:spPr>
              <a:xfrm>
                <a:off x="1158209" y="5660327"/>
                <a:ext cx="4550092" cy="693395"/>
              </a:xfrm>
              <a:prstGeom prst="rect">
                <a:avLst/>
              </a:prstGeom>
              <a:blipFill>
                <a:blip r:embed="rId5"/>
                <a:stretch>
                  <a:fillRect/>
                </a:stretch>
              </a:blipFill>
              <a:ln>
                <a:solidFill>
                  <a:srgbClr val="0070C0"/>
                </a:solidFill>
              </a:ln>
            </p:spPr>
            <p:txBody>
              <a:bodyPr/>
              <a:lstStyle/>
              <a:p>
                <a:r>
                  <a:rPr lang="zh-CN" altLang="en-US">
                    <a:noFill/>
                  </a:rPr>
                  <a:t> </a:t>
                </a:r>
              </a:p>
            </p:txBody>
          </p:sp>
        </mc:Fallback>
      </mc:AlternateContent>
      <p:pic>
        <p:nvPicPr>
          <p:cNvPr id="7" name="图片 6">
            <a:extLst>
              <a:ext uri="{FF2B5EF4-FFF2-40B4-BE49-F238E27FC236}">
                <a16:creationId xmlns:a16="http://schemas.microsoft.com/office/drawing/2014/main" id="{B8B2A4FC-296F-46F3-ABE9-ACB78BAF229D}"/>
              </a:ext>
            </a:extLst>
          </p:cNvPr>
          <p:cNvPicPr>
            <a:picLocks noChangeAspect="1"/>
          </p:cNvPicPr>
          <p:nvPr/>
        </p:nvPicPr>
        <p:blipFill>
          <a:blip r:embed="rId6"/>
          <a:stretch>
            <a:fillRect/>
          </a:stretch>
        </p:blipFill>
        <p:spPr>
          <a:xfrm>
            <a:off x="1097438" y="2067429"/>
            <a:ext cx="3631050" cy="3546199"/>
          </a:xfrm>
          <a:prstGeom prst="rect">
            <a:avLst/>
          </a:prstGeom>
        </p:spPr>
      </p:pic>
      <p:sp>
        <p:nvSpPr>
          <p:cNvPr id="29" name="文本框 28">
            <a:extLst>
              <a:ext uri="{FF2B5EF4-FFF2-40B4-BE49-F238E27FC236}">
                <a16:creationId xmlns:a16="http://schemas.microsoft.com/office/drawing/2014/main" id="{CCBE4142-33A4-4073-97BB-31A49C4537DC}"/>
              </a:ext>
            </a:extLst>
          </p:cNvPr>
          <p:cNvSpPr txBox="1"/>
          <p:nvPr/>
        </p:nvSpPr>
        <p:spPr>
          <a:xfrm>
            <a:off x="1048898" y="6349760"/>
            <a:ext cx="5723704" cy="380873"/>
          </a:xfrm>
          <a:prstGeom prst="rect">
            <a:avLst/>
          </a:prstGeom>
          <a:noFill/>
        </p:spPr>
        <p:txBody>
          <a:bodyPr wrap="square">
            <a:spAutoFit/>
          </a:bodyPr>
          <a:lstStyle/>
          <a:p>
            <a:pPr eaLnBrk="1" hangingPunct="1">
              <a:lnSpc>
                <a:spcPts val="2500"/>
              </a:lnSpc>
              <a:spcBef>
                <a:spcPct val="0"/>
              </a:spcBef>
            </a:pPr>
            <a:r>
              <a:rPr lang="en-US" altLang="zh-CN" sz="1600" dirty="0" err="1">
                <a:solidFill>
                  <a:srgbClr val="0000FF"/>
                </a:solidFill>
                <a:latin typeface="Times New Roman" panose="02020603050405020304" pitchFamily="18" charset="0"/>
                <a:cs typeface="Times New Roman" panose="02020603050405020304" pitchFamily="18" charset="0"/>
              </a:rPr>
              <a:t>Davydov</a:t>
            </a:r>
            <a:r>
              <a:rPr lang="en-US" altLang="zh-CN" sz="1600" dirty="0">
                <a:solidFill>
                  <a:srgbClr val="0000FF"/>
                </a:solidFill>
                <a:latin typeface="Times New Roman" panose="02020603050405020304" pitchFamily="18" charset="0"/>
                <a:cs typeface="Times New Roman" panose="02020603050405020304" pitchFamily="18" charset="0"/>
              </a:rPr>
              <a:t> and </a:t>
            </a:r>
            <a:r>
              <a:rPr lang="en-US" altLang="zh-CN" sz="1600" dirty="0" err="1">
                <a:solidFill>
                  <a:srgbClr val="0000FF"/>
                </a:solidFill>
                <a:latin typeface="Times New Roman" panose="02020603050405020304" pitchFamily="18" charset="0"/>
                <a:cs typeface="Times New Roman" panose="02020603050405020304" pitchFamily="18" charset="0"/>
              </a:rPr>
              <a:t>Filippov</a:t>
            </a:r>
            <a:r>
              <a:rPr lang="en-US" altLang="zh-CN" sz="1600" dirty="0">
                <a:solidFill>
                  <a:srgbClr val="0000FF"/>
                </a:solidFill>
                <a:latin typeface="Times New Roman" panose="02020603050405020304" pitchFamily="18" charset="0"/>
                <a:cs typeface="Times New Roman" panose="02020603050405020304" pitchFamily="18" charset="0"/>
              </a:rPr>
              <a:t>, </a:t>
            </a:r>
            <a:r>
              <a:rPr lang="en-US" altLang="zh-CN" sz="1600" dirty="0" err="1">
                <a:solidFill>
                  <a:srgbClr val="0000FF"/>
                </a:solidFill>
                <a:latin typeface="Times New Roman" panose="02020603050405020304" pitchFamily="18" charset="0"/>
                <a:cs typeface="Times New Roman" panose="02020603050405020304" pitchFamily="18" charset="0"/>
              </a:rPr>
              <a:t>Nucl</a:t>
            </a:r>
            <a:r>
              <a:rPr lang="en-US" altLang="zh-CN" sz="1600" dirty="0">
                <a:solidFill>
                  <a:srgbClr val="0000FF"/>
                </a:solidFill>
                <a:latin typeface="Times New Roman" panose="02020603050405020304" pitchFamily="18" charset="0"/>
                <a:cs typeface="Times New Roman" panose="02020603050405020304" pitchFamily="18" charset="0"/>
              </a:rPr>
              <a:t>. Phys. 8, 237 (1958).</a:t>
            </a:r>
          </a:p>
        </p:txBody>
      </p:sp>
      <p:grpSp>
        <p:nvGrpSpPr>
          <p:cNvPr id="9" name="组合 8">
            <a:extLst>
              <a:ext uri="{FF2B5EF4-FFF2-40B4-BE49-F238E27FC236}">
                <a16:creationId xmlns:a16="http://schemas.microsoft.com/office/drawing/2014/main" id="{EBED7056-F2D9-4BC5-8993-96F11DA000E2}"/>
              </a:ext>
            </a:extLst>
          </p:cNvPr>
          <p:cNvGrpSpPr/>
          <p:nvPr/>
        </p:nvGrpSpPr>
        <p:grpSpPr>
          <a:xfrm>
            <a:off x="7375999" y="1374418"/>
            <a:ext cx="4816001" cy="4897607"/>
            <a:chOff x="7375999" y="1374418"/>
            <a:chExt cx="4816001" cy="4897607"/>
          </a:xfrm>
        </p:grpSpPr>
        <p:pic>
          <p:nvPicPr>
            <p:cNvPr id="20" name="图片 19">
              <a:extLst>
                <a:ext uri="{FF2B5EF4-FFF2-40B4-BE49-F238E27FC236}">
                  <a16:creationId xmlns:a16="http://schemas.microsoft.com/office/drawing/2014/main" id="{CCBC04E6-E54E-480A-80E8-60CC118E3D57}"/>
                </a:ext>
              </a:extLst>
            </p:cNvPr>
            <p:cNvPicPr>
              <a:picLocks noChangeAspect="1"/>
            </p:cNvPicPr>
            <p:nvPr/>
          </p:nvPicPr>
          <p:blipFill>
            <a:blip r:embed="rId3"/>
            <a:stretch>
              <a:fillRect/>
            </a:stretch>
          </p:blipFill>
          <p:spPr>
            <a:xfrm>
              <a:off x="7375999" y="3268571"/>
              <a:ext cx="429283" cy="1048603"/>
            </a:xfrm>
            <a:prstGeom prst="rect">
              <a:avLst/>
            </a:prstGeom>
          </p:spPr>
        </p:pic>
        <p:sp>
          <p:nvSpPr>
            <p:cNvPr id="25" name="矩形 32">
              <a:extLst>
                <a:ext uri="{FF2B5EF4-FFF2-40B4-BE49-F238E27FC236}">
                  <a16:creationId xmlns:a16="http://schemas.microsoft.com/office/drawing/2014/main" id="{825160B9-2747-47AF-8BC7-89ADE9483464}"/>
                </a:ext>
              </a:extLst>
            </p:cNvPr>
            <p:cNvSpPr/>
            <p:nvPr/>
          </p:nvSpPr>
          <p:spPr>
            <a:xfrm>
              <a:off x="7932698" y="1374418"/>
              <a:ext cx="4259302" cy="1066318"/>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ts val="4000"/>
                </a:lnSpc>
                <a:buFont typeface="Wingdings" panose="05000000000000000000" pitchFamily="2" charset="2"/>
                <a:buChar char="p"/>
              </a:pPr>
              <a:r>
                <a:rPr lang="zh-CN" altLang="en-US" sz="2500" b="1" dirty="0">
                  <a:latin typeface="Microsoft YaHei" charset="-122"/>
                  <a:ea typeface="Microsoft YaHei" charset="-122"/>
                  <a:cs typeface="Microsoft YaHei" charset="-122"/>
                </a:rPr>
                <a:t>加速器与探测器不断升级</a:t>
              </a:r>
              <a:r>
                <a:rPr lang="en-US" altLang="zh-CN" sz="2500" b="1" dirty="0">
                  <a:latin typeface="Microsoft YaHei" charset="-122"/>
                  <a:ea typeface="Microsoft YaHei" charset="-122"/>
                  <a:cs typeface="Microsoft YaHei" charset="-122"/>
                </a:rPr>
                <a:t>:</a:t>
              </a:r>
              <a:r>
                <a:rPr lang="zh-CN" altLang="en-US" sz="2500" b="1" dirty="0">
                  <a:latin typeface="Microsoft YaHei" charset="-122"/>
                  <a:ea typeface="Microsoft YaHei" charset="-122"/>
                  <a:cs typeface="Microsoft YaHei" charset="-122"/>
                </a:rPr>
                <a:t>复杂低能激发谱与形状</a:t>
              </a:r>
              <a:endParaRPr lang="zh-CN" altLang="en-US" sz="2500" dirty="0">
                <a:effectLst/>
                <a:latin typeface="Microsoft YaHei" charset="-122"/>
                <a:ea typeface="Microsoft YaHei" charset="-122"/>
                <a:cs typeface="Microsoft YaHei" charset="-122"/>
              </a:endParaRPr>
            </a:p>
          </p:txBody>
        </p:sp>
        <p:sp>
          <p:nvSpPr>
            <p:cNvPr id="8" name="左大括号 7">
              <a:extLst>
                <a:ext uri="{FF2B5EF4-FFF2-40B4-BE49-F238E27FC236}">
                  <a16:creationId xmlns:a16="http://schemas.microsoft.com/office/drawing/2014/main" id="{D23F6D7A-448D-4286-9FC0-4D4263001D5C}"/>
                </a:ext>
              </a:extLst>
            </p:cNvPr>
            <p:cNvSpPr/>
            <p:nvPr/>
          </p:nvSpPr>
          <p:spPr>
            <a:xfrm>
              <a:off x="8253159" y="2879681"/>
              <a:ext cx="284661" cy="3392344"/>
            </a:xfrm>
            <a:prstGeom prst="leftBrace">
              <a:avLst>
                <a:gd name="adj1" fmla="val 8333"/>
                <a:gd name="adj2" fmla="val 48183"/>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1" name="矩形 32">
              <a:extLst>
                <a:ext uri="{FF2B5EF4-FFF2-40B4-BE49-F238E27FC236}">
                  <a16:creationId xmlns:a16="http://schemas.microsoft.com/office/drawing/2014/main" id="{3B45CF41-ABAC-4E68-9DFE-78BF73CC746E}"/>
                </a:ext>
              </a:extLst>
            </p:cNvPr>
            <p:cNvSpPr/>
            <p:nvPr/>
          </p:nvSpPr>
          <p:spPr>
            <a:xfrm>
              <a:off x="8659788" y="2778717"/>
              <a:ext cx="3289051" cy="346248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ts val="4500"/>
                </a:lnSpc>
                <a:buFont typeface="Wingdings" panose="05000000000000000000" pitchFamily="2" charset="2"/>
                <a:buChar char="l"/>
              </a:pPr>
              <a:r>
                <a:rPr lang="zh-CN" altLang="en-US" sz="2400" b="1" dirty="0">
                  <a:solidFill>
                    <a:srgbClr val="C00000"/>
                  </a:solidFill>
                  <a:effectLst/>
                  <a:latin typeface="黑体" panose="02010609060101010101" pitchFamily="49" charset="-122"/>
                  <a:ea typeface="黑体" panose="02010609060101010101" pitchFamily="49" charset="-122"/>
                  <a:cs typeface="Microsoft YaHei" charset="-122"/>
                </a:rPr>
                <a:t>形状共存</a:t>
              </a:r>
              <a:endParaRPr lang="en-US" altLang="zh-CN" sz="2400" b="1" dirty="0">
                <a:solidFill>
                  <a:srgbClr val="C00000"/>
                </a:solidFill>
                <a:effectLst/>
                <a:latin typeface="黑体" panose="02010609060101010101" pitchFamily="49" charset="-122"/>
                <a:ea typeface="黑体" panose="02010609060101010101" pitchFamily="49" charset="-122"/>
                <a:cs typeface="Microsoft YaHei" charset="-122"/>
              </a:endParaRPr>
            </a:p>
            <a:p>
              <a:pPr marL="342900" indent="-342900">
                <a:lnSpc>
                  <a:spcPts val="4500"/>
                </a:lnSpc>
                <a:buFont typeface="Wingdings" panose="05000000000000000000" pitchFamily="2" charset="2"/>
                <a:buChar char="l"/>
              </a:pPr>
              <a:r>
                <a:rPr lang="zh-CN" altLang="en-US" sz="2400" b="1" dirty="0">
                  <a:solidFill>
                    <a:srgbClr val="C00000"/>
                  </a:solidFill>
                  <a:latin typeface="黑体" panose="02010609060101010101" pitchFamily="49" charset="-122"/>
                  <a:ea typeface="黑体" panose="02010609060101010101" pitchFamily="49" charset="-122"/>
                  <a:cs typeface="Microsoft YaHei" charset="-122"/>
                </a:rPr>
                <a:t>八极形变</a:t>
              </a:r>
              <a:endParaRPr lang="en-US" altLang="zh-CN" sz="2400" b="1" dirty="0">
                <a:solidFill>
                  <a:srgbClr val="C00000"/>
                </a:solidFill>
                <a:latin typeface="黑体" panose="02010609060101010101" pitchFamily="49" charset="-122"/>
                <a:ea typeface="黑体" panose="02010609060101010101" pitchFamily="49" charset="-122"/>
                <a:cs typeface="Microsoft YaHei" charset="-122"/>
              </a:endParaRPr>
            </a:p>
            <a:p>
              <a:pPr marL="342900" indent="-342900">
                <a:lnSpc>
                  <a:spcPts val="4500"/>
                </a:lnSpc>
                <a:buFont typeface="Wingdings" panose="05000000000000000000" pitchFamily="2" charset="2"/>
                <a:buChar char="l"/>
              </a:pPr>
              <a:r>
                <a:rPr lang="zh-CN" altLang="en-US" sz="2400" b="1" dirty="0">
                  <a:solidFill>
                    <a:srgbClr val="C00000"/>
                  </a:solidFill>
                  <a:effectLst/>
                  <a:latin typeface="黑体" panose="02010609060101010101" pitchFamily="49" charset="-122"/>
                  <a:ea typeface="黑体" panose="02010609060101010101" pitchFamily="49" charset="-122"/>
                  <a:cs typeface="Microsoft YaHei" charset="-122"/>
                </a:rPr>
                <a:t>超形变</a:t>
              </a:r>
              <a:endParaRPr lang="en-US" altLang="zh-CN" sz="2400" b="1" dirty="0">
                <a:solidFill>
                  <a:srgbClr val="C00000"/>
                </a:solidFill>
                <a:effectLst/>
                <a:latin typeface="黑体" panose="02010609060101010101" pitchFamily="49" charset="-122"/>
                <a:ea typeface="黑体" panose="02010609060101010101" pitchFamily="49" charset="-122"/>
                <a:cs typeface="Microsoft YaHei" charset="-122"/>
              </a:endParaRPr>
            </a:p>
            <a:p>
              <a:pPr marL="342900" indent="-342900">
                <a:lnSpc>
                  <a:spcPts val="4500"/>
                </a:lnSpc>
                <a:buFont typeface="Wingdings" panose="05000000000000000000" pitchFamily="2" charset="2"/>
                <a:buChar char="l"/>
              </a:pPr>
              <a:r>
                <a:rPr lang="zh-CN" altLang="en-US" sz="2400" b="1" dirty="0">
                  <a:solidFill>
                    <a:srgbClr val="C00000"/>
                  </a:solidFill>
                  <a:latin typeface="黑体" panose="02010609060101010101" pitchFamily="49" charset="-122"/>
                  <a:ea typeface="黑体" panose="02010609060101010101" pitchFamily="49" charset="-122"/>
                  <a:cs typeface="Microsoft YaHei" charset="-122"/>
                </a:rPr>
                <a:t>对振动激发（与集体形状耦合）</a:t>
              </a:r>
              <a:endParaRPr lang="en-US" altLang="zh-CN" sz="2400" b="1" dirty="0">
                <a:solidFill>
                  <a:srgbClr val="C00000"/>
                </a:solidFill>
                <a:latin typeface="黑体" panose="02010609060101010101" pitchFamily="49" charset="-122"/>
                <a:ea typeface="黑体" panose="02010609060101010101" pitchFamily="49" charset="-122"/>
                <a:cs typeface="Microsoft YaHei" charset="-122"/>
              </a:endParaRPr>
            </a:p>
            <a:p>
              <a:pPr marL="342900" indent="-342900">
                <a:lnSpc>
                  <a:spcPts val="4500"/>
                </a:lnSpc>
                <a:buFont typeface="Wingdings" panose="05000000000000000000" pitchFamily="2" charset="2"/>
                <a:buChar char="l"/>
              </a:pPr>
              <a:r>
                <a:rPr lang="en-US" altLang="zh-CN" sz="2400" b="1" dirty="0">
                  <a:solidFill>
                    <a:srgbClr val="C00000"/>
                  </a:solidFill>
                  <a:latin typeface="黑体" panose="02010609060101010101" pitchFamily="49" charset="-122"/>
                  <a:ea typeface="黑体" panose="02010609060101010101" pitchFamily="49" charset="-122"/>
                  <a:cs typeface="Microsoft YaHei" charset="-122"/>
                </a:rPr>
                <a:t>……</a:t>
              </a:r>
              <a:endParaRPr lang="zh-CN" altLang="en-US" sz="2400" b="1" dirty="0">
                <a:solidFill>
                  <a:srgbClr val="C00000"/>
                </a:solidFill>
                <a:effectLst/>
                <a:latin typeface="黑体" panose="02010609060101010101" pitchFamily="49" charset="-122"/>
                <a:ea typeface="黑体" panose="02010609060101010101" pitchFamily="49" charset="-122"/>
                <a:cs typeface="Microsoft YaHei" charset="-122"/>
              </a:endParaRPr>
            </a:p>
          </p:txBody>
        </p:sp>
      </p:grpSp>
      <p:pic>
        <p:nvPicPr>
          <p:cNvPr id="6" name="图片 5">
            <a:extLst>
              <a:ext uri="{FF2B5EF4-FFF2-40B4-BE49-F238E27FC236}">
                <a16:creationId xmlns:a16="http://schemas.microsoft.com/office/drawing/2014/main" id="{B16D6133-CC52-4395-B4B9-34BB555560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0210" y="3898591"/>
            <a:ext cx="1371600" cy="1266825"/>
          </a:xfrm>
          <a:prstGeom prst="rect">
            <a:avLst/>
          </a:prstGeom>
        </p:spPr>
      </p:pic>
    </p:spTree>
    <p:extLst>
      <p:ext uri="{BB962C8B-B14F-4D97-AF65-F5344CB8AC3E}">
        <p14:creationId xmlns:p14="http://schemas.microsoft.com/office/powerpoint/2010/main" val="398932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3"/>
          <a:stretch>
            <a:fillRect/>
          </a:stretch>
        </p:blipFill>
        <p:spPr>
          <a:xfrm>
            <a:off x="1325014" y="2130066"/>
            <a:ext cx="8910807" cy="4714626"/>
          </a:xfrm>
          <a:prstGeom prst="rect">
            <a:avLst/>
          </a:prstGeom>
        </p:spPr>
      </p:pic>
      <p:pic>
        <p:nvPicPr>
          <p:cNvPr id="20" name="图片 19"/>
          <p:cNvPicPr>
            <a:picLocks noChangeAspect="1"/>
          </p:cNvPicPr>
          <p:nvPr/>
        </p:nvPicPr>
        <p:blipFill rotWithShape="1">
          <a:blip r:embed="rId4">
            <a:extLst>
              <a:ext uri="{28A0092B-C50C-407E-A947-70E740481C1C}">
                <a14:useLocalDpi xmlns:a14="http://schemas.microsoft.com/office/drawing/2010/main" val="0"/>
              </a:ext>
            </a:extLst>
          </a:blip>
          <a:srcRect l="19073" t="13362" r="28351" b="7457"/>
          <a:stretch/>
        </p:blipFill>
        <p:spPr>
          <a:xfrm>
            <a:off x="1739648" y="2700464"/>
            <a:ext cx="1532736" cy="1683005"/>
          </a:xfrm>
          <a:prstGeom prst="rect">
            <a:avLst/>
          </a:prstGeom>
        </p:spPr>
      </p:pic>
      <p:pic>
        <p:nvPicPr>
          <p:cNvPr id="21" name="图片 20"/>
          <p:cNvPicPr>
            <a:picLocks noChangeAspect="1"/>
          </p:cNvPicPr>
          <p:nvPr/>
        </p:nvPicPr>
        <p:blipFill rotWithShape="1">
          <a:blip r:embed="rId5">
            <a:extLst>
              <a:ext uri="{28A0092B-C50C-407E-A947-70E740481C1C}">
                <a14:useLocalDpi xmlns:a14="http://schemas.microsoft.com/office/drawing/2010/main" val="0"/>
              </a:ext>
            </a:extLst>
          </a:blip>
          <a:srcRect l="11002" t="6951" r="9997" b="8000"/>
          <a:stretch/>
        </p:blipFill>
        <p:spPr>
          <a:xfrm>
            <a:off x="6020099" y="2783133"/>
            <a:ext cx="1718185" cy="1405787"/>
          </a:xfrm>
          <a:prstGeom prst="rect">
            <a:avLst/>
          </a:prstGeom>
        </p:spPr>
      </p:pic>
      <p:pic>
        <p:nvPicPr>
          <p:cNvPr id="22" name="图片 21"/>
          <p:cNvPicPr>
            <a:picLocks noChangeAspect="1"/>
          </p:cNvPicPr>
          <p:nvPr/>
        </p:nvPicPr>
        <p:blipFill rotWithShape="1">
          <a:blip r:embed="rId6">
            <a:extLst>
              <a:ext uri="{28A0092B-C50C-407E-A947-70E740481C1C}">
                <a14:useLocalDpi xmlns:a14="http://schemas.microsoft.com/office/drawing/2010/main" val="0"/>
              </a:ext>
            </a:extLst>
          </a:blip>
          <a:srcRect l="37049" t="28262" r="1614" b="15244"/>
          <a:stretch/>
        </p:blipFill>
        <p:spPr>
          <a:xfrm>
            <a:off x="1623965" y="4968464"/>
            <a:ext cx="1802088" cy="1659818"/>
          </a:xfrm>
          <a:prstGeom prst="rect">
            <a:avLst/>
          </a:prstGeom>
        </p:spPr>
      </p:pic>
      <p:pic>
        <p:nvPicPr>
          <p:cNvPr id="23" name="图片 22"/>
          <p:cNvPicPr>
            <a:picLocks noChangeAspect="1"/>
          </p:cNvPicPr>
          <p:nvPr/>
        </p:nvPicPr>
        <p:blipFill rotWithShape="1">
          <a:blip r:embed="rId7">
            <a:extLst>
              <a:ext uri="{28A0092B-C50C-407E-A947-70E740481C1C}">
                <a14:useLocalDpi xmlns:a14="http://schemas.microsoft.com/office/drawing/2010/main" val="0"/>
              </a:ext>
            </a:extLst>
          </a:blip>
          <a:srcRect l="13589" t="8000" r="7279" b="5901"/>
          <a:stretch/>
        </p:blipFill>
        <p:spPr>
          <a:xfrm>
            <a:off x="3960592" y="4986961"/>
            <a:ext cx="1416317" cy="1643129"/>
          </a:xfrm>
          <a:prstGeom prst="rect">
            <a:avLst/>
          </a:prstGeom>
        </p:spPr>
      </p:pic>
      <p:pic>
        <p:nvPicPr>
          <p:cNvPr id="24" name="图片 23"/>
          <p:cNvPicPr>
            <a:picLocks noChangeAspect="1"/>
          </p:cNvPicPr>
          <p:nvPr/>
        </p:nvPicPr>
        <p:blipFill rotWithShape="1">
          <a:blip r:embed="rId8">
            <a:extLst>
              <a:ext uri="{28A0092B-C50C-407E-A947-70E740481C1C}">
                <a14:useLocalDpi xmlns:a14="http://schemas.microsoft.com/office/drawing/2010/main" val="0"/>
              </a:ext>
            </a:extLst>
          </a:blip>
          <a:srcRect l="35038" t="3359" r="12201" b="25197"/>
          <a:stretch/>
        </p:blipFill>
        <p:spPr>
          <a:xfrm>
            <a:off x="5938991" y="5014763"/>
            <a:ext cx="1940481" cy="1614348"/>
          </a:xfrm>
          <a:prstGeom prst="rect">
            <a:avLst/>
          </a:prstGeom>
        </p:spPr>
      </p:pic>
      <p:pic>
        <p:nvPicPr>
          <p:cNvPr id="25" name="图片 24"/>
          <p:cNvPicPr>
            <a:picLocks noChangeAspect="1"/>
          </p:cNvPicPr>
          <p:nvPr/>
        </p:nvPicPr>
        <p:blipFill rotWithShape="1">
          <a:blip r:embed="rId9">
            <a:extLst>
              <a:ext uri="{28A0092B-C50C-407E-A947-70E740481C1C}">
                <a14:useLocalDpi xmlns:a14="http://schemas.microsoft.com/office/drawing/2010/main" val="0"/>
              </a:ext>
            </a:extLst>
          </a:blip>
          <a:srcRect l="50683" t="15693" r="2750" b="16140"/>
          <a:stretch/>
        </p:blipFill>
        <p:spPr>
          <a:xfrm>
            <a:off x="8254691" y="4972569"/>
            <a:ext cx="1639946" cy="1704804"/>
          </a:xfrm>
          <a:prstGeom prst="rect">
            <a:avLst/>
          </a:prstGeom>
        </p:spPr>
      </p:pic>
      <p:pic>
        <p:nvPicPr>
          <p:cNvPr id="26" name="图片 25"/>
          <p:cNvPicPr>
            <a:picLocks noChangeAspect="1"/>
          </p:cNvPicPr>
          <p:nvPr/>
        </p:nvPicPr>
        <p:blipFill rotWithShape="1">
          <a:blip r:embed="rId10">
            <a:extLst>
              <a:ext uri="{28A0092B-C50C-407E-A947-70E740481C1C}">
                <a14:useLocalDpi xmlns:a14="http://schemas.microsoft.com/office/drawing/2010/main" val="0"/>
              </a:ext>
            </a:extLst>
          </a:blip>
          <a:srcRect l="6072" t="9051" r="4896" b="1176"/>
          <a:stretch/>
        </p:blipFill>
        <p:spPr>
          <a:xfrm>
            <a:off x="3683447" y="2815201"/>
            <a:ext cx="2021007" cy="1238183"/>
          </a:xfrm>
          <a:prstGeom prst="rect">
            <a:avLst/>
          </a:prstGeom>
        </p:spPr>
      </p:pic>
      <p:grpSp>
        <p:nvGrpSpPr>
          <p:cNvPr id="27" name="组 26"/>
          <p:cNvGrpSpPr/>
          <p:nvPr/>
        </p:nvGrpSpPr>
        <p:grpSpPr>
          <a:xfrm>
            <a:off x="1389764" y="1026515"/>
            <a:ext cx="5196036" cy="1035143"/>
            <a:chOff x="1389764" y="1026515"/>
            <a:chExt cx="5196036" cy="1035143"/>
          </a:xfrm>
        </p:grpSpPr>
        <p:pic>
          <p:nvPicPr>
            <p:cNvPr id="18" name="图片 17"/>
            <p:cNvPicPr>
              <a:picLocks noChangeAspect="1"/>
            </p:cNvPicPr>
            <p:nvPr/>
          </p:nvPicPr>
          <p:blipFill>
            <a:blip r:embed="rId11">
              <a:duotone>
                <a:prstClr val="black"/>
                <a:srgbClr val="D9C3A5">
                  <a:tint val="50000"/>
                  <a:satMod val="180000"/>
                </a:srgbClr>
              </a:duotone>
            </a:blip>
            <a:stretch>
              <a:fillRect/>
            </a:stretch>
          </p:blipFill>
          <p:spPr>
            <a:xfrm>
              <a:off x="1389764" y="1026515"/>
              <a:ext cx="5196036" cy="977690"/>
            </a:xfrm>
            <a:prstGeom prst="rect">
              <a:avLst/>
            </a:prstGeom>
            <a:effectLst>
              <a:outerShdw blurRad="50800" dist="76200" dir="2700000" algn="tl" rotWithShape="0">
                <a:prstClr val="black">
                  <a:alpha val="40000"/>
                </a:prstClr>
              </a:outerShdw>
            </a:effectLst>
          </p:spPr>
        </p:pic>
        <mc:AlternateContent xmlns:mc="http://schemas.openxmlformats.org/markup-compatibility/2006" xmlns:a14="http://schemas.microsoft.com/office/drawing/2010/main">
          <mc:Choice Requires="a14">
            <p:sp>
              <p:nvSpPr>
                <p:cNvPr id="12" name="文本框 11"/>
                <p:cNvSpPr txBox="1"/>
                <p:nvPr/>
              </p:nvSpPr>
              <p:spPr>
                <a:xfrm>
                  <a:off x="4419663" y="1692326"/>
                  <a:ext cx="377796" cy="369332"/>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zh-CN" altLang="en-US" i="1" smtClean="0">
                            <a:latin typeface="Cambria Math" charset="0"/>
                            <a:ea typeface="Cambria Math" charset="0"/>
                            <a:cs typeface="Cambria Math" charset="0"/>
                          </a:rPr>
                          <m:t>𝜆</m:t>
                        </m:r>
                      </m:oMath>
                    </m:oMathPara>
                  </a14:m>
                  <a:endParaRPr kumimoji="1" lang="zh-CN" altLang="en-US" dirty="0">
                    <a:latin typeface="+mn-ea"/>
                    <a:ea typeface="+mn-ea"/>
                  </a:endParaRPr>
                </a:p>
              </p:txBody>
            </p:sp>
          </mc:Choice>
          <mc:Fallback xmlns="">
            <p:sp>
              <p:nvSpPr>
                <p:cNvPr id="12" name="文本框 11"/>
                <p:cNvSpPr txBox="1">
                  <a:spLocks noRot="1" noChangeAspect="1" noMove="1" noResize="1" noEditPoints="1" noAdjustHandles="1" noChangeArrowheads="1" noChangeShapeType="1" noTextEdit="1"/>
                </p:cNvSpPr>
                <p:nvPr/>
              </p:nvSpPr>
              <p:spPr>
                <a:xfrm>
                  <a:off x="4419663" y="1692326"/>
                  <a:ext cx="377796" cy="369332"/>
                </a:xfrm>
                <a:prstGeom prst="rect">
                  <a:avLst/>
                </a:prstGeom>
                <a:blipFill rotWithShape="0">
                  <a:blip r:embed="rId12"/>
                  <a:stretch>
                    <a:fillRect/>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28" name="文本框 27"/>
              <p:cNvSpPr txBox="1"/>
              <p:nvPr/>
            </p:nvSpPr>
            <p:spPr>
              <a:xfrm>
                <a:off x="6892119" y="1380670"/>
                <a:ext cx="3864391" cy="524824"/>
              </a:xfrm>
              <a:prstGeom prst="rect">
                <a:avLst/>
              </a:prstGeom>
              <a:noFill/>
            </p:spPr>
            <p:txBody>
              <a:bodyPr wrap="none" rtlCol="0">
                <a:spAutoFit/>
              </a:bodyPr>
              <a:lstStyle/>
              <a:p>
                <a:pPr algn="l"/>
                <a14:m>
                  <m:oMath xmlns:m="http://schemas.openxmlformats.org/officeDocument/2006/math">
                    <m:sSub>
                      <m:sSubPr>
                        <m:ctrlPr>
                          <a:rPr kumimoji="1" lang="en-US" altLang="zh-CN" sz="2600" i="1" dirty="0" smtClean="0">
                            <a:solidFill>
                              <a:srgbClr val="7030A0"/>
                            </a:solidFill>
                            <a:latin typeface="Cambria Math" panose="02040503050406030204" pitchFamily="18" charset="0"/>
                            <a:ea typeface="+mj-ea"/>
                            <a:cs typeface="Cambria Math" charset="0"/>
                          </a:rPr>
                        </m:ctrlPr>
                      </m:sSubPr>
                      <m:e>
                        <m:r>
                          <a:rPr kumimoji="1" lang="en-US" altLang="zh-CN" sz="2600" i="1" dirty="0" smtClean="0">
                            <a:solidFill>
                              <a:srgbClr val="7030A0"/>
                            </a:solidFill>
                            <a:latin typeface="Cambria Math" charset="0"/>
                            <a:ea typeface="+mj-ea"/>
                            <a:cs typeface="Cambria Math" charset="0"/>
                          </a:rPr>
                          <m:t>𝛽</m:t>
                        </m:r>
                      </m:e>
                      <m:sub>
                        <m:r>
                          <a:rPr kumimoji="1" lang="en-US" altLang="zh-CN" sz="2600" i="1" dirty="0" smtClean="0">
                            <a:solidFill>
                              <a:srgbClr val="7030A0"/>
                            </a:solidFill>
                            <a:latin typeface="Cambria Math" charset="0"/>
                            <a:ea typeface="+mj-ea"/>
                            <a:cs typeface="Cambria Math" charset="0"/>
                          </a:rPr>
                          <m:t>𝜆𝜇</m:t>
                        </m:r>
                      </m:sub>
                    </m:sSub>
                  </m:oMath>
                </a14:m>
                <a:r>
                  <a:rPr kumimoji="1" lang="en-US" altLang="zh-CN" sz="2600" dirty="0">
                    <a:solidFill>
                      <a:srgbClr val="7030A0"/>
                    </a:solidFill>
                    <a:latin typeface="+mj-ea"/>
                    <a:ea typeface="+mj-ea"/>
                  </a:rPr>
                  <a:t>: deformation parameter</a:t>
                </a:r>
                <a:endParaRPr kumimoji="1" lang="zh-CN" altLang="en-US" sz="2600" dirty="0">
                  <a:solidFill>
                    <a:srgbClr val="7030A0"/>
                  </a:solidFill>
                  <a:latin typeface="+mj-ea"/>
                  <a:ea typeface="+mj-ea"/>
                </a:endParaRPr>
              </a:p>
            </p:txBody>
          </p:sp>
        </mc:Choice>
        <mc:Fallback xmlns="">
          <p:sp>
            <p:nvSpPr>
              <p:cNvPr id="28" name="文本框 27"/>
              <p:cNvSpPr txBox="1">
                <a:spLocks noRot="1" noChangeAspect="1" noMove="1" noResize="1" noEditPoints="1" noAdjustHandles="1" noChangeArrowheads="1" noChangeShapeType="1" noTextEdit="1"/>
              </p:cNvSpPr>
              <p:nvPr/>
            </p:nvSpPr>
            <p:spPr>
              <a:xfrm>
                <a:off x="6892119" y="1380670"/>
                <a:ext cx="3864391" cy="524824"/>
              </a:xfrm>
              <a:prstGeom prst="rect">
                <a:avLst/>
              </a:prstGeom>
              <a:blipFill rotWithShape="0">
                <a:blip r:embed="rId13"/>
                <a:stretch>
                  <a:fillRect t="-10345" r="-1893" b="-21839"/>
                </a:stretch>
              </a:blipFill>
            </p:spPr>
            <p:txBody>
              <a:bodyPr/>
              <a:lstStyle/>
              <a:p>
                <a:r>
                  <a:rPr lang="zh-CN" altLang="en-US">
                    <a:noFill/>
                  </a:rPr>
                  <a:t> </a:t>
                </a:r>
              </a:p>
            </p:txBody>
          </p:sp>
        </mc:Fallback>
      </mc:AlternateContent>
      <p:sp>
        <p:nvSpPr>
          <p:cNvPr id="30" name="文本框 29"/>
          <p:cNvSpPr txBox="1"/>
          <p:nvPr/>
        </p:nvSpPr>
        <p:spPr>
          <a:xfrm>
            <a:off x="10139222" y="5705599"/>
            <a:ext cx="1939826" cy="338554"/>
          </a:xfrm>
          <a:prstGeom prst="rect">
            <a:avLst/>
          </a:prstGeom>
          <a:noFill/>
        </p:spPr>
        <p:txBody>
          <a:bodyPr wrap="none" rtlCol="0">
            <a:spAutoFit/>
          </a:bodyPr>
          <a:lstStyle/>
          <a:p>
            <a:pPr algn="l"/>
            <a:r>
              <a:rPr kumimoji="1" lang="en-US" altLang="zh-CN" sz="1600" dirty="0">
                <a:solidFill>
                  <a:srgbClr val="7030A0"/>
                </a:solidFill>
                <a:latin typeface="+mn-ea"/>
                <a:ea typeface="+mn-ea"/>
              </a:rPr>
              <a:t>Courtesy of B.N. </a:t>
            </a:r>
            <a:r>
              <a:rPr kumimoji="1" lang="en-US" altLang="zh-CN" sz="1600" dirty="0" err="1">
                <a:solidFill>
                  <a:srgbClr val="7030A0"/>
                </a:solidFill>
                <a:latin typeface="+mn-ea"/>
                <a:ea typeface="+mn-ea"/>
              </a:rPr>
              <a:t>Lv</a:t>
            </a:r>
            <a:endParaRPr kumimoji="1" lang="zh-CN" altLang="en-US" sz="1600" dirty="0">
              <a:solidFill>
                <a:srgbClr val="7030A0"/>
              </a:solidFill>
              <a:latin typeface="+mn-ea"/>
              <a:ea typeface="+mn-ea"/>
            </a:endParaRPr>
          </a:p>
        </p:txBody>
      </p:sp>
      <p:sp>
        <p:nvSpPr>
          <p:cNvPr id="3" name="灯片编号占位符 2">
            <a:extLst>
              <a:ext uri="{FF2B5EF4-FFF2-40B4-BE49-F238E27FC236}">
                <a16:creationId xmlns:a16="http://schemas.microsoft.com/office/drawing/2014/main" id="{44ED6630-C790-419A-A95F-0478DAC8D887}"/>
              </a:ext>
            </a:extLst>
          </p:cNvPr>
          <p:cNvSpPr>
            <a:spLocks noGrp="1"/>
          </p:cNvSpPr>
          <p:nvPr>
            <p:ph type="sldNum" sz="quarter" idx="12"/>
          </p:nvPr>
        </p:nvSpPr>
        <p:spPr/>
        <p:txBody>
          <a:bodyPr/>
          <a:lstStyle/>
          <a:p>
            <a:fld id="{62882B55-B6B2-497F-8568-5D2D4C04CE38}" type="slidenum">
              <a:rPr lang="zh-CN" altLang="en-US" smtClean="0"/>
              <a:t>6</a:t>
            </a:fld>
            <a:endParaRPr lang="zh-CN" altLang="en-US" dirty="0"/>
          </a:p>
        </p:txBody>
      </p:sp>
      <p:sp>
        <p:nvSpPr>
          <p:cNvPr id="6" name="标题 1">
            <a:extLst>
              <a:ext uri="{FF2B5EF4-FFF2-40B4-BE49-F238E27FC236}">
                <a16:creationId xmlns:a16="http://schemas.microsoft.com/office/drawing/2014/main" id="{B4A7EF51-3B33-47E0-36AA-D455405B3F25}"/>
              </a:ext>
            </a:extLst>
          </p:cNvPr>
          <p:cNvSpPr>
            <a:spLocks noGrp="1"/>
          </p:cNvSpPr>
          <p:nvPr>
            <p:ph type="title"/>
          </p:nvPr>
        </p:nvSpPr>
        <p:spPr>
          <a:xfrm>
            <a:off x="660400" y="191529"/>
            <a:ext cx="9679880" cy="687820"/>
          </a:xfrm>
        </p:spPr>
        <p:txBody>
          <a:bodyPr>
            <a:normAutofit/>
          </a:bodyPr>
          <a:lstStyle/>
          <a:p>
            <a:r>
              <a:rPr lang="zh-CN" altLang="en-US" sz="3400" b="1" dirty="0">
                <a:latin typeface="Microsoft YaHei" charset="-122"/>
                <a:ea typeface="Microsoft YaHei" charset="-122"/>
                <a:cs typeface="Microsoft YaHei" charset="-122"/>
              </a:rPr>
              <a:t>原子核的形状</a:t>
            </a:r>
            <a:endParaRPr lang="zh-CN" altLang="en-US" sz="3000" b="1" dirty="0">
              <a:latin typeface="Microsoft YaHei" charset="-122"/>
              <a:ea typeface="Microsoft YaHei" charset="-122"/>
              <a:cs typeface="Microsoft YaHei" charset="-122"/>
            </a:endParaRPr>
          </a:p>
        </p:txBody>
      </p:sp>
    </p:spTree>
    <p:extLst>
      <p:ext uri="{BB962C8B-B14F-4D97-AF65-F5344CB8AC3E}">
        <p14:creationId xmlns:p14="http://schemas.microsoft.com/office/powerpoint/2010/main" val="321818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25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linds(horizontal)">
                                      <p:cBhvr>
                                        <p:cTn id="12" dur="25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randombar(horizontal)">
                                      <p:cBhvr>
                                        <p:cTn id="17" dur="25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linds(horizontal)">
                                      <p:cBhvr>
                                        <p:cTn id="22" dur="25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checkerboard(across)">
                                      <p:cBhvr>
                                        <p:cTn id="27" dur="25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dissolve">
                                      <p:cBhvr>
                                        <p:cTn id="32" dur="25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randombar(horizontal)">
                                      <p:cBhvr>
                                        <p:cTn id="37"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C102DD-307C-4C75-AEB1-8D2DE4BEE214}"/>
              </a:ext>
            </a:extLst>
          </p:cNvPr>
          <p:cNvSpPr>
            <a:spLocks noGrp="1"/>
          </p:cNvSpPr>
          <p:nvPr>
            <p:ph type="title"/>
          </p:nvPr>
        </p:nvSpPr>
        <p:spPr/>
        <p:txBody>
          <a:bodyPr>
            <a:normAutofit/>
          </a:bodyPr>
          <a:lstStyle/>
          <a:p>
            <a:r>
              <a:rPr lang="zh-CN" altLang="en-US" sz="3400" b="1" dirty="0">
                <a:latin typeface="Microsoft YaHei" charset="-122"/>
                <a:ea typeface="Microsoft YaHei" charset="-122"/>
                <a:cs typeface="Microsoft YaHei" charset="-122"/>
              </a:rPr>
              <a:t>原子核集体运动</a:t>
            </a:r>
          </a:p>
        </p:txBody>
      </p:sp>
      <p:pic>
        <p:nvPicPr>
          <p:cNvPr id="15" name="图片 14"/>
          <p:cNvPicPr>
            <a:picLocks noChangeAspect="1"/>
          </p:cNvPicPr>
          <p:nvPr/>
        </p:nvPicPr>
        <p:blipFill>
          <a:blip r:embed="rId3"/>
          <a:stretch>
            <a:fillRect/>
          </a:stretch>
        </p:blipFill>
        <p:spPr>
          <a:xfrm>
            <a:off x="249443" y="2115909"/>
            <a:ext cx="6672137" cy="3530168"/>
          </a:xfrm>
          <a:prstGeom prst="rect">
            <a:avLst/>
          </a:prstGeom>
        </p:spPr>
      </p:pic>
      <p:sp>
        <p:nvSpPr>
          <p:cNvPr id="16" name="矩形 15"/>
          <p:cNvSpPr/>
          <p:nvPr/>
        </p:nvSpPr>
        <p:spPr>
          <a:xfrm>
            <a:off x="300488" y="2184697"/>
            <a:ext cx="4936357" cy="16962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p:cNvSpPr/>
          <p:nvPr/>
        </p:nvSpPr>
        <p:spPr>
          <a:xfrm>
            <a:off x="300488" y="3880993"/>
            <a:ext cx="1623846" cy="165999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9" name="上箭头 28"/>
          <p:cNvSpPr/>
          <p:nvPr/>
        </p:nvSpPr>
        <p:spPr>
          <a:xfrm rot="5400000">
            <a:off x="5820892" y="2158430"/>
            <a:ext cx="639739" cy="1748830"/>
          </a:xfrm>
          <a:prstGeom prst="upArrow">
            <a:avLst>
              <a:gd name="adj1" fmla="val 6603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0"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r="2784"/>
          <a:stretch/>
        </p:blipFill>
        <p:spPr bwMode="auto">
          <a:xfrm>
            <a:off x="7192372" y="3981014"/>
            <a:ext cx="4699140" cy="21549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1" name="组 30"/>
          <p:cNvGrpSpPr/>
          <p:nvPr/>
        </p:nvGrpSpPr>
        <p:grpSpPr>
          <a:xfrm>
            <a:off x="6798285" y="1731013"/>
            <a:ext cx="4699140" cy="2745524"/>
            <a:chOff x="611486" y="1423843"/>
            <a:chExt cx="4005317" cy="2527869"/>
          </a:xfrm>
        </p:grpSpPr>
        <p:pic>
          <p:nvPicPr>
            <p:cNvPr id="32" name="Picture 7" descr="3"/>
            <p:cNvPicPr>
              <a:picLocks noChangeAspect="1" noChangeArrowheads="1" noCrop="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1486" y="1423843"/>
              <a:ext cx="2527589" cy="2527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18" descr="Untitled-2"/>
            <p:cNvPicPr>
              <a:picLocks noChangeAspect="1" noChangeArrowheads="1" noCrop="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27784" y="1584535"/>
              <a:ext cx="1989019" cy="1989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 name="灯片编号占位符 2">
            <a:extLst>
              <a:ext uri="{FF2B5EF4-FFF2-40B4-BE49-F238E27FC236}">
                <a16:creationId xmlns:a16="http://schemas.microsoft.com/office/drawing/2014/main" id="{2320C60A-3CC0-418D-930D-C7ED98854BD0}"/>
              </a:ext>
            </a:extLst>
          </p:cNvPr>
          <p:cNvSpPr>
            <a:spLocks noGrp="1"/>
          </p:cNvSpPr>
          <p:nvPr>
            <p:ph type="sldNum" sz="quarter" idx="12"/>
          </p:nvPr>
        </p:nvSpPr>
        <p:spPr/>
        <p:txBody>
          <a:bodyPr/>
          <a:lstStyle/>
          <a:p>
            <a:fld id="{62882B55-B6B2-497F-8568-5D2D4C04CE38}" type="slidenum">
              <a:rPr lang="zh-CN" altLang="en-US" smtClean="0"/>
              <a:t>7</a:t>
            </a:fld>
            <a:endParaRPr lang="zh-CN" altLang="en-US"/>
          </a:p>
        </p:txBody>
      </p:sp>
      <p:sp>
        <p:nvSpPr>
          <p:cNvPr id="13" name="矩形 12">
            <a:extLst>
              <a:ext uri="{FF2B5EF4-FFF2-40B4-BE49-F238E27FC236}">
                <a16:creationId xmlns:a16="http://schemas.microsoft.com/office/drawing/2014/main" id="{9B4A00EE-3F27-456F-BD63-D64C062DAE53}"/>
              </a:ext>
            </a:extLst>
          </p:cNvPr>
          <p:cNvSpPr/>
          <p:nvPr/>
        </p:nvSpPr>
        <p:spPr>
          <a:xfrm>
            <a:off x="709922" y="1151882"/>
            <a:ext cx="5499811" cy="523220"/>
          </a:xfrm>
          <a:prstGeom prst="rect">
            <a:avLst/>
          </a:prstGeom>
        </p:spPr>
        <p:txBody>
          <a:bodyPr wrap="square">
            <a:spAutoFit/>
          </a:bodyPr>
          <a:lstStyle/>
          <a:p>
            <a:pPr>
              <a:buFont typeface="Wingdings" pitchFamily="2" charset="2"/>
              <a:buChar char="Ø"/>
            </a:pPr>
            <a:r>
              <a:rPr lang="en-US" altLang="zh-CN" sz="2800" b="1" dirty="0">
                <a:solidFill>
                  <a:srgbClr val="C00000"/>
                </a:solidFill>
                <a:latin typeface="Arial" pitchFamily="34" charset="0"/>
                <a:cs typeface="Arial" pitchFamily="34" charset="0"/>
              </a:rPr>
              <a:t> vibration, rotation </a:t>
            </a:r>
            <a:r>
              <a:rPr lang="mr-IN" altLang="zh-CN" sz="2800" b="1" dirty="0">
                <a:solidFill>
                  <a:srgbClr val="C00000"/>
                </a:solidFill>
                <a:latin typeface="Arial" pitchFamily="34" charset="0"/>
                <a:cs typeface="Arial" pitchFamily="34" charset="0"/>
              </a:rPr>
              <a:t>…</a:t>
            </a:r>
            <a:endParaRPr lang="en-US" altLang="zh-CN" sz="28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121289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500"/>
                                        <p:tgtEl>
                                          <p:spTgt spid="2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up)">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C102DD-307C-4C75-AEB1-8D2DE4BEE214}"/>
              </a:ext>
            </a:extLst>
          </p:cNvPr>
          <p:cNvSpPr>
            <a:spLocks noGrp="1"/>
          </p:cNvSpPr>
          <p:nvPr>
            <p:ph type="title"/>
          </p:nvPr>
        </p:nvSpPr>
        <p:spPr/>
        <p:txBody>
          <a:bodyPr>
            <a:normAutofit/>
          </a:bodyPr>
          <a:lstStyle/>
          <a:p>
            <a:r>
              <a:rPr lang="zh-CN" altLang="en-US" sz="3400" b="1" dirty="0">
                <a:latin typeface="Microsoft YaHei" charset="-122"/>
                <a:ea typeface="Microsoft YaHei" charset="-122"/>
                <a:cs typeface="Microsoft YaHei" charset="-122"/>
              </a:rPr>
              <a:t>原子核集体运动</a:t>
            </a:r>
          </a:p>
        </p:txBody>
      </p:sp>
      <p:pic>
        <p:nvPicPr>
          <p:cNvPr id="15" name="图片 14"/>
          <p:cNvPicPr>
            <a:picLocks noChangeAspect="1"/>
          </p:cNvPicPr>
          <p:nvPr/>
        </p:nvPicPr>
        <p:blipFill>
          <a:blip r:embed="rId3"/>
          <a:stretch>
            <a:fillRect/>
          </a:stretch>
        </p:blipFill>
        <p:spPr>
          <a:xfrm>
            <a:off x="249443" y="2115909"/>
            <a:ext cx="6672137" cy="3530168"/>
          </a:xfrm>
          <a:prstGeom prst="rect">
            <a:avLst/>
          </a:prstGeom>
        </p:spPr>
      </p:pic>
      <p:sp>
        <p:nvSpPr>
          <p:cNvPr id="17" name="矩形 16"/>
          <p:cNvSpPr/>
          <p:nvPr/>
        </p:nvSpPr>
        <p:spPr>
          <a:xfrm>
            <a:off x="1951874" y="3880993"/>
            <a:ext cx="1623846" cy="165999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9" name="上箭头 28"/>
          <p:cNvSpPr/>
          <p:nvPr/>
        </p:nvSpPr>
        <p:spPr>
          <a:xfrm rot="5400000">
            <a:off x="5000832" y="2975802"/>
            <a:ext cx="639739" cy="3470382"/>
          </a:xfrm>
          <a:prstGeom prst="upArrow">
            <a:avLst>
              <a:gd name="adj1" fmla="val 6603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矩形 3"/>
          <p:cNvSpPr/>
          <p:nvPr/>
        </p:nvSpPr>
        <p:spPr>
          <a:xfrm>
            <a:off x="709922" y="1151882"/>
            <a:ext cx="5499811" cy="523220"/>
          </a:xfrm>
          <a:prstGeom prst="rect">
            <a:avLst/>
          </a:prstGeom>
        </p:spPr>
        <p:txBody>
          <a:bodyPr wrap="square">
            <a:spAutoFit/>
          </a:bodyPr>
          <a:lstStyle/>
          <a:p>
            <a:pPr>
              <a:buFont typeface="Wingdings" pitchFamily="2" charset="2"/>
              <a:buChar char="Ø"/>
            </a:pPr>
            <a:r>
              <a:rPr lang="en-US" altLang="zh-CN" sz="2800" b="1" dirty="0">
                <a:solidFill>
                  <a:srgbClr val="C00000"/>
                </a:solidFill>
                <a:latin typeface="Arial" pitchFamily="34" charset="0"/>
                <a:cs typeface="Arial" pitchFamily="34" charset="0"/>
              </a:rPr>
              <a:t> vibration, rotation </a:t>
            </a:r>
            <a:r>
              <a:rPr lang="mr-IN" altLang="zh-CN" sz="2800" b="1" dirty="0">
                <a:solidFill>
                  <a:srgbClr val="C00000"/>
                </a:solidFill>
                <a:latin typeface="Arial" pitchFamily="34" charset="0"/>
                <a:cs typeface="Arial" pitchFamily="34" charset="0"/>
              </a:rPr>
              <a:t>…</a:t>
            </a:r>
            <a:endParaRPr lang="en-US" altLang="zh-CN" sz="2800" b="1" dirty="0">
              <a:solidFill>
                <a:srgbClr val="C00000"/>
              </a:solidFill>
              <a:latin typeface="Arial" pitchFamily="34" charset="0"/>
              <a:cs typeface="Arial" pitchFamily="34" charset="0"/>
            </a:endParaRPr>
          </a:p>
        </p:txBody>
      </p:sp>
      <p:pic>
        <p:nvPicPr>
          <p:cNvPr id="12" name="图片 11"/>
          <p:cNvPicPr>
            <a:picLocks noChangeAspect="1"/>
          </p:cNvPicPr>
          <p:nvPr/>
        </p:nvPicPr>
        <p:blipFill rotWithShape="1">
          <a:blip r:embed="rId4"/>
          <a:srcRect l="25582" t="16003" r="25473" b="61594"/>
          <a:stretch/>
        </p:blipFill>
        <p:spPr>
          <a:xfrm>
            <a:off x="8230479" y="1151882"/>
            <a:ext cx="2736304" cy="1665578"/>
          </a:xfrm>
          <a:prstGeom prst="rect">
            <a:avLst/>
          </a:prstGeom>
        </p:spPr>
      </p:pic>
      <p:pic>
        <p:nvPicPr>
          <p:cNvPr id="13" name="图片 12"/>
          <p:cNvPicPr>
            <a:picLocks noChangeAspect="1"/>
          </p:cNvPicPr>
          <p:nvPr/>
        </p:nvPicPr>
        <p:blipFill rotWithShape="1">
          <a:blip r:embed="rId5"/>
          <a:srcRect l="14285" t="45877" r="43956" b="1509"/>
          <a:stretch/>
        </p:blipFill>
        <p:spPr>
          <a:xfrm>
            <a:off x="8094003" y="3157875"/>
            <a:ext cx="2995611" cy="3101770"/>
          </a:xfrm>
          <a:prstGeom prst="rect">
            <a:avLst/>
          </a:prstGeom>
          <a:effectLst>
            <a:outerShdw blurRad="50800" dist="76200" dir="2700000" algn="tl" rotWithShape="0">
              <a:prstClr val="black">
                <a:alpha val="40000"/>
              </a:prstClr>
            </a:outerShdw>
          </a:effectLst>
        </p:spPr>
      </p:pic>
      <p:sp>
        <p:nvSpPr>
          <p:cNvPr id="3" name="灯片编号占位符 2">
            <a:extLst>
              <a:ext uri="{FF2B5EF4-FFF2-40B4-BE49-F238E27FC236}">
                <a16:creationId xmlns:a16="http://schemas.microsoft.com/office/drawing/2014/main" id="{8B6F9292-7785-4E38-AF6B-1643DEC77324}"/>
              </a:ext>
            </a:extLst>
          </p:cNvPr>
          <p:cNvSpPr>
            <a:spLocks noGrp="1"/>
          </p:cNvSpPr>
          <p:nvPr>
            <p:ph type="sldNum" sz="quarter" idx="12"/>
          </p:nvPr>
        </p:nvSpPr>
        <p:spPr/>
        <p:txBody>
          <a:bodyPr/>
          <a:lstStyle/>
          <a:p>
            <a:fld id="{62882B55-B6B2-497F-8568-5D2D4C04CE38}" type="slidenum">
              <a:rPr lang="zh-CN" altLang="en-US" smtClean="0"/>
              <a:t>8</a:t>
            </a:fld>
            <a:endParaRPr lang="zh-CN" altLang="en-US" dirty="0"/>
          </a:p>
        </p:txBody>
      </p:sp>
    </p:spTree>
    <p:extLst>
      <p:ext uri="{BB962C8B-B14F-4D97-AF65-F5344CB8AC3E}">
        <p14:creationId xmlns:p14="http://schemas.microsoft.com/office/powerpoint/2010/main" val="7487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500"/>
                                        <p:tgtEl>
                                          <p:spTgt spid="29"/>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C102DD-307C-4C75-AEB1-8D2DE4BEE214}"/>
              </a:ext>
            </a:extLst>
          </p:cNvPr>
          <p:cNvSpPr>
            <a:spLocks noGrp="1"/>
          </p:cNvSpPr>
          <p:nvPr>
            <p:ph type="title"/>
          </p:nvPr>
        </p:nvSpPr>
        <p:spPr/>
        <p:txBody>
          <a:bodyPr>
            <a:normAutofit/>
          </a:bodyPr>
          <a:lstStyle/>
          <a:p>
            <a:r>
              <a:rPr lang="zh-CN" altLang="en-US" sz="3400" b="1" dirty="0">
                <a:latin typeface="Microsoft YaHei" charset="-122"/>
                <a:ea typeface="Microsoft YaHei" charset="-122"/>
                <a:cs typeface="Microsoft YaHei" charset="-122"/>
              </a:rPr>
              <a:t>原子核集体运动</a:t>
            </a:r>
          </a:p>
        </p:txBody>
      </p:sp>
      <p:pic>
        <p:nvPicPr>
          <p:cNvPr id="15" name="图片 14"/>
          <p:cNvPicPr>
            <a:picLocks noChangeAspect="1"/>
          </p:cNvPicPr>
          <p:nvPr/>
        </p:nvPicPr>
        <p:blipFill>
          <a:blip r:embed="rId3"/>
          <a:stretch>
            <a:fillRect/>
          </a:stretch>
        </p:blipFill>
        <p:spPr>
          <a:xfrm>
            <a:off x="249443" y="2115909"/>
            <a:ext cx="6672137" cy="3530168"/>
          </a:xfrm>
          <a:prstGeom prst="rect">
            <a:avLst/>
          </a:prstGeom>
        </p:spPr>
      </p:pic>
      <p:sp>
        <p:nvSpPr>
          <p:cNvPr id="17" name="矩形 16"/>
          <p:cNvSpPr/>
          <p:nvPr/>
        </p:nvSpPr>
        <p:spPr>
          <a:xfrm>
            <a:off x="5229494" y="2184150"/>
            <a:ext cx="1623846" cy="33568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9" name="上箭头 28"/>
          <p:cNvSpPr/>
          <p:nvPr/>
        </p:nvSpPr>
        <p:spPr>
          <a:xfrm rot="5400000">
            <a:off x="6847742" y="3583280"/>
            <a:ext cx="639739" cy="595427"/>
          </a:xfrm>
          <a:prstGeom prst="upArrow">
            <a:avLst>
              <a:gd name="adj1" fmla="val 6603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矩形 3"/>
          <p:cNvSpPr/>
          <p:nvPr/>
        </p:nvSpPr>
        <p:spPr>
          <a:xfrm>
            <a:off x="709922" y="1151882"/>
            <a:ext cx="5499811" cy="523220"/>
          </a:xfrm>
          <a:prstGeom prst="rect">
            <a:avLst/>
          </a:prstGeom>
        </p:spPr>
        <p:txBody>
          <a:bodyPr wrap="square">
            <a:spAutoFit/>
          </a:bodyPr>
          <a:lstStyle/>
          <a:p>
            <a:pPr>
              <a:buFont typeface="Wingdings" pitchFamily="2" charset="2"/>
              <a:buChar char="Ø"/>
            </a:pPr>
            <a:r>
              <a:rPr lang="en-US" altLang="zh-CN" sz="2800" b="1" dirty="0">
                <a:solidFill>
                  <a:srgbClr val="C00000"/>
                </a:solidFill>
                <a:latin typeface="Arial" pitchFamily="34" charset="0"/>
                <a:cs typeface="Arial" pitchFamily="34" charset="0"/>
              </a:rPr>
              <a:t> Nuclear fission</a:t>
            </a:r>
          </a:p>
        </p:txBody>
      </p:sp>
      <p:sp>
        <p:nvSpPr>
          <p:cNvPr id="9" name="矩形 8"/>
          <p:cNvSpPr/>
          <p:nvPr/>
        </p:nvSpPr>
        <p:spPr>
          <a:xfrm>
            <a:off x="1951874" y="3880993"/>
            <a:ext cx="1623846" cy="165999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10" name="组 9"/>
          <p:cNvGrpSpPr/>
          <p:nvPr/>
        </p:nvGrpSpPr>
        <p:grpSpPr>
          <a:xfrm>
            <a:off x="7235850" y="1244431"/>
            <a:ext cx="4022173" cy="2112917"/>
            <a:chOff x="3252875" y="4710382"/>
            <a:chExt cx="3983421" cy="1995702"/>
          </a:xfrm>
        </p:grpSpPr>
        <p:pic>
          <p:nvPicPr>
            <p:cNvPr id="11" name="图片 10" descr="992db3a7a52b94e9cd66fbb94a0817e6.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23928" y="4710382"/>
              <a:ext cx="3312368" cy="1995702"/>
            </a:xfrm>
            <a:prstGeom prst="rect">
              <a:avLst/>
            </a:prstGeom>
          </p:spPr>
        </p:pic>
        <p:sp>
          <p:nvSpPr>
            <p:cNvPr id="14" name="矩形 13"/>
            <p:cNvSpPr/>
            <p:nvPr/>
          </p:nvSpPr>
          <p:spPr>
            <a:xfrm>
              <a:off x="3923928" y="6211384"/>
              <a:ext cx="576064" cy="3600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6" name="矩形 15"/>
            <p:cNvSpPr/>
            <p:nvPr/>
          </p:nvSpPr>
          <p:spPr>
            <a:xfrm>
              <a:off x="3252875" y="5013176"/>
              <a:ext cx="1319125" cy="2912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000" b="1" dirty="0">
                  <a:solidFill>
                    <a:srgbClr val="0000FF"/>
                  </a:solidFill>
                </a:rPr>
                <a:t>Neutron</a:t>
              </a:r>
              <a:endParaRPr kumimoji="1" lang="zh-CN" altLang="en-US" sz="2000" b="1" dirty="0">
                <a:solidFill>
                  <a:srgbClr val="0000FF"/>
                </a:solidFill>
              </a:endParaRPr>
            </a:p>
          </p:txBody>
        </p:sp>
      </p:grpSp>
      <p:pic>
        <p:nvPicPr>
          <p:cNvPr id="18" name="图片 17"/>
          <p:cNvPicPr>
            <a:picLocks noChangeAspect="1"/>
          </p:cNvPicPr>
          <p:nvPr/>
        </p:nvPicPr>
        <p:blipFill>
          <a:blip r:embed="rId5"/>
          <a:stretch>
            <a:fillRect/>
          </a:stretch>
        </p:blipFill>
        <p:spPr>
          <a:xfrm>
            <a:off x="7963301" y="3561124"/>
            <a:ext cx="3403906" cy="2916699"/>
          </a:xfrm>
          <a:prstGeom prst="rect">
            <a:avLst/>
          </a:prstGeom>
        </p:spPr>
      </p:pic>
      <p:sp>
        <p:nvSpPr>
          <p:cNvPr id="3" name="灯片编号占位符 2">
            <a:extLst>
              <a:ext uri="{FF2B5EF4-FFF2-40B4-BE49-F238E27FC236}">
                <a16:creationId xmlns:a16="http://schemas.microsoft.com/office/drawing/2014/main" id="{27CEE67D-B72A-451D-8974-6AD27E5C3FAE}"/>
              </a:ext>
            </a:extLst>
          </p:cNvPr>
          <p:cNvSpPr>
            <a:spLocks noGrp="1"/>
          </p:cNvSpPr>
          <p:nvPr>
            <p:ph type="sldNum" sz="quarter" idx="12"/>
          </p:nvPr>
        </p:nvSpPr>
        <p:spPr/>
        <p:txBody>
          <a:bodyPr/>
          <a:lstStyle/>
          <a:p>
            <a:fld id="{62882B55-B6B2-497F-8568-5D2D4C04CE38}" type="slidenum">
              <a:rPr lang="zh-CN" altLang="en-US" smtClean="0"/>
              <a:t>9</a:t>
            </a:fld>
            <a:endParaRPr lang="zh-CN" altLang="en-US"/>
          </a:p>
        </p:txBody>
      </p:sp>
    </p:spTree>
    <p:extLst>
      <p:ext uri="{BB962C8B-B14F-4D97-AF65-F5344CB8AC3E}">
        <p14:creationId xmlns:p14="http://schemas.microsoft.com/office/powerpoint/2010/main" val="60135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500"/>
                                        <p:tgtEl>
                                          <p:spTgt spid="2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9"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null,&quot;Name&quot;:&quot;正常&quot;,&quot;HeaderHeight&quot;:15.0,&quot;FooterHeight&quot;:9.0,&quot;SideMargin&quot;:5.5,&quot;TopMargin&quot;:0.0,&quot;BottomMargin&quot;:0.0,&quot;IntervalMargin&quot;:1.5,&quot;SettingType&quot;:&quot;System&quot;}"/>
</p:tagLst>
</file>

<file path=ppt/tags/tag2.xml><?xml version="1.0" encoding="utf-8"?>
<p:tagLst xmlns:a="http://schemas.openxmlformats.org/drawingml/2006/main" xmlns:r="http://schemas.openxmlformats.org/officeDocument/2006/relationships" xmlns:p="http://schemas.openxmlformats.org/presentationml/2006/main">
  <p:tag name="TIMING" val="|21.2|11.6"/>
</p:tagLst>
</file>

<file path=ppt/theme/theme1.xml><?xml version="1.0" encoding="utf-8"?>
<a:theme xmlns:a="http://schemas.openxmlformats.org/drawingml/2006/main" name="Office 主题​​">
  <a:themeElements>
    <a:clrScheme name="西大模板">
      <a:dk1>
        <a:srgbClr val="262626"/>
      </a:dk1>
      <a:lt1>
        <a:sysClr val="window" lastClr="FFFFFF"/>
      </a:lt1>
      <a:dk2>
        <a:srgbClr val="44546A"/>
      </a:dk2>
      <a:lt2>
        <a:srgbClr val="E7E6E6"/>
      </a:lt2>
      <a:accent1>
        <a:srgbClr val="034C9C"/>
      </a:accent1>
      <a:accent2>
        <a:srgbClr val="1373D3"/>
      </a:accent2>
      <a:accent3>
        <a:srgbClr val="65CFFF"/>
      </a:accent3>
      <a:accent4>
        <a:srgbClr val="D4D9DD"/>
      </a:accent4>
      <a:accent5>
        <a:srgbClr val="66BE96"/>
      </a:accent5>
      <a:accent6>
        <a:srgbClr val="104685"/>
      </a:accent6>
      <a:hlink>
        <a:srgbClr val="0563C1"/>
      </a:hlink>
      <a:folHlink>
        <a:srgbClr val="954F72"/>
      </a:folHlink>
    </a:clrScheme>
    <a:fontScheme name="西大模板">
      <a:majorFont>
        <a:latin typeface="Segoe UI Black"/>
        <a:ea typeface="方正大标宋简体"/>
        <a:cs typeface=""/>
      </a:majorFont>
      <a:minorFont>
        <a:latin typeface="Segoe UI Light"/>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latin typeface="+mn-ea"/>
            <a:ea typeface="+mn-ea"/>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版式1">
  <a:themeElements>
    <a:clrScheme name="西大模板">
      <a:dk1>
        <a:srgbClr val="262626"/>
      </a:dk1>
      <a:lt1>
        <a:sysClr val="window" lastClr="FFFFFF"/>
      </a:lt1>
      <a:dk2>
        <a:srgbClr val="44546A"/>
      </a:dk2>
      <a:lt2>
        <a:srgbClr val="E7E6E6"/>
      </a:lt2>
      <a:accent1>
        <a:srgbClr val="034C9C"/>
      </a:accent1>
      <a:accent2>
        <a:srgbClr val="1373D3"/>
      </a:accent2>
      <a:accent3>
        <a:srgbClr val="65CFFF"/>
      </a:accent3>
      <a:accent4>
        <a:srgbClr val="D4D9DD"/>
      </a:accent4>
      <a:accent5>
        <a:srgbClr val="66BE96"/>
      </a:accent5>
      <a:accent6>
        <a:srgbClr val="104685"/>
      </a:accent6>
      <a:hlink>
        <a:srgbClr val="0563C1"/>
      </a:hlink>
      <a:folHlink>
        <a:srgbClr val="954F72"/>
      </a:folHlink>
    </a:clrScheme>
    <a:fontScheme name="西大模板">
      <a:majorFont>
        <a:latin typeface="Segoe UI Black"/>
        <a:ea typeface="方正大标宋简体"/>
        <a:cs typeface=""/>
      </a:majorFont>
      <a:minorFont>
        <a:latin typeface="Segoe UI Light"/>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版式2">
  <a:themeElements>
    <a:clrScheme name="西大模板">
      <a:dk1>
        <a:srgbClr val="262626"/>
      </a:dk1>
      <a:lt1>
        <a:sysClr val="window" lastClr="FFFFFF"/>
      </a:lt1>
      <a:dk2>
        <a:srgbClr val="44546A"/>
      </a:dk2>
      <a:lt2>
        <a:srgbClr val="E7E6E6"/>
      </a:lt2>
      <a:accent1>
        <a:srgbClr val="034C9C"/>
      </a:accent1>
      <a:accent2>
        <a:srgbClr val="1373D3"/>
      </a:accent2>
      <a:accent3>
        <a:srgbClr val="65CFFF"/>
      </a:accent3>
      <a:accent4>
        <a:srgbClr val="D4D9DD"/>
      </a:accent4>
      <a:accent5>
        <a:srgbClr val="66BE96"/>
      </a:accent5>
      <a:accent6>
        <a:srgbClr val="104685"/>
      </a:accent6>
      <a:hlink>
        <a:srgbClr val="0563C1"/>
      </a:hlink>
      <a:folHlink>
        <a:srgbClr val="954F72"/>
      </a:folHlink>
    </a:clrScheme>
    <a:fontScheme name="西大模板">
      <a:majorFont>
        <a:latin typeface="Segoe UI Black"/>
        <a:ea typeface="方正大标宋简体"/>
        <a:cs typeface=""/>
      </a:majorFont>
      <a:minorFont>
        <a:latin typeface="Segoe UI Light"/>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版式3">
  <a:themeElements>
    <a:clrScheme name="西大模板">
      <a:dk1>
        <a:srgbClr val="262626"/>
      </a:dk1>
      <a:lt1>
        <a:sysClr val="window" lastClr="FFFFFF"/>
      </a:lt1>
      <a:dk2>
        <a:srgbClr val="44546A"/>
      </a:dk2>
      <a:lt2>
        <a:srgbClr val="E7E6E6"/>
      </a:lt2>
      <a:accent1>
        <a:srgbClr val="034C9C"/>
      </a:accent1>
      <a:accent2>
        <a:srgbClr val="1373D3"/>
      </a:accent2>
      <a:accent3>
        <a:srgbClr val="65CFFF"/>
      </a:accent3>
      <a:accent4>
        <a:srgbClr val="D4D9DD"/>
      </a:accent4>
      <a:accent5>
        <a:srgbClr val="66BE96"/>
      </a:accent5>
      <a:accent6>
        <a:srgbClr val="104685"/>
      </a:accent6>
      <a:hlink>
        <a:srgbClr val="0563C1"/>
      </a:hlink>
      <a:folHlink>
        <a:srgbClr val="954F72"/>
      </a:folHlink>
    </a:clrScheme>
    <a:fontScheme name="西大模板">
      <a:majorFont>
        <a:latin typeface="Segoe UI Black"/>
        <a:ea typeface="方正大标宋简体"/>
        <a:cs typeface=""/>
      </a:majorFont>
      <a:minorFont>
        <a:latin typeface="Segoe UI Light"/>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26620</TotalTime>
  <Words>5312</Words>
  <Application>Microsoft Office PowerPoint</Application>
  <PresentationFormat>宽屏</PresentationFormat>
  <Paragraphs>513</Paragraphs>
  <Slides>48</Slides>
  <Notes>46</Notes>
  <HiddenSlides>0</HiddenSlides>
  <MMClips>0</MMClips>
  <ScaleCrop>false</ScaleCrop>
  <HeadingPairs>
    <vt:vector size="8" baseType="variant">
      <vt:variant>
        <vt:lpstr>已用的字体</vt:lpstr>
      </vt:variant>
      <vt:variant>
        <vt:i4>22</vt:i4>
      </vt:variant>
      <vt:variant>
        <vt:lpstr>主题</vt:lpstr>
      </vt:variant>
      <vt:variant>
        <vt:i4>4</vt:i4>
      </vt:variant>
      <vt:variant>
        <vt:lpstr>嵌入 OLE 服务器</vt:lpstr>
      </vt:variant>
      <vt:variant>
        <vt:i4>1</vt:i4>
      </vt:variant>
      <vt:variant>
        <vt:lpstr>幻灯片标题</vt:lpstr>
      </vt:variant>
      <vt:variant>
        <vt:i4>48</vt:i4>
      </vt:variant>
    </vt:vector>
  </HeadingPairs>
  <TitlesOfParts>
    <vt:vector size="75" baseType="lpstr">
      <vt:lpstr>AdvOT483a8203</vt:lpstr>
      <vt:lpstr>AdvTTd0b5fdba.I</vt:lpstr>
      <vt:lpstr>Times-Roman</vt:lpstr>
      <vt:lpstr>等线</vt:lpstr>
      <vt:lpstr>方正大标宋简体</vt:lpstr>
      <vt:lpstr>SimHei</vt:lpstr>
      <vt:lpstr>SimHei</vt:lpstr>
      <vt:lpstr>华文楷体</vt:lpstr>
      <vt:lpstr>宋体</vt:lpstr>
      <vt:lpstr>微软雅黑</vt:lpstr>
      <vt:lpstr>微软雅黑</vt:lpstr>
      <vt:lpstr>微软雅黑 Light</vt:lpstr>
      <vt:lpstr>Arial</vt:lpstr>
      <vt:lpstr>Arial Rounded MT Bold</vt:lpstr>
      <vt:lpstr>Calibri</vt:lpstr>
      <vt:lpstr>Cambria Math</vt:lpstr>
      <vt:lpstr>Helvetica</vt:lpstr>
      <vt:lpstr>Monotype Corsiva</vt:lpstr>
      <vt:lpstr>Segoe UI</vt:lpstr>
      <vt:lpstr>Segoe UI Light</vt:lpstr>
      <vt:lpstr>Times New Roman</vt:lpstr>
      <vt:lpstr>Wingdings</vt:lpstr>
      <vt:lpstr>Office 主题​​</vt:lpstr>
      <vt:lpstr>版式1</vt:lpstr>
      <vt:lpstr>版式2</vt:lpstr>
      <vt:lpstr>版式3</vt:lpstr>
      <vt:lpstr>Equation</vt:lpstr>
      <vt:lpstr>原子核的形状、集体激发与裂变 Nuclear shapes, collective excitation and fission</vt:lpstr>
      <vt:lpstr>PowerPoint 演示文稿</vt:lpstr>
      <vt:lpstr>原子核的形状</vt:lpstr>
      <vt:lpstr>原子核的形状</vt:lpstr>
      <vt:lpstr>原子核的形状</vt:lpstr>
      <vt:lpstr>原子核的形状</vt:lpstr>
      <vt:lpstr>原子核集体运动</vt:lpstr>
      <vt:lpstr>原子核集体运动</vt:lpstr>
      <vt:lpstr>原子核集体运动</vt:lpstr>
      <vt:lpstr>原子核形状与集体运动</vt:lpstr>
      <vt:lpstr>微观核模型</vt:lpstr>
      <vt:lpstr>协变密度泛函理论(CDFT)</vt:lpstr>
      <vt:lpstr>超越平均场方法</vt:lpstr>
      <vt:lpstr>PowerPoint 演示文稿</vt:lpstr>
      <vt:lpstr>微观集体哈密顿量模型</vt:lpstr>
      <vt:lpstr>微观集体哈密顿量模型</vt:lpstr>
      <vt:lpstr>微观集体哈密顿量模型</vt:lpstr>
      <vt:lpstr>微观集体哈密顿量模型</vt:lpstr>
      <vt:lpstr>微观集体哈密顿量模型</vt:lpstr>
      <vt:lpstr>微观集体哈密顿量模型</vt:lpstr>
      <vt:lpstr>微观集体哈密顿量模型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原子核形状共存</vt:lpstr>
      <vt:lpstr>原子核形状共存</vt:lpstr>
      <vt:lpstr>四极集体激发与内禀形变</vt:lpstr>
      <vt:lpstr>原子核多重形状共存</vt:lpstr>
      <vt:lpstr>原子核多重形状共存</vt:lpstr>
      <vt:lpstr>八极形变</vt:lpstr>
      <vt:lpstr>四极八极集体哈密顿量</vt:lpstr>
      <vt:lpstr>八极形变</vt:lpstr>
      <vt:lpstr>八极形变</vt:lpstr>
      <vt:lpstr>八极形变</vt:lpstr>
      <vt:lpstr>核裂变：180Hg新型不对称裂变</vt:lpstr>
      <vt:lpstr>实验进展</vt:lpstr>
      <vt:lpstr>含时动力学方程</vt:lpstr>
      <vt:lpstr>180Hg裂变研究 — PES</vt:lpstr>
      <vt:lpstr>180Hg裂变研究 — 剪裂组态</vt:lpstr>
      <vt:lpstr>180Hg裂变研究 — 总动能与产物分布</vt:lpstr>
      <vt:lpstr>Summary and outlook</vt:lpstr>
      <vt:lpstr>Summary and outlook</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陶丽华</dc:creator>
  <cp:lastModifiedBy>李 志攀</cp:lastModifiedBy>
  <cp:revision>813</cp:revision>
  <dcterms:created xsi:type="dcterms:W3CDTF">2019-04-19T02:13:52Z</dcterms:created>
  <dcterms:modified xsi:type="dcterms:W3CDTF">2022-09-16T01:22:53Z</dcterms:modified>
</cp:coreProperties>
</file>